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37"/>
  </p:notesMasterIdLst>
  <p:handoutMasterIdLst>
    <p:handoutMasterId r:id="rId38"/>
  </p:handoutMasterIdLst>
  <p:sldIdLst>
    <p:sldId id="315" r:id="rId3"/>
    <p:sldId id="256" r:id="rId4"/>
    <p:sldId id="258" r:id="rId5"/>
    <p:sldId id="275" r:id="rId6"/>
    <p:sldId id="277" r:id="rId7"/>
    <p:sldId id="276" r:id="rId8"/>
    <p:sldId id="279" r:id="rId9"/>
    <p:sldId id="278" r:id="rId10"/>
    <p:sldId id="281" r:id="rId11"/>
    <p:sldId id="280" r:id="rId12"/>
    <p:sldId id="282" r:id="rId13"/>
    <p:sldId id="283" r:id="rId14"/>
    <p:sldId id="287" r:id="rId15"/>
    <p:sldId id="286" r:id="rId16"/>
    <p:sldId id="289" r:id="rId17"/>
    <p:sldId id="292" r:id="rId18"/>
    <p:sldId id="291" r:id="rId19"/>
    <p:sldId id="293" r:id="rId20"/>
    <p:sldId id="294" r:id="rId21"/>
    <p:sldId id="298" r:id="rId22"/>
    <p:sldId id="297" r:id="rId23"/>
    <p:sldId id="299" r:id="rId24"/>
    <p:sldId id="300" r:id="rId25"/>
    <p:sldId id="301" r:id="rId26"/>
    <p:sldId id="302" r:id="rId27"/>
    <p:sldId id="306" r:id="rId28"/>
    <p:sldId id="307" r:id="rId29"/>
    <p:sldId id="308" r:id="rId30"/>
    <p:sldId id="309" r:id="rId31"/>
    <p:sldId id="311" r:id="rId32"/>
    <p:sldId id="312" r:id="rId33"/>
    <p:sldId id="314" r:id="rId34"/>
    <p:sldId id="310" r:id="rId35"/>
    <p:sldId id="316" r:id="rId3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3" autoAdjust="0"/>
    <p:restoredTop sz="81926" autoAdjust="0"/>
  </p:normalViewPr>
  <p:slideViewPr>
    <p:cSldViewPr snapToGrid="0">
      <p:cViewPr varScale="1">
        <p:scale>
          <a:sx n="67" d="100"/>
          <a:sy n="67" d="100"/>
        </p:scale>
        <p:origin x="168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t>16/07/2019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t>16/07/2019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5766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5735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 dipilih atribut “Jenis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kelamin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pasien, akan membagi data menjadi 2 cabang, Pria dan Wanita. Pada diagram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terlihat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jika pasiennya wanita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 dapat mengatakan bahwa Obat B mungkin cocok dengan kepastian tinggi. Tetapi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 pasien adalah laki-laki, tidak cukup bukti atau informasi untuk menentukan jika Obat A atau Obat B cocok.</a:t>
            </a:r>
          </a:p>
          <a:p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Namun, ini adalah pilihan yang lebih baik dibandingkan dengan atribut "Kolesterol", karena</a:t>
            </a:r>
            <a:b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 dalam node lebih murni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simpul yang sebagian besar adalah Obat A atau Obat B.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Jadi, fitur “Jenis kelamin" adalah kandidat yang baik dalam kasus ini, karena hampir ditemukan</a:t>
            </a:r>
            <a:b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pasien murni. Jadi, dapat dikatakan atribut "Jenis Kelamin" lebih penting daripada "Kolesterol," atau dengan kata lain, lebih prediktif daripada atribut lainnya.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7258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 cabang pasien Pria, kita uji atribut lain untuk membagi subtree. Misalkan menguji atribut "Kolesterol" lagi.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Terlihat pada gambar, jika seorang pasien adalah "Laki-laki", dan "Kolesterol" -nya "Tinggi", kita dapat meresepkan Obat A, tetapi jika "Normal", kita dapat meresepkan Obat B dengan keyakinan tinggi.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9549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Pilihan atribut untuk membagi data sangat penting, dan hal ini tentang “purity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kemurnian)" cabang setelah dipecah. Suatu simpul dalam pohon dianggap “pure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murni)”, jika dalam 100% kasus simpul-simpul tersebut masuk kategori spesifik dari bidang target.</a:t>
            </a:r>
          </a:p>
          <a:p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 ini menggunakan partisi rekursif untuk membagi record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training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menjadi segmen</a:t>
            </a:r>
            <a:b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 meminimalkan “impurity (keidakmurnian)" di setiap langkah.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9228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Entropi</a:t>
            </a:r>
            <a:r>
              <a:rPr lang="id-ID" baseline="0" dirty="0"/>
              <a:t> adalah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 gangguan informasi, atau jumlah keacakan dalam data.</a:t>
            </a:r>
          </a:p>
          <a:p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Entropi dalam node tergantung pada berapa banyak data acak dalam node itu dan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akan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dihitung untuk setiap node.</a:t>
            </a:r>
          </a:p>
          <a:p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 Decision Tree, akan dicari pohon yang memiliki entropi terkecil di simpulnya.</a:t>
            </a:r>
          </a:p>
          <a:p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Entropi digunakan untuk menghitung homogenitas sampel dalam simpul itu.</a:t>
            </a:r>
            <a:b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 sampel benar-benar homogen, entropi adalah nol dan jika sampelnya sama dibagi sama rata, ia memiliki entropi satu. Ini berarti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jika semua data dalam suatu simpul adalah Obat A atau Obat B, maka entropinya adalah nol, tetapi jika setengah dari data adalah Obat A dan setengah lainnya adalah B, maka entropinya adalah satu.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  dapat menghitung entropi suatu simpul menggunakan tabel frekuensi atribut melalui rumus Entropi, di mana P adalah untuk proporsi atau rasio kategori, misalnya sebagai Obat A atau B. Kita tidak harus menghitung ini, karena mudah dihitung dengan menggunakan library atau paket yang digunakan.</a:t>
            </a:r>
            <a:endParaRPr lang="id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8395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Misalkan kita akan menghitung entropi dataset sebelum memecahnya.</a:t>
            </a:r>
            <a:b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 9 kejadian Obat B dan 5 Obat A.  Anda bisa menyematkan angka-angka ini ke dalam rumus Entropi untuk menghitung kenajisan target atribut sebelum membelahnya.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 hal ini, itu adalah 0,94.</a:t>
            </a:r>
            <a:b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id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3573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one is better as the first attribute to divide the dataset into 2 branches?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Or, in other words, which attribute results in more pure nodes for our drugs?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Or, in which tree, do we have less entropy after splitting rather than before splitting?</a:t>
            </a:r>
          </a:p>
          <a:p>
            <a:r>
              <a:rPr lang="en-ID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“Sex” attribute with entropy of 0.98 and 0.59, or the “Cholesterol” attribute</a:t>
            </a:r>
          </a:p>
          <a:p>
            <a:r>
              <a:rPr lang="en-ID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entropy of 0.81 and 1.0 in its branches?</a:t>
            </a:r>
          </a:p>
          <a:p>
            <a:endParaRPr lang="en-ID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011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06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639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Ini adalah contoh pengklasifikasi biner, kia dapat menggunakan pelatihan (training) dari dataset  untuk membangun Decision</a:t>
            </a:r>
            <a:r>
              <a:rPr lang="id-ID" baseline="0" dirty="0"/>
              <a:t> Tree (</a:t>
            </a:r>
            <a:r>
              <a:rPr lang="id-ID" dirty="0"/>
              <a:t>pohon keputusan), dan selanjutnya</a:t>
            </a:r>
            <a:r>
              <a:rPr lang="id-ID" baseline="0" dirty="0"/>
              <a:t> gunakan model tersebut</a:t>
            </a:r>
            <a:r>
              <a:rPr lang="id-ID" dirty="0"/>
              <a:t> untuk memprediksi kelas pasien yang belum diketahui.</a:t>
            </a:r>
            <a:r>
              <a:rPr lang="id-ID" baseline="0" dirty="0"/>
              <a:t> Pada </a:t>
            </a:r>
            <a:r>
              <a:rPr lang="id-ID" dirty="0"/>
              <a:t> intinya</a:t>
            </a:r>
            <a:r>
              <a:rPr lang="id-ID" baseline="0" dirty="0"/>
              <a:t> </a:t>
            </a:r>
            <a:r>
              <a:rPr lang="id-ID" dirty="0"/>
              <a:t>untuk membuat keputusan tentang obat mana yang diresepkan untuk pasien baru.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4019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800" dirty="0" err="1"/>
              <a:t>Disini</a:t>
            </a:r>
            <a:r>
              <a:rPr lang="en-GB" sz="800" dirty="0"/>
              <a:t> </a:t>
            </a:r>
            <a:r>
              <a:rPr lang="en-GB" sz="800" dirty="0" err="1"/>
              <a:t>tolong</a:t>
            </a:r>
            <a:r>
              <a:rPr lang="en-GB" sz="800" dirty="0"/>
              <a:t> </a:t>
            </a:r>
            <a:r>
              <a:rPr lang="en-GB" sz="800" dirty="0" err="1"/>
              <a:t>dideskripsikan</a:t>
            </a:r>
            <a:r>
              <a:rPr lang="en-GB" sz="800" baseline="0" dirty="0"/>
              <a:t> </a:t>
            </a:r>
            <a:r>
              <a:rPr lang="en-GB" sz="800" baseline="0" dirty="0" err="1"/>
              <a:t>dulu</a:t>
            </a:r>
            <a:r>
              <a:rPr lang="en-GB" sz="800" baseline="0" dirty="0"/>
              <a:t> </a:t>
            </a:r>
            <a:r>
              <a:rPr lang="en-GB" sz="800" baseline="0" dirty="0" err="1"/>
              <a:t>cara</a:t>
            </a:r>
            <a:r>
              <a:rPr lang="en-GB" sz="800" baseline="0" dirty="0"/>
              <a:t> </a:t>
            </a:r>
            <a:r>
              <a:rPr lang="en-GB" sz="800" baseline="0" dirty="0" err="1"/>
              <a:t>membaca</a:t>
            </a:r>
            <a:r>
              <a:rPr lang="en-GB" sz="800" baseline="0" dirty="0"/>
              <a:t> </a:t>
            </a:r>
            <a:r>
              <a:rPr lang="en-GB" sz="800" baseline="0" dirty="0" err="1"/>
              <a:t>treenya</a:t>
            </a:r>
            <a:r>
              <a:rPr lang="en-GB" sz="800" baseline="0" dirty="0"/>
              <a:t>:</a:t>
            </a:r>
          </a:p>
          <a:p>
            <a:r>
              <a:rPr lang="en-GB" sz="800" baseline="0" dirty="0"/>
              <a:t>Age </a:t>
            </a:r>
            <a:r>
              <a:rPr lang="en-GB" sz="800" baseline="0" dirty="0" err="1"/>
              <a:t>merupakan</a:t>
            </a:r>
            <a:r>
              <a:rPr lang="en-GB" sz="800" baseline="0" dirty="0"/>
              <a:t> </a:t>
            </a:r>
            <a:r>
              <a:rPr lang="en-GB" sz="800" baseline="0" dirty="0" err="1"/>
              <a:t>akar</a:t>
            </a:r>
            <a:r>
              <a:rPr lang="en-GB" sz="800" baseline="0" dirty="0"/>
              <a:t> </a:t>
            </a:r>
            <a:r>
              <a:rPr lang="en-GB" sz="800" baseline="0" dirty="0" err="1"/>
              <a:t>dan</a:t>
            </a:r>
            <a:r>
              <a:rPr lang="en-GB" sz="800" baseline="0" dirty="0"/>
              <a:t> </a:t>
            </a:r>
            <a:r>
              <a:rPr lang="en-GB" sz="800" baseline="0" dirty="0" err="1"/>
              <a:t>disini</a:t>
            </a:r>
            <a:r>
              <a:rPr lang="en-GB" sz="800" baseline="0" dirty="0"/>
              <a:t> </a:t>
            </a:r>
            <a:r>
              <a:rPr lang="en-GB" sz="800" baseline="0" dirty="0" err="1"/>
              <a:t>dianggap</a:t>
            </a:r>
            <a:r>
              <a:rPr lang="en-GB" sz="800" baseline="0" dirty="0"/>
              <a:t> </a:t>
            </a:r>
            <a:r>
              <a:rPr lang="en-GB" sz="800" baseline="0" dirty="0" err="1"/>
              <a:t>sebagai</a:t>
            </a:r>
            <a:r>
              <a:rPr lang="en-GB" sz="800" baseline="0" dirty="0"/>
              <a:t> variable paling </a:t>
            </a:r>
            <a:r>
              <a:rPr lang="en-GB" sz="800" baseline="0" dirty="0" err="1"/>
              <a:t>berpengaruh</a:t>
            </a:r>
            <a:r>
              <a:rPr lang="en-GB" sz="800" baseline="0" dirty="0"/>
              <a:t> (yang </a:t>
            </a:r>
            <a:r>
              <a:rPr lang="en-GB" sz="800" baseline="0" dirty="0" err="1"/>
              <a:t>nanti</a:t>
            </a:r>
            <a:r>
              <a:rPr lang="en-GB" sz="800" baseline="0" dirty="0"/>
              <a:t> </a:t>
            </a:r>
            <a:r>
              <a:rPr lang="en-GB" sz="800" baseline="0" dirty="0" err="1"/>
              <a:t>akan</a:t>
            </a:r>
            <a:r>
              <a:rPr lang="en-GB" sz="800" baseline="0" dirty="0"/>
              <a:t> </a:t>
            </a:r>
            <a:r>
              <a:rPr lang="en-GB" sz="800" baseline="0" dirty="0" err="1"/>
              <a:t>dijelaskan</a:t>
            </a:r>
            <a:r>
              <a:rPr lang="en-GB" sz="800" baseline="0" dirty="0"/>
              <a:t> </a:t>
            </a:r>
            <a:r>
              <a:rPr lang="en-GB" sz="800" baseline="0" dirty="0" err="1"/>
              <a:t>cara</a:t>
            </a:r>
            <a:r>
              <a:rPr lang="en-GB" sz="800" baseline="0" dirty="0"/>
              <a:t> </a:t>
            </a:r>
            <a:r>
              <a:rPr lang="en-GB" sz="800" baseline="0" dirty="0" err="1"/>
              <a:t>menentukannya</a:t>
            </a:r>
            <a:r>
              <a:rPr lang="en-GB" sz="800" baseline="0" dirty="0"/>
              <a:t>). </a:t>
            </a:r>
            <a:r>
              <a:rPr lang="en-GB" sz="800" baseline="0" dirty="0" err="1"/>
              <a:t>Cabangnya</a:t>
            </a:r>
            <a:r>
              <a:rPr lang="en-GB" sz="800" baseline="0" dirty="0"/>
              <a:t> </a:t>
            </a:r>
            <a:r>
              <a:rPr lang="en-GB" sz="800" baseline="0" dirty="0" err="1"/>
              <a:t>ada</a:t>
            </a:r>
            <a:r>
              <a:rPr lang="en-GB" sz="800" baseline="0" dirty="0"/>
              <a:t> Young, Middle-Age, Senior. </a:t>
            </a:r>
            <a:r>
              <a:rPr lang="en-GB" sz="800" baseline="0" dirty="0" err="1"/>
              <a:t>Dst</a:t>
            </a:r>
            <a:r>
              <a:rPr lang="en-GB" sz="800" baseline="0" dirty="0"/>
              <a:t>…</a:t>
            </a:r>
            <a:endParaRPr lang="id-ID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0131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8645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/>
              <a:t>Setelah membangun tree,</a:t>
            </a:r>
            <a:r>
              <a:rPr lang="id-ID" baseline="0" dirty="0"/>
              <a:t> kita </a:t>
            </a:r>
            <a:r>
              <a:rPr lang="id-ID" dirty="0"/>
              <a:t>dapat menggunakannya untuk memprediksi kelas yang belum diketahui atau</a:t>
            </a:r>
            <a:r>
              <a:rPr lang="id-ID" baseline="0" dirty="0"/>
              <a:t> </a:t>
            </a:r>
            <a:r>
              <a:rPr lang="id-ID" dirty="0"/>
              <a:t>dalam kasus ini Obat yang tepat untuk pasien baru berdasarkan karakternya.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74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"Bagaimana kita membangun Decision Tree berdasarkan dataset itu?"</a:t>
            </a:r>
            <a:b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 dibangun menggunakan partisi rekursif untuk mengklasifikasikan data.</a:t>
            </a:r>
          </a:p>
          <a:p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Katakanlah kita memiliki 14 pasien dalam dataset kami.</a:t>
            </a:r>
            <a:b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 memilih fitur yang paling prediktif untuk membagi data.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2944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Misalkan dipilih "Kolesterol" sebagai atribut pertama yang membagi data. Ini akan membagi data menjadi 2 cabang. Seperti terlihat, jika pasien memiliki "Kolesterol" yang tinggi, tidak dapat dikatakan dengan keyakinan tinggi bahwa Obat B mungkin cocok untuknya. Jika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"Kolesterol" Pasien normal, belum mencukupi bukti atau informasi untuk menentukan apakah Obat A atau Obat B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kenyataannya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cocok. Ini adalah contoh pemilihan atribut yang buruk untuk memisahkan data.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411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05" y="97208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843925"/>
            <a:ext cx="666547" cy="6867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220910" y="5854811"/>
            <a:ext cx="72007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25F4-70BA-48CF-8069-CFD8D7DFC2C6}" type="datetime1">
              <a:rPr lang="id-ID" smtClean="0"/>
              <a:t>16/07/2019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1B83-84B8-4CA7-AC1F-8009E5121D99}" type="datetime1">
              <a:rPr lang="id-ID" smtClean="0"/>
              <a:t>16/07/2019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1C54-0219-4374-8C38-581361D88E5A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3421-05CF-4FD0-9E99-2E5E137D6738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42A1-87E8-4DB6-899E-6D373968052D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Decision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670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AD83-237E-4C46-AB6E-D1084A4E91E4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Decision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165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8E23-F32B-4369-B8B7-D52F8F451038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Decision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039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81FF-C925-4845-BE3F-AE6B4EC95988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Decision Tree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79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5C36-A3EA-4792-AA3B-35FD80560FE9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Decision Tree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114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4295-655F-4A50-80A5-C824FBCFB7C3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Decision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8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E8089D63-C8BD-4CEF-8F47-54F43B067E7C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id-ID"/>
              <a:t>Classification: Decision Tree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5620-ECB5-4E10-BC17-8CA1055F6AD6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954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3B12-13F7-437D-A8FB-36757E43A773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Decision Tree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149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7E67-14C8-4069-9289-741E6F11BEC8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Decision Tree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091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4741-F2BE-45B0-9DBF-0C141EE23DFC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Decision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1848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75C8-4F80-4817-AD95-B407CB6579CD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Decision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60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/>
              <a:t>Bagian berapa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1D84-163E-4F02-B1E5-DDAB2F8170F6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9E45-D93E-444C-AE1B-0546A7082029}" type="datetime1">
              <a:rPr lang="id-ID" smtClean="0"/>
              <a:t>16/07/2019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CEBE-2102-44B7-B647-F1B4D37D8F2C}" type="datetime1">
              <a:rPr lang="id-ID" smtClean="0"/>
              <a:t>16/07/2019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9B1A-D4A9-4C17-A0AC-3F653639B5E8}" type="datetime1">
              <a:rPr lang="id-ID" smtClean="0"/>
              <a:t>16/07/2019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E67C-0B80-4F52-9E8C-6FF8C252B327}" type="datetime1">
              <a:rPr lang="id-ID" smtClean="0"/>
              <a:t>16/07/2019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0F96-C611-4153-B471-F4E85AD1D895}" type="datetime1">
              <a:rPr lang="id-ID" smtClean="0"/>
              <a:t>16/07/2019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C321-66A0-4094-92F5-C10F7790EBE8}" type="datetime1">
              <a:rPr lang="id-ID" smtClean="0"/>
              <a:t>16/07/2019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/>
              <a:t>Classification: Decision Tree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Classification: Decision Tree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6ABCF-5C03-4C01-9191-3806DAF2B25D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609056" y="87767"/>
            <a:ext cx="408826" cy="385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" y="554599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2" y="75067"/>
            <a:ext cx="385103" cy="39677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DE95711-E3C2-425D-8054-8C4A11D2BA1B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Decision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3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microsoft.com/office/2007/relationships/hdphoto" Target="../media/hdphoto3.wdp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microsoft.com/office/2007/relationships/hdphoto" Target="../media/hdphoto4.wdp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microsoft.com/office/2007/relationships/hdphoto" Target="../media/hdphoto4.wdp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jpeg"/><Relationship Id="rId5" Type="http://schemas.openxmlformats.org/officeDocument/2006/relationships/image" Target="../media/image20.png"/><Relationship Id="rId4" Type="http://schemas.microsoft.com/office/2007/relationships/hdphoto" Target="../media/hdphoto5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jpeg"/><Relationship Id="rId5" Type="http://schemas.openxmlformats.org/officeDocument/2006/relationships/image" Target="../media/image20.png"/><Relationship Id="rId4" Type="http://schemas.microsoft.com/office/2007/relationships/hdphoto" Target="../media/hdphoto5.wdp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jpe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microsoft.com/office/2007/relationships/hdphoto" Target="../media/hdphoto6.wdp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openxmlformats.org/officeDocument/2006/relationships/image" Target="../media/image30.png"/><Relationship Id="rId4" Type="http://schemas.microsoft.com/office/2007/relationships/hdphoto" Target="../media/hdphoto8.wdp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microsoft.com/office/2007/relationships/hdphoto" Target="../media/hdphoto11.wdp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32986" r="7380" b="34416"/>
          <a:stretch/>
        </p:blipFill>
        <p:spPr>
          <a:xfrm>
            <a:off x="157316" y="5913824"/>
            <a:ext cx="1796982" cy="7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38" y="215576"/>
            <a:ext cx="658757" cy="68674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288983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" y="186982"/>
            <a:ext cx="666547" cy="68674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3FCC-7DE9-4DFB-8BC6-8BDF441C91C5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DAEFD6-1C73-4C60-8E1F-A668A57024A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12" y="110069"/>
            <a:ext cx="724620" cy="99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72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Bagaimana</a:t>
            </a:r>
            <a:r>
              <a:rPr lang="en-GB" dirty="0"/>
              <a:t> </a:t>
            </a:r>
            <a:r>
              <a:rPr lang="en-GB" dirty="0" err="1"/>
              <a:t>Bentuk</a:t>
            </a:r>
            <a:r>
              <a:rPr lang="en-GB" dirty="0"/>
              <a:t> Decision Tree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err="1"/>
              <a:t>Pilih</a:t>
            </a:r>
            <a:r>
              <a:rPr lang="en-GB" dirty="0"/>
              <a:t> </a:t>
            </a:r>
            <a:r>
              <a:rPr lang="en-GB" dirty="0" err="1"/>
              <a:t>salah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atribut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Hitung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</a:t>
            </a:r>
            <a:r>
              <a:rPr lang="en-GB" dirty="0" err="1"/>
              <a:t>signifikasi</a:t>
            </a:r>
            <a:r>
              <a:rPr lang="en-GB" dirty="0"/>
              <a:t> </a:t>
            </a:r>
            <a:r>
              <a:rPr lang="en-GB" dirty="0" err="1"/>
              <a:t>atribut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pemecahan</a:t>
            </a:r>
            <a:r>
              <a:rPr lang="en-GB" dirty="0"/>
              <a:t> data</a:t>
            </a:r>
          </a:p>
          <a:p>
            <a:pPr lvl="1"/>
            <a:r>
              <a:rPr lang="en-GB" dirty="0" err="1"/>
              <a:t>Nilai</a:t>
            </a:r>
            <a:r>
              <a:rPr lang="en-GB" dirty="0"/>
              <a:t> </a:t>
            </a:r>
            <a:r>
              <a:rPr lang="en-GB" dirty="0" err="1"/>
              <a:t>signifikansi</a:t>
            </a:r>
            <a:r>
              <a:rPr lang="en-GB" dirty="0"/>
              <a:t> </a:t>
            </a:r>
            <a:r>
              <a:rPr lang="en-GB" dirty="0" err="1"/>
              <a:t>mendeskripsikan</a:t>
            </a:r>
            <a:r>
              <a:rPr lang="en-GB" dirty="0"/>
              <a:t> </a:t>
            </a:r>
            <a:r>
              <a:rPr lang="en-GB" dirty="0" err="1"/>
              <a:t>seberapa</a:t>
            </a:r>
            <a:r>
              <a:rPr lang="en-GB" dirty="0"/>
              <a:t> </a:t>
            </a:r>
            <a:r>
              <a:rPr lang="en-GB" dirty="0" err="1"/>
              <a:t>besar</a:t>
            </a:r>
            <a:r>
              <a:rPr lang="en-GB" dirty="0"/>
              <a:t> </a:t>
            </a:r>
            <a:r>
              <a:rPr lang="en-GB" dirty="0" err="1"/>
              <a:t>pengaruh</a:t>
            </a:r>
            <a:r>
              <a:rPr lang="en-GB" dirty="0"/>
              <a:t> </a:t>
            </a:r>
            <a:r>
              <a:rPr lang="en-GB" dirty="0" err="1"/>
              <a:t>atribut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sebaran</a:t>
            </a:r>
            <a:r>
              <a:rPr lang="en-GB" dirty="0"/>
              <a:t> data</a:t>
            </a:r>
          </a:p>
          <a:p>
            <a:pPr lvl="1"/>
            <a:r>
              <a:rPr lang="en-GB" dirty="0" err="1"/>
              <a:t>Kalkulasi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bahas</a:t>
            </a:r>
            <a:r>
              <a:rPr lang="en-GB" dirty="0"/>
              <a:t> di </a:t>
            </a:r>
            <a:r>
              <a:rPr lang="en-GB" dirty="0" err="1"/>
              <a:t>bagian</a:t>
            </a:r>
            <a:r>
              <a:rPr lang="en-GB" dirty="0"/>
              <a:t> </a:t>
            </a:r>
            <a:r>
              <a:rPr lang="en-GB" dirty="0" err="1"/>
              <a:t>selanjutnya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Pecah</a:t>
            </a:r>
            <a:r>
              <a:rPr lang="en-GB" dirty="0"/>
              <a:t> data </a:t>
            </a:r>
            <a:r>
              <a:rPr lang="en-GB" dirty="0" err="1"/>
              <a:t>berdasarkan</a:t>
            </a:r>
            <a:r>
              <a:rPr lang="en-GB" dirty="0"/>
              <a:t> </a:t>
            </a:r>
            <a:r>
              <a:rPr lang="en-GB" dirty="0" err="1"/>
              <a:t>atribut</a:t>
            </a:r>
            <a:r>
              <a:rPr lang="en-GB" dirty="0"/>
              <a:t> yang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</a:t>
            </a:r>
            <a:r>
              <a:rPr lang="en-GB" dirty="0" err="1"/>
              <a:t>signifikansi</a:t>
            </a:r>
            <a:r>
              <a:rPr lang="en-GB" dirty="0"/>
              <a:t> </a:t>
            </a:r>
            <a:r>
              <a:rPr lang="en-GB" dirty="0" err="1"/>
              <a:t>terbesar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Kembali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langkah</a:t>
            </a:r>
            <a:r>
              <a:rPr lang="en-GB" dirty="0"/>
              <a:t> 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2204200"/>
            <a:ext cx="4378325" cy="319572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DE6E-13C6-489B-845B-B76664CFB469}" type="datetime1">
              <a:rPr lang="id-ID" smtClean="0"/>
              <a:t>16/07/2019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10</a:t>
            </a:fld>
            <a:endParaRPr lang="id-ID"/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6325644" y="1427747"/>
            <a:ext cx="2681998" cy="474921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1EEB02-7BED-4C9B-8147-C6BD14AA6D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4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Algoritma</a:t>
            </a:r>
            <a:r>
              <a:rPr lang="en-GB" dirty="0"/>
              <a:t> </a:t>
            </a:r>
            <a:r>
              <a:rPr lang="en-GB" dirty="0" err="1"/>
              <a:t>Membangun</a:t>
            </a:r>
            <a:r>
              <a:rPr lang="en-GB" dirty="0"/>
              <a:t> Decision Tree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581" y="2452914"/>
            <a:ext cx="6188745" cy="381817"/>
          </a:xfrm>
        </p:spPr>
        <p:txBody>
          <a:bodyPr>
            <a:normAutofit/>
          </a:bodyPr>
          <a:lstStyle/>
          <a:p>
            <a:r>
              <a:rPr lang="en-GB" dirty="0" err="1"/>
              <a:t>Bagian</a:t>
            </a:r>
            <a:r>
              <a:rPr lang="en-GB" dirty="0"/>
              <a:t> </a:t>
            </a:r>
            <a:r>
              <a:rPr lang="en-GB" dirty="0" err="1"/>
              <a:t>Dua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0CF1-9C37-4C2A-9F3C-2590DA0CF820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11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8C7CBC-8279-45CD-B2A5-8DCA9E6E90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3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Membangun</a:t>
            </a:r>
            <a:r>
              <a:rPr lang="en-GB" dirty="0"/>
              <a:t> Decision Tree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02CF-B905-4B2C-8BD5-80E161C83AF7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12</a:t>
            </a:fld>
            <a:endParaRPr lang="id-ID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4149" y="2253758"/>
            <a:ext cx="4668177" cy="2887839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050971" y="2253758"/>
            <a:ext cx="3956504" cy="28878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159639-6684-4D21-8477-B510A2A35D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7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9018" y="1255274"/>
            <a:ext cx="6543675" cy="3299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F560A-040F-45CB-B2C5-C4F532DD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4892358"/>
            <a:ext cx="282470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 kern="1200" dirty="0" err="1">
                <a:solidFill>
                  <a:schemeClr val="bg1"/>
                </a:solidFill>
              </a:rPr>
              <a:t>Atribut</a:t>
            </a:r>
            <a:r>
              <a:rPr lang="en-US" sz="2400" kern="1200" dirty="0">
                <a:solidFill>
                  <a:schemeClr val="bg1"/>
                </a:solidFill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</a:rPr>
              <a:t>apa</a:t>
            </a:r>
            <a:r>
              <a:rPr lang="en-US" sz="2400" kern="1200" dirty="0">
                <a:solidFill>
                  <a:schemeClr val="bg1"/>
                </a:solidFill>
              </a:rPr>
              <a:t> yang paling </a:t>
            </a:r>
            <a:r>
              <a:rPr lang="en-US" sz="2400" kern="1200" dirty="0" err="1">
                <a:solidFill>
                  <a:schemeClr val="bg1"/>
                </a:solidFill>
              </a:rPr>
              <a:t>terbaik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memisahkan</a:t>
            </a:r>
            <a:r>
              <a:rPr lang="en-US" sz="2400" dirty="0">
                <a:solidFill>
                  <a:schemeClr val="bg1"/>
                </a:solidFill>
              </a:rPr>
              <a:t> data?</a:t>
            </a:r>
            <a:endParaRPr lang="en-US" sz="2400" kern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991C3-5DF0-46F0-89D5-346DFF7E8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9088" y="4824249"/>
            <a:ext cx="5004852" cy="1461780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Decision tree </a:t>
            </a:r>
            <a:r>
              <a:rPr lang="en-US" sz="1600" dirty="0" err="1">
                <a:solidFill>
                  <a:schemeClr val="bg1"/>
                </a:solidFill>
              </a:rPr>
              <a:t>dibuat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menggunakan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teknik</a:t>
            </a:r>
            <a:r>
              <a:rPr lang="en-US" sz="1600" dirty="0">
                <a:solidFill>
                  <a:schemeClr val="bg1"/>
                </a:solidFill>
              </a:rPr>
              <a:t> recursive partitioning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klasifikasi</a:t>
            </a:r>
            <a:r>
              <a:rPr lang="en-US" sz="1600" dirty="0">
                <a:solidFill>
                  <a:schemeClr val="bg1"/>
                </a:solidFill>
              </a:rPr>
              <a:t> data</a:t>
            </a:r>
          </a:p>
          <a:p>
            <a:pPr lvl="0">
              <a:lnSpc>
                <a:spcPct val="90000"/>
              </a:lnSpc>
            </a:pPr>
            <a:r>
              <a:rPr lang="en-US" sz="1600" dirty="0" err="1">
                <a:solidFill>
                  <a:schemeClr val="bg1"/>
                </a:solidFill>
              </a:rPr>
              <a:t>Berdasarkan</a:t>
            </a:r>
            <a:r>
              <a:rPr lang="en-US" sz="1600" dirty="0">
                <a:solidFill>
                  <a:schemeClr val="bg1"/>
                </a:solidFill>
              </a:rPr>
              <a:t> dataset, </a:t>
            </a:r>
            <a:r>
              <a:rPr lang="en-US" sz="1600" dirty="0" err="1">
                <a:solidFill>
                  <a:schemeClr val="bg1"/>
                </a:solidFill>
              </a:rPr>
              <a:t>kita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memiliki</a:t>
            </a:r>
            <a:r>
              <a:rPr lang="en-US" sz="1600" dirty="0">
                <a:solidFill>
                  <a:schemeClr val="bg1"/>
                </a:solidFill>
              </a:rPr>
              <a:t> 14 </a:t>
            </a:r>
            <a:r>
              <a:rPr lang="en-US" sz="1600" dirty="0" err="1">
                <a:solidFill>
                  <a:schemeClr val="bg1"/>
                </a:solidFill>
              </a:rPr>
              <a:t>pasien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dengan</a:t>
            </a:r>
            <a:r>
              <a:rPr lang="en-US" sz="1600" dirty="0">
                <a:solidFill>
                  <a:schemeClr val="bg1"/>
                </a:solidFill>
              </a:rPr>
              <a:t> 7 </a:t>
            </a:r>
            <a:r>
              <a:rPr lang="en-US" sz="1600" dirty="0" err="1">
                <a:solidFill>
                  <a:schemeClr val="bg1"/>
                </a:solidFill>
              </a:rPr>
              <a:t>diklasifikasikan</a:t>
            </a:r>
            <a:r>
              <a:rPr lang="en-US" sz="1600" dirty="0">
                <a:solidFill>
                  <a:schemeClr val="bg1"/>
                </a:solidFill>
              </a:rPr>
              <a:t> Drug A, 7 </a:t>
            </a:r>
            <a:r>
              <a:rPr lang="en-US" sz="1600" dirty="0" err="1">
                <a:solidFill>
                  <a:schemeClr val="bg1"/>
                </a:solidFill>
              </a:rPr>
              <a:t>lagi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diklasifikasikan</a:t>
            </a:r>
            <a:r>
              <a:rPr lang="en-US" sz="1600" dirty="0">
                <a:solidFill>
                  <a:schemeClr val="bg1"/>
                </a:solidFill>
              </a:rPr>
              <a:t> Drug B.</a:t>
            </a:r>
          </a:p>
          <a:p>
            <a:pPr lvl="0">
              <a:lnSpc>
                <a:spcPct val="90000"/>
              </a:lnSpc>
            </a:pPr>
            <a:r>
              <a:rPr lang="en-US" sz="1600" dirty="0" err="1">
                <a:solidFill>
                  <a:schemeClr val="bg1"/>
                </a:solidFill>
              </a:rPr>
              <a:t>Algoritma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harus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bisa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memilih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fitur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atribut</a:t>
            </a:r>
            <a:r>
              <a:rPr lang="en-US" sz="1600" dirty="0">
                <a:solidFill>
                  <a:schemeClr val="bg1"/>
                </a:solidFill>
              </a:rPr>
              <a:t> yang paling </a:t>
            </a:r>
            <a:r>
              <a:rPr lang="en-US" sz="1600" dirty="0" err="1">
                <a:solidFill>
                  <a:schemeClr val="bg1"/>
                </a:solidFill>
              </a:rPr>
              <a:t>baik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dalam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melakukan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klasifikasi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21332-99BF-4AE7-AC83-AFF4510B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4BFF029-EA23-4F0A-B016-BB820BC2C2C8}" type="datetime1">
              <a:rPr lang="id-ID" sz="1000" smtClean="0">
                <a:solidFill>
                  <a:schemeClr val="bg1">
                    <a:alpha val="70000"/>
                  </a:schemeClr>
                </a:solidFill>
              </a:rPr>
              <a:t>16/07/2019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DC3D1-194B-4724-A4AD-FE437DFD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9088" y="6356350"/>
            <a:ext cx="39894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Classification: Decision Tree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AB2BE-939B-449F-8322-E9160B20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00987" y="6356350"/>
            <a:ext cx="6143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F0E258F-04D6-46E9-8B77-0866F5CD991D}" type="slidenum">
              <a:rPr lang="en-US" sz="1000">
                <a:solidFill>
                  <a:schemeClr val="bg1">
                    <a:alpha val="70000"/>
                  </a:schemeClr>
                </a:solidFill>
              </a:rPr>
              <a:pPr algn="r">
                <a:spcAft>
                  <a:spcPts val="600"/>
                </a:spcAft>
              </a:pPr>
              <a:t>13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13" name="Title 6"/>
          <p:cNvSpPr txBox="1">
            <a:spLocks/>
          </p:cNvSpPr>
          <p:nvPr/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Membangun</a:t>
            </a:r>
            <a:r>
              <a:rPr lang="en-GB" dirty="0"/>
              <a:t> Decision Tree</a:t>
            </a:r>
            <a:endParaRPr lang="id-ID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67" y="1471717"/>
            <a:ext cx="883215" cy="4658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21598" t="1" r="26306" b="73478"/>
          <a:stretch/>
        </p:blipFill>
        <p:spPr>
          <a:xfrm>
            <a:off x="3119426" y="1272853"/>
            <a:ext cx="2902857" cy="8664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FEAC12-192A-4019-AA49-D623799F3A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3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299018" y="1255274"/>
            <a:ext cx="6543675" cy="3299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F560A-040F-45CB-B2C5-C4F532DD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4892358"/>
            <a:ext cx="282470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Apakah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atribut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cholesterol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terbaik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991C3-5DF0-46F0-89D5-346DFF7E8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9088" y="4824249"/>
            <a:ext cx="5004852" cy="1461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mengetahui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atribut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terbaik</a:t>
            </a:r>
            <a:r>
              <a:rPr lang="en-US" sz="1600" dirty="0">
                <a:solidFill>
                  <a:schemeClr val="bg1"/>
                </a:solidFill>
              </a:rPr>
              <a:t>, yang </a:t>
            </a:r>
            <a:r>
              <a:rPr lang="en-US" sz="1600" dirty="0" err="1">
                <a:solidFill>
                  <a:schemeClr val="bg1"/>
                </a:solidFill>
              </a:rPr>
              <a:t>kita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lakukan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adalah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kita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coba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satu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persatu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lvl="0">
              <a:lnSpc>
                <a:spcPct val="90000"/>
              </a:lnSpc>
            </a:pPr>
            <a:r>
              <a:rPr lang="en-US" sz="1600" dirty="0" err="1">
                <a:solidFill>
                  <a:schemeClr val="bg1"/>
                </a:solidFill>
              </a:rPr>
              <a:t>Pertama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kita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mulai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dari</a:t>
            </a:r>
            <a:r>
              <a:rPr lang="en-US" sz="1600" dirty="0">
                <a:solidFill>
                  <a:schemeClr val="bg1"/>
                </a:solidFill>
              </a:rPr>
              <a:t> Cholesterol.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21332-99BF-4AE7-AC83-AFF4510B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F14395A-EFB5-440E-ADC1-8981A1262B5F}" type="datetime1">
              <a:rPr lang="id-ID" sz="1000" smtClean="0">
                <a:solidFill>
                  <a:schemeClr val="bg1">
                    <a:alpha val="70000"/>
                  </a:schemeClr>
                </a:solidFill>
              </a:rPr>
              <a:t>16/07/2019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DC3D1-194B-4724-A4AD-FE437DFD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9088" y="6356350"/>
            <a:ext cx="39894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Classification: Decision Tree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AB2BE-939B-449F-8322-E9160B20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00987" y="6356350"/>
            <a:ext cx="6143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F0E258F-04D6-46E9-8B77-0866F5CD991D}" type="slidenum">
              <a:rPr lang="en-US" sz="1000">
                <a:solidFill>
                  <a:schemeClr val="bg1">
                    <a:alpha val="70000"/>
                  </a:schemeClr>
                </a:solidFill>
              </a:rPr>
              <a:pPr algn="r">
                <a:spcAft>
                  <a:spcPts val="600"/>
                </a:spcAft>
              </a:pPr>
              <a:t>14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13" name="Title 6"/>
          <p:cNvSpPr txBox="1">
            <a:spLocks/>
          </p:cNvSpPr>
          <p:nvPr/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Membangun</a:t>
            </a:r>
            <a:r>
              <a:rPr lang="en-GB" dirty="0"/>
              <a:t> Decision Tree</a:t>
            </a:r>
            <a:endParaRPr lang="id-ID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67" y="1471717"/>
            <a:ext cx="883215" cy="46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9019" y="1489297"/>
            <a:ext cx="6543675" cy="3048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299019" y="2833141"/>
            <a:ext cx="1803946" cy="94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6404222" y="3035769"/>
            <a:ext cx="1438472" cy="854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674D2C-D5AF-4527-B3DC-F71C43418A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6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299018" y="1255274"/>
            <a:ext cx="6543675" cy="3299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F560A-040F-45CB-B2C5-C4F532DD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4892358"/>
            <a:ext cx="282470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Apakah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atribut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cholesterol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terbaik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991C3-5DF0-46F0-89D5-346DFF7E8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9088" y="4824249"/>
            <a:ext cx="5004852" cy="1461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600" dirty="0" err="1">
                <a:solidFill>
                  <a:schemeClr val="bg1"/>
                </a:solidFill>
              </a:rPr>
              <a:t>Klasifikasi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dihasilkan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jika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kita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memiliki</a:t>
            </a:r>
            <a:r>
              <a:rPr lang="en-US" sz="1600" dirty="0">
                <a:solidFill>
                  <a:schemeClr val="bg1"/>
                </a:solidFill>
              </a:rPr>
              <a:t> Cholesterol </a:t>
            </a:r>
            <a:r>
              <a:rPr lang="en-US" sz="1600" dirty="0" err="1">
                <a:solidFill>
                  <a:schemeClr val="bg1"/>
                </a:solidFill>
              </a:rPr>
              <a:t>sebagai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atribut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pertama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adalah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1400" dirty="0" err="1">
                <a:solidFill>
                  <a:schemeClr val="bg1"/>
                </a:solidFill>
              </a:rPr>
              <a:t>Untuk</a:t>
            </a:r>
            <a:r>
              <a:rPr lang="en-US" sz="1400" dirty="0">
                <a:solidFill>
                  <a:schemeClr val="bg1"/>
                </a:solidFill>
              </a:rPr>
              <a:t> High: 3 </a:t>
            </a:r>
            <a:r>
              <a:rPr lang="en-US" sz="1400" dirty="0" err="1">
                <a:solidFill>
                  <a:schemeClr val="bg1"/>
                </a:solidFill>
              </a:rPr>
              <a:t>buah</a:t>
            </a:r>
            <a:r>
              <a:rPr lang="en-US" sz="1400" dirty="0">
                <a:solidFill>
                  <a:schemeClr val="bg1"/>
                </a:solidFill>
              </a:rPr>
              <a:t> Drug A; 4 </a:t>
            </a:r>
            <a:r>
              <a:rPr lang="en-US" sz="1400" dirty="0" err="1">
                <a:solidFill>
                  <a:schemeClr val="bg1"/>
                </a:solidFill>
              </a:rPr>
              <a:t>buah</a:t>
            </a:r>
            <a:r>
              <a:rPr lang="en-US" sz="1400" dirty="0">
                <a:solidFill>
                  <a:schemeClr val="bg1"/>
                </a:solidFill>
              </a:rPr>
              <a:t> Drug B</a:t>
            </a:r>
          </a:p>
          <a:p>
            <a:pPr lvl="1">
              <a:lnSpc>
                <a:spcPct val="90000"/>
              </a:lnSpc>
            </a:pPr>
            <a:r>
              <a:rPr lang="en-US" sz="1400" dirty="0" err="1">
                <a:solidFill>
                  <a:schemeClr val="bg1"/>
                </a:solidFill>
              </a:rPr>
              <a:t>Untuk</a:t>
            </a:r>
            <a:r>
              <a:rPr lang="en-US" sz="1400" dirty="0">
                <a:solidFill>
                  <a:schemeClr val="bg1"/>
                </a:solidFill>
              </a:rPr>
              <a:t> Normal: 2 </a:t>
            </a:r>
            <a:r>
              <a:rPr lang="en-US" sz="1400" dirty="0" err="1">
                <a:solidFill>
                  <a:schemeClr val="bg1"/>
                </a:solidFill>
              </a:rPr>
              <a:t>buah</a:t>
            </a:r>
            <a:r>
              <a:rPr lang="en-US" sz="1400" dirty="0">
                <a:solidFill>
                  <a:schemeClr val="bg1"/>
                </a:solidFill>
              </a:rPr>
              <a:t> Drug A, 4 </a:t>
            </a:r>
            <a:r>
              <a:rPr lang="en-US" sz="1400" dirty="0" err="1">
                <a:solidFill>
                  <a:schemeClr val="bg1"/>
                </a:solidFill>
              </a:rPr>
              <a:t>buah</a:t>
            </a:r>
            <a:r>
              <a:rPr lang="en-US" sz="1400" dirty="0">
                <a:solidFill>
                  <a:schemeClr val="bg1"/>
                </a:solidFill>
              </a:rPr>
              <a:t> Drug B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21332-99BF-4AE7-AC83-AFF4510B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CDFB5-2CDE-4390-8BDB-ACD3EBB696A2}" type="datetime1">
              <a:rPr lang="id-ID" sz="1000" smtClean="0">
                <a:solidFill>
                  <a:schemeClr val="bg1">
                    <a:alpha val="70000"/>
                  </a:schemeClr>
                </a:solidFill>
              </a:rPr>
              <a:t>16/07/2019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DC3D1-194B-4724-A4AD-FE437DFD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9088" y="6356350"/>
            <a:ext cx="39894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Classification: Decision Tree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AB2BE-939B-449F-8322-E9160B20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00987" y="6356350"/>
            <a:ext cx="6143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F0E258F-04D6-46E9-8B77-0866F5CD991D}" type="slidenum">
              <a:rPr lang="en-US" sz="1000">
                <a:solidFill>
                  <a:schemeClr val="bg1">
                    <a:alpha val="70000"/>
                  </a:schemeClr>
                </a:solidFill>
              </a:rPr>
              <a:pPr algn="r">
                <a:spcAft>
                  <a:spcPts val="600"/>
                </a:spcAft>
              </a:pPr>
              <a:t>15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13" name="Title 6"/>
          <p:cNvSpPr txBox="1">
            <a:spLocks/>
          </p:cNvSpPr>
          <p:nvPr/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Membangun</a:t>
            </a:r>
            <a:r>
              <a:rPr lang="en-GB" dirty="0"/>
              <a:t> Decision Tree</a:t>
            </a:r>
            <a:endParaRPr lang="id-ID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67" y="1471717"/>
            <a:ext cx="883215" cy="46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9019" y="1489297"/>
            <a:ext cx="6543675" cy="30480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2742751" y="1987364"/>
            <a:ext cx="5943160" cy="917712"/>
            <a:chOff x="2742751" y="1987364"/>
            <a:chExt cx="5943160" cy="917712"/>
          </a:xfrm>
        </p:grpSpPr>
        <p:sp>
          <p:nvSpPr>
            <p:cNvPr id="3" name="Rectangle 2"/>
            <p:cNvSpPr/>
            <p:nvPr/>
          </p:nvSpPr>
          <p:spPr>
            <a:xfrm>
              <a:off x="5768540" y="1987364"/>
              <a:ext cx="2917371" cy="617667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Hasil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dirty="0" err="1">
                  <a:solidFill>
                    <a:schemeClr val="tx1"/>
                  </a:solidFill>
                </a:rPr>
                <a:t>klasifikasi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dirty="0" err="1">
                  <a:solidFill>
                    <a:schemeClr val="tx1"/>
                  </a:solidFill>
                </a:rPr>
                <a:t>terbelah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dirty="0" err="1">
                  <a:solidFill>
                    <a:schemeClr val="tx1"/>
                  </a:solidFill>
                </a:rPr>
                <a:t>secara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id-ID" dirty="0">
                  <a:solidFill>
                    <a:schemeClr val="tx1"/>
                  </a:solidFill>
                </a:rPr>
                <a:t>“acak”</a:t>
              </a:r>
            </a:p>
          </p:txBody>
        </p:sp>
        <p:cxnSp>
          <p:nvCxnSpPr>
            <p:cNvPr id="9" name="Straight Arrow Connector 8"/>
            <p:cNvCxnSpPr>
              <a:stCxn id="3" idx="2"/>
            </p:cNvCxnSpPr>
            <p:nvPr/>
          </p:nvCxnSpPr>
          <p:spPr>
            <a:xfrm flipH="1">
              <a:off x="6966482" y="2605031"/>
              <a:ext cx="260744" cy="3000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3" idx="1"/>
            </p:cNvCxnSpPr>
            <p:nvPr/>
          </p:nvCxnSpPr>
          <p:spPr>
            <a:xfrm flipH="1">
              <a:off x="2742751" y="2296198"/>
              <a:ext cx="3025789" cy="4588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92FC0C31-9C83-451D-ACC8-6F70D973BF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5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Membangun</a:t>
            </a:r>
            <a:r>
              <a:rPr lang="en-GB" dirty="0"/>
              <a:t> Decision Tree</a:t>
            </a:r>
            <a:endParaRPr lang="id-ID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d-ID" sz="2800" dirty="0"/>
              <a:t>Sekarang kita coba atribut yang lain.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8443-1776-4317-9A43-4660C0122225}" type="datetime1">
              <a:rPr lang="id-ID" smtClean="0"/>
              <a:t>16/07/2019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16</a:t>
            </a:fld>
            <a:endParaRPr lang="id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623D3B-57AB-44CB-83B0-8B0801EC35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72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299018" y="1255274"/>
            <a:ext cx="6543675" cy="3299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F560A-040F-45CB-B2C5-C4F532DD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4892358"/>
            <a:ext cx="282470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Apakah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atribut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sex yang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terbaik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991C3-5DF0-46F0-89D5-346DFF7E8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9088" y="4824249"/>
            <a:ext cx="5004852" cy="1461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600" dirty="0" err="1">
                <a:solidFill>
                  <a:schemeClr val="bg1"/>
                </a:solidFill>
              </a:rPr>
              <a:t>Klasifikasi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dihasilkan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jika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kita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memiliki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id-ID" sz="1600" dirty="0">
                <a:solidFill>
                  <a:schemeClr val="bg1"/>
                </a:solidFill>
              </a:rPr>
              <a:t>Sex </a:t>
            </a:r>
            <a:r>
              <a:rPr lang="en-US" sz="1600" dirty="0" err="1">
                <a:solidFill>
                  <a:schemeClr val="bg1"/>
                </a:solidFill>
              </a:rPr>
              <a:t>sebagai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atribut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pertama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adalah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1400" dirty="0" err="1">
                <a:solidFill>
                  <a:schemeClr val="bg1"/>
                </a:solidFill>
              </a:rPr>
              <a:t>Untuk</a:t>
            </a:r>
            <a:r>
              <a:rPr lang="en-US" sz="1400" dirty="0">
                <a:solidFill>
                  <a:schemeClr val="bg1"/>
                </a:solidFill>
              </a:rPr>
              <a:t> Female: 1 </a:t>
            </a:r>
            <a:r>
              <a:rPr lang="en-US" sz="1400" dirty="0" err="1">
                <a:solidFill>
                  <a:schemeClr val="bg1"/>
                </a:solidFill>
              </a:rPr>
              <a:t>buah</a:t>
            </a:r>
            <a:r>
              <a:rPr lang="en-US" sz="1400" dirty="0">
                <a:solidFill>
                  <a:schemeClr val="bg1"/>
                </a:solidFill>
              </a:rPr>
              <a:t> Drug A; 7 </a:t>
            </a:r>
            <a:r>
              <a:rPr lang="en-US" sz="1400" dirty="0" err="1">
                <a:solidFill>
                  <a:schemeClr val="bg1"/>
                </a:solidFill>
              </a:rPr>
              <a:t>buah</a:t>
            </a:r>
            <a:r>
              <a:rPr lang="en-US" sz="1400" dirty="0">
                <a:solidFill>
                  <a:schemeClr val="bg1"/>
                </a:solidFill>
              </a:rPr>
              <a:t> Drug B</a:t>
            </a:r>
          </a:p>
          <a:p>
            <a:pPr lvl="1">
              <a:lnSpc>
                <a:spcPct val="90000"/>
              </a:lnSpc>
            </a:pPr>
            <a:r>
              <a:rPr lang="en-US" sz="1400" dirty="0" err="1">
                <a:solidFill>
                  <a:schemeClr val="bg1"/>
                </a:solidFill>
              </a:rPr>
              <a:t>Untuk</a:t>
            </a:r>
            <a:r>
              <a:rPr lang="en-US" sz="1400" dirty="0">
                <a:solidFill>
                  <a:schemeClr val="bg1"/>
                </a:solidFill>
              </a:rPr>
              <a:t> Male: 4 </a:t>
            </a:r>
            <a:r>
              <a:rPr lang="en-US" sz="1400" dirty="0" err="1">
                <a:solidFill>
                  <a:schemeClr val="bg1"/>
                </a:solidFill>
              </a:rPr>
              <a:t>buah</a:t>
            </a:r>
            <a:r>
              <a:rPr lang="en-US" sz="1400" dirty="0">
                <a:solidFill>
                  <a:schemeClr val="bg1"/>
                </a:solidFill>
              </a:rPr>
              <a:t> Drug A, 2 </a:t>
            </a:r>
            <a:r>
              <a:rPr lang="en-US" sz="1400" dirty="0" err="1">
                <a:solidFill>
                  <a:schemeClr val="bg1"/>
                </a:solidFill>
              </a:rPr>
              <a:t>buah</a:t>
            </a:r>
            <a:r>
              <a:rPr lang="en-US" sz="1400" dirty="0">
                <a:solidFill>
                  <a:schemeClr val="bg1"/>
                </a:solidFill>
              </a:rPr>
              <a:t> Drug B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21332-99BF-4AE7-AC83-AFF4510B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5210611-7B16-404E-A2E4-030006681AAC}" type="datetime1">
              <a:rPr lang="id-ID" sz="1000" smtClean="0">
                <a:solidFill>
                  <a:schemeClr val="bg1">
                    <a:alpha val="70000"/>
                  </a:schemeClr>
                </a:solidFill>
              </a:rPr>
              <a:t>16/07/2019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DC3D1-194B-4724-A4AD-FE437DFD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9088" y="6356350"/>
            <a:ext cx="39894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Classification: Decision Tree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AB2BE-939B-449F-8322-E9160B20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00987" y="6356350"/>
            <a:ext cx="6143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F0E258F-04D6-46E9-8B77-0866F5CD991D}" type="slidenum">
              <a:rPr lang="en-US" sz="1000">
                <a:solidFill>
                  <a:schemeClr val="bg1">
                    <a:alpha val="70000"/>
                  </a:schemeClr>
                </a:solidFill>
              </a:rPr>
              <a:pPr algn="r">
                <a:spcAft>
                  <a:spcPts val="600"/>
                </a:spcAft>
              </a:pPr>
              <a:t>17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13" name="Title 6"/>
          <p:cNvSpPr txBox="1">
            <a:spLocks/>
          </p:cNvSpPr>
          <p:nvPr/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Membangun</a:t>
            </a:r>
            <a:r>
              <a:rPr lang="en-GB" dirty="0"/>
              <a:t> Decision Tree</a:t>
            </a:r>
            <a:endParaRPr lang="id-ID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67" y="1471717"/>
            <a:ext cx="883215" cy="4658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7058" y="1507065"/>
            <a:ext cx="6655635" cy="302085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42751" y="1987364"/>
            <a:ext cx="5943160" cy="917712"/>
            <a:chOff x="2742751" y="1987364"/>
            <a:chExt cx="5943160" cy="917712"/>
          </a:xfrm>
        </p:grpSpPr>
        <p:sp>
          <p:nvSpPr>
            <p:cNvPr id="19" name="Rectangle 18"/>
            <p:cNvSpPr/>
            <p:nvPr/>
          </p:nvSpPr>
          <p:spPr>
            <a:xfrm>
              <a:off x="5768540" y="1987364"/>
              <a:ext cx="2917371" cy="6176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Hasil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dirty="0" err="1">
                  <a:solidFill>
                    <a:schemeClr val="tx1"/>
                  </a:solidFill>
                </a:rPr>
                <a:t>klasifikasi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dirty="0" err="1">
                  <a:solidFill>
                    <a:schemeClr val="tx1"/>
                  </a:solidFill>
                </a:rPr>
                <a:t>terbelah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dirty="0" err="1">
                  <a:solidFill>
                    <a:schemeClr val="tx1"/>
                  </a:solidFill>
                </a:rPr>
                <a:t>secara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id-ID" dirty="0">
                  <a:solidFill>
                    <a:schemeClr val="tx1"/>
                  </a:solidFill>
                </a:rPr>
                <a:t>“teratur”</a:t>
              </a: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6966482" y="2605031"/>
              <a:ext cx="260744" cy="30004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9" idx="1"/>
            </p:cNvCxnSpPr>
            <p:nvPr/>
          </p:nvCxnSpPr>
          <p:spPr>
            <a:xfrm flipH="1">
              <a:off x="2742751" y="2296198"/>
              <a:ext cx="3025789" cy="45885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8CFBF098-5F62-48A9-86CF-18E041A693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5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299018" y="1255274"/>
            <a:ext cx="6543675" cy="3299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F560A-040F-45CB-B2C5-C4F532DD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4892358"/>
            <a:ext cx="282470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Apakah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atribut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sex yang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terbaik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991C3-5DF0-46F0-89D5-346DFF7E8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9088" y="4824249"/>
            <a:ext cx="5348554" cy="1461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id-ID" sz="1600" dirty="0">
                <a:solidFill>
                  <a:schemeClr val="bg1"/>
                </a:solidFill>
              </a:rPr>
              <a:t>More Predictive = Lebih dapat diprediksi klasifikasinya</a:t>
            </a:r>
          </a:p>
          <a:p>
            <a:pPr lvl="0">
              <a:lnSpc>
                <a:spcPct val="90000"/>
              </a:lnSpc>
            </a:pPr>
            <a:r>
              <a:rPr lang="id-ID" sz="1600" dirty="0">
                <a:solidFill>
                  <a:schemeClr val="bg1"/>
                </a:solidFill>
              </a:rPr>
              <a:t>Less Impurity = Berkurang ketidak-murniannya</a:t>
            </a:r>
          </a:p>
          <a:p>
            <a:pPr lvl="0">
              <a:lnSpc>
                <a:spcPct val="90000"/>
              </a:lnSpc>
            </a:pPr>
            <a:r>
              <a:rPr lang="id-ID" sz="1600" dirty="0">
                <a:solidFill>
                  <a:schemeClr val="bg1"/>
                </a:solidFill>
              </a:rPr>
              <a:t>Less Entropy = Berkurang keacakannya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21332-99BF-4AE7-AC83-AFF4510B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F74D841-A22C-4B66-B2A5-69B2196C9E5B}" type="datetime1">
              <a:rPr lang="id-ID" sz="1000" smtClean="0">
                <a:solidFill>
                  <a:schemeClr val="bg1">
                    <a:alpha val="70000"/>
                  </a:schemeClr>
                </a:solidFill>
              </a:rPr>
              <a:t>16/07/2019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DC3D1-194B-4724-A4AD-FE437DFD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9088" y="6356350"/>
            <a:ext cx="39894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Classification: Decision Tree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AB2BE-939B-449F-8322-E9160B20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00987" y="6356350"/>
            <a:ext cx="6143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F0E258F-04D6-46E9-8B77-0866F5CD991D}" type="slidenum">
              <a:rPr lang="en-US" sz="1000">
                <a:solidFill>
                  <a:schemeClr val="bg1">
                    <a:alpha val="70000"/>
                  </a:schemeClr>
                </a:solidFill>
              </a:rPr>
              <a:pPr algn="r">
                <a:spcAft>
                  <a:spcPts val="600"/>
                </a:spcAft>
              </a:pPr>
              <a:t>18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13" name="Title 6"/>
          <p:cNvSpPr txBox="1">
            <a:spLocks/>
          </p:cNvSpPr>
          <p:nvPr/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Membangun</a:t>
            </a:r>
            <a:r>
              <a:rPr lang="en-GB" dirty="0"/>
              <a:t> Decision Tree</a:t>
            </a:r>
            <a:endParaRPr lang="id-ID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67" y="1471717"/>
            <a:ext cx="883215" cy="4658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7058" y="1507065"/>
            <a:ext cx="6655635" cy="3020859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1182081" y="3222171"/>
            <a:ext cx="6660611" cy="1350286"/>
          </a:xfrm>
          <a:prstGeom prst="roundRect">
            <a:avLst>
              <a:gd name="adj" fmla="val 11906"/>
            </a:avLst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970012" y="2111694"/>
            <a:ext cx="269392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dirty="0"/>
              <a:t>More predictiveness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/>
              <a:t>Less Impurity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/>
              <a:t>Less Entropy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2C54C1-59A2-486F-86A0-F704DBEF2F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5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299018" y="1255274"/>
            <a:ext cx="6543675" cy="3299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F560A-040F-45CB-B2C5-C4F532DD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4892358"/>
            <a:ext cx="282470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Apakah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atribut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sex yang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terbaik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991C3-5DF0-46F0-89D5-346DFF7E8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9088" y="4824249"/>
            <a:ext cx="5348554" cy="1461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id-ID" sz="1600" dirty="0">
                <a:solidFill>
                  <a:schemeClr val="bg1"/>
                </a:solidFill>
              </a:rPr>
              <a:t>Secara kualitatif, atribut Sex dikatakan memiliki nilai signifikasni lebih banyak dibanding atribut Cholesterol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21332-99BF-4AE7-AC83-AFF4510B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4DB0F0B-6B94-4EE2-8651-BE60824947A5}" type="datetime1">
              <a:rPr lang="id-ID" sz="1000" smtClean="0">
                <a:solidFill>
                  <a:schemeClr val="bg1">
                    <a:alpha val="70000"/>
                  </a:schemeClr>
                </a:solidFill>
              </a:rPr>
              <a:t>16/07/2019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DC3D1-194B-4724-A4AD-FE437DFD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9088" y="6356350"/>
            <a:ext cx="39894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Classification: Decision Tree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AB2BE-939B-449F-8322-E9160B20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00987" y="6356350"/>
            <a:ext cx="61436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F0E258F-04D6-46E9-8B77-0866F5CD991D}" type="slidenum">
              <a:rPr lang="en-US" sz="1000">
                <a:solidFill>
                  <a:schemeClr val="bg1">
                    <a:alpha val="70000"/>
                  </a:schemeClr>
                </a:solidFill>
              </a:rPr>
              <a:pPr algn="r">
                <a:spcAft>
                  <a:spcPts val="600"/>
                </a:spcAft>
              </a:pPr>
              <a:t>19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13" name="Title 6"/>
          <p:cNvSpPr txBox="1">
            <a:spLocks/>
          </p:cNvSpPr>
          <p:nvPr/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Membangun</a:t>
            </a:r>
            <a:r>
              <a:rPr lang="en-GB" dirty="0"/>
              <a:t> Decision Tree</a:t>
            </a:r>
            <a:endParaRPr lang="id-ID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67" y="1471717"/>
            <a:ext cx="883215" cy="4658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7058" y="1507065"/>
            <a:ext cx="6655635" cy="3020859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182081" y="3222171"/>
            <a:ext cx="6660611" cy="1350286"/>
          </a:xfrm>
          <a:prstGeom prst="roundRect">
            <a:avLst>
              <a:gd name="adj" fmla="val 11906"/>
            </a:avLst>
          </a:prstGeom>
          <a:solidFill>
            <a:schemeClr val="accent4">
              <a:lumMod val="20000"/>
              <a:lumOff val="80000"/>
              <a:alpha val="2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5970012" y="2111694"/>
            <a:ext cx="269392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dirty="0"/>
              <a:t>More predictiveness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/>
              <a:t>Less Impurity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/>
              <a:t>Less Entropy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617412-2E9F-4A17-9F78-C265FDF1C1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0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4000" dirty="0"/>
              <a:t>Classification :</a:t>
            </a:r>
            <a:br>
              <a:rPr lang="en-ID" sz="4000" dirty="0"/>
            </a:br>
            <a:r>
              <a:rPr lang="en-ID" sz="4000" dirty="0"/>
              <a:t>Decision Tree</a:t>
            </a:r>
            <a:endParaRPr lang="id-ID" sz="4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Nama pembicara dengan gelar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9111E-B909-479B-A2AF-7A790A8CB1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744062"/>
            <a:ext cx="662940" cy="90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Membangun</a:t>
            </a:r>
            <a:r>
              <a:rPr lang="en-GB" dirty="0"/>
              <a:t> Decision Tree</a:t>
            </a:r>
            <a:endParaRPr lang="id-ID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d-ID" sz="2800" dirty="0"/>
              <a:t>Ayo melangkah lebih dalam lagi.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144C-8ADD-4EAB-8039-696B6C788F3B}" type="datetime1">
              <a:rPr lang="id-ID" smtClean="0"/>
              <a:t>16/07/2019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20</a:t>
            </a:fld>
            <a:endParaRPr lang="id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62E3BC-C260-4342-8BBE-259E43CFD2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8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21332-99BF-4AE7-AC83-AFF4510B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568A7C-8F72-4053-BEC8-12127BD9C6B9}" type="datetime1">
              <a:rPr lang="id-ID" sz="1000" smtClean="0">
                <a:solidFill>
                  <a:schemeClr val="bg1">
                    <a:alpha val="70000"/>
                  </a:schemeClr>
                </a:solidFill>
              </a:rPr>
              <a:t>16/07/2019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DC3D1-194B-4724-A4AD-FE437DFD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Classification: Decision Tree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AB2BE-939B-449F-8322-E9160B20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F0E258F-04D6-46E9-8B77-0866F5CD991D}" type="slidenum">
              <a:rPr lang="en-US" sz="1000">
                <a:solidFill>
                  <a:schemeClr val="bg1">
                    <a:alpha val="70000"/>
                  </a:schemeClr>
                </a:solidFill>
              </a:rPr>
              <a:pPr algn="r">
                <a:spcAft>
                  <a:spcPts val="600"/>
                </a:spcAft>
              </a:pPr>
              <a:t>21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3532" y="519163"/>
            <a:ext cx="6292749" cy="39521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2338" y="649792"/>
            <a:ext cx="883215" cy="46580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89FF560A-040F-45CB-B2C5-C4F532DD93F0}"/>
              </a:ext>
            </a:extLst>
          </p:cNvPr>
          <p:cNvSpPr txBox="1">
            <a:spLocks/>
          </p:cNvSpPr>
          <p:nvPr/>
        </p:nvSpPr>
        <p:spPr>
          <a:xfrm>
            <a:off x="475707" y="4892358"/>
            <a:ext cx="28247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sz="2800" dirty="0">
                <a:solidFill>
                  <a:schemeClr val="bg1"/>
                </a:solidFill>
              </a:rPr>
              <a:t>Kemurnian suatu node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89991C3-5DF0-46F0-89D5-346DFF7E839E}"/>
              </a:ext>
            </a:extLst>
          </p:cNvPr>
          <p:cNvSpPr txBox="1">
            <a:spLocks/>
          </p:cNvSpPr>
          <p:nvPr/>
        </p:nvSpPr>
        <p:spPr>
          <a:xfrm>
            <a:off x="3659088" y="4824249"/>
            <a:ext cx="5348554" cy="1461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d-ID" sz="1600" dirty="0">
                <a:solidFill>
                  <a:schemeClr val="bg1"/>
                </a:solidFill>
              </a:rPr>
              <a:t>Jika kita tambahkan satu atribut lagi, Cholesterol, klasifikasi menjadi terbagi sangat baik.</a:t>
            </a:r>
          </a:p>
          <a:p>
            <a:pPr>
              <a:lnSpc>
                <a:spcPct val="90000"/>
              </a:lnSpc>
            </a:pPr>
            <a:r>
              <a:rPr lang="id-ID" sz="1600" dirty="0">
                <a:solidFill>
                  <a:schemeClr val="bg1"/>
                </a:solidFill>
              </a:rPr>
              <a:t>jika seorang pasien merupakan </a:t>
            </a:r>
            <a:r>
              <a:rPr lang="id-ID" sz="1600" b="1" dirty="0">
                <a:solidFill>
                  <a:schemeClr val="bg1"/>
                </a:solidFill>
              </a:rPr>
              <a:t>Pria</a:t>
            </a:r>
            <a:r>
              <a:rPr lang="id-ID" sz="1600" dirty="0">
                <a:solidFill>
                  <a:schemeClr val="bg1"/>
                </a:solidFill>
              </a:rPr>
              <a:t> dengan Cholesterol </a:t>
            </a:r>
            <a:r>
              <a:rPr lang="id-ID" sz="1600" b="1" dirty="0">
                <a:solidFill>
                  <a:schemeClr val="bg1"/>
                </a:solidFill>
              </a:rPr>
              <a:t>Tinggi,</a:t>
            </a:r>
            <a:r>
              <a:rPr lang="id-ID" sz="1600" dirty="0">
                <a:solidFill>
                  <a:schemeClr val="bg1"/>
                </a:solidFill>
              </a:rPr>
              <a:t> maka kita bisa sarankan ia menggunakan Drug A dengan tingkat </a:t>
            </a:r>
            <a:r>
              <a:rPr lang="id-ID" sz="1600" i="1" dirty="0">
                <a:solidFill>
                  <a:schemeClr val="bg1"/>
                </a:solidFill>
              </a:rPr>
              <a:t>confident</a:t>
            </a:r>
            <a:r>
              <a:rPr lang="id-ID" sz="1600" dirty="0">
                <a:solidFill>
                  <a:schemeClr val="bg1"/>
                </a:solidFill>
              </a:rPr>
              <a:t> yang sangat tinggi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6893CE-8408-4D58-8C2E-2A116A44DB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6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21332-99BF-4AE7-AC83-AFF4510B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4754DF1-DE07-45E5-9152-AF5CE6AAE7E9}" type="datetime1">
              <a:rPr lang="id-ID" sz="1000" smtClean="0">
                <a:solidFill>
                  <a:schemeClr val="bg1">
                    <a:alpha val="70000"/>
                  </a:schemeClr>
                </a:solidFill>
              </a:rPr>
              <a:t>16/07/2019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DC3D1-194B-4724-A4AD-FE437DFD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Classification: Decision Tree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AB2BE-939B-449F-8322-E9160B20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F0E258F-04D6-46E9-8B77-0866F5CD991D}" type="slidenum">
              <a:rPr lang="en-US" sz="1000">
                <a:solidFill>
                  <a:schemeClr val="bg1">
                    <a:alpha val="70000"/>
                  </a:schemeClr>
                </a:solidFill>
              </a:rPr>
              <a:pPr algn="r">
                <a:spcAft>
                  <a:spcPts val="600"/>
                </a:spcAft>
              </a:pPr>
              <a:t>22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3532" y="519163"/>
            <a:ext cx="6292749" cy="39521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2338" y="649792"/>
            <a:ext cx="883215" cy="46580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89FF560A-040F-45CB-B2C5-C4F532DD93F0}"/>
              </a:ext>
            </a:extLst>
          </p:cNvPr>
          <p:cNvSpPr txBox="1">
            <a:spLocks/>
          </p:cNvSpPr>
          <p:nvPr/>
        </p:nvSpPr>
        <p:spPr>
          <a:xfrm>
            <a:off x="475707" y="4892358"/>
            <a:ext cx="28247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sz="2800" dirty="0">
                <a:solidFill>
                  <a:schemeClr val="bg1"/>
                </a:solidFill>
              </a:rPr>
              <a:t>Kemurnian suatu node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89991C3-5DF0-46F0-89D5-346DFF7E839E}"/>
              </a:ext>
            </a:extLst>
          </p:cNvPr>
          <p:cNvSpPr txBox="1">
            <a:spLocks/>
          </p:cNvSpPr>
          <p:nvPr/>
        </p:nvSpPr>
        <p:spPr>
          <a:xfrm>
            <a:off x="3659088" y="4824249"/>
            <a:ext cx="5348554" cy="1461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d-ID" sz="1600" dirty="0">
                <a:solidFill>
                  <a:schemeClr val="bg1"/>
                </a:solidFill>
              </a:rPr>
              <a:t>Sebuah node dari Decision Tree dikatakan murni atau </a:t>
            </a:r>
            <a:r>
              <a:rPr lang="id-ID" sz="1600" i="1" dirty="0">
                <a:solidFill>
                  <a:schemeClr val="bg1"/>
                </a:solidFill>
              </a:rPr>
              <a:t>pure</a:t>
            </a:r>
            <a:r>
              <a:rPr lang="id-ID" sz="1600" dirty="0">
                <a:solidFill>
                  <a:schemeClr val="bg1"/>
                </a:solidFill>
              </a:rPr>
              <a:t> jika node tersebut membelah class secara spesifik di 100% kasus.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22893" y="3094428"/>
            <a:ext cx="4147507" cy="369332"/>
            <a:chOff x="322893" y="3094428"/>
            <a:chExt cx="4147507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322893" y="3094428"/>
              <a:ext cx="178309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d-ID" dirty="0"/>
                <a:t>Node murni</a:t>
              </a:r>
            </a:p>
          </p:txBody>
        </p:sp>
        <p:cxnSp>
          <p:nvCxnSpPr>
            <p:cNvPr id="4" name="Straight Arrow Connector 3"/>
            <p:cNvCxnSpPr>
              <a:stCxn id="2" idx="3"/>
            </p:cNvCxnSpPr>
            <p:nvPr/>
          </p:nvCxnSpPr>
          <p:spPr>
            <a:xfrm>
              <a:off x="2105987" y="3279094"/>
              <a:ext cx="2364413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2893" y="3454771"/>
            <a:ext cx="3156855" cy="646331"/>
            <a:chOff x="322893" y="3454771"/>
            <a:chExt cx="3156855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22893" y="3454771"/>
              <a:ext cx="178309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d-ID" dirty="0"/>
                <a:t>Data terbelah secara spesifik</a:t>
              </a:r>
            </a:p>
          </p:txBody>
        </p:sp>
        <p:cxnSp>
          <p:nvCxnSpPr>
            <p:cNvPr id="9" name="Straight Arrow Connector 8"/>
            <p:cNvCxnSpPr>
              <a:stCxn id="12" idx="3"/>
            </p:cNvCxnSpPr>
            <p:nvPr/>
          </p:nvCxnSpPr>
          <p:spPr>
            <a:xfrm>
              <a:off x="2105986" y="3777937"/>
              <a:ext cx="1373762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B1327672-1507-4038-9138-E1BDEEE5BF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0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21332-99BF-4AE7-AC83-AFF4510B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47B2C8-D16E-4B2F-A908-0B13EB0A6640}" type="datetime1">
              <a:rPr lang="id-ID" sz="1000" smtClean="0">
                <a:solidFill>
                  <a:schemeClr val="bg1">
                    <a:alpha val="70000"/>
                  </a:schemeClr>
                </a:solidFill>
              </a:rPr>
              <a:t>16/07/2019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DC3D1-194B-4724-A4AD-FE437DFD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bg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Classification: Decision Tree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AB2BE-939B-449F-8322-E9160B20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DF0E258F-04D6-46E9-8B77-0866F5CD991D}" type="slidenum">
              <a:rPr lang="en-US" sz="1000">
                <a:solidFill>
                  <a:schemeClr val="bg1">
                    <a:alpha val="70000"/>
                  </a:schemeClr>
                </a:solidFill>
              </a:rPr>
              <a:pPr algn="r">
                <a:spcAft>
                  <a:spcPts val="600"/>
                </a:spcAft>
              </a:pPr>
              <a:t>23</a:t>
            </a:fld>
            <a:endParaRPr lang="en-US" sz="1000">
              <a:solidFill>
                <a:schemeClr val="bg1">
                  <a:alpha val="7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479748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3532" y="519163"/>
            <a:ext cx="6292749" cy="39521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338" y="649792"/>
            <a:ext cx="883215" cy="46580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89FF560A-040F-45CB-B2C5-C4F532DD93F0}"/>
              </a:ext>
            </a:extLst>
          </p:cNvPr>
          <p:cNvSpPr txBox="1">
            <a:spLocks/>
          </p:cNvSpPr>
          <p:nvPr/>
        </p:nvSpPr>
        <p:spPr>
          <a:xfrm>
            <a:off x="475707" y="4892358"/>
            <a:ext cx="28247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sz="2800" dirty="0">
                <a:solidFill>
                  <a:schemeClr val="bg1"/>
                </a:solidFill>
              </a:rPr>
              <a:t>Kemurnian dan Entropy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89991C3-5DF0-46F0-89D5-346DFF7E839E}"/>
              </a:ext>
            </a:extLst>
          </p:cNvPr>
          <p:cNvSpPr txBox="1">
            <a:spLocks/>
          </p:cNvSpPr>
          <p:nvPr/>
        </p:nvSpPr>
        <p:spPr>
          <a:xfrm>
            <a:off x="3659088" y="4824249"/>
            <a:ext cx="5348554" cy="1461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d-ID" sz="1600" dirty="0">
                <a:solidFill>
                  <a:schemeClr val="bg1"/>
                </a:solidFill>
              </a:rPr>
              <a:t>Semakin kebawah, Decision Tree seharusnya semakin kecil Entropynya</a:t>
            </a:r>
          </a:p>
          <a:p>
            <a:pPr>
              <a:lnSpc>
                <a:spcPct val="90000"/>
              </a:lnSpc>
            </a:pPr>
            <a:r>
              <a:rPr lang="id-ID" sz="1600" dirty="0">
                <a:solidFill>
                  <a:schemeClr val="bg1"/>
                </a:solidFill>
              </a:rPr>
              <a:t>Semakin teratur klasifikasinya.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22893" y="3094428"/>
            <a:ext cx="4147507" cy="369332"/>
            <a:chOff x="322893" y="3094428"/>
            <a:chExt cx="4147507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322893" y="3094428"/>
              <a:ext cx="178309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d-ID" dirty="0"/>
                <a:t>Node murni</a:t>
              </a:r>
            </a:p>
          </p:txBody>
        </p:sp>
        <p:cxnSp>
          <p:nvCxnSpPr>
            <p:cNvPr id="4" name="Straight Arrow Connector 3"/>
            <p:cNvCxnSpPr>
              <a:stCxn id="2" idx="3"/>
            </p:cNvCxnSpPr>
            <p:nvPr/>
          </p:nvCxnSpPr>
          <p:spPr>
            <a:xfrm>
              <a:off x="2105987" y="3279094"/>
              <a:ext cx="2364413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2893" y="3454771"/>
            <a:ext cx="3156855" cy="646331"/>
            <a:chOff x="322893" y="3454771"/>
            <a:chExt cx="3156855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22893" y="3454771"/>
              <a:ext cx="178309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d-ID" dirty="0"/>
                <a:t>Data terbelah secara spesifik</a:t>
              </a:r>
            </a:p>
          </p:txBody>
        </p:sp>
        <p:cxnSp>
          <p:nvCxnSpPr>
            <p:cNvPr id="9" name="Straight Arrow Connector 8"/>
            <p:cNvCxnSpPr>
              <a:stCxn id="12" idx="3"/>
            </p:cNvCxnSpPr>
            <p:nvPr/>
          </p:nvCxnSpPr>
          <p:spPr>
            <a:xfrm>
              <a:off x="2105986" y="3777937"/>
              <a:ext cx="1373762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own Arrow 2"/>
          <p:cNvSpPr/>
          <p:nvPr/>
        </p:nvSpPr>
        <p:spPr>
          <a:xfrm>
            <a:off x="7924800" y="519163"/>
            <a:ext cx="762000" cy="3862337"/>
          </a:xfrm>
          <a:prstGeom prst="downArrow">
            <a:avLst/>
          </a:prstGeom>
          <a:gradFill>
            <a:gsLst>
              <a:gs pos="0">
                <a:srgbClr val="FF0000"/>
              </a:gs>
              <a:gs pos="52000">
                <a:srgbClr val="FFFF00"/>
              </a:gs>
              <a:gs pos="100000">
                <a:srgbClr val="92D0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7550150" y="2338778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Entropy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518945B-142A-4D39-A7A7-76ACF2BC95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0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Pemahaman Entropy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317581" y="2423886"/>
            <a:ext cx="6188745" cy="410845"/>
          </a:xfrm>
        </p:spPr>
        <p:txBody>
          <a:bodyPr>
            <a:normAutofit/>
          </a:bodyPr>
          <a:lstStyle/>
          <a:p>
            <a:r>
              <a:rPr lang="id-ID" dirty="0"/>
              <a:t>Bagian Tiga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2930-7CFE-4729-8AD0-6C1CB41ABCFF}" type="datetime1">
              <a:rPr lang="id-ID" smtClean="0"/>
              <a:t>16/07/2019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24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0DE01E-349F-4CCC-B765-2974931F3B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57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Pemahaman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84898" y="1427747"/>
                <a:ext cx="4329952" cy="4992772"/>
              </a:xfrm>
            </p:spPr>
            <p:txBody>
              <a:bodyPr>
                <a:normAutofit/>
              </a:bodyPr>
              <a:lstStyle/>
              <a:p>
                <a:r>
                  <a:rPr lang="id-ID" dirty="0"/>
                  <a:t>Entropy = Pengukuran tingkat ketidak-aturan</a:t>
                </a:r>
              </a:p>
              <a:p>
                <a:endParaRPr lang="id-ID" dirty="0"/>
              </a:p>
              <a:p>
                <a:r>
                  <a:rPr lang="id-ID" dirty="0"/>
                  <a:t>Semakin rendah entropy, semakin teratur dan seragam distribusi data yang kita punya.</a:t>
                </a:r>
              </a:p>
              <a:p>
                <a:r>
                  <a:rPr lang="id-ID" dirty="0"/>
                  <a:t>Semakin tinggi entropy, semakin tidak teratur dan acak distribusi data yang kita punya.</a:t>
                </a:r>
              </a:p>
              <a:p>
                <a:endParaRPr lang="id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d-ID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func>
                        <m:funcPr>
                          <m:ctrlPr>
                            <a:rPr lang="id-ID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id-ID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id-ID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1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id-ID" sz="1800" dirty="0"/>
              </a:p>
              <a:p>
                <a:pPr lvl="1"/>
                <a:r>
                  <a:rPr lang="id-ID" sz="1600" dirty="0"/>
                  <a:t>Dengan </a:t>
                </a:r>
                <a14:m>
                  <m:oMath xmlns:m="http://schemas.openxmlformats.org/officeDocument/2006/math">
                    <m:r>
                      <a:rPr lang="id-ID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id-ID" sz="1600" dirty="0"/>
                  <a:t> probabilitas atau rasio proporsional Drug A atau Drug B</a:t>
                </a:r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4898" y="1427747"/>
                <a:ext cx="4329952" cy="4992772"/>
              </a:xfrm>
              <a:blipFill rotWithShape="0">
                <a:blip r:embed="rId3"/>
                <a:stretch>
                  <a:fillRect l="-1266" r="-196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BD3A-9E11-4F3A-8B9F-26D82CF5E0A1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25</a:t>
            </a:fld>
            <a:endParaRPr lang="id-ID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5662" y="1520825"/>
            <a:ext cx="4305300" cy="4562475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789714" y="1520825"/>
            <a:ext cx="2020159" cy="45624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ounded Rectangle 20"/>
          <p:cNvSpPr/>
          <p:nvPr/>
        </p:nvSpPr>
        <p:spPr>
          <a:xfrm>
            <a:off x="6960685" y="1520825"/>
            <a:ext cx="1986788" cy="45624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5C3575-E734-4F34-83A2-D47696EE9C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20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Pemahaman Entropy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92967" y="2166149"/>
            <a:ext cx="3114675" cy="209194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1BF-C963-4DCD-A976-3DDF62C2D990}" type="datetime1">
              <a:rPr lang="id-ID" smtClean="0"/>
              <a:t>16/07/2019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26</a:t>
            </a:fld>
            <a:endParaRPr lang="id-ID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84150" y="2166149"/>
            <a:ext cx="5637213" cy="3271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A7715C-E7A6-4C2E-ACC0-72BB61ACAF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14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Pemahaman Entropy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92967" y="2237815"/>
            <a:ext cx="3114675" cy="191807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B980-7B71-4696-8289-FC56DA7C93B2}" type="datetime1">
              <a:rPr lang="id-ID" smtClean="0"/>
              <a:t>16/07/2019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27</a:t>
            </a:fld>
            <a:endParaRPr lang="id-ID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184150" y="2166149"/>
            <a:ext cx="5637213" cy="32718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0D58F6-E373-4DB8-A9D7-15DCB32CC7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20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Pemahaman Entropy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150" y="1992858"/>
            <a:ext cx="8815388" cy="364381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1C84-AF78-4CF1-AD36-C285543D3103}" type="datetime1">
              <a:rPr lang="id-ID" smtClean="0"/>
              <a:t>16/07/2019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28</a:t>
            </a:fld>
            <a:endParaRPr lang="id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693C4F-38E6-401F-828A-AE08A4367F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32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Pemahaman Entropy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150" y="2103335"/>
            <a:ext cx="8815388" cy="342285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3D3A-E261-43BD-A886-44B3953ECC0B}" type="datetime1">
              <a:rPr lang="id-ID" smtClean="0"/>
              <a:t>16/07/2019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29</a:t>
            </a:fld>
            <a:endParaRPr lang="id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A99B35-9B00-4E80-8860-6F1DA038BB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3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Decision Tree?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Bagian </a:t>
            </a:r>
            <a:r>
              <a:rPr lang="en-GB" dirty="0" err="1"/>
              <a:t>Satu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500C-45AD-4848-85F1-AC883F3B10CA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C7A1E2-A4E2-45AA-A7EC-6B0183C760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48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Menentukan Node yang Terbaik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581" y="2394857"/>
            <a:ext cx="6188745" cy="439874"/>
          </a:xfrm>
        </p:spPr>
        <p:txBody>
          <a:bodyPr>
            <a:normAutofit/>
          </a:bodyPr>
          <a:lstStyle/>
          <a:p>
            <a:r>
              <a:rPr lang="id-ID" dirty="0"/>
              <a:t>Bagian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8333-C4B9-49E6-90F1-4EA43CA7C282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30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2E0759-87FC-42D7-99F2-49518C3CB7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13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Mana Node yang Terbaik?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150" y="2049669"/>
            <a:ext cx="8815388" cy="309476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D21A-4CF0-4E03-860A-CADCB2D31D2C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31</a:t>
            </a:fld>
            <a:endParaRPr lang="id-ID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4897" y="5254171"/>
            <a:ext cx="8814723" cy="922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dirty="0"/>
              <a:t>Decision Tree dengan </a:t>
            </a:r>
            <a:r>
              <a:rPr lang="id-ID" u="sng" dirty="0"/>
              <a:t>Information Gain</a:t>
            </a:r>
            <a:r>
              <a:rPr lang="id-ID" dirty="0"/>
              <a:t> lebih besar yang kita pilih!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4460CD-6D26-4979-9799-4C6D579107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40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Information Gain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84897" y="1427747"/>
            <a:ext cx="6230417" cy="4749216"/>
          </a:xfrm>
        </p:spPr>
        <p:txBody>
          <a:bodyPr/>
          <a:lstStyle/>
          <a:p>
            <a:r>
              <a:rPr lang="id-ID" dirty="0"/>
              <a:t>Information Gain adalah sebuah nilai yang menspesifikasikan tingkat informasi yang dimiliki oleh decision tree.</a:t>
            </a:r>
          </a:p>
          <a:p>
            <a:r>
              <a:rPr lang="id-ID" dirty="0"/>
              <a:t>Nilai yang akan meningkatkan tingkat kepastian setelah dibelah.</a:t>
            </a:r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Membangun Decision Tree adalah tentang menemukan atribut yang memberikan perolehan informasi tertinggi.</a:t>
            </a:r>
          </a:p>
          <a:p>
            <a:endParaRPr lang="id-ID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61138" y="1888465"/>
            <a:ext cx="2446337" cy="382719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298B-A215-4529-963D-37A2A286DB9B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32</a:t>
            </a:fld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184896" y="3802355"/>
            <a:ext cx="6230417" cy="3231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1698625" indent="-1698625">
              <a:buNone/>
            </a:pPr>
            <a:r>
              <a:rPr lang="id-ID" sz="1500" dirty="0"/>
              <a:t>Information Gain = (Entropy sebelum dibelah) - (Entropy setelah dibelah)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906B8C-EFD3-4340-9F58-7C9722A11D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70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Information Gain untuk Pemilihan Node Terbaik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150" y="2036076"/>
            <a:ext cx="8815388" cy="355737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B09F-3998-4B1D-AF9F-DE1F8A9B3718}" type="datetime1">
              <a:rPr lang="id-ID" smtClean="0"/>
              <a:t>16/07/2019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33</a:t>
            </a:fld>
            <a:endParaRPr lang="id-ID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1226">
            <a:off x="1430864" y="1266497"/>
            <a:ext cx="2536798" cy="2536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D3F319-787C-4BBA-9255-2C4A5530C0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3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SDM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Lt. 4 - 5)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911A-3933-4588-853F-85DAD6AEE308}" type="datetime1">
              <a:rPr lang="id-ID" smtClean="0">
                <a:solidFill>
                  <a:prstClr val="black">
                    <a:tint val="75000"/>
                  </a:prstClr>
                </a:solidFill>
              </a:rPr>
              <a:t>16/07/2019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Classification: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36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Pengantar</a:t>
            </a:r>
            <a:r>
              <a:rPr lang="en-GB" dirty="0"/>
              <a:t> </a:t>
            </a:r>
            <a:r>
              <a:rPr lang="en-GB" dirty="0" err="1"/>
              <a:t>Deision</a:t>
            </a:r>
            <a:r>
              <a:rPr lang="en-GB" dirty="0"/>
              <a:t> Tree</a:t>
            </a:r>
            <a:endParaRPr lang="id-ID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 err="1"/>
              <a:t>Apa</a:t>
            </a:r>
            <a:r>
              <a:rPr lang="en-GB" dirty="0"/>
              <a:t> </a:t>
            </a:r>
            <a:r>
              <a:rPr lang="en-GB" dirty="0" err="1"/>
              <a:t>itu</a:t>
            </a:r>
            <a:r>
              <a:rPr lang="en-GB" dirty="0"/>
              <a:t> Decision Tree?</a:t>
            </a:r>
          </a:p>
          <a:p>
            <a:r>
              <a:rPr lang="en-GB" dirty="0" err="1"/>
              <a:t>Bagaimana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 </a:t>
            </a:r>
            <a:r>
              <a:rPr lang="en-GB" dirty="0" err="1"/>
              <a:t>menggunakannya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klasifikasi</a:t>
            </a:r>
            <a:r>
              <a:rPr lang="en-GB" dirty="0"/>
              <a:t>?</a:t>
            </a:r>
          </a:p>
          <a:p>
            <a:r>
              <a:rPr lang="en-GB" dirty="0" err="1"/>
              <a:t>Bagaimana</a:t>
            </a:r>
            <a:r>
              <a:rPr lang="en-GB" dirty="0"/>
              <a:t> </a:t>
            </a:r>
            <a:r>
              <a:rPr lang="en-GB" dirty="0" err="1"/>
              <a:t>caranya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menumbuhkan</a:t>
            </a:r>
            <a:r>
              <a:rPr lang="en-GB" dirty="0"/>
              <a:t> Decision Tree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sendiri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 err="1"/>
              <a:t>Mungkin</a:t>
            </a:r>
            <a:r>
              <a:rPr lang="en-GB" dirty="0"/>
              <a:t> </a:t>
            </a:r>
            <a:r>
              <a:rPr lang="en-GB" dirty="0" err="1"/>
              <a:t>beberapa</a:t>
            </a:r>
            <a:r>
              <a:rPr lang="en-GB" dirty="0"/>
              <a:t> </a:t>
            </a:r>
            <a:r>
              <a:rPr lang="en-GB" dirty="0" err="1"/>
              <a:t>pertanyaan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 </a:t>
            </a:r>
            <a:r>
              <a:rPr lang="en-GB" dirty="0" err="1"/>
              <a:t>muncul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benak</a:t>
            </a:r>
            <a:r>
              <a:rPr lang="en-GB" dirty="0"/>
              <a:t> </a:t>
            </a:r>
            <a:r>
              <a:rPr lang="en-GB" dirty="0" err="1"/>
              <a:t>kita</a:t>
            </a:r>
            <a:r>
              <a:rPr lang="en-GB" dirty="0"/>
              <a:t> </a:t>
            </a:r>
            <a:r>
              <a:rPr lang="en-GB" dirty="0" err="1"/>
              <a:t>ketika</a:t>
            </a:r>
            <a:r>
              <a:rPr lang="en-GB" dirty="0"/>
              <a:t> </a:t>
            </a:r>
            <a:r>
              <a:rPr lang="en-GB" dirty="0" err="1"/>
              <a:t>mendengan</a:t>
            </a:r>
            <a:r>
              <a:rPr lang="en-GB" dirty="0"/>
              <a:t> kata Decision Tree</a:t>
            </a:r>
          </a:p>
          <a:p>
            <a:r>
              <a:rPr lang="en-GB" dirty="0" err="1"/>
              <a:t>Materi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menjawab</a:t>
            </a:r>
            <a:r>
              <a:rPr lang="en-GB" dirty="0"/>
              <a:t> </a:t>
            </a:r>
            <a:r>
              <a:rPr lang="en-GB" dirty="0" err="1"/>
              <a:t>semua</a:t>
            </a:r>
            <a:r>
              <a:rPr lang="en-GB" dirty="0"/>
              <a:t> </a:t>
            </a:r>
            <a:r>
              <a:rPr lang="en-GB" dirty="0" err="1"/>
              <a:t>pertanyaan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D4BB-42F0-4708-927F-ADC87A04ED58}" type="datetime1">
              <a:rPr lang="id-ID" smtClean="0"/>
              <a:t>16/07/2019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4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BA9C8B-7ECB-4B43-868A-90E96C24EC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3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Studi</a:t>
            </a:r>
            <a:r>
              <a:rPr lang="en-GB" dirty="0"/>
              <a:t> </a:t>
            </a:r>
            <a:r>
              <a:rPr lang="en-GB" dirty="0" err="1"/>
              <a:t>Kasus</a:t>
            </a:r>
            <a:r>
              <a:rPr lang="en-GB" dirty="0"/>
              <a:t> Decision Tree</a:t>
            </a:r>
            <a:endParaRPr lang="id-ID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4149" y="2462528"/>
            <a:ext cx="4632243" cy="2865609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923692" y="1427747"/>
            <a:ext cx="4083950" cy="4749216"/>
          </a:xfrm>
        </p:spPr>
        <p:txBody>
          <a:bodyPr/>
          <a:lstStyle/>
          <a:p>
            <a:r>
              <a:rPr lang="en-GB" dirty="0" err="1"/>
              <a:t>Bayangkan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peneliti</a:t>
            </a:r>
            <a:r>
              <a:rPr lang="en-GB" dirty="0"/>
              <a:t> </a:t>
            </a:r>
            <a:r>
              <a:rPr lang="en-GB" dirty="0" err="1"/>
              <a:t>medis</a:t>
            </a:r>
            <a:r>
              <a:rPr lang="en-GB" dirty="0"/>
              <a:t> yang </a:t>
            </a:r>
            <a:r>
              <a:rPr lang="en-GB" dirty="0" err="1"/>
              <a:t>sedang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observasi</a:t>
            </a:r>
            <a:r>
              <a:rPr lang="en-GB" dirty="0"/>
              <a:t> data </a:t>
            </a:r>
            <a:r>
              <a:rPr lang="en-GB" dirty="0" err="1"/>
              <a:t>pasien</a:t>
            </a:r>
            <a:r>
              <a:rPr lang="en-GB" dirty="0"/>
              <a:t>.</a:t>
            </a:r>
          </a:p>
          <a:p>
            <a:r>
              <a:rPr lang="en-GB" dirty="0"/>
              <a:t>Data </a:t>
            </a:r>
            <a:r>
              <a:rPr lang="en-GB" dirty="0" err="1"/>
              <a:t>pasien</a:t>
            </a:r>
            <a:r>
              <a:rPr lang="en-GB" dirty="0"/>
              <a:t>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terkumpul</a:t>
            </a:r>
            <a:r>
              <a:rPr lang="en-GB" dirty="0"/>
              <a:t>, </a:t>
            </a:r>
            <a:r>
              <a:rPr lang="en-GB" dirty="0" err="1"/>
              <a:t>dimana</a:t>
            </a:r>
            <a:r>
              <a:rPr lang="en-GB" dirty="0"/>
              <a:t> </a:t>
            </a:r>
            <a:r>
              <a:rPr lang="en-GB" dirty="0" err="1"/>
              <a:t>pasien-pasien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penyakit</a:t>
            </a:r>
            <a:r>
              <a:rPr lang="en-GB" dirty="0"/>
              <a:t> yang </a:t>
            </a:r>
            <a:r>
              <a:rPr lang="en-GB" dirty="0" err="1"/>
              <a:t>sama</a:t>
            </a:r>
            <a:r>
              <a:rPr lang="en-GB" dirty="0"/>
              <a:t>.</a:t>
            </a:r>
          </a:p>
          <a:p>
            <a:r>
              <a:rPr lang="en-GB" dirty="0" err="1"/>
              <a:t>Selama</a:t>
            </a:r>
            <a:r>
              <a:rPr lang="en-GB" dirty="0"/>
              <a:t> </a:t>
            </a:r>
            <a:r>
              <a:rPr lang="en-GB" dirty="0" err="1"/>
              <a:t>penanganan</a:t>
            </a:r>
            <a:r>
              <a:rPr lang="en-GB" dirty="0"/>
              <a:t>, </a:t>
            </a: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pasien</a:t>
            </a:r>
            <a:r>
              <a:rPr lang="en-GB" dirty="0"/>
              <a:t>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menerima</a:t>
            </a:r>
            <a:r>
              <a:rPr lang="en-GB" dirty="0"/>
              <a:t> </a:t>
            </a:r>
            <a:r>
              <a:rPr lang="en-GB" dirty="0" err="1"/>
              <a:t>salah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</a:t>
            </a:r>
            <a:r>
              <a:rPr lang="en-GB" dirty="0" err="1"/>
              <a:t>obat</a:t>
            </a:r>
            <a:r>
              <a:rPr lang="en-GB" dirty="0"/>
              <a:t> yang </a:t>
            </a:r>
            <a:r>
              <a:rPr lang="en-GB" dirty="0" err="1"/>
              <a:t>tersedia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Drug A</a:t>
            </a:r>
          </a:p>
          <a:p>
            <a:pPr lvl="1"/>
            <a:r>
              <a:rPr lang="en-GB" dirty="0"/>
              <a:t>Drug B</a:t>
            </a:r>
          </a:p>
          <a:p>
            <a:r>
              <a:rPr lang="en-GB" dirty="0" err="1"/>
              <a:t>Tugas</a:t>
            </a:r>
            <a:r>
              <a:rPr lang="en-GB" dirty="0"/>
              <a:t> </a:t>
            </a:r>
            <a:r>
              <a:rPr lang="en-GB" dirty="0" err="1"/>
              <a:t>anda</a:t>
            </a:r>
            <a:r>
              <a:rPr lang="en-GB" dirty="0"/>
              <a:t>: </a:t>
            </a:r>
            <a:r>
              <a:rPr lang="en-GB" dirty="0" err="1"/>
              <a:t>memberikan</a:t>
            </a:r>
            <a:r>
              <a:rPr lang="en-GB" dirty="0"/>
              <a:t> saran </a:t>
            </a:r>
            <a:r>
              <a:rPr lang="en-GB" dirty="0" err="1"/>
              <a:t>obat</a:t>
            </a:r>
            <a:r>
              <a:rPr lang="en-GB" dirty="0"/>
              <a:t> </a:t>
            </a:r>
            <a:r>
              <a:rPr lang="en-GB" dirty="0" err="1"/>
              <a:t>kepada</a:t>
            </a:r>
            <a:r>
              <a:rPr lang="en-GB" dirty="0"/>
              <a:t> </a:t>
            </a:r>
            <a:r>
              <a:rPr lang="en-GB" dirty="0" err="1"/>
              <a:t>pasien</a:t>
            </a:r>
            <a:r>
              <a:rPr lang="en-GB" dirty="0"/>
              <a:t> yang </a:t>
            </a:r>
            <a:r>
              <a:rPr lang="en-GB" dirty="0" err="1"/>
              <a:t>baru</a:t>
            </a:r>
            <a:r>
              <a:rPr lang="en-GB" dirty="0"/>
              <a:t>.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0C70-DF38-4CB7-B2D9-D703CBA21C40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5</a:t>
            </a:fld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8D93BF-BC39-4212-9D7D-4C8CF03C9A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Studi</a:t>
            </a:r>
            <a:r>
              <a:rPr lang="en-GB" dirty="0"/>
              <a:t> </a:t>
            </a:r>
            <a:r>
              <a:rPr lang="en-GB" dirty="0" err="1"/>
              <a:t>Kasus</a:t>
            </a:r>
            <a:r>
              <a:rPr lang="en-GB" dirty="0"/>
              <a:t> Decision Tree</a:t>
            </a:r>
            <a:endParaRPr lang="id-ID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4149" y="2462528"/>
            <a:ext cx="4632243" cy="2865609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923692" y="1427747"/>
            <a:ext cx="4083950" cy="4749216"/>
          </a:xfrm>
        </p:spPr>
        <p:txBody>
          <a:bodyPr/>
          <a:lstStyle/>
          <a:p>
            <a:r>
              <a:rPr lang="en-GB" dirty="0" err="1"/>
              <a:t>Fitur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Age</a:t>
            </a:r>
          </a:p>
          <a:p>
            <a:pPr lvl="1"/>
            <a:r>
              <a:rPr lang="en-GB" dirty="0"/>
              <a:t>Sex</a:t>
            </a:r>
          </a:p>
          <a:p>
            <a:pPr lvl="1"/>
            <a:r>
              <a:rPr lang="en-GB" dirty="0"/>
              <a:t>Blood Pressure (BP)</a:t>
            </a:r>
          </a:p>
          <a:p>
            <a:pPr lvl="1"/>
            <a:r>
              <a:rPr lang="en-GB" dirty="0"/>
              <a:t>Cholesterol</a:t>
            </a:r>
          </a:p>
          <a:p>
            <a:r>
              <a:rPr lang="en-GB" dirty="0"/>
              <a:t>Target/Class:</a:t>
            </a:r>
          </a:p>
          <a:p>
            <a:pPr lvl="1"/>
            <a:r>
              <a:rPr lang="en-GB" dirty="0"/>
              <a:t>Drug A </a:t>
            </a:r>
            <a:r>
              <a:rPr lang="en-GB" dirty="0" err="1"/>
              <a:t>atau</a:t>
            </a:r>
            <a:r>
              <a:rPr lang="en-GB" dirty="0"/>
              <a:t> Drug 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98B6-CCF3-4789-9824-197E359F8F21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6</a:t>
            </a:fld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1143000" y="2462528"/>
            <a:ext cx="2954215" cy="1927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4097215" y="2462528"/>
            <a:ext cx="719176" cy="26545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8E9803-4BD9-406D-9FB3-CDEC534224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9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Studi</a:t>
            </a:r>
            <a:r>
              <a:rPr lang="en-GB" dirty="0"/>
              <a:t> </a:t>
            </a:r>
            <a:r>
              <a:rPr lang="en-GB" dirty="0" err="1"/>
              <a:t>Kasus</a:t>
            </a:r>
            <a:r>
              <a:rPr lang="en-GB" dirty="0"/>
              <a:t> Decision Tree</a:t>
            </a:r>
            <a:endParaRPr lang="id-ID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4149" y="2462528"/>
            <a:ext cx="4632243" cy="286560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C30E-17CE-4ADA-85F0-030656DA14AE}" type="datetime1">
              <a:rPr lang="id-ID" smtClean="0"/>
              <a:t>16/07/2019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7</a:t>
            </a:fld>
            <a:endParaRPr lang="id-ID" dirty="0"/>
          </a:p>
        </p:txBody>
      </p:sp>
      <p:sp>
        <p:nvSpPr>
          <p:cNvPr id="3" name="Right Brace 2"/>
          <p:cNvSpPr/>
          <p:nvPr/>
        </p:nvSpPr>
        <p:spPr>
          <a:xfrm>
            <a:off x="4994090" y="2664409"/>
            <a:ext cx="458994" cy="2375677"/>
          </a:xfrm>
          <a:prstGeom prst="rightBrace">
            <a:avLst>
              <a:gd name="adj1" fmla="val 77293"/>
              <a:gd name="adj2" fmla="val 50000"/>
            </a:avLst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5489834" y="3664499"/>
            <a:ext cx="1320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Training Data</a:t>
            </a:r>
          </a:p>
          <a:p>
            <a:pPr algn="ctr"/>
            <a:r>
              <a:rPr lang="en-GB" sz="1200" dirty="0" err="1"/>
              <a:t>Untuk</a:t>
            </a:r>
            <a:r>
              <a:rPr lang="en-GB" sz="1200" dirty="0"/>
              <a:t> Modelling</a:t>
            </a:r>
            <a:endParaRPr lang="id-ID" sz="1200" dirty="0"/>
          </a:p>
        </p:txBody>
      </p:sp>
      <p:cxnSp>
        <p:nvCxnSpPr>
          <p:cNvPr id="14" name="Straight Arrow Connector 13"/>
          <p:cNvCxnSpPr>
            <a:stCxn id="8" idx="3"/>
          </p:cNvCxnSpPr>
          <p:nvPr/>
        </p:nvCxnSpPr>
        <p:spPr>
          <a:xfrm flipV="1">
            <a:off x="6809873" y="3895331"/>
            <a:ext cx="49444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304314" y="3177805"/>
            <a:ext cx="1259735" cy="1320182"/>
            <a:chOff x="7420801" y="3108850"/>
            <a:chExt cx="1259735" cy="1320182"/>
          </a:xfrm>
        </p:grpSpPr>
        <p:pic>
          <p:nvPicPr>
            <p:cNvPr id="16" name="Picture 2" descr="Image result for gear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1659" y="3451012"/>
              <a:ext cx="978020" cy="978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7420801" y="3108850"/>
              <a:ext cx="125973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/>
                <a:t>Classifier model </a:t>
              </a:r>
              <a:endParaRPr lang="id-ID" sz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994090" y="4497987"/>
            <a:ext cx="2940092" cy="1008843"/>
            <a:chOff x="4994090" y="4497987"/>
            <a:chExt cx="2940092" cy="1008843"/>
          </a:xfrm>
        </p:grpSpPr>
        <p:grpSp>
          <p:nvGrpSpPr>
            <p:cNvPr id="24" name="Group 23"/>
            <p:cNvGrpSpPr/>
            <p:nvPr/>
          </p:nvGrpSpPr>
          <p:grpSpPr>
            <a:xfrm>
              <a:off x="4994090" y="4497987"/>
              <a:ext cx="2940092" cy="706221"/>
              <a:chOff x="4994090" y="4497987"/>
              <a:chExt cx="2940092" cy="706221"/>
            </a:xfrm>
          </p:grpSpPr>
          <p:cxnSp>
            <p:nvCxnSpPr>
              <p:cNvPr id="19" name="Straight Connector 18"/>
              <p:cNvCxnSpPr>
                <a:stCxn id="16" idx="2"/>
              </p:cNvCxnSpPr>
              <p:nvPr/>
            </p:nvCxnSpPr>
            <p:spPr>
              <a:xfrm>
                <a:off x="7934182" y="4497987"/>
                <a:ext cx="0" cy="706221"/>
              </a:xfrm>
              <a:prstGeom prst="line">
                <a:avLst/>
              </a:prstGeom>
              <a:ln w="285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4994090" y="5204208"/>
                <a:ext cx="2940092" cy="0"/>
              </a:xfrm>
              <a:prstGeom prst="straightConnector1">
                <a:avLst/>
              </a:prstGeom>
              <a:ln w="28575" cap="rnd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5453084" y="5229831"/>
              <a:ext cx="13200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/>
                <a:t>Prediksi</a:t>
              </a:r>
              <a:r>
                <a:rPr lang="en-GB" sz="1200" dirty="0"/>
                <a:t> Class</a:t>
              </a:r>
              <a:endParaRPr lang="id-ID" sz="1200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852E73C-8E26-4DC8-8439-5E7FC89A14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3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Bentuk</a:t>
            </a:r>
            <a:r>
              <a:rPr lang="en-GB" dirty="0"/>
              <a:t> Decision Tree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0EEA-E7D1-44AF-94EE-BD7E39B1EBDA}" type="datetime1">
              <a:rPr lang="id-ID" smtClean="0"/>
              <a:t>16/07/2019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8</a:t>
            </a:fld>
            <a:endParaRPr lang="id-ID"/>
          </a:p>
        </p:txBody>
      </p:sp>
      <p:grpSp>
        <p:nvGrpSpPr>
          <p:cNvPr id="13" name="Group 12"/>
          <p:cNvGrpSpPr/>
          <p:nvPr/>
        </p:nvGrpSpPr>
        <p:grpSpPr>
          <a:xfrm>
            <a:off x="299527" y="1498829"/>
            <a:ext cx="5915025" cy="4314825"/>
            <a:chOff x="299527" y="1590789"/>
            <a:chExt cx="5915025" cy="431482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9527" y="1590789"/>
              <a:ext cx="5915025" cy="431482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9527" y="1590789"/>
              <a:ext cx="883215" cy="465805"/>
            </a:xfrm>
            <a:prstGeom prst="rect">
              <a:avLst/>
            </a:prstGeom>
          </p:spPr>
        </p:pic>
      </p:grpSp>
      <p:sp>
        <p:nvSpPr>
          <p:cNvPr id="14" name="Content Placeholder 8"/>
          <p:cNvSpPr txBox="1">
            <a:spLocks/>
          </p:cNvSpPr>
          <p:nvPr/>
        </p:nvSpPr>
        <p:spPr>
          <a:xfrm>
            <a:off x="6325644" y="1427747"/>
            <a:ext cx="2681998" cy="474921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Kita </a:t>
            </a:r>
            <a:r>
              <a:rPr lang="en-GB" sz="1800" dirty="0" err="1"/>
              <a:t>ingin</a:t>
            </a:r>
            <a:r>
              <a:rPr lang="en-GB" sz="1800" dirty="0"/>
              <a:t> </a:t>
            </a:r>
            <a:r>
              <a:rPr lang="en-GB" sz="1800" dirty="0" err="1"/>
              <a:t>melakukan</a:t>
            </a:r>
            <a:r>
              <a:rPr lang="en-GB" sz="1800" dirty="0"/>
              <a:t> </a:t>
            </a:r>
            <a:r>
              <a:rPr lang="en-GB" sz="1800" dirty="0" err="1"/>
              <a:t>klasifikasi</a:t>
            </a:r>
            <a:r>
              <a:rPr lang="en-GB" sz="1800" dirty="0"/>
              <a:t> </a:t>
            </a:r>
            <a:r>
              <a:rPr lang="en-GB" sz="1800" dirty="0" err="1"/>
              <a:t>pasien</a:t>
            </a:r>
            <a:r>
              <a:rPr lang="en-GB" sz="1800" dirty="0"/>
              <a:t> </a:t>
            </a:r>
            <a:r>
              <a:rPr lang="en-GB" sz="1800" dirty="0" err="1"/>
              <a:t>baru</a:t>
            </a:r>
            <a:endParaRPr lang="en-GB" sz="1800" dirty="0"/>
          </a:p>
          <a:p>
            <a:r>
              <a:rPr lang="en-GB" sz="1800" dirty="0" err="1"/>
              <a:t>Keputusan</a:t>
            </a:r>
            <a:r>
              <a:rPr lang="en-GB" sz="1800" dirty="0"/>
              <a:t> </a:t>
            </a:r>
            <a:r>
              <a:rPr lang="en-GB" sz="1800" dirty="0" err="1"/>
              <a:t>obat</a:t>
            </a:r>
            <a:r>
              <a:rPr lang="en-GB" sz="1800" dirty="0"/>
              <a:t> yang </a:t>
            </a:r>
            <a:r>
              <a:rPr lang="en-GB" sz="1800" dirty="0" err="1"/>
              <a:t>akan</a:t>
            </a:r>
            <a:r>
              <a:rPr lang="en-GB" sz="1800" dirty="0"/>
              <a:t> </a:t>
            </a:r>
            <a:r>
              <a:rPr lang="en-GB" sz="1800" dirty="0" err="1"/>
              <a:t>diterimanya</a:t>
            </a:r>
            <a:r>
              <a:rPr lang="en-GB" sz="1800" dirty="0"/>
              <a:t> </a:t>
            </a:r>
            <a:r>
              <a:rPr lang="en-GB" sz="1800" dirty="0" err="1"/>
              <a:t>akan</a:t>
            </a:r>
            <a:r>
              <a:rPr lang="en-GB" sz="1800" dirty="0"/>
              <a:t> </a:t>
            </a:r>
            <a:r>
              <a:rPr lang="en-GB" sz="1800" dirty="0" err="1"/>
              <a:t>tergantung</a:t>
            </a:r>
            <a:r>
              <a:rPr lang="en-GB" sz="1800" dirty="0"/>
              <a:t> </a:t>
            </a:r>
            <a:r>
              <a:rPr lang="en-GB" sz="1800" dirty="0" err="1"/>
              <a:t>dari</a:t>
            </a:r>
            <a:r>
              <a:rPr lang="en-GB" sz="1800" dirty="0"/>
              <a:t> </a:t>
            </a:r>
            <a:r>
              <a:rPr lang="en-GB" sz="1800" dirty="0" err="1"/>
              <a:t>bentuk</a:t>
            </a:r>
            <a:r>
              <a:rPr lang="en-GB" sz="1800" dirty="0"/>
              <a:t> </a:t>
            </a:r>
            <a:r>
              <a:rPr lang="en-GB" sz="1800" dirty="0" err="1"/>
              <a:t>pohon</a:t>
            </a:r>
            <a:r>
              <a:rPr lang="en-GB" sz="1800" dirty="0"/>
              <a:t>.</a:t>
            </a:r>
          </a:p>
          <a:p>
            <a:r>
              <a:rPr lang="en-GB" sz="1800" dirty="0"/>
              <a:t>Tree </a:t>
            </a:r>
            <a:r>
              <a:rPr lang="en-GB" sz="1800" dirty="0" err="1"/>
              <a:t>memiliki</a:t>
            </a:r>
            <a:r>
              <a:rPr lang="en-GB" sz="1800" dirty="0"/>
              <a:t> node </a:t>
            </a:r>
            <a:r>
              <a:rPr lang="en-GB" sz="1800" dirty="0" err="1"/>
              <a:t>akar</a:t>
            </a:r>
            <a:r>
              <a:rPr lang="en-GB" sz="1800" dirty="0"/>
              <a:t>, Age</a:t>
            </a:r>
          </a:p>
          <a:p>
            <a:pPr lvl="1"/>
            <a:r>
              <a:rPr lang="en-GB" sz="1600" dirty="0"/>
              <a:t>Age </a:t>
            </a:r>
            <a:r>
              <a:rPr lang="en-GB" sz="1600" dirty="0" err="1"/>
              <a:t>dianggap</a:t>
            </a:r>
            <a:r>
              <a:rPr lang="en-GB" sz="1600" dirty="0"/>
              <a:t> </a:t>
            </a:r>
            <a:r>
              <a:rPr lang="en-GB" sz="1600" dirty="0" err="1"/>
              <a:t>sebagai</a:t>
            </a:r>
            <a:r>
              <a:rPr lang="en-GB" sz="1600" dirty="0"/>
              <a:t> variable paling </a:t>
            </a:r>
            <a:r>
              <a:rPr lang="en-GB" sz="1600" dirty="0" err="1"/>
              <a:t>berpengaruh</a:t>
            </a:r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7FA977-05D3-4AFA-9FA4-11441473A8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Bentuk</a:t>
            </a:r>
            <a:r>
              <a:rPr lang="en-GB" dirty="0"/>
              <a:t> Decision Tree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B5D6-3EA0-4BA3-879F-AF91E38B7E10}" type="datetime1">
              <a:rPr lang="id-ID" smtClean="0"/>
              <a:t>16/07/2019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Classification: Decision Tree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9</a:t>
            </a:fld>
            <a:endParaRPr lang="id-ID"/>
          </a:p>
        </p:txBody>
      </p:sp>
      <p:grpSp>
        <p:nvGrpSpPr>
          <p:cNvPr id="13" name="Group 12"/>
          <p:cNvGrpSpPr/>
          <p:nvPr/>
        </p:nvGrpSpPr>
        <p:grpSpPr>
          <a:xfrm>
            <a:off x="299527" y="1498829"/>
            <a:ext cx="5915025" cy="4314825"/>
            <a:chOff x="299527" y="1590789"/>
            <a:chExt cx="5915025" cy="431482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9527" y="1590789"/>
              <a:ext cx="5915025" cy="431482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9527" y="1590789"/>
              <a:ext cx="883215" cy="465805"/>
            </a:xfrm>
            <a:prstGeom prst="rect">
              <a:avLst/>
            </a:prstGeom>
          </p:spPr>
        </p:pic>
      </p:grpSp>
      <p:sp>
        <p:nvSpPr>
          <p:cNvPr id="14" name="Content Placeholder 8"/>
          <p:cNvSpPr txBox="1">
            <a:spLocks/>
          </p:cNvSpPr>
          <p:nvPr/>
        </p:nvSpPr>
        <p:spPr>
          <a:xfrm>
            <a:off x="6325644" y="1427747"/>
            <a:ext cx="2681998" cy="474921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Setiap</a:t>
            </a:r>
            <a:r>
              <a:rPr lang="en-GB" sz="1800" dirty="0"/>
              <a:t> </a:t>
            </a:r>
            <a:r>
              <a:rPr lang="en-GB" sz="1800" i="1" dirty="0"/>
              <a:t>Node</a:t>
            </a:r>
            <a:r>
              <a:rPr lang="en-GB" sz="1800" dirty="0"/>
              <a:t> </a:t>
            </a:r>
            <a:r>
              <a:rPr lang="en-GB" sz="1800" dirty="0" err="1"/>
              <a:t>mendeskripsikan</a:t>
            </a:r>
            <a:r>
              <a:rPr lang="en-GB" sz="1800" dirty="0"/>
              <a:t> </a:t>
            </a:r>
            <a:r>
              <a:rPr lang="en-GB" sz="1800" dirty="0" err="1"/>
              <a:t>sebuah</a:t>
            </a:r>
            <a:r>
              <a:rPr lang="en-GB" sz="1800" dirty="0"/>
              <a:t> </a:t>
            </a:r>
            <a:r>
              <a:rPr lang="en-GB" sz="1800" dirty="0" err="1"/>
              <a:t>tindakan</a:t>
            </a:r>
            <a:r>
              <a:rPr lang="en-GB" sz="1800" dirty="0"/>
              <a:t> </a:t>
            </a:r>
            <a:r>
              <a:rPr lang="en-GB" sz="1800" dirty="0" err="1"/>
              <a:t>observasi</a:t>
            </a:r>
            <a:endParaRPr lang="en-GB" sz="1800" dirty="0"/>
          </a:p>
          <a:p>
            <a:pPr lvl="1"/>
            <a:r>
              <a:rPr lang="en-GB" dirty="0" err="1"/>
              <a:t>Apa</a:t>
            </a:r>
            <a:r>
              <a:rPr lang="en-GB" dirty="0"/>
              <a:t> gender/sex </a:t>
            </a:r>
            <a:r>
              <a:rPr lang="en-GB" dirty="0" err="1"/>
              <a:t>pasien</a:t>
            </a:r>
            <a:r>
              <a:rPr lang="en-GB" dirty="0"/>
              <a:t> </a:t>
            </a:r>
            <a:r>
              <a:rPr lang="en-GB" dirty="0" err="1"/>
              <a:t>tsb</a:t>
            </a:r>
            <a:r>
              <a:rPr lang="en-GB" dirty="0"/>
              <a:t>.</a:t>
            </a:r>
          </a:p>
          <a:p>
            <a:r>
              <a:rPr lang="en-GB" sz="1800" dirty="0" err="1"/>
              <a:t>Setiap</a:t>
            </a:r>
            <a:r>
              <a:rPr lang="en-GB" sz="1800" dirty="0"/>
              <a:t> </a:t>
            </a:r>
            <a:r>
              <a:rPr lang="en-GB" sz="1800" i="1" dirty="0"/>
              <a:t>Branch</a:t>
            </a:r>
            <a:r>
              <a:rPr lang="en-GB" sz="1800" dirty="0"/>
              <a:t> </a:t>
            </a:r>
            <a:r>
              <a:rPr lang="en-GB" sz="1800" dirty="0" err="1"/>
              <a:t>mendeskripsikan</a:t>
            </a:r>
            <a:r>
              <a:rPr lang="en-GB" sz="1800" dirty="0"/>
              <a:t> </a:t>
            </a:r>
            <a:r>
              <a:rPr lang="en-GB" sz="1800" dirty="0" err="1"/>
              <a:t>hasil</a:t>
            </a:r>
            <a:r>
              <a:rPr lang="en-GB" sz="1800" dirty="0"/>
              <a:t> </a:t>
            </a:r>
            <a:r>
              <a:rPr lang="en-GB" sz="1800" dirty="0" err="1"/>
              <a:t>observasi</a:t>
            </a:r>
            <a:endParaRPr lang="en-GB" sz="1800" dirty="0"/>
          </a:p>
          <a:p>
            <a:pPr lvl="1"/>
            <a:r>
              <a:rPr lang="en-GB" dirty="0" err="1"/>
              <a:t>Pasien</a:t>
            </a:r>
            <a:r>
              <a:rPr lang="en-GB" dirty="0"/>
              <a:t> </a:t>
            </a:r>
            <a:r>
              <a:rPr lang="en-GB" dirty="0" err="1"/>
              <a:t>ternyata</a:t>
            </a:r>
            <a:r>
              <a:rPr lang="en-GB" dirty="0"/>
              <a:t>  </a:t>
            </a:r>
            <a:r>
              <a:rPr lang="en-GB" dirty="0" err="1"/>
              <a:t>seorang</a:t>
            </a:r>
            <a:r>
              <a:rPr lang="en-GB" dirty="0"/>
              <a:t> </a:t>
            </a:r>
            <a:r>
              <a:rPr lang="en-GB" dirty="0" err="1"/>
              <a:t>pria</a:t>
            </a:r>
            <a:endParaRPr lang="en-GB" dirty="0"/>
          </a:p>
          <a:p>
            <a:r>
              <a:rPr lang="en-GB" sz="1800" dirty="0" err="1"/>
              <a:t>Setiap</a:t>
            </a:r>
            <a:r>
              <a:rPr lang="en-GB" sz="1800" dirty="0"/>
              <a:t> </a:t>
            </a:r>
            <a:r>
              <a:rPr lang="en-GB" sz="1800" i="1" dirty="0"/>
              <a:t>Leaf</a:t>
            </a:r>
            <a:r>
              <a:rPr lang="en-GB" sz="1800" dirty="0"/>
              <a:t> </a:t>
            </a:r>
            <a:r>
              <a:rPr lang="en-GB" sz="1800" dirty="0" err="1"/>
              <a:t>mendeksripsikan</a:t>
            </a:r>
            <a:r>
              <a:rPr lang="en-GB" sz="1800" dirty="0"/>
              <a:t> </a:t>
            </a:r>
            <a:r>
              <a:rPr lang="en-GB" sz="1800" dirty="0" err="1"/>
              <a:t>hasil</a:t>
            </a:r>
            <a:r>
              <a:rPr lang="en-GB" sz="1800" dirty="0"/>
              <a:t> </a:t>
            </a:r>
            <a:r>
              <a:rPr lang="en-GB" sz="1800" dirty="0" err="1"/>
              <a:t>klasifikasi</a:t>
            </a:r>
            <a:r>
              <a:rPr lang="en-GB" sz="1800" dirty="0"/>
              <a:t>.</a:t>
            </a:r>
            <a:endParaRPr lang="en-GB" i="1" dirty="0"/>
          </a:p>
        </p:txBody>
      </p:sp>
      <p:sp>
        <p:nvSpPr>
          <p:cNvPr id="3" name="Oval 2"/>
          <p:cNvSpPr/>
          <p:nvPr/>
        </p:nvSpPr>
        <p:spPr>
          <a:xfrm>
            <a:off x="943429" y="3280229"/>
            <a:ext cx="870857" cy="87085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1768070" y="4142051"/>
            <a:ext cx="713873" cy="713873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/>
          <p:cNvSpPr/>
          <p:nvPr/>
        </p:nvSpPr>
        <p:spPr>
          <a:xfrm>
            <a:off x="1562638" y="4961151"/>
            <a:ext cx="1137019" cy="11370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FCB9F6-9B6E-46BD-8F2B-8DE243CFEF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8" y="41027"/>
            <a:ext cx="363742" cy="4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6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6" grpId="0" animBg="1"/>
      <p:bldP spid="16" grpId="1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1573</Words>
  <Application>Microsoft Office PowerPoint</Application>
  <PresentationFormat>On-screen Show (4:3)</PresentationFormat>
  <Paragraphs>284</Paragraphs>
  <Slides>34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Courier New</vt:lpstr>
      <vt:lpstr>HP Simplified</vt:lpstr>
      <vt:lpstr>Product Sans</vt:lpstr>
      <vt:lpstr>Segoe UI Light</vt:lpstr>
      <vt:lpstr>Tw Cen MT</vt:lpstr>
      <vt:lpstr>Office Theme</vt:lpstr>
      <vt:lpstr>1_Office Theme</vt:lpstr>
      <vt:lpstr>PowerPoint Presentation</vt:lpstr>
      <vt:lpstr>Classification : Decision Tree</vt:lpstr>
      <vt:lpstr>Apa itu Decision Tree?</vt:lpstr>
      <vt:lpstr>Pengantar Deision Tree</vt:lpstr>
      <vt:lpstr>Studi Kasus Decision Tree</vt:lpstr>
      <vt:lpstr>Studi Kasus Decision Tree</vt:lpstr>
      <vt:lpstr>Studi Kasus Decision Tree</vt:lpstr>
      <vt:lpstr>Bentuk Decision Tree</vt:lpstr>
      <vt:lpstr>Bentuk Decision Tree</vt:lpstr>
      <vt:lpstr>Bagaimana Bentuk Decision Tree</vt:lpstr>
      <vt:lpstr>Algoritma Membangun Decision Tree</vt:lpstr>
      <vt:lpstr>Membangun Decision Tree</vt:lpstr>
      <vt:lpstr>Atribut apa yang paling terbaik memisahkan data?</vt:lpstr>
      <vt:lpstr>Apakah atribut cholesterol terbaik?</vt:lpstr>
      <vt:lpstr>Apakah atribut cholesterol terbaik?</vt:lpstr>
      <vt:lpstr>Membangun Decision Tree</vt:lpstr>
      <vt:lpstr>Apakah atribut sex yang terbaik?</vt:lpstr>
      <vt:lpstr>Apakah atribut sex yang terbaik?</vt:lpstr>
      <vt:lpstr>Apakah atribut sex yang terbaik?</vt:lpstr>
      <vt:lpstr>Membangun Decision Tree</vt:lpstr>
      <vt:lpstr>PowerPoint Presentation</vt:lpstr>
      <vt:lpstr>PowerPoint Presentation</vt:lpstr>
      <vt:lpstr>PowerPoint Presentation</vt:lpstr>
      <vt:lpstr>Pemahaman Entropy</vt:lpstr>
      <vt:lpstr>Pemahaman Entropy</vt:lpstr>
      <vt:lpstr>Pemahaman Entropy</vt:lpstr>
      <vt:lpstr>Pemahaman Entropy</vt:lpstr>
      <vt:lpstr>Pemahaman Entropy</vt:lpstr>
      <vt:lpstr>Pemahaman Entropy</vt:lpstr>
      <vt:lpstr>Menentukan Node yang Terbaik</vt:lpstr>
      <vt:lpstr>Mana Node yang Terbaik?</vt:lpstr>
      <vt:lpstr>Information Gain</vt:lpstr>
      <vt:lpstr>Information Gain untuk Pemilihan Node Terbaik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Algorithm </dc:title>
  <dc:creator>nv395</dc:creator>
  <cp:lastModifiedBy>Elvira Sukma Wahyuni, S.Pd.T., M.Eng</cp:lastModifiedBy>
  <cp:revision>118</cp:revision>
  <dcterms:created xsi:type="dcterms:W3CDTF">2019-06-21T05:48:46Z</dcterms:created>
  <dcterms:modified xsi:type="dcterms:W3CDTF">2019-07-16T02:03:13Z</dcterms:modified>
</cp:coreProperties>
</file>