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30"/>
  </p:notesMasterIdLst>
  <p:handoutMasterIdLst>
    <p:handoutMasterId r:id="rId31"/>
  </p:handoutMasterIdLst>
  <p:sldIdLst>
    <p:sldId id="281" r:id="rId4"/>
    <p:sldId id="256" r:id="rId5"/>
    <p:sldId id="258" r:id="rId6"/>
    <p:sldId id="257" r:id="rId7"/>
    <p:sldId id="259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2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26/07/19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26/07/19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439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120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51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327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60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97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311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53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238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223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541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636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571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477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04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46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96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3569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0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23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6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93" y="5946219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2" y="5935579"/>
            <a:ext cx="614637" cy="63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119256" y="5956861"/>
            <a:ext cx="641684" cy="61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35" y="5935579"/>
            <a:ext cx="633263" cy="6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26/07/19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26/07/19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5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8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8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6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26/07/19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25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1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67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68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6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18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44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81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8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2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14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6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99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0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26/07/19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26/07/19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26/07/19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26/07/19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26/07/19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26/07/19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26/07/19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64176" y="94858"/>
            <a:ext cx="366258" cy="34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" y="511333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" y="97119"/>
            <a:ext cx="333345" cy="343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6" y="94858"/>
            <a:ext cx="345707" cy="34570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0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0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EFED79-7E7D-4D20-B3F2-F1BB581AD5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3" y="78949"/>
            <a:ext cx="658757" cy="9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4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62" y="1979848"/>
            <a:ext cx="3736529" cy="4066508"/>
          </a:xfrm>
          <a:prstGeom prst="rect">
            <a:avLst/>
          </a:prstGeom>
        </p:spPr>
      </p:pic>
      <p:sp>
        <p:nvSpPr>
          <p:cNvPr id="30" name="Content Placeholder 11"/>
          <p:cNvSpPr txBox="1">
            <a:spLocks/>
          </p:cNvSpPr>
          <p:nvPr/>
        </p:nvSpPr>
        <p:spPr>
          <a:xfrm>
            <a:off x="789957" y="2919624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DDB86-B7B5-4D06-8952-D44A886034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Langkah 1 :</a:t>
            </a:r>
          </a:p>
          <a:p>
            <a:pPr marL="0" indent="0">
              <a:buNone/>
            </a:pPr>
            <a:r>
              <a:rPr lang="id-ID" dirty="0"/>
              <a:t>Pilih poin secara acak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415C1B-FC0A-4FEC-BFAC-94EC53DF64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5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Langkah 2 :</a:t>
            </a:r>
          </a:p>
          <a:p>
            <a:pPr marL="0" indent="0">
              <a:buNone/>
            </a:pPr>
            <a:r>
              <a:rPr lang="id-ID" dirty="0"/>
              <a:t>Kategorikan Poin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019921" y="420351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05970" y="4806090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9" y="4531055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pertama merupakan </a:t>
            </a:r>
            <a:r>
              <a:rPr lang="id-ID" u="sng" dirty="0"/>
              <a:t>poin inti</a:t>
            </a:r>
            <a:r>
              <a:rPr lang="id-ID" dirty="0"/>
              <a:t> karena dalam radius R sebesar 2 unit, terdapat 6 poin (termasuk poin pertama).</a:t>
            </a:r>
          </a:p>
        </p:txBody>
      </p:sp>
      <p:sp>
        <p:nvSpPr>
          <p:cNvPr id="20" name="Oval 19"/>
          <p:cNvSpPr/>
          <p:nvPr/>
        </p:nvSpPr>
        <p:spPr>
          <a:xfrm>
            <a:off x="1361054" y="515633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772347" y="497088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72347" y="434328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492138" y="408624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AC2FD7-BE5D-496B-8DD1-8E287A86FF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731857" y="397839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09309" y="4578899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67028" y="4303864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kedua merupakan </a:t>
            </a:r>
            <a:r>
              <a:rPr lang="id-ID" u="sng" dirty="0"/>
              <a:t>poin inti</a:t>
            </a:r>
            <a:r>
              <a:rPr lang="id-ID" dirty="0"/>
              <a:t> karena dalam radius R sebesar 2 unit, terdapat 5 poin.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492138" y="4074209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207985" y="443370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8B3A269-C29C-4048-BC62-978D6AE515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5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950222" y="356896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27674" y="4169469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85393" y="3894434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ketiga merupakan </a:t>
            </a:r>
            <a:r>
              <a:rPr lang="id-ID" u="sng" dirty="0"/>
              <a:t>poin inti</a:t>
            </a:r>
            <a:r>
              <a:rPr lang="id-ID" dirty="0"/>
              <a:t> karena dalam radius R sebesar 2 unit, terdapat 7 poin (lebih dari M).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198785" y="4442054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796A9B-BCE3-408D-9C23-BE0D8DAC94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277533" y="4442769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54985" y="5043277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2704" y="4768242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berikutnya merupakan </a:t>
            </a:r>
            <a:r>
              <a:rPr lang="id-ID" u="sng" dirty="0"/>
              <a:t>poin inti</a:t>
            </a:r>
            <a:r>
              <a:rPr lang="id-ID" dirty="0"/>
              <a:t> karena dalam radius R sebesar 2 unit, terdapat 6 poin.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2003126" y="534309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215836" y="443915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20648E-1B7D-4CF0-9FEE-EEF19B3CE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204923" y="495620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82375" y="5556716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0094" y="5281681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berikutnya merupakan </a:t>
            </a:r>
            <a:r>
              <a:rPr lang="id-ID" u="sng" dirty="0"/>
              <a:t>poin inti</a:t>
            </a:r>
            <a:r>
              <a:rPr lang="id-ID" dirty="0"/>
              <a:t> karena dalam radius R sebesar 2 unit, terdapat 5 poin.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2003126" y="534309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1201596" y="443821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1705970" y="543243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988124-E054-4EE4-8FEF-31508857D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2216958" y="1953332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94410" y="2553840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9498" y="2241295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berikutnya merupakan </a:t>
            </a:r>
            <a:r>
              <a:rPr lang="id-ID" u="sng" dirty="0"/>
              <a:t>poin pencilan</a:t>
            </a:r>
            <a:r>
              <a:rPr lang="id-ID" dirty="0"/>
              <a:t> karena dalam radius R sebesar 2 unit hanya terdiri dari poin itu sendiri (</a:t>
            </a:r>
            <a:r>
              <a:rPr lang="id-ID" b="1" dirty="0"/>
              <a:t>tidak</a:t>
            </a:r>
            <a:r>
              <a:rPr lang="id-ID" dirty="0"/>
              <a:t> memenuhi syarat poin inti).</a:t>
            </a:r>
          </a:p>
          <a:p>
            <a:r>
              <a:rPr lang="id-ID" dirty="0"/>
              <a:t>Poin tidak dapat menjangkau radius poin inti yang lain (</a:t>
            </a:r>
            <a:r>
              <a:rPr lang="id-ID" b="1" dirty="0"/>
              <a:t>tidak</a:t>
            </a:r>
            <a:r>
              <a:rPr lang="id-ID" dirty="0"/>
              <a:t> memenuhi syarat poin tepi).</a:t>
            </a:r>
          </a:p>
          <a:p>
            <a:endParaRPr lang="id-ID" dirty="0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1201596" y="444098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A41D2C9-7B66-41BD-94D8-730BEFEA5E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0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2631402" y="354929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08854" y="4149799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63942" y="3837254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berikutnya merupakan </a:t>
            </a:r>
            <a:r>
              <a:rPr lang="id-ID" u="sng" dirty="0"/>
              <a:t>poin inti</a:t>
            </a:r>
            <a:r>
              <a:rPr lang="id-ID" dirty="0"/>
              <a:t> karena dalam radius R sebesar 2 unit terdiri dari 5 poin.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0F33A68-4978-49B8-8314-BC77BC89B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198416" y="3044360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75868" y="3644868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30956" y="3332323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Poin berikutnya merupakan </a:t>
            </a:r>
            <a:r>
              <a:rPr lang="id-ID" u="sng" dirty="0"/>
              <a:t>poin tepi</a:t>
            </a:r>
            <a:r>
              <a:rPr lang="id-ID" dirty="0"/>
              <a:t> karena dalam radius R sebesar 2 unit terdiri dari 3 poin.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B3ADD4-16E8-4297-A5BC-1BB0C162CC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19100" y="2517442"/>
            <a:ext cx="5419725" cy="1419226"/>
          </a:xfrm>
        </p:spPr>
        <p:txBody>
          <a:bodyPr/>
          <a:lstStyle/>
          <a:p>
            <a:r>
              <a:rPr lang="id-ID" sz="3600" dirty="0"/>
              <a:t>Clustering: DBSCAN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ACE2F-81BE-4390-84BA-5A506335E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3" y="5791630"/>
            <a:ext cx="695037" cy="9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Seluruh poin sudah dikategorikan.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565EA91-525D-4EE4-9BDB-C66D8B8022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Langkah 4 :</a:t>
            </a:r>
          </a:p>
          <a:p>
            <a:pPr marL="0" indent="0">
              <a:buNone/>
            </a:pPr>
            <a:r>
              <a:rPr lang="id-ID" dirty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Cluster pertama karena di dalam jangkauan radius poin hanya memiliki satu poin inti.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>
            <a:off x="2631402" y="3585456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B9BD2E-E2E8-414A-BC0B-F566AA48CB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Langkah 4 :</a:t>
            </a:r>
          </a:p>
          <a:p>
            <a:pPr marL="0" indent="0">
              <a:buNone/>
            </a:pPr>
            <a:r>
              <a:rPr lang="id-ID" dirty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Cluster pertama karena di dalam jangkauan radius poin hanya memiliki satu poin inti.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>
            <a:off x="2631402" y="3585456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445790" y="3357350"/>
            <a:ext cx="1484765" cy="15856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4EA3C48-C82C-4718-94D7-9915AFF400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30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Langkah 4 :</a:t>
            </a:r>
          </a:p>
          <a:p>
            <a:pPr marL="0" indent="0">
              <a:buNone/>
            </a:pPr>
            <a:r>
              <a:rPr lang="id-ID" dirty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Cluster kedua karena di dalam jangkauan radius satu poin inti terdapat lebih dari satu poin inti yang berkesinambungan.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2445790" y="3357350"/>
            <a:ext cx="1484765" cy="15856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5469" y="361357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57828" y="382094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9484" y="3946955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7392" y="4209217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52139" y="4497353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02969" y="495034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AE4AE06-63A2-4B36-B915-A783878F2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Langkah 4 :</a:t>
            </a:r>
          </a:p>
          <a:p>
            <a:pPr marL="0" indent="0">
              <a:buNone/>
            </a:pPr>
            <a:r>
              <a:rPr lang="id-ID" dirty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/>
              <a:t>Parameter</a:t>
            </a:r>
            <a:r>
              <a:rPr lang="id-ID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R = 2 unit dan M = 5</a:t>
            </a:r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Cluster kedua karena di dalam jangkauan radius satu poin inti terdapat lebih dari satu poin inti yang berkesinambungan.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2445790" y="3357350"/>
            <a:ext cx="1484765" cy="15856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5469" y="361357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57828" y="382094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9484" y="3946955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7392" y="4209217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52139" y="4497353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02969" y="495034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1013412">
            <a:off x="717054" y="3112721"/>
            <a:ext cx="1777126" cy="31074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8E7814A-171E-46AF-BFC0-0D1D14EE3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6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6728" y="1419367"/>
            <a:ext cx="8325135" cy="47221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d-ID" sz="1800" dirty="0"/>
              <a:t>DBSCAN memiliki kemampuan untuk mengklasifikasi seluruh dataset dengan bentuk sembarang (tidak selalu area berbentuk seperti lingkaran, dll).</a:t>
            </a:r>
          </a:p>
          <a:p>
            <a:pPr>
              <a:lnSpc>
                <a:spcPct val="120000"/>
              </a:lnSpc>
            </a:pPr>
            <a:r>
              <a:rPr lang="id-ID" sz="1800" dirty="0"/>
              <a:t>DBSCAN juga memiliki kemampuan untuk mengklasifikasikan data outlier.</a:t>
            </a:r>
          </a:p>
          <a:p>
            <a:pPr>
              <a:lnSpc>
                <a:spcPct val="120000"/>
              </a:lnSpc>
            </a:pPr>
            <a:r>
              <a:rPr lang="id-ID" sz="1800" dirty="0"/>
              <a:t>DBSCAN dapat diimplementasikan untuk kasus klasifikasi di dunia nyata dimana dataset yang diberikan merupakan raw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60C0D-DAE8-4594-9A8C-197104FBB5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3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6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Density-based </a:t>
            </a:r>
            <a:r>
              <a:rPr lang="id-ID" dirty="0"/>
              <a:t>S</a:t>
            </a:r>
            <a:r>
              <a:rPr lang="en-US" dirty="0" err="1"/>
              <a:t>patial</a:t>
            </a:r>
            <a:r>
              <a:rPr lang="en-US" dirty="0"/>
              <a:t> </a:t>
            </a:r>
            <a:r>
              <a:rPr lang="id-ID" dirty="0"/>
              <a:t>C</a:t>
            </a:r>
            <a:r>
              <a:rPr lang="en-US" dirty="0"/>
              <a:t>lustering of </a:t>
            </a:r>
            <a:r>
              <a:rPr lang="id-ID" dirty="0"/>
              <a:t>A</a:t>
            </a:r>
            <a:r>
              <a:rPr lang="en-US" dirty="0" err="1"/>
              <a:t>pplications</a:t>
            </a:r>
            <a:r>
              <a:rPr lang="en-US" dirty="0"/>
              <a:t> with</a:t>
            </a:r>
            <a:r>
              <a:rPr lang="id-ID" dirty="0"/>
              <a:t> N</a:t>
            </a:r>
            <a:r>
              <a:rPr lang="en-US" dirty="0" err="1"/>
              <a:t>oise</a:t>
            </a:r>
            <a:r>
              <a:rPr lang="en-US" dirty="0"/>
              <a:t> (DBSCAN)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74BFED-AF8A-481E-8402-D38C639F2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DBSCAN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36115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DBSCAN merupakan kepanjangan dari </a:t>
            </a:r>
            <a:r>
              <a:rPr lang="en-US" i="1" dirty="0"/>
              <a:t>Density-based </a:t>
            </a:r>
            <a:r>
              <a:rPr lang="id-ID" i="1" dirty="0"/>
              <a:t>S</a:t>
            </a:r>
            <a:r>
              <a:rPr lang="en-US" i="1" dirty="0" err="1"/>
              <a:t>patial</a:t>
            </a:r>
            <a:r>
              <a:rPr lang="en-US" i="1" dirty="0"/>
              <a:t> </a:t>
            </a:r>
            <a:r>
              <a:rPr lang="id-ID" i="1" dirty="0"/>
              <a:t>C</a:t>
            </a:r>
            <a:r>
              <a:rPr lang="en-US" i="1" dirty="0"/>
              <a:t>lustering of </a:t>
            </a:r>
            <a:r>
              <a:rPr lang="id-ID" i="1" dirty="0"/>
              <a:t>A</a:t>
            </a:r>
            <a:r>
              <a:rPr lang="en-US" i="1" dirty="0" err="1"/>
              <a:t>pplications</a:t>
            </a:r>
            <a:r>
              <a:rPr lang="en-US" i="1" dirty="0"/>
              <a:t> with</a:t>
            </a:r>
            <a:r>
              <a:rPr lang="id-ID" i="1" dirty="0"/>
              <a:t> N</a:t>
            </a:r>
            <a:r>
              <a:rPr lang="en-US" i="1" dirty="0" err="1"/>
              <a:t>oise</a:t>
            </a:r>
            <a:r>
              <a:rPr lang="id-ID" i="1" dirty="0"/>
              <a:t>.</a:t>
            </a:r>
          </a:p>
          <a:p>
            <a:pPr>
              <a:lnSpc>
                <a:spcPct val="150000"/>
              </a:lnSpc>
            </a:pPr>
            <a:r>
              <a:rPr lang="id-ID" dirty="0"/>
              <a:t>DBSCAN merupakan algoritma clustering berdasarkan kepadatan objek untuk data yang ber-</a:t>
            </a:r>
            <a:r>
              <a:rPr lang="id-ID" i="1" dirty="0"/>
              <a:t>noise</a:t>
            </a:r>
            <a:r>
              <a:rPr lang="id-ID" dirty="0"/>
              <a:t>.</a:t>
            </a:r>
          </a:p>
          <a:p>
            <a:pPr>
              <a:lnSpc>
                <a:spcPct val="150000"/>
              </a:lnSpc>
            </a:pPr>
            <a:r>
              <a:rPr lang="id-ID" dirty="0"/>
              <a:t>Data ber-</a:t>
            </a:r>
            <a:r>
              <a:rPr lang="id-ID" i="1" dirty="0"/>
              <a:t>noise </a:t>
            </a:r>
            <a:r>
              <a:rPr lang="id-ID" dirty="0"/>
              <a:t>pada kasus </a:t>
            </a:r>
            <a:r>
              <a:rPr lang="id-ID" i="1" dirty="0"/>
              <a:t>clustering</a:t>
            </a:r>
            <a:r>
              <a:rPr lang="id-ID" dirty="0"/>
              <a:t> adalah data yang terdiri dari poin-poin yang akan dikelompokan dan poin-poin yang tidak dapat dikelompokan.</a:t>
            </a:r>
            <a:endParaRPr lang="id-ID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72345-B992-4A5F-BDF7-6E8C4DAFF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K-Means vs DBSCAN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792151"/>
            <a:ext cx="4168739" cy="448687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b="1" dirty="0"/>
              <a:t>K-Means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/>
              <a:t>Algoritma K-Means cenderung mengelompokan semua poin ke dalam beberapa kelompok </a:t>
            </a:r>
            <a:r>
              <a:rPr lang="id-ID" sz="1800" i="1" dirty="0"/>
              <a:t>(cluster),</a:t>
            </a:r>
            <a:r>
              <a:rPr lang="id-ID" sz="1800" dirty="0"/>
              <a:t> meskipun terdapat beberapa poin yang seharusnya tidak berada pada kelompok manapun.</a:t>
            </a:r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600" dirty="0"/>
          </a:p>
          <a:p>
            <a:pPr marL="0" indent="0">
              <a:lnSpc>
                <a:spcPct val="150000"/>
              </a:lnSpc>
              <a:buNone/>
            </a:pPr>
            <a:endParaRPr lang="id-ID" sz="16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745761" y="1786849"/>
            <a:ext cx="4168739" cy="45058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d-ID" sz="1800" b="1" dirty="0"/>
              <a:t>DBSCAN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/>
              <a:t>Algoritma DBSCAN mengelompokan poin-poin terpilih ke dalam beberapa </a:t>
            </a:r>
            <a:r>
              <a:rPr lang="id-ID" sz="1800" i="1" dirty="0"/>
              <a:t>cluster</a:t>
            </a:r>
            <a:r>
              <a:rPr lang="id-ID" sz="1800" dirty="0"/>
              <a:t> dan tidak memisahkan poin-poin yang tidak terpilih ke dalam kategori outlier (pencilan).</a:t>
            </a:r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14" y="4260247"/>
            <a:ext cx="2316303" cy="182770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781" y="4216521"/>
            <a:ext cx="2400461" cy="1871433"/>
          </a:xfrm>
          <a:prstGeom prst="rect">
            <a:avLst/>
          </a:prstGeom>
          <a:ln w="28575">
            <a:solidFill>
              <a:srgbClr val="CC99F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019C5-57C7-4298-A977-506253D821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4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DBSCAN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63509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DBSCAN merupakan salah satu algoritma populer pada kasus clustering.</a:t>
            </a:r>
          </a:p>
          <a:p>
            <a:pPr>
              <a:lnSpc>
                <a:spcPct val="150000"/>
              </a:lnSpc>
            </a:pPr>
            <a:r>
              <a:rPr lang="id-ID" dirty="0"/>
              <a:t>Algoritma DBSCAN sangat tepat digunakan untuk tipe clustering dengan pola sembarang pada data ber-</a:t>
            </a:r>
            <a:r>
              <a:rPr lang="id-ID" i="1" dirty="0"/>
              <a:t>noise.</a:t>
            </a:r>
          </a:p>
          <a:p>
            <a:pPr>
              <a:lnSpc>
                <a:spcPct val="150000"/>
              </a:lnSpc>
            </a:pPr>
            <a:r>
              <a:rPr lang="id-ID" dirty="0"/>
              <a:t>Kategori </a:t>
            </a:r>
            <a:r>
              <a:rPr lang="id-ID" i="1" dirty="0"/>
              <a:t>noise </a:t>
            </a:r>
            <a:r>
              <a:rPr lang="id-ID" dirty="0"/>
              <a:t>pada algoritma DBSCAN adalah poin-poin dengan kepadatan objek yang sedikit.</a:t>
            </a:r>
            <a:endParaRPr lang="id-ID" i="1" dirty="0"/>
          </a:p>
          <a:p>
            <a:pPr>
              <a:lnSpc>
                <a:spcPct val="150000"/>
              </a:lnSpc>
            </a:pPr>
            <a:r>
              <a:rPr lang="id-ID" dirty="0"/>
              <a:t>Prinsip dari algoritma DBSCAN yakni suatu poin dapat dikelompokan pada suatu kategori apabila poin tersebut berada dekat dengan poin-poin pada kategori tersebut.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36EA8-B2D9-410B-B6AD-DC9BB5F0A2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Parameter DBSCAN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01843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dirty="0"/>
              <a:t>Proses pemilihan kategori pada suatu poin di algoritma DBSCAN didasarkan pada dua parameter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4897" y="2419612"/>
            <a:ext cx="6134016" cy="392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b="1" dirty="0"/>
              <a:t>Radius</a:t>
            </a:r>
            <a:r>
              <a:rPr lang="id-ID" dirty="0"/>
              <a:t> (Radius untuk area terdekat)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dirty="0"/>
              <a:t>Jika suatu poin masih di dalam jangkauan radius (R) dan memiliki sejumlah poin lain dalam area tersebut maka area ini dikategorikan sebagai area padat.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d-ID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b="1" dirty="0"/>
              <a:t>M</a:t>
            </a:r>
            <a:r>
              <a:rPr lang="id-ID" dirty="0"/>
              <a:t> (Jumlah poin minimum untuk membentuk satu area)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dirty="0"/>
              <a:t>Parameter M merupakan jumlah poin minimum di dalam satu area yang dibutuhkan untuk dikategorikan sebagai satu area padat.</a:t>
            </a:r>
          </a:p>
        </p:txBody>
      </p:sp>
      <p:sp>
        <p:nvSpPr>
          <p:cNvPr id="3" name="Oval 2"/>
          <p:cNvSpPr/>
          <p:nvPr/>
        </p:nvSpPr>
        <p:spPr>
          <a:xfrm>
            <a:off x="6597569" y="2419612"/>
            <a:ext cx="1754861" cy="18248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11395" y="3215233"/>
            <a:ext cx="201143" cy="2091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/>
          <p:cNvCxnSpPr>
            <a:endCxn id="3" idx="6"/>
          </p:cNvCxnSpPr>
          <p:nvPr/>
        </p:nvCxnSpPr>
        <p:spPr>
          <a:xfrm>
            <a:off x="7612538" y="3319815"/>
            <a:ext cx="739892" cy="12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93088" y="3005784"/>
            <a:ext cx="28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22" name="Oval 21"/>
          <p:cNvSpPr/>
          <p:nvPr/>
        </p:nvSpPr>
        <p:spPr>
          <a:xfrm>
            <a:off x="6597569" y="4424310"/>
            <a:ext cx="1754861" cy="18248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11395" y="5219931"/>
            <a:ext cx="201143" cy="2091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Arrow Connector 23"/>
          <p:cNvCxnSpPr>
            <a:endCxn id="22" idx="6"/>
          </p:cNvCxnSpPr>
          <p:nvPr/>
        </p:nvCxnSpPr>
        <p:spPr>
          <a:xfrm>
            <a:off x="7612538" y="5324513"/>
            <a:ext cx="739892" cy="12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93088" y="5010482"/>
            <a:ext cx="28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26" name="Oval 25"/>
          <p:cNvSpPr/>
          <p:nvPr/>
        </p:nvSpPr>
        <p:spPr>
          <a:xfrm>
            <a:off x="7045326" y="4905899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7612538" y="4675418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6944754" y="5714922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7746615" y="5610339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5CEE13-BDB2-464D-8690-F31F34748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2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6728" y="1419367"/>
            <a:ext cx="8325135" cy="4722126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id-ID" sz="1800" dirty="0"/>
              <a:t>Pilih poin secara acak.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id-ID" sz="1800" dirty="0"/>
              <a:t>Kategorikan poin :</a:t>
            </a:r>
          </a:p>
          <a:p>
            <a:pPr lvl="1">
              <a:lnSpc>
                <a:spcPct val="120000"/>
              </a:lnSpc>
            </a:pPr>
            <a:r>
              <a:rPr lang="id-ID" b="1" dirty="0"/>
              <a:t>Poin Inti (</a:t>
            </a:r>
            <a:r>
              <a:rPr lang="id-ID" b="1" i="1" dirty="0"/>
              <a:t>core</a:t>
            </a:r>
            <a:r>
              <a:rPr lang="id-ID" b="1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d-ID" b="1" dirty="0"/>
              <a:t>	</a:t>
            </a:r>
            <a:r>
              <a:rPr lang="id-ID" dirty="0"/>
              <a:t>Poin merupakan poin inti jika dalam jangkauan radius (R), jumlah poin di 	dalam area tersebut berjumlah minimum M.</a:t>
            </a:r>
            <a:endParaRPr lang="id-ID" b="1" dirty="0"/>
          </a:p>
          <a:p>
            <a:pPr lvl="1">
              <a:lnSpc>
                <a:spcPct val="120000"/>
              </a:lnSpc>
            </a:pPr>
            <a:r>
              <a:rPr lang="id-ID" b="1" dirty="0"/>
              <a:t>Poin Tepi (</a:t>
            </a:r>
            <a:r>
              <a:rPr lang="id-ID" b="1" i="1" dirty="0"/>
              <a:t>border)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id-ID" sz="1800" dirty="0"/>
              <a:t>Poin merupakan poin tepi jika jumlah poin di dalam area radius berjumlah kurang dari M </a:t>
            </a:r>
            <a:r>
              <a:rPr lang="id-ID" sz="1800" u="sng" dirty="0"/>
              <a:t>atau</a:t>
            </a:r>
            <a:r>
              <a:rPr lang="id-ID" sz="1800" dirty="0"/>
              <a:t> letak poin berada dekat dengan Poin Inti.</a:t>
            </a:r>
          </a:p>
          <a:p>
            <a:pPr lvl="1">
              <a:lnSpc>
                <a:spcPct val="120000"/>
              </a:lnSpc>
            </a:pPr>
            <a:r>
              <a:rPr lang="id-ID" b="1" dirty="0"/>
              <a:t>Poin Pencilan (Outlier)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id-ID" sz="1800" dirty="0"/>
              <a:t>Poin merupakan poin pencilan jika poin tidak memenuhi syarat Poin Inti maupun Poin Tepi.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5053B-1D2B-434B-A090-F4202C3B69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DBSCAN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26/07/19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6728" y="1473958"/>
            <a:ext cx="8325135" cy="46675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d-ID" dirty="0"/>
              <a:t>3.         Ulangi langkah 1 dan 2 hingga semua poin sudah dikategorikan.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4.         Menentukan jumlah cluster berdasarkan </a:t>
            </a:r>
            <a:r>
              <a:rPr lang="id-ID" b="1" dirty="0"/>
              <a:t>Poin Inti</a:t>
            </a:r>
            <a:r>
              <a:rPr lang="id-ID" dirty="0"/>
              <a:t> :</a:t>
            </a:r>
          </a:p>
          <a:p>
            <a:pPr lvl="1">
              <a:lnSpc>
                <a:spcPct val="150000"/>
              </a:lnSpc>
            </a:pPr>
            <a:r>
              <a:rPr lang="id-ID" sz="2000" dirty="0"/>
              <a:t>Jika dalam jangkauan satu radius memiliki satu poin inti maka poin inti beserta seluruh poin border terkait digabungkan menjadi satu cluster.</a:t>
            </a:r>
          </a:p>
          <a:p>
            <a:pPr lvl="1">
              <a:lnSpc>
                <a:spcPct val="120000"/>
              </a:lnSpc>
            </a:pPr>
            <a:r>
              <a:rPr lang="id-ID" sz="2000" dirty="0"/>
              <a:t>Jika terdapat lebih dari satu poin inti yang memiliki jarak dekat (dalam jangkauan radius) maka semua poin-poin inti berikut seluruh poin border terkait digabungkan menjadi satu cluster.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F329B-202B-4CB6-9F92-B9834D104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" y="63120"/>
            <a:ext cx="336664" cy="4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3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4716</TotalTime>
  <Words>1213</Words>
  <Application>Microsoft Macintosh PowerPoint</Application>
  <PresentationFormat>On-screen Show (4:3)</PresentationFormat>
  <Paragraphs>252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Clustering: DBSCAN</vt:lpstr>
      <vt:lpstr>Density-based Spatial Clustering of Applications with Noise (DBSCAN)</vt:lpstr>
      <vt:lpstr>DBSCAN</vt:lpstr>
      <vt:lpstr>K-Means vs DBSCAN</vt:lpstr>
      <vt:lpstr>DBSCAN</vt:lpstr>
      <vt:lpstr>Parameter DBSCAN</vt:lpstr>
      <vt:lpstr>Algoritma DBSCAN</vt:lpstr>
      <vt:lpstr>Algoritma DBSCAN</vt:lpstr>
      <vt:lpstr>Contoh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Kesimpulan DBSCAN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475</cp:revision>
  <dcterms:created xsi:type="dcterms:W3CDTF">2019-04-17T03:34:48Z</dcterms:created>
  <dcterms:modified xsi:type="dcterms:W3CDTF">2019-07-26T01:10:06Z</dcterms:modified>
</cp:coreProperties>
</file>