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37"/>
  </p:notesMasterIdLst>
  <p:handoutMasterIdLst>
    <p:handoutMasterId r:id="rId38"/>
  </p:handoutMasterIdLst>
  <p:sldIdLst>
    <p:sldId id="293" r:id="rId4"/>
    <p:sldId id="256" r:id="rId5"/>
    <p:sldId id="258" r:id="rId6"/>
    <p:sldId id="257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2" r:id="rId15"/>
    <p:sldId id="290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91" r:id="rId26"/>
    <p:sldId id="263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2" r:id="rId35"/>
    <p:sldId id="294" r:id="rId3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75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t>16/07/2019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t>16/07/2019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069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6410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0425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7024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3968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1959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1045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2323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8157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1797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3781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4363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2011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0372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6182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9551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4051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118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93" y="5946219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2" y="5935579"/>
            <a:ext cx="614637" cy="6332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119256" y="5956861"/>
            <a:ext cx="641684" cy="6119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735" y="5935579"/>
            <a:ext cx="633263" cy="6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4ECD-F2B0-44D1-992E-0F49C2E593D2}" type="datetime1">
              <a:rPr lang="id-ID" smtClean="0"/>
              <a:t>16/07/2019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FB1-9DC8-4182-AAB3-B02C9D0F0BA5}" type="datetime1">
              <a:rPr lang="id-ID" smtClean="0"/>
              <a:t>16/07/2019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E44-024E-465F-A951-56DCD1CCB136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FE39-9864-46D6-9AC0-2F14619F4853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676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4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897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01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525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9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EDFBBC74-4B99-4212-A7D9-0CF121B94CA0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025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695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80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75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7335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0995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1383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9508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8721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2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/>
              <a:t>Bagian berapa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09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4391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3976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608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5590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t>16/07/2019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t>16/07/2019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2D5D-135A-408F-AB4B-DEF58244B559}" type="datetime1">
              <a:rPr lang="id-ID" smtClean="0"/>
              <a:t>16/07/2019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16/07/2019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85E6-33D1-42FB-BDE5-D6E134B26CA8}" type="datetime1">
              <a:rPr lang="id-ID" smtClean="0"/>
              <a:t>16/07/2019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2E8-F829-4F58-BC39-B9C4A8118BE9}" type="datetime1">
              <a:rPr lang="id-ID" smtClean="0"/>
              <a:t>16/07/2019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496260" y="118921"/>
            <a:ext cx="366258" cy="345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29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0" y="118921"/>
            <a:ext cx="345707" cy="345707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27B2D-B4C3-4BC8-8932-D94CD54BC8D5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464176" y="94858"/>
            <a:ext cx="366258" cy="3457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5" y="511333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9" y="97119"/>
            <a:ext cx="333345" cy="3434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36" y="94858"/>
            <a:ext cx="345707" cy="345707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8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01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32986" r="7380" b="34416"/>
          <a:stretch/>
        </p:blipFill>
        <p:spPr>
          <a:xfrm>
            <a:off x="157316" y="5913824"/>
            <a:ext cx="1796982" cy="7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38" y="215576"/>
            <a:ext cx="658757" cy="68674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288983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" y="186982"/>
            <a:ext cx="666547" cy="686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EA6592-2686-4F79-9EFE-075134F780E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3" y="136523"/>
            <a:ext cx="658757" cy="90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26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Perkalian Vektor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10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6"/>
              <p:cNvSpPr txBox="1">
                <a:spLocks/>
              </p:cNvSpPr>
              <p:nvPr/>
            </p:nvSpPr>
            <p:spPr>
              <a:xfrm>
                <a:off x="184896" y="1260558"/>
                <a:ext cx="8617909" cy="4988594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id-ID" sz="2400" b="1" dirty="0"/>
                  <a:t>Perkalian Silang </a:t>
                </a:r>
                <a:r>
                  <a:rPr lang="id-ID" sz="2400" b="1" i="1" dirty="0"/>
                  <a:t>(Cross Product)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  <m:r>
                        <a:rPr lang="id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⃗"/>
                          <m:ctrlP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id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sz="2400" i="1" dirty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sz="2400" i="1" dirty="0">
                    <a:solidFill>
                      <a:schemeClr val="tx1"/>
                    </a:solidFill>
                  </a:rPr>
                  <a:t> x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id-ID" sz="2400" i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−(3</m:t>
                            </m:r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  <m:e>
                            <m:d>
                              <m:dPr>
                                <m:ctrlP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d-ID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d-ID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id-ID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d-ID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1)</m:t>
                            </m:r>
                          </m:e>
                          <m:e/>
                        </m:eqArr>
                      </m:e>
                    </m:d>
                  </m:oMath>
                </a14:m>
                <a:r>
                  <a:rPr lang="id-ID" sz="2400" i="1" dirty="0"/>
                  <a:t>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id-ID" sz="2400" i="1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id-ID" sz="2400" i="1" dirty="0"/>
              </a:p>
            </p:txBody>
          </p:sp>
        </mc:Choice>
        <mc:Fallback xmlns="">
          <p:sp>
            <p:nvSpPr>
              <p:cNvPr id="14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6" y="1260558"/>
                <a:ext cx="8617909" cy="4988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05703B3-656D-4D6D-9F5A-6782A2E2AC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" y="34384"/>
            <a:ext cx="317600" cy="4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0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Perkalian Vektor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11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6"/>
              <p:cNvSpPr txBox="1">
                <a:spLocks/>
              </p:cNvSpPr>
              <p:nvPr/>
            </p:nvSpPr>
            <p:spPr>
              <a:xfrm>
                <a:off x="184896" y="1260558"/>
                <a:ext cx="8617909" cy="4988594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id-ID" sz="2400" b="1" dirty="0"/>
                  <a:t>Perkalian Silang </a:t>
                </a:r>
                <a:r>
                  <a:rPr lang="id-ID" sz="2400" b="1" i="1" dirty="0"/>
                  <a:t>(Cross Product)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  <m:r>
                        <a:rPr lang="id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⃗"/>
                          <m:ctrlP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id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sz="2400" i="1" dirty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sz="2400" i="1" dirty="0">
                    <a:solidFill>
                      <a:schemeClr val="tx1"/>
                    </a:solidFill>
                  </a:rPr>
                  <a:t> x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id-ID" sz="2400" i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−(3</m:t>
                            </m:r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  <m:e>
                            <m:d>
                              <m:dPr>
                                <m:ctrlP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−(1</m:t>
                            </m:r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1)</m:t>
                            </m:r>
                          </m:e>
                          <m:e>
                            <m:d>
                              <m:dPr>
                                <m:ctrlP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d-ID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d-ID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id-ID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d-ID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3)</m:t>
                            </m:r>
                          </m:e>
                        </m:eqArr>
                      </m:e>
                    </m:d>
                  </m:oMath>
                </a14:m>
                <a:r>
                  <a:rPr lang="id-ID" sz="2400" i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2−6</m:t>
                            </m:r>
                          </m:e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9−1</m:t>
                            </m:r>
                          </m:e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2−6</m:t>
                            </m:r>
                          </m:e>
                        </m:eqArr>
                      </m:e>
                    </m:d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eqArr>
                      </m:e>
                    </m:d>
                  </m:oMath>
                </a14:m>
                <a:endParaRPr lang="id-ID" sz="2400" i="1" dirty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id-ID" sz="2400" i="1" dirty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id-ID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6" y="1260558"/>
                <a:ext cx="8617909" cy="4988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93ED700-3DD0-427B-9138-C622318EC1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" y="34384"/>
            <a:ext cx="317600" cy="4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2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/>
              <a:t>Vektor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Praktikum Lab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12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A3452-4FA8-4E9E-B826-AF77CA3E98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" y="34384"/>
            <a:ext cx="317600" cy="4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18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/>
              <a:t>Matriks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Bagian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13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2C0F4-7566-46BE-BFC9-D5EDB7F341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" y="34384"/>
            <a:ext cx="317600" cy="4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0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Matriks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d-ID" dirty="0"/>
              <a:t>Vektor direpresentasikan dalam bentuk matriks.</a:t>
            </a:r>
          </a:p>
          <a:p>
            <a:r>
              <a:rPr lang="id-ID" dirty="0"/>
              <a:t>Matriks adalah sebuah array berisi angka yang disusun menjadi baris dan kolom.</a:t>
            </a:r>
          </a:p>
          <a:p>
            <a:r>
              <a:rPr lang="id-ID" dirty="0"/>
              <a:t>Penulisan matriks umumnya menggunakan huruf kapital (A).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14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2C2ECE-CA8E-468F-AC87-7AA4DB08FD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" y="34384"/>
            <a:ext cx="317600" cy="4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60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Penjumlahan Matriks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15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6"/>
              <p:cNvSpPr txBox="1">
                <a:spLocks/>
              </p:cNvSpPr>
              <p:nvPr/>
            </p:nvSpPr>
            <p:spPr>
              <a:xfrm>
                <a:off x="184896" y="1345050"/>
                <a:ext cx="8617909" cy="446889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dirty="0"/>
                  <a:t>Operasi penjumlahan pada matriks dilakukan pada matriks dengan ukuran yang sama (ukuran baris dan kolom).</a:t>
                </a:r>
              </a:p>
              <a:p>
                <a:pPr marL="0" indent="0">
                  <a:buNone/>
                </a:pPr>
                <a:endParaRPr lang="id-ID" sz="105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d-ID" sz="105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dirty="0"/>
              </a:p>
              <a:p>
                <a:pPr marL="0" indent="0">
                  <a:buNone/>
                </a:pPr>
                <a:endParaRPr lang="id-ID" sz="1600" dirty="0"/>
              </a:p>
              <a:p>
                <a:pPr marL="0" indent="0">
                  <a:buNone/>
                </a:pPr>
                <a:r>
                  <a:rPr lang="id-ID" dirty="0"/>
                  <a:t>A +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5+(−2)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1+4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1+(−1)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3+1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dirty="0"/>
              </a:p>
              <a:p>
                <a:pPr marL="0" indent="0">
                  <a:buNone/>
                </a:pPr>
                <a:endParaRPr lang="id-ID" sz="1600" dirty="0"/>
              </a:p>
              <a:p>
                <a:pPr marL="0" indent="0">
                  <a:buNone/>
                </a:pPr>
                <a:r>
                  <a:rPr lang="id-ID" dirty="0"/>
                  <a:t>A +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14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6" y="1345050"/>
                <a:ext cx="8617909" cy="4468896"/>
              </a:xfrm>
              <a:prstGeom prst="rect">
                <a:avLst/>
              </a:prstGeom>
              <a:blipFill>
                <a:blip r:embed="rId3"/>
                <a:stretch>
                  <a:fillRect l="-707" r="-4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1A8DEAE-C86E-4B95-81C4-70E6F81183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" y="34384"/>
            <a:ext cx="317600" cy="4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01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Perkalian Matriks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16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6"/>
              <p:cNvSpPr txBox="1">
                <a:spLocks/>
              </p:cNvSpPr>
              <p:nvPr/>
            </p:nvSpPr>
            <p:spPr>
              <a:xfrm>
                <a:off x="184896" y="1398331"/>
                <a:ext cx="3636930" cy="4374673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d-ID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Matriks dengan Skalar</a:t>
                </a:r>
              </a:p>
              <a:p>
                <a:pPr marL="0" indent="0">
                  <a:buNone/>
                </a:pPr>
                <a:endParaRPr lang="id-ID" sz="1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d-ID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d-ID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1800" dirty="0"/>
              </a:p>
              <a:p>
                <a:pPr marL="0" indent="0">
                  <a:buNone/>
                </a:pPr>
                <a:endParaRPr lang="id-ID" sz="200" dirty="0"/>
              </a:p>
              <a:p>
                <a:pPr marL="0" indent="0">
                  <a:buNone/>
                </a:pPr>
                <a:r>
                  <a:rPr lang="id-ID" sz="1800" dirty="0"/>
                  <a:t>A x 2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(−2)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sz="1800" dirty="0"/>
              </a:p>
              <a:p>
                <a:pPr marL="0" indent="0">
                  <a:buNone/>
                </a:pPr>
                <a:endParaRPr lang="id-ID" sz="600" dirty="0"/>
              </a:p>
              <a:p>
                <a:pPr marL="0" indent="0">
                  <a:buNone/>
                </a:pPr>
                <a:r>
                  <a:rPr lang="id-ID" sz="1800" dirty="0"/>
                  <a:t>2A 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sz="1800" dirty="0"/>
              </a:p>
              <a:p>
                <a:pPr marL="0" indent="0">
                  <a:buNone/>
                </a:pPr>
                <a:endParaRPr lang="id-ID" sz="1800" dirty="0"/>
              </a:p>
              <a:p>
                <a:pPr marL="0" indent="0">
                  <a:buNone/>
                </a:pPr>
                <a:endParaRPr lang="id-ID" sz="1800" dirty="0"/>
              </a:p>
              <a:p>
                <a:pPr marL="0" indent="0">
                  <a:buNone/>
                </a:pPr>
                <a:endParaRPr lang="id-ID" sz="1800" dirty="0"/>
              </a:p>
            </p:txBody>
          </p:sp>
        </mc:Choice>
        <mc:Fallback xmlns="">
          <p:sp>
            <p:nvSpPr>
              <p:cNvPr id="15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6" y="1398331"/>
                <a:ext cx="3636930" cy="4374673"/>
              </a:xfrm>
              <a:prstGeom prst="rect">
                <a:avLst/>
              </a:prstGeom>
              <a:blipFill>
                <a:blip r:embed="rId3"/>
                <a:stretch>
                  <a:fillRect l="-1503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6"/>
          <p:cNvSpPr txBox="1">
            <a:spLocks/>
          </p:cNvSpPr>
          <p:nvPr/>
        </p:nvSpPr>
        <p:spPr>
          <a:xfrm>
            <a:off x="3821826" y="1398332"/>
            <a:ext cx="4980980" cy="437467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>
                <a:solidFill>
                  <a:schemeClr val="tx1"/>
                </a:solidFill>
                <a:latin typeface="Cambria Math" panose="02040503050406030204" pitchFamily="18" charset="0"/>
              </a:rPr>
              <a:t>Matriks dengan Matriks</a:t>
            </a:r>
          </a:p>
          <a:p>
            <a:r>
              <a:rPr lang="id-ID" sz="1800" dirty="0">
                <a:solidFill>
                  <a:schemeClr val="tx1"/>
                </a:solidFill>
                <a:latin typeface="+mj-lt"/>
              </a:rPr>
              <a:t>Pada perkalian antar matriks, ukuran kolom matriks pertama harus sama dengan ukuran baris pada matriks kedua.</a:t>
            </a:r>
          </a:p>
          <a:p>
            <a:r>
              <a:rPr lang="id-ID" sz="1800" dirty="0">
                <a:solidFill>
                  <a:schemeClr val="tx1"/>
                </a:solidFill>
                <a:latin typeface="+mj-lt"/>
              </a:rPr>
              <a:t>Ukuran matriks hasil dari operasi ini adalah </a:t>
            </a:r>
            <a:r>
              <a:rPr lang="id-ID" sz="1800" b="1" dirty="0">
                <a:solidFill>
                  <a:schemeClr val="tx1"/>
                </a:solidFill>
                <a:latin typeface="+mj-lt"/>
              </a:rPr>
              <a:t>ukuran baris </a:t>
            </a:r>
            <a:r>
              <a:rPr lang="id-ID" sz="1800" dirty="0">
                <a:solidFill>
                  <a:schemeClr val="tx1"/>
                </a:solidFill>
                <a:latin typeface="+mj-lt"/>
              </a:rPr>
              <a:t>matriks pertama dan </a:t>
            </a:r>
            <a:r>
              <a:rPr lang="id-ID" sz="1800" b="1" dirty="0">
                <a:solidFill>
                  <a:schemeClr val="tx1"/>
                </a:solidFill>
                <a:latin typeface="+mj-lt"/>
              </a:rPr>
              <a:t>ukuran kolom </a:t>
            </a:r>
            <a:r>
              <a:rPr lang="id-ID" sz="1800" dirty="0">
                <a:solidFill>
                  <a:schemeClr val="tx1"/>
                </a:solidFill>
                <a:latin typeface="+mj-lt"/>
              </a:rPr>
              <a:t>matriks kedua.</a:t>
            </a:r>
          </a:p>
          <a:p>
            <a:r>
              <a:rPr lang="id-ID" sz="1800" dirty="0">
                <a:solidFill>
                  <a:schemeClr val="tx1"/>
                </a:solidFill>
                <a:latin typeface="+mj-lt"/>
              </a:rPr>
              <a:t>Contoh: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  <a:latin typeface="+mj-lt"/>
              </a:rPr>
              <a:t>Matriks A dengan ukuran 3x2 (3 baris 2 kolom) dapat dikalikan dengan matriks B ukuran 2x3.</a:t>
            </a:r>
            <a:endParaRPr lang="id-ID" sz="1800" dirty="0">
              <a:latin typeface="+mj-lt"/>
            </a:endParaRPr>
          </a:p>
          <a:p>
            <a:pPr marL="0" indent="0">
              <a:buNone/>
            </a:pPr>
            <a:r>
              <a:rPr lang="id-ID" sz="1800" dirty="0"/>
              <a:t>A</a:t>
            </a:r>
            <a:r>
              <a:rPr lang="id-ID" sz="1800" baseline="-25000" dirty="0"/>
              <a:t>(2x</a:t>
            </a:r>
            <a:r>
              <a:rPr lang="id-ID" sz="1800" baseline="-25000" dirty="0">
                <a:solidFill>
                  <a:srgbClr val="FF0000"/>
                </a:solidFill>
              </a:rPr>
              <a:t>3</a:t>
            </a:r>
            <a:r>
              <a:rPr lang="id-ID" sz="1800" baseline="-25000" dirty="0"/>
              <a:t>)</a:t>
            </a:r>
            <a:r>
              <a:rPr lang="id-ID" sz="1800" dirty="0"/>
              <a:t> . B</a:t>
            </a:r>
            <a:r>
              <a:rPr lang="id-ID" sz="1800" baseline="-25000" dirty="0"/>
              <a:t>(</a:t>
            </a:r>
            <a:r>
              <a:rPr lang="id-ID" sz="1800" baseline="-25000" dirty="0">
                <a:solidFill>
                  <a:srgbClr val="FF0000"/>
                </a:solidFill>
              </a:rPr>
              <a:t>3</a:t>
            </a:r>
            <a:r>
              <a:rPr lang="id-ID" sz="1800" baseline="-25000" dirty="0"/>
              <a:t>x2)</a:t>
            </a:r>
            <a:r>
              <a:rPr lang="id-ID" sz="1800" dirty="0"/>
              <a:t>  =  C</a:t>
            </a:r>
            <a:r>
              <a:rPr lang="id-ID" sz="1800" baseline="-25000" dirty="0"/>
              <a:t>(2x2)</a:t>
            </a:r>
          </a:p>
          <a:p>
            <a:pPr marL="0" indent="0">
              <a:buNone/>
            </a:pPr>
            <a:endParaRPr lang="id-ID" sz="1800" baseline="-25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ADDDD2-CF04-4953-BC33-DE4E5CBDDA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" y="34384"/>
            <a:ext cx="317600" cy="4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9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Perkalian Matriks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17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6"/>
              <p:cNvSpPr txBox="1">
                <a:spLocks/>
              </p:cNvSpPr>
              <p:nvPr/>
            </p:nvSpPr>
            <p:spPr>
              <a:xfrm>
                <a:off x="184896" y="1345050"/>
                <a:ext cx="8617909" cy="446889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d-ID" u="sng" dirty="0">
                    <a:latin typeface="Cambria Math" panose="02040503050406030204" pitchFamily="18" charset="0"/>
                  </a:rPr>
                  <a:t>Matriks dengan Matriks</a:t>
                </a:r>
              </a:p>
              <a:p>
                <a:pPr marL="0" indent="0">
                  <a:buNone/>
                </a:pPr>
                <a:endParaRPr lang="id-ID" u="sng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d-ID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d-ID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dirty="0"/>
              </a:p>
              <a:p>
                <a:pPr marL="0" indent="0">
                  <a:buNone/>
                </a:pPr>
                <a:endParaRPr lang="id-ID" sz="1600" dirty="0"/>
              </a:p>
              <a:p>
                <a:pPr marL="0" indent="0">
                  <a:buNone/>
                </a:pPr>
                <a:r>
                  <a:rPr lang="id-ID" dirty="0">
                    <a:solidFill>
                      <a:srgbClr val="FF0000"/>
                    </a:solidFill>
                  </a:rPr>
                  <a:t>(3x2) + (5x1) + (1x3) = 14</a:t>
                </a:r>
              </a:p>
              <a:p>
                <a:pPr marL="0" indent="0">
                  <a:buNone/>
                </a:pPr>
                <a:endParaRPr lang="id-ID" sz="1600" dirty="0"/>
              </a:p>
              <a:p>
                <a:pPr marL="0" indent="0">
                  <a:buNone/>
                </a:pPr>
                <a:r>
                  <a:rPr lang="id-ID" dirty="0"/>
                  <a:t>A .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d-ID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/>
                          </m:mr>
                          <m:mr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14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6" y="1345050"/>
                <a:ext cx="8617909" cy="4468896"/>
              </a:xfrm>
              <a:prstGeom prst="rect">
                <a:avLst/>
              </a:prstGeom>
              <a:blipFill>
                <a:blip r:embed="rId3"/>
                <a:stretch>
                  <a:fillRect l="-7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90E73B7-83F1-4957-8AE7-9AEF144792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" y="34384"/>
            <a:ext cx="317600" cy="4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53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Perkalian Matriks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18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6"/>
              <p:cNvSpPr txBox="1">
                <a:spLocks/>
              </p:cNvSpPr>
              <p:nvPr/>
            </p:nvSpPr>
            <p:spPr>
              <a:xfrm>
                <a:off x="184896" y="1345050"/>
                <a:ext cx="8617909" cy="446889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d-ID" u="sng" dirty="0">
                    <a:latin typeface="Cambria Math" panose="02040503050406030204" pitchFamily="18" charset="0"/>
                  </a:rPr>
                  <a:t>Matriks dengan Matriks</a:t>
                </a:r>
              </a:p>
              <a:p>
                <a:pPr marL="0" indent="0">
                  <a:buNone/>
                </a:pPr>
                <a:endParaRPr lang="id-ID" u="sng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d-ID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d-ID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dirty="0"/>
              </a:p>
              <a:p>
                <a:pPr marL="0" indent="0">
                  <a:buNone/>
                </a:pPr>
                <a:endParaRPr lang="id-ID" sz="1600" dirty="0"/>
              </a:p>
              <a:p>
                <a:pPr marL="0" indent="0">
                  <a:buNone/>
                </a:pPr>
                <a:r>
                  <a:rPr lang="id-ID" dirty="0">
                    <a:solidFill>
                      <a:srgbClr val="FF0000"/>
                    </a:solidFill>
                  </a:rPr>
                  <a:t>(3x2) + (5x(-1)) + (1x4) = 5</a:t>
                </a:r>
              </a:p>
              <a:p>
                <a:pPr marL="0" indent="0">
                  <a:buNone/>
                </a:pPr>
                <a:endParaRPr lang="id-ID" sz="1600" dirty="0"/>
              </a:p>
              <a:p>
                <a:pPr marL="0" indent="0">
                  <a:buNone/>
                </a:pPr>
                <a:r>
                  <a:rPr lang="id-ID" dirty="0"/>
                  <a:t>A .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14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6" y="1345050"/>
                <a:ext cx="8617909" cy="4468896"/>
              </a:xfrm>
              <a:prstGeom prst="rect">
                <a:avLst/>
              </a:prstGeom>
              <a:blipFill>
                <a:blip r:embed="rId3"/>
                <a:stretch>
                  <a:fillRect l="-7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4083C16-4901-4A1C-B90C-91659684C0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" y="34384"/>
            <a:ext cx="317600" cy="4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98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Perkalian Matriks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19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6"/>
              <p:cNvSpPr txBox="1">
                <a:spLocks/>
              </p:cNvSpPr>
              <p:nvPr/>
            </p:nvSpPr>
            <p:spPr>
              <a:xfrm>
                <a:off x="184896" y="1345050"/>
                <a:ext cx="8617909" cy="446889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d-ID" u="sng" dirty="0">
                    <a:latin typeface="Cambria Math" panose="02040503050406030204" pitchFamily="18" charset="0"/>
                  </a:rPr>
                  <a:t>Matriks dengan Matriks</a:t>
                </a:r>
              </a:p>
              <a:p>
                <a:pPr marL="0" indent="0">
                  <a:buNone/>
                </a:pPr>
                <a:endParaRPr lang="id-ID" u="sng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d-ID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d-ID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d-ID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dirty="0"/>
              </a:p>
              <a:p>
                <a:pPr marL="0" indent="0">
                  <a:buNone/>
                </a:pPr>
                <a:endParaRPr lang="id-ID" sz="1600" dirty="0"/>
              </a:p>
              <a:p>
                <a:pPr marL="0" indent="0">
                  <a:buNone/>
                </a:pPr>
                <a:r>
                  <a:rPr lang="id-ID" dirty="0">
                    <a:solidFill>
                      <a:srgbClr val="FF0000"/>
                    </a:solidFill>
                  </a:rPr>
                  <a:t>(1x2) + (4x1) + (3x3) = 15</a:t>
                </a:r>
              </a:p>
              <a:p>
                <a:pPr marL="0" indent="0">
                  <a:buNone/>
                </a:pPr>
                <a:endParaRPr lang="id-ID" sz="1600" dirty="0"/>
              </a:p>
              <a:p>
                <a:pPr marL="0" indent="0">
                  <a:buNone/>
                </a:pPr>
                <a:r>
                  <a:rPr lang="id-ID" dirty="0"/>
                  <a:t>A .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id-ID" dirty="0">
                                  <a:solidFill>
                                    <a:srgbClr val="FF0000"/>
                                  </a:solidFill>
                                </a:rPr>
                                <m:t>15</m:t>
                              </m:r>
                            </m:e>
                            <m:e/>
                          </m:mr>
                        </m:m>
                      </m:e>
                    </m:d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14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6" y="1345050"/>
                <a:ext cx="8617909" cy="4468896"/>
              </a:xfrm>
              <a:prstGeom prst="rect">
                <a:avLst/>
              </a:prstGeom>
              <a:blipFill>
                <a:blip r:embed="rId3"/>
                <a:stretch>
                  <a:fillRect l="-7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11C7309-EFFE-40CE-908E-7EB302C31A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" y="34384"/>
            <a:ext cx="317600" cy="4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4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4000" dirty="0"/>
              <a:t>Matematika untuk</a:t>
            </a:r>
            <a:br>
              <a:rPr lang="id-ID" sz="4000" dirty="0"/>
            </a:br>
            <a:r>
              <a:rPr lang="id-ID" dirty="0"/>
              <a:t>Machine Learning</a:t>
            </a:r>
            <a:endParaRPr lang="id-ID" sz="4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Nama pembicara dengan gelar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8FA5F-FE1E-4FF3-A9A7-5206CABE13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5" y="5798414"/>
            <a:ext cx="658757" cy="90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Perkalian Matriks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20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6"/>
              <p:cNvSpPr txBox="1">
                <a:spLocks/>
              </p:cNvSpPr>
              <p:nvPr/>
            </p:nvSpPr>
            <p:spPr>
              <a:xfrm>
                <a:off x="184896" y="1345050"/>
                <a:ext cx="8617909" cy="446889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d-ID" u="sng" dirty="0">
                    <a:latin typeface="Cambria Math" panose="02040503050406030204" pitchFamily="18" charset="0"/>
                  </a:rPr>
                  <a:t>Matriks dengan Matriks</a:t>
                </a:r>
              </a:p>
              <a:p>
                <a:pPr marL="0" indent="0">
                  <a:buNone/>
                </a:pPr>
                <a:endParaRPr lang="id-ID" u="sng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d-ID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d-ID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d-ID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dirty="0"/>
              </a:p>
              <a:p>
                <a:pPr marL="0" indent="0">
                  <a:buNone/>
                </a:pPr>
                <a:endParaRPr lang="id-ID" sz="1600" dirty="0"/>
              </a:p>
              <a:p>
                <a:pPr marL="0" indent="0">
                  <a:buNone/>
                </a:pPr>
                <a:r>
                  <a:rPr lang="id-ID" dirty="0">
                    <a:solidFill>
                      <a:srgbClr val="FF0000"/>
                    </a:solidFill>
                  </a:rPr>
                  <a:t>(1x2) + (4x(-1)) + (3x4) = 10</a:t>
                </a:r>
              </a:p>
              <a:p>
                <a:pPr marL="0" indent="0">
                  <a:buNone/>
                </a:pPr>
                <a:endParaRPr lang="id-ID" sz="1600" dirty="0"/>
              </a:p>
              <a:p>
                <a:pPr marL="0" indent="0">
                  <a:buNone/>
                </a:pPr>
                <a:r>
                  <a:rPr lang="id-ID" dirty="0"/>
                  <a:t>A .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id-ID" dirty="0" smtClean="0">
                                  <a:solidFill>
                                    <a:schemeClr val="tx1"/>
                                  </a:solidFill>
                                </a:rPr>
                                <m:t>15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id-ID" dirty="0">
                                  <a:solidFill>
                                    <a:srgbClr val="FF0000"/>
                                  </a:solidFill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14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6" y="1345050"/>
                <a:ext cx="8617909" cy="4468896"/>
              </a:xfrm>
              <a:prstGeom prst="rect">
                <a:avLst/>
              </a:prstGeom>
              <a:blipFill>
                <a:blip r:embed="rId3"/>
                <a:stretch>
                  <a:fillRect l="-7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9765996-67EF-4492-9958-742AF005F2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" y="34384"/>
            <a:ext cx="317600" cy="4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77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Invers Matriks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21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6"/>
              <p:cNvSpPr txBox="1">
                <a:spLocks/>
              </p:cNvSpPr>
              <p:nvPr/>
            </p:nvSpPr>
            <p:spPr>
              <a:xfrm>
                <a:off x="184895" y="1398331"/>
                <a:ext cx="8467785" cy="4210899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dirty="0"/>
                  <a:t>Penulisan invers matriks menggunakan pangkat negatif satu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d-ID" dirty="0"/>
                  <a:t>)</a:t>
                </a:r>
              </a:p>
              <a:p>
                <a:r>
                  <a:rPr lang="id-ID" dirty="0"/>
                  <a:t>Contoh invers matriks ukuran 2x2 :	</a:t>
                </a:r>
              </a:p>
              <a:p>
                <a:pPr marL="0" indent="0">
                  <a:buNone/>
                </a:pPr>
                <a:r>
                  <a:rPr lang="id-ID" dirty="0"/>
                  <a:t>	</a:t>
                </a:r>
              </a:p>
              <a:p>
                <a:pPr marL="0" indent="0">
                  <a:buNone/>
                </a:pPr>
                <a:r>
                  <a:rPr lang="id-ID" dirty="0"/>
                  <a:t>	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r>
                  <a:rPr lang="id-ID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id-ID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</p:txBody>
          </p:sp>
        </mc:Choice>
        <mc:Fallback xmlns="">
          <p:sp>
            <p:nvSpPr>
              <p:cNvPr id="15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5" y="1398331"/>
                <a:ext cx="8467785" cy="4210899"/>
              </a:xfrm>
              <a:prstGeom prst="rect">
                <a:avLst/>
              </a:prstGeom>
              <a:blipFill>
                <a:blip r:embed="rId3"/>
                <a:stretch>
                  <a:fillRect l="-6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167EAD9-95BC-4F7A-99F6-C5E77E44DA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" y="34384"/>
            <a:ext cx="317600" cy="4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72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Transpose Matriks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22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6"/>
              <p:cNvSpPr txBox="1">
                <a:spLocks/>
              </p:cNvSpPr>
              <p:nvPr/>
            </p:nvSpPr>
            <p:spPr>
              <a:xfrm>
                <a:off x="184895" y="1398331"/>
                <a:ext cx="8467785" cy="4210899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sz="1800" dirty="0">
                    <a:latin typeface="+mj-lt"/>
                  </a:rPr>
                  <a:t>Transpose matriks merupakan transformasi baris dan kolom pada matriks</a:t>
                </a:r>
                <a:r>
                  <a:rPr lang="id-ID" sz="180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id-ID" sz="1800" dirty="0"/>
                  <a:t>Transpose Matriks A</a:t>
                </a:r>
                <a:r>
                  <a:rPr lang="id-ID" sz="1800" baseline="-25000" dirty="0"/>
                  <a:t>(3x2)</a:t>
                </a:r>
                <a:r>
                  <a:rPr lang="id-ID" sz="1800" dirty="0">
                    <a:latin typeface="Cambria Math" panose="02040503050406030204" pitchFamily="18" charset="0"/>
                  </a:rPr>
                  <a:t> </a:t>
                </a:r>
                <a:r>
                  <a:rPr lang="id-ID" sz="1800" b="0" dirty="0">
                    <a:latin typeface="Cambria Math" panose="02040503050406030204" pitchFamily="18" charset="0"/>
                  </a:rPr>
                  <a:t>adalah </a:t>
                </a:r>
                <a:r>
                  <a:rPr lang="id-ID" sz="1800" dirty="0"/>
                  <a:t>A</a:t>
                </a:r>
                <a:r>
                  <a:rPr lang="id-ID" sz="1800" baseline="-25000" dirty="0"/>
                  <a:t>(2x3)</a:t>
                </a:r>
              </a:p>
              <a:p>
                <a:r>
                  <a:rPr lang="id-ID" sz="1800" b="0" dirty="0">
                    <a:latin typeface="+mj-lt"/>
                  </a:rPr>
                  <a:t>Contoh :</a:t>
                </a:r>
              </a:p>
              <a:p>
                <a:pPr marL="0" indent="0">
                  <a:buNone/>
                </a:pPr>
                <a:endParaRPr lang="id-ID" sz="18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d-ID" b="0" dirty="0"/>
                  <a:t>	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r>
                  <a:rPr lang="id-ID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15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5" y="1398331"/>
                <a:ext cx="8467785" cy="4210899"/>
              </a:xfrm>
              <a:prstGeom prst="rect">
                <a:avLst/>
              </a:prstGeom>
              <a:blipFill>
                <a:blip r:embed="rId3"/>
                <a:stretch>
                  <a:fillRect l="-4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920AB98-AEED-4F36-8E1B-54FE925947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" y="34384"/>
            <a:ext cx="317600" cy="4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63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/>
              <a:t>Matriks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Praktikum Lab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23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12A169-FA25-4C3B-A4B9-A107C06ECF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" y="34384"/>
            <a:ext cx="317600" cy="4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57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EigenValues dan EigenVector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7298" y="2140137"/>
                <a:ext cx="3757029" cy="4074456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/>
                  <a:t>A </a:t>
                </a:r>
                <a:r>
                  <a:rPr lang="id-ID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id-ID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d-ID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id-ID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id-ID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b="0" dirty="0">
                    <a:solidFill>
                      <a:srgbClr val="FFC000"/>
                    </a:solidFill>
                  </a:rPr>
                  <a:t>A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b="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id-ID" b="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id-ID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id-ID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d-ID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d-ID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7298" y="2140137"/>
                <a:ext cx="3757029" cy="4074456"/>
              </a:xfrm>
              <a:blipFill>
                <a:blip r:embed="rId2"/>
                <a:stretch>
                  <a:fillRect l="-162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24</a:t>
            </a:fld>
            <a:endParaRPr lang="id-ID" dirty="0"/>
          </a:p>
        </p:txBody>
      </p:sp>
      <p:pic>
        <p:nvPicPr>
          <p:cNvPr id="7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27" y="1914459"/>
            <a:ext cx="4735773" cy="409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6312088" y="4067033"/>
            <a:ext cx="348019" cy="136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337298" y="1288461"/>
                <a:ext cx="8806702" cy="66131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dirty="0"/>
                  <a:t>Hasil transformasi vektor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dirty="0"/>
                  <a:t> dengan matriks transformasi A adalah memperbesar panjang vektor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dirty="0"/>
                  <a:t> tetapi tidak mengubah arahnya.</a:t>
                </a:r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8" y="1288461"/>
                <a:ext cx="8806702" cy="661317"/>
              </a:xfrm>
              <a:prstGeom prst="rect">
                <a:avLst/>
              </a:prstGeom>
              <a:blipFill>
                <a:blip r:embed="rId4"/>
                <a:stretch>
                  <a:fillRect l="-623" t="-14679" b="-137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F141BAC-9123-4DE7-97E3-68BEEC70EF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" y="34384"/>
            <a:ext cx="317600" cy="4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91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EigenValues dan EigenVector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25</a:t>
            </a:fld>
            <a:endParaRPr lang="id-ID" dirty="0"/>
          </a:p>
        </p:txBody>
      </p:sp>
      <p:pic>
        <p:nvPicPr>
          <p:cNvPr id="7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27" y="1914459"/>
            <a:ext cx="4735773" cy="409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6318913" y="4077135"/>
            <a:ext cx="66874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337298" y="1288461"/>
                <a:ext cx="8806702" cy="66131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dirty="0"/>
                  <a:t>Hasil transformasi vektor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dirty="0"/>
                  <a:t> dengan matriks transformasi A adalah memperbesar panjang vektor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dirty="0"/>
                  <a:t> tetapi tidak mengubah arahnya.</a:t>
                </a:r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8" y="1288461"/>
                <a:ext cx="8806702" cy="661317"/>
              </a:xfrm>
              <a:prstGeom prst="rect">
                <a:avLst/>
              </a:prstGeom>
              <a:blipFill>
                <a:blip r:embed="rId3"/>
                <a:stretch>
                  <a:fillRect l="-623" t="-14679" b="-137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337298" y="2140137"/>
                <a:ext cx="3757029" cy="407445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id-ID" dirty="0"/>
                  <a:t>A </a:t>
                </a:r>
                <a:r>
                  <a:rPr lang="id-ID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id-ID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id-ID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d-ID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id-ID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id-ID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id-ID" dirty="0">
                    <a:solidFill>
                      <a:srgbClr val="FFC000"/>
                    </a:solidFill>
                  </a:rPr>
                  <a:t>A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id-ID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id-ID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id-ID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8" y="2140137"/>
                <a:ext cx="3757029" cy="4074456"/>
              </a:xfrm>
              <a:prstGeom prst="rect">
                <a:avLst/>
              </a:prstGeom>
              <a:blipFill>
                <a:blip r:embed="rId4"/>
                <a:stretch>
                  <a:fillRect l="-162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37321E0-F2B8-4000-8180-9CBDA6348A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" y="34384"/>
            <a:ext cx="317600" cy="4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27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EigenValues dan EigenVector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26</a:t>
            </a:fld>
            <a:endParaRPr lang="id-ID" dirty="0"/>
          </a:p>
        </p:txBody>
      </p:sp>
      <p:pic>
        <p:nvPicPr>
          <p:cNvPr id="7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27" y="1914459"/>
            <a:ext cx="4735773" cy="409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6318913" y="4077135"/>
            <a:ext cx="66874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337298" y="1288461"/>
                <a:ext cx="8806702" cy="66131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dirty="0">
                    <a:solidFill>
                      <a:schemeClr val="tx1"/>
                    </a:solidFill>
                  </a:rPr>
                  <a:t>Transformasi vektor </a:t>
                </a:r>
                <a14:m>
                  <m:oMath xmlns:m="http://schemas.openxmlformats.org/officeDocument/2006/math">
                    <m:r>
                      <a:rPr lang="id-ID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dirty="0">
                    <a:solidFill>
                      <a:schemeClr val="tx1"/>
                    </a:solidFill>
                  </a:rPr>
                  <a:t> dengan matriks A adalah sama dengan transformasi vektor </a:t>
                </a:r>
                <a14:m>
                  <m:oMath xmlns:m="http://schemas.openxmlformats.org/officeDocument/2006/math">
                    <m:r>
                      <a:rPr lang="id-ID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dirty="0">
                    <a:solidFill>
                      <a:schemeClr val="tx1"/>
                    </a:solidFill>
                  </a:rPr>
                  <a:t> dengan skalar </a:t>
                </a:r>
                <a:r>
                  <a:rPr lang="el-GR" dirty="0"/>
                  <a:t> </a:t>
                </a:r>
                <a:r>
                  <a:rPr lang="el-GR" b="1" dirty="0"/>
                  <a:t>λ</a:t>
                </a:r>
                <a:r>
                  <a:rPr lang="id-ID" b="1" dirty="0"/>
                  <a:t> .</a:t>
                </a:r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8" y="1288461"/>
                <a:ext cx="8806702" cy="661317"/>
              </a:xfrm>
              <a:prstGeom prst="rect">
                <a:avLst/>
              </a:prstGeom>
              <a:blipFill>
                <a:blip r:embed="rId3"/>
                <a:stretch>
                  <a:fillRect l="-623" t="-14679" b="-1284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337298" y="2140137"/>
                <a:ext cx="3757029" cy="407445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id-ID" dirty="0"/>
                  <a:t>A </a:t>
                </a:r>
                <a:r>
                  <a:rPr lang="id-ID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id-ID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id-ID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d-ID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id-ID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id-ID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id-ID" dirty="0">
                    <a:solidFill>
                      <a:schemeClr val="tx1"/>
                    </a:solidFill>
                  </a:rPr>
                  <a:t>A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id-ID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id-ID" dirty="0"/>
                  <a:t> </a:t>
                </a:r>
                <a:endParaRPr lang="id-ID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d-ID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id-ID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id-ID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8" y="2140137"/>
                <a:ext cx="3757029" cy="4074456"/>
              </a:xfrm>
              <a:prstGeom prst="rect">
                <a:avLst/>
              </a:prstGeom>
              <a:blipFill>
                <a:blip r:embed="rId4"/>
                <a:stretch>
                  <a:fillRect l="-162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77559" y="5272644"/>
                <a:ext cx="1476505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d-ID" sz="2400" b="1" dirty="0"/>
                  <a:t>A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sz="2400" dirty="0"/>
                  <a:t> = </a:t>
                </a:r>
                <a:r>
                  <a:rPr lang="el-GR" sz="2400" b="1" dirty="0"/>
                  <a:t>λ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id-ID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59" y="5272644"/>
                <a:ext cx="1476505" cy="461665"/>
              </a:xfrm>
              <a:prstGeom prst="rect">
                <a:avLst/>
              </a:prstGeom>
              <a:blipFill>
                <a:blip r:embed="rId5"/>
                <a:stretch>
                  <a:fillRect t="-19737" r="-17695" b="-2894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Callout 8"/>
          <p:cNvSpPr/>
          <p:nvPr/>
        </p:nvSpPr>
        <p:spPr>
          <a:xfrm>
            <a:off x="184897" y="4702629"/>
            <a:ext cx="617517" cy="391886"/>
          </a:xfrm>
          <a:prstGeom prst="wedgeEllipseCallout">
            <a:avLst>
              <a:gd name="adj1" fmla="val 6090"/>
              <a:gd name="adj2" fmla="val -8598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solidFill>
                  <a:schemeClr val="tx1"/>
                </a:solidFill>
              </a:rPr>
              <a:t>λ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BE21C3-7BC1-412A-AE28-7C8F8C8724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" y="34384"/>
            <a:ext cx="317600" cy="4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44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EigenValues dan EigenVector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27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337298" y="1389413"/>
                <a:ext cx="8284188" cy="985652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>
                    <a:solidFill>
                      <a:schemeClr val="tx1"/>
                    </a:solidFill>
                  </a:rPr>
                  <a:t>Matriks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id-ID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id-ID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id-ID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id-ID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Vektor</m:t>
                    </m:r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id-ID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id-ID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</m:t>
                    </m:r>
                    <m:r>
                      <m:rPr>
                        <m:nor/>
                      </m:rPr>
                      <a:rPr lang="id-ID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Skalar</m:t>
                    </m:r>
                    <m:r>
                      <m:rPr>
                        <m:nor/>
                      </m:rPr>
                      <a:rPr lang="id-ID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tx1"/>
                        </a:solidFill>
                      </a:rPr>
                      <m:t>λ</m:t>
                    </m:r>
                    <m:r>
                      <m:rPr>
                        <m:nor/>
                      </m:rPr>
                      <a:rPr lang="id-ID" i="0" dirty="0" smtClean="0">
                        <a:solidFill>
                          <a:schemeClr val="tx1"/>
                        </a:solidFill>
                      </a:rPr>
                      <m:t> = 2</m:t>
                    </m:r>
                  </m:oMath>
                </a14:m>
                <a:endParaRPr lang="id-ID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id-ID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8" y="1389413"/>
                <a:ext cx="8284188" cy="985652"/>
              </a:xfrm>
              <a:prstGeom prst="rect">
                <a:avLst/>
              </a:prstGeom>
              <a:blipFill>
                <a:blip r:embed="rId2"/>
                <a:stretch>
                  <a:fillRect l="-661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368676" y="3799473"/>
                <a:ext cx="1957302" cy="64633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d-ID" sz="3600" b="1" dirty="0"/>
                  <a:t>A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sz="3600" dirty="0">
                    <a:solidFill>
                      <a:schemeClr val="tx1"/>
                    </a:solidFill>
                  </a:rPr>
                  <a:t> = </a:t>
                </a:r>
                <a:r>
                  <a:rPr lang="el-GR" sz="3600" b="1" dirty="0">
                    <a:solidFill>
                      <a:schemeClr val="tx1"/>
                    </a:solidFill>
                  </a:rPr>
                  <a:t>λ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id-ID" sz="3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76" y="3799473"/>
                <a:ext cx="1957302" cy="646331"/>
              </a:xfrm>
              <a:prstGeom prst="rect">
                <a:avLst/>
              </a:prstGeom>
              <a:blipFill>
                <a:blip r:embed="rId3"/>
                <a:stretch>
                  <a:fillRect l="-3427" t="-15094" b="-3490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ular Callout 9"/>
          <p:cNvSpPr/>
          <p:nvPr/>
        </p:nvSpPr>
        <p:spPr>
          <a:xfrm>
            <a:off x="3502220" y="2780945"/>
            <a:ext cx="1690213" cy="612648"/>
          </a:xfrm>
          <a:prstGeom prst="wedgeRoundRectCallout">
            <a:avLst>
              <a:gd name="adj1" fmla="val 37905"/>
              <a:gd name="adj2" fmla="val 12452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EigenVector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708461" y="4702240"/>
            <a:ext cx="1690213" cy="612648"/>
          </a:xfrm>
          <a:prstGeom prst="wedgeRoundRectCallout">
            <a:avLst>
              <a:gd name="adj1" fmla="val -45001"/>
              <a:gd name="adj2" fmla="val -10613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EigenValue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84686B-99D2-4735-A229-2C2ECFB6D7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" y="34384"/>
            <a:ext cx="317600" cy="4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36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EigenValues dan EigenVector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28</a:t>
            </a:fld>
            <a:endParaRPr lang="id-ID" dirty="0"/>
          </a:p>
        </p:txBody>
      </p:sp>
      <p:pic>
        <p:nvPicPr>
          <p:cNvPr id="7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27" y="1914459"/>
            <a:ext cx="4735773" cy="409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6317673" y="3776354"/>
            <a:ext cx="11876" cy="2968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37298" y="1288461"/>
            <a:ext cx="8806702" cy="66131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>
                <a:solidFill>
                  <a:schemeClr val="tx1"/>
                </a:solidFill>
              </a:rPr>
              <a:t>Satu matriks dapat memiliki lebih dari satu pasangan EigenVector dan EigenValue.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337298" y="2140137"/>
                <a:ext cx="3757029" cy="407445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id-ID" dirty="0"/>
                  <a:t>A </a:t>
                </a:r>
                <a:r>
                  <a:rPr lang="id-ID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id-ID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id-ID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d-ID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id-ID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id-ID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id-ID" dirty="0">
                    <a:solidFill>
                      <a:schemeClr val="tx1"/>
                    </a:solidFill>
                  </a:rPr>
                  <a:t>A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id-ID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id-ID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id-ID" dirty="0"/>
                  <a:t> </a:t>
                </a:r>
                <a:endParaRPr lang="id-ID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d-ID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id-ID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id-ID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8" y="2140137"/>
                <a:ext cx="3757029" cy="4074456"/>
              </a:xfrm>
              <a:prstGeom prst="rect">
                <a:avLst/>
              </a:prstGeom>
              <a:blipFill>
                <a:blip r:embed="rId3"/>
                <a:stretch>
                  <a:fillRect l="-162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77559" y="5272644"/>
                <a:ext cx="1476505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d-ID" sz="2400" b="1" dirty="0"/>
                  <a:t>A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sz="2400" dirty="0"/>
                  <a:t> = </a:t>
                </a:r>
                <a:r>
                  <a:rPr lang="el-GR" sz="2400" b="1" dirty="0"/>
                  <a:t>λ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id-ID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59" y="5272644"/>
                <a:ext cx="1476505" cy="461665"/>
              </a:xfrm>
              <a:prstGeom prst="rect">
                <a:avLst/>
              </a:prstGeom>
              <a:blipFill>
                <a:blip r:embed="rId4"/>
                <a:stretch>
                  <a:fillRect t="-19737" r="-17695" b="-2894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Callout 8"/>
          <p:cNvSpPr/>
          <p:nvPr/>
        </p:nvSpPr>
        <p:spPr>
          <a:xfrm>
            <a:off x="184897" y="4702629"/>
            <a:ext cx="617517" cy="391886"/>
          </a:xfrm>
          <a:prstGeom prst="wedgeEllipseCallout">
            <a:avLst>
              <a:gd name="adj1" fmla="val 6090"/>
              <a:gd name="adj2" fmla="val -8598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solidFill>
                  <a:schemeClr val="tx1"/>
                </a:solidFill>
              </a:rPr>
              <a:t>λ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FEECF4-F90C-41D6-8046-19BBC1AB1A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" y="34384"/>
            <a:ext cx="317600" cy="4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13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EigenValues dan EigenVector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29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337298" y="1389412"/>
                <a:ext cx="3661496" cy="4859739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>
                    <a:solidFill>
                      <a:schemeClr val="tx1"/>
                    </a:solidFill>
                  </a:rPr>
                  <a:t>         Matriks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id-ID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d-ID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b="0" dirty="0">
                    <a:solidFill>
                      <a:srgbClr val="00B0F0"/>
                    </a:solidFill>
                  </a:rPr>
                  <a:t>EigenVektor	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id-ID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id-ID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id-ID" dirty="0">
                  <a:solidFill>
                    <a:srgbClr val="00B0F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>
                    <a:solidFill>
                      <a:srgbClr val="00B0F0"/>
                    </a:solidFill>
                  </a:rPr>
                  <a:t>EigenValues	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rgbClr val="00B0F0"/>
                        </a:solidFill>
                      </a:rPr>
                      <m:t>λ</m:t>
                    </m:r>
                    <m:r>
                      <m:rPr>
                        <m:nor/>
                      </m:rPr>
                      <a:rPr lang="id-ID" dirty="0">
                        <a:solidFill>
                          <a:srgbClr val="00B0F0"/>
                        </a:solidFill>
                      </a:rPr>
                      <m:t> = 2</m:t>
                    </m:r>
                  </m:oMath>
                </a14:m>
                <a:endParaRPr lang="id-ID" dirty="0">
                  <a:solidFill>
                    <a:srgbClr val="00B0F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>
                    <a:solidFill>
                      <a:schemeClr val="accent2"/>
                    </a:solidFill>
                  </a:rPr>
                  <a:t>EigenVektor	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id-ID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d-ID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id-ID" dirty="0">
                  <a:solidFill>
                    <a:schemeClr val="accent2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>
                    <a:solidFill>
                      <a:schemeClr val="accent2"/>
                    </a:solidFill>
                  </a:rPr>
                  <a:t>EigenValues	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chemeClr val="accent2"/>
                        </a:solidFill>
                      </a:rPr>
                      <m:t>λ</m:t>
                    </m:r>
                    <m:r>
                      <m:rPr>
                        <m:nor/>
                      </m:rPr>
                      <a:rPr lang="id-ID" dirty="0">
                        <a:solidFill>
                          <a:schemeClr val="accent2"/>
                        </a:solidFill>
                      </a:rPr>
                      <m:t> = 2</m:t>
                    </m:r>
                  </m:oMath>
                </a14:m>
                <a:endParaRPr lang="id-ID" dirty="0">
                  <a:solidFill>
                    <a:schemeClr val="accent2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8" y="1389412"/>
                <a:ext cx="3661496" cy="4859739"/>
              </a:xfrm>
              <a:prstGeom prst="rect">
                <a:avLst/>
              </a:prstGeom>
              <a:blipFill>
                <a:blip r:embed="rId2"/>
                <a:stretch>
                  <a:fillRect l="-149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497" y="1648966"/>
            <a:ext cx="5024503" cy="434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6152128" y="3575713"/>
            <a:ext cx="3012" cy="3920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152128" y="3954073"/>
            <a:ext cx="35785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84522DB-8DF7-4310-9559-24BA31A9A8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" y="34384"/>
            <a:ext cx="317600" cy="4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3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/>
              <a:t>Vektor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Bagian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542F-DE5E-4E16-A7BF-712B39FBB095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7FB09E-79D7-469D-B55E-8B1397709F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" y="34384"/>
            <a:ext cx="317600" cy="4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48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EigenValues dan EigenVector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30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337297" y="1389412"/>
                <a:ext cx="8506451" cy="4859739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id-ID" dirty="0">
                    <a:solidFill>
                      <a:schemeClr val="tx1"/>
                    </a:solidFill>
                  </a:rPr>
                  <a:t>Suatu matriks </a:t>
                </a:r>
                <a14:m>
                  <m:oMath xmlns:m="http://schemas.openxmlformats.org/officeDocument/2006/math"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id-ID" dirty="0">
                    <a:solidFill>
                      <a:schemeClr val="tx1"/>
                    </a:solidFill>
                  </a:rPr>
                  <a:t> memiliki matriks EigenVector dengan EigenVector di setiap kolomnya </a:t>
                </a:r>
                <a14:m>
                  <m:oMath xmlns:m="http://schemas.openxmlformats.org/officeDocument/2006/math"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id-ID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d-ID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>
                    <a:solidFill>
                      <a:schemeClr val="tx1"/>
                    </a:solidFill>
                  </a:rPr>
                  <a:t>dan EigenValues di diagonal matriksnya  </a:t>
                </a:r>
                <a:r>
                  <a:rPr lang="el-GR" dirty="0"/>
                  <a:t>λ</a:t>
                </a:r>
                <a14:m>
                  <m:oMath xmlns:m="http://schemas.openxmlformats.org/officeDocument/2006/math">
                    <m:r>
                      <a:rPr lang="id-ID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d-ID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dirty="0"/>
                                    <m:t>λ</m:t>
                                  </m:r>
                                </m:e>
                                <m:sub>
                                  <m:r>
                                    <a:rPr lang="id-ID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d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dirty="0"/>
                                    <m:t>λ</m:t>
                                  </m:r>
                                </m:e>
                                <m:sub>
                                  <m:r>
                                    <a:rPr lang="id-ID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7" y="1389412"/>
                <a:ext cx="8506451" cy="4859739"/>
              </a:xfrm>
              <a:prstGeom prst="rect">
                <a:avLst/>
              </a:prstGeom>
              <a:blipFill>
                <a:blip r:embed="rId2"/>
                <a:stretch>
                  <a:fillRect l="-6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F0BC546-B2DF-4313-9B64-475D12D92A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" y="34384"/>
            <a:ext cx="317600" cy="4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88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EigenValues dan EigenVector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31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184898" y="1389412"/>
                <a:ext cx="3663772" cy="4859739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>
                    <a:solidFill>
                      <a:schemeClr val="tx1"/>
                    </a:solidFill>
                  </a:rPr>
                  <a:t>         Matriks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id-ID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d-ID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b="0" dirty="0">
                    <a:solidFill>
                      <a:srgbClr val="00B0F0"/>
                    </a:solidFill>
                  </a:rPr>
                  <a:t>EigenVektor	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id-ID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id-ID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id-ID" dirty="0">
                  <a:solidFill>
                    <a:srgbClr val="00B0F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>
                    <a:solidFill>
                      <a:srgbClr val="00B0F0"/>
                    </a:solidFill>
                  </a:rPr>
                  <a:t>EigenValues	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rgbClr val="00B0F0"/>
                        </a:solidFill>
                      </a:rPr>
                      <m:t>λ</m:t>
                    </m:r>
                    <m:r>
                      <m:rPr>
                        <m:nor/>
                      </m:rPr>
                      <a:rPr lang="id-ID" dirty="0">
                        <a:solidFill>
                          <a:srgbClr val="00B0F0"/>
                        </a:solidFill>
                      </a:rPr>
                      <m:t> = 2</m:t>
                    </m:r>
                  </m:oMath>
                </a14:m>
                <a:endParaRPr lang="id-ID" dirty="0">
                  <a:solidFill>
                    <a:srgbClr val="00B0F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>
                    <a:solidFill>
                      <a:schemeClr val="accent2"/>
                    </a:solidFill>
                  </a:rPr>
                  <a:t>EigenVektor	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id-ID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d-ID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id-ID" dirty="0">
                  <a:solidFill>
                    <a:schemeClr val="accent2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>
                    <a:solidFill>
                      <a:schemeClr val="accent2"/>
                    </a:solidFill>
                  </a:rPr>
                  <a:t>EigenValues	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chemeClr val="accent2"/>
                        </a:solidFill>
                      </a:rPr>
                      <m:t>λ</m:t>
                    </m:r>
                    <m:r>
                      <m:rPr>
                        <m:nor/>
                      </m:rPr>
                      <a:rPr lang="id-ID" dirty="0">
                        <a:solidFill>
                          <a:schemeClr val="accent2"/>
                        </a:solidFill>
                      </a:rPr>
                      <m:t> = 2</m:t>
                    </m:r>
                  </m:oMath>
                </a14:m>
                <a:endParaRPr lang="id-ID" dirty="0">
                  <a:solidFill>
                    <a:schemeClr val="accent2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8" y="1389412"/>
                <a:ext cx="3663772" cy="4859739"/>
              </a:xfrm>
              <a:prstGeom prst="rect">
                <a:avLst/>
              </a:prstGeom>
              <a:blipFill>
                <a:blip r:embed="rId2"/>
                <a:stretch>
                  <a:fillRect l="-149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5254388" y="1385356"/>
                <a:ext cx="3480179" cy="4863795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>
                    <a:solidFill>
                      <a:schemeClr val="tx1"/>
                    </a:solidFill>
                  </a:rPr>
                  <a:t>Matriks 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id-ID" dirty="0">
                    <a:solidFill>
                      <a:schemeClr val="tx1"/>
                    </a:solidFill>
                  </a:rPr>
                  <a:t>A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id-ID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d-ID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b="0" dirty="0">
                    <a:solidFill>
                      <a:schemeClr val="tx1"/>
                    </a:solidFill>
                  </a:rPr>
                  <a:t>EigenVektor: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id-ID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dirty="0">
                  <a:solidFill>
                    <a:srgbClr val="00B0F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>
                    <a:solidFill>
                      <a:schemeClr val="tx1"/>
                    </a:solidFill>
                  </a:rPr>
                  <a:t>EigenValue: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>
                          <a:solidFill>
                            <a:schemeClr val="tx1"/>
                          </a:solidFill>
                        </a:rPr>
                        <m:t>λ</m:t>
                      </m:r>
                      <m:r>
                        <m:rPr>
                          <m:nor/>
                        </m:rPr>
                        <a:rPr lang="id-ID" dirty="0" smtClean="0">
                          <a:solidFill>
                            <a:schemeClr val="tx1"/>
                          </a:solidFill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88" y="1385356"/>
                <a:ext cx="3480179" cy="4863795"/>
              </a:xfrm>
              <a:prstGeom prst="rect">
                <a:avLst/>
              </a:prstGeom>
              <a:blipFill>
                <a:blip r:embed="rId3"/>
                <a:stretch>
                  <a:fillRect l="-174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4162567" y="3152633"/>
            <a:ext cx="840416" cy="105259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C89D4E-6085-4D38-AD26-BD757932B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" y="34384"/>
            <a:ext cx="317600" cy="4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06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1843" y="2948156"/>
            <a:ext cx="6289894" cy="13154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id-ID" dirty="0"/>
              <a:t>EigenVektor dan EigenValue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Praktikum Lab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32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8DE805-5123-44A4-B3CD-E928F6E665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" y="34384"/>
            <a:ext cx="317600" cy="4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62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SDM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Lt. 4 - 5)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374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Vektor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id-ID" dirty="0"/>
                  <a:t>Vektor dan ruang vektor biasa digunakan pada model machine learning.</a:t>
                </a:r>
              </a:p>
              <a:p>
                <a:r>
                  <a:rPr lang="id-ID" dirty="0"/>
                  <a:t>Penulisan vektor umumnya menggunakan huruf kecil dengan panah di atasnya (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dirty="0"/>
                  <a:t> ).</a:t>
                </a:r>
              </a:p>
              <a:p>
                <a:r>
                  <a:rPr lang="id-ID" dirty="0"/>
                  <a:t>Vektor terdiri dari </a:t>
                </a:r>
                <a:r>
                  <a:rPr lang="id-ID" b="1" dirty="0"/>
                  <a:t>arah</a:t>
                </a:r>
                <a:r>
                  <a:rPr lang="id-ID" dirty="0"/>
                  <a:t> (amplitudo) dan </a:t>
                </a:r>
                <a:r>
                  <a:rPr lang="id-ID" b="1" dirty="0"/>
                  <a:t>panjang</a:t>
                </a:r>
                <a:r>
                  <a:rPr lang="id-ID" dirty="0"/>
                  <a:t> (magnitudo).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16D19E-A690-4DD5-A98B-0AF94CAB0A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" y="34384"/>
            <a:ext cx="317600" cy="4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3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Vektor Dua Dimensi (2D)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84897" y="1451811"/>
                <a:ext cx="3660965" cy="4724400"/>
              </a:xfrm>
            </p:spPr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897" y="1451811"/>
                <a:ext cx="3660965" cy="47244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5</a:t>
            </a:fld>
            <a:endParaRPr lang="id-ID" dirty="0"/>
          </a:p>
        </p:txBody>
      </p:sp>
      <p:pic>
        <p:nvPicPr>
          <p:cNvPr id="1028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862" y="1523074"/>
            <a:ext cx="5153758" cy="445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41991F-2D61-4B49-BC11-1AB0AF1CA7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" y="34384"/>
            <a:ext cx="317600" cy="4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0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Vektor Dua Dimensi (2D)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84898" y="1451811"/>
                <a:ext cx="3540942" cy="4724400"/>
              </a:xfrm>
              <a:ln>
                <a:solidFill>
                  <a:schemeClr val="accent5"/>
                </a:solidFill>
              </a:ln>
            </p:spPr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r>
                  <a:rPr lang="id-ID" dirty="0"/>
                  <a:t>Panjang Vektor :</a:t>
                </a:r>
              </a:p>
              <a:p>
                <a:pPr marL="0" indent="0">
                  <a:buNone/>
                </a:pPr>
                <a:endParaRPr lang="id-ID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id-ID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id-ID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=3.6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898" y="1451811"/>
                <a:ext cx="3540942" cy="4724400"/>
              </a:xfrm>
              <a:blipFill>
                <a:blip r:embed="rId3"/>
                <a:stretch>
                  <a:fillRect l="-1544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6</a:t>
            </a:fld>
            <a:endParaRPr lang="id-ID" dirty="0"/>
          </a:p>
        </p:txBody>
      </p:sp>
      <p:pic>
        <p:nvPicPr>
          <p:cNvPr id="1028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862" y="1523074"/>
            <a:ext cx="5153758" cy="445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5923128" y="3889612"/>
            <a:ext cx="668741" cy="1364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591869" y="2906973"/>
            <a:ext cx="0" cy="996287"/>
          </a:xfrm>
          <a:prstGeom prst="line">
            <a:avLst/>
          </a:prstGeom>
          <a:ln w="38100">
            <a:solidFill>
              <a:schemeClr val="accent5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923128" y="2906973"/>
            <a:ext cx="668741" cy="982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8504191">
            <a:off x="5845534" y="318335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FF0000"/>
                </a:solidFill>
              </a:rPr>
              <a:t>3.6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22542E-E89B-480C-AFFD-231D940C56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" y="34384"/>
            <a:ext cx="317600" cy="4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3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Penjumlahan Vektor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9433" y="1451811"/>
            <a:ext cx="8590187" cy="800070"/>
          </a:xfrm>
        </p:spPr>
        <p:txBody>
          <a:bodyPr anchor="ctr"/>
          <a:lstStyle/>
          <a:p>
            <a:pPr marL="0" indent="0">
              <a:buNone/>
            </a:pPr>
            <a:r>
              <a:rPr lang="id-ID" dirty="0"/>
              <a:t>Penjumlahan vektor dilakukan dengan menjumlahkan setiap componen pada dua atau lebih vektor.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7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6"/>
              <p:cNvSpPr txBox="1">
                <a:spLocks/>
              </p:cNvSpPr>
              <p:nvPr/>
            </p:nvSpPr>
            <p:spPr>
              <a:xfrm>
                <a:off x="184898" y="2161307"/>
                <a:ext cx="3540942" cy="4087844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d-ID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d-ID" dirty="0"/>
                  <a:t>Penjumlahan Vektor 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d-ID" sz="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d-ID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d-ID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⃗"/>
                          <m:ctrlPr>
                            <a:rPr lang="id-ID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id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3+2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1+(−4)</m:t>
                              </m:r>
                            </m:e>
                          </m:eqAr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8" y="2161307"/>
                <a:ext cx="3540942" cy="4087844"/>
              </a:xfrm>
              <a:prstGeom prst="rect">
                <a:avLst/>
              </a:prstGeom>
              <a:blipFill>
                <a:blip r:embed="rId3"/>
                <a:stretch>
                  <a:fillRect l="-1544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862" y="1910687"/>
            <a:ext cx="5153758" cy="433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5923128" y="3889612"/>
            <a:ext cx="1037230" cy="31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60358" y="3889612"/>
            <a:ext cx="641445" cy="13374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23128" y="4203510"/>
            <a:ext cx="1678675" cy="102358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F2480B6-F491-406F-BCB2-08F970014E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" y="34384"/>
            <a:ext cx="317600" cy="4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9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Perkalian Vektor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8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6"/>
              <p:cNvSpPr txBox="1">
                <a:spLocks/>
              </p:cNvSpPr>
              <p:nvPr/>
            </p:nvSpPr>
            <p:spPr>
              <a:xfrm>
                <a:off x="2788799" y="1298682"/>
                <a:ext cx="3219038" cy="1758417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id-ID" u="sng" dirty="0"/>
                  <a:t>Vektor dengan Skalar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d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sz="1800" u="sng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dirty="0"/>
                  <a:t> x 2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id-ID" sz="1800" dirty="0"/>
              </a:p>
            </p:txBody>
          </p:sp>
        </mc:Choice>
        <mc:Fallback xmlns="">
          <p:sp>
            <p:nvSpPr>
              <p:cNvPr id="8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799" y="1298682"/>
                <a:ext cx="3219038" cy="17584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6"/>
          <p:cNvSpPr txBox="1">
            <a:spLocks/>
          </p:cNvSpPr>
          <p:nvPr/>
        </p:nvSpPr>
        <p:spPr>
          <a:xfrm>
            <a:off x="184896" y="3182534"/>
            <a:ext cx="8617909" cy="514196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d-ID" u="sng" dirty="0"/>
              <a:t>Vektor dengan Vektor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6"/>
              <p:cNvSpPr txBox="1">
                <a:spLocks/>
              </p:cNvSpPr>
              <p:nvPr/>
            </p:nvSpPr>
            <p:spPr>
              <a:xfrm>
                <a:off x="184896" y="3696730"/>
                <a:ext cx="4277922" cy="2816071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d-ID" b="1" dirty="0">
                    <a:solidFill>
                      <a:schemeClr val="tx1"/>
                    </a:solidFill>
                    <a:latin typeface="+mj-lt"/>
                  </a:rPr>
                  <a:t>Perkalian Titik </a:t>
                </a:r>
                <a:r>
                  <a:rPr lang="id-ID" b="1" i="1" dirty="0">
                    <a:solidFill>
                      <a:schemeClr val="tx1"/>
                    </a:solidFill>
                    <a:latin typeface="+mj-lt"/>
                  </a:rPr>
                  <a:t>(Dot Product)</a:t>
                </a:r>
                <a:endParaRPr lang="id-ID" b="1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id-ID" dirty="0">
                    <a:solidFill>
                      <a:schemeClr val="tx1"/>
                    </a:solidFill>
                    <a:latin typeface="+mj-lt"/>
                  </a:rPr>
                  <a:t>Perkalian titik menghasilkan nilai skalar.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d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⃗"/>
                          <m:ctrlP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sz="1800" u="sng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dirty="0"/>
                  <a:t> 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2)</m:t>
                          </m:r>
                        </m:e>
                      </m:mr>
                      <m:m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mr>
                      <m:m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(−4))</m:t>
                          </m:r>
                        </m:e>
                      </m:mr>
                    </m:m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=6+</m:t>
                    </m:r>
                    <m:d>
                      <m:dPr>
                        <m:ctrlP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id-ID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id-ID" sz="1800" dirty="0"/>
              </a:p>
            </p:txBody>
          </p:sp>
        </mc:Choice>
        <mc:Fallback xmlns="">
          <p:sp>
            <p:nvSpPr>
              <p:cNvPr id="15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6" y="3696730"/>
                <a:ext cx="4277922" cy="2816071"/>
              </a:xfrm>
              <a:prstGeom prst="rect">
                <a:avLst/>
              </a:prstGeom>
              <a:blipFill>
                <a:blip r:embed="rId4"/>
                <a:stretch>
                  <a:fillRect l="-1278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6"/>
          <p:cNvSpPr txBox="1">
            <a:spLocks/>
          </p:cNvSpPr>
          <p:nvPr/>
        </p:nvSpPr>
        <p:spPr>
          <a:xfrm>
            <a:off x="4462818" y="3696730"/>
            <a:ext cx="4339987" cy="282467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>
                <a:solidFill>
                  <a:schemeClr val="tx1"/>
                </a:solidFill>
                <a:latin typeface="+mj-lt"/>
              </a:rPr>
              <a:t>Perkalian Silang </a:t>
            </a:r>
            <a:r>
              <a:rPr lang="id-ID" b="1" i="1" dirty="0">
                <a:solidFill>
                  <a:schemeClr val="tx1"/>
                </a:solidFill>
                <a:latin typeface="+mj-lt"/>
              </a:rPr>
              <a:t>(Cross Product)</a:t>
            </a:r>
          </a:p>
          <a:p>
            <a:r>
              <a:rPr lang="id-ID" dirty="0">
                <a:solidFill>
                  <a:schemeClr val="tx1"/>
                </a:solidFill>
                <a:latin typeface="+mj-lt"/>
              </a:rPr>
              <a:t>Perkalian silang menghasilkan vektor baru yang tegak lurus dengan vektor-vektor tersebut pada Dimensi Tiga (3D).</a:t>
            </a:r>
          </a:p>
          <a:p>
            <a:pPr marL="0" indent="0">
              <a:buNone/>
            </a:pPr>
            <a:endParaRPr lang="id-ID" sz="1800" dirty="0">
              <a:latin typeface="+mj-lt"/>
            </a:endParaRPr>
          </a:p>
          <a:p>
            <a:pPr marL="0" indent="0">
              <a:buNone/>
            </a:pPr>
            <a:endParaRPr lang="id-ID" sz="18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233443-87BA-4A02-AF92-F1641F6C1B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" y="34384"/>
            <a:ext cx="317600" cy="4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3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Perkalian Vektor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9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6"/>
              <p:cNvSpPr txBox="1">
                <a:spLocks/>
              </p:cNvSpPr>
              <p:nvPr/>
            </p:nvSpPr>
            <p:spPr>
              <a:xfrm>
                <a:off x="184896" y="1260558"/>
                <a:ext cx="8617909" cy="4988594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id-ID" sz="2400" b="1" dirty="0"/>
                  <a:t>Perkalian Silang </a:t>
                </a:r>
                <a:r>
                  <a:rPr lang="id-ID" sz="2400" b="1" i="1" dirty="0"/>
                  <a:t>(Cross Product)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⃗"/>
                          <m:ctrlP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sz="2400" i="1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d-ID" sz="2400" i="1" dirty="0"/>
                  <a:t> x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d-ID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id-ID" sz="2400" i="1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d-ID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id-ID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d-ID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d-ID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id-ID" sz="2400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id-ID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id-ID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  <m:e/>
                          <m:e/>
                        </m:eqArr>
                      </m:e>
                    </m:d>
                  </m:oMath>
                </a14:m>
                <a:endParaRPr lang="id-ID" sz="2400" i="1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id-ID" sz="2400" i="1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id-ID" sz="2400" i="1" dirty="0"/>
                  <a:t> </a:t>
                </a:r>
              </a:p>
            </p:txBody>
          </p:sp>
        </mc:Choice>
        <mc:Fallback xmlns="">
          <p:sp>
            <p:nvSpPr>
              <p:cNvPr id="14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6" y="1260558"/>
                <a:ext cx="8617909" cy="4988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EF8F0FC-F2C1-433D-A9F5-2A79C5B2C1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" y="34384"/>
            <a:ext cx="317600" cy="4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8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2925</TotalTime>
  <Words>1069</Words>
  <Application>Microsoft Office PowerPoint</Application>
  <PresentationFormat>On-screen Show (4:3)</PresentationFormat>
  <Paragraphs>307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Courier New</vt:lpstr>
      <vt:lpstr>HP Simplified</vt:lpstr>
      <vt:lpstr>Product Sans</vt:lpstr>
      <vt:lpstr>Segoe UI Light</vt:lpstr>
      <vt:lpstr>Office Theme</vt:lpstr>
      <vt:lpstr>1_Office Theme</vt:lpstr>
      <vt:lpstr>2_Office Theme</vt:lpstr>
      <vt:lpstr>PowerPoint Presentation</vt:lpstr>
      <vt:lpstr>Matematika untuk Machine Learning</vt:lpstr>
      <vt:lpstr>Vektor</vt:lpstr>
      <vt:lpstr>Vektor</vt:lpstr>
      <vt:lpstr>Vektor Dua Dimensi (2D)</vt:lpstr>
      <vt:lpstr>Vektor Dua Dimensi (2D)</vt:lpstr>
      <vt:lpstr>Penjumlahan Vektor</vt:lpstr>
      <vt:lpstr>Perkalian Vektor</vt:lpstr>
      <vt:lpstr>Perkalian Vektor</vt:lpstr>
      <vt:lpstr>Perkalian Vektor</vt:lpstr>
      <vt:lpstr>Perkalian Vektor</vt:lpstr>
      <vt:lpstr>Vektor</vt:lpstr>
      <vt:lpstr>Matriks</vt:lpstr>
      <vt:lpstr>Matriks</vt:lpstr>
      <vt:lpstr>Penjumlahan Matriks</vt:lpstr>
      <vt:lpstr>Perkalian Matriks</vt:lpstr>
      <vt:lpstr>Perkalian Matriks</vt:lpstr>
      <vt:lpstr>Perkalian Matriks</vt:lpstr>
      <vt:lpstr>Perkalian Matriks</vt:lpstr>
      <vt:lpstr>Perkalian Matriks</vt:lpstr>
      <vt:lpstr>Invers Matriks</vt:lpstr>
      <vt:lpstr>Transpose Matriks</vt:lpstr>
      <vt:lpstr>Matriks</vt:lpstr>
      <vt:lpstr>EigenValues dan EigenVector</vt:lpstr>
      <vt:lpstr>EigenValues dan EigenVector</vt:lpstr>
      <vt:lpstr>EigenValues dan EigenVector</vt:lpstr>
      <vt:lpstr>EigenValues dan EigenVector</vt:lpstr>
      <vt:lpstr>EigenValues dan EigenVector</vt:lpstr>
      <vt:lpstr>EigenValues dan EigenVector</vt:lpstr>
      <vt:lpstr>EigenValues dan EigenVector</vt:lpstr>
      <vt:lpstr>EigenValues dan EigenVector</vt:lpstr>
      <vt:lpstr>EigenVektor dan EigenValue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Elvira Sukma Wahyuni, S.Pd.T., M.Eng</cp:lastModifiedBy>
  <cp:revision>161</cp:revision>
  <dcterms:created xsi:type="dcterms:W3CDTF">2019-04-17T03:34:48Z</dcterms:created>
  <dcterms:modified xsi:type="dcterms:W3CDTF">2019-07-16T01:38:49Z</dcterms:modified>
</cp:coreProperties>
</file>