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6"/>
  </p:notesMasterIdLst>
  <p:handoutMasterIdLst>
    <p:handoutMasterId r:id="rId27"/>
  </p:handoutMasterIdLst>
  <p:sldIdLst>
    <p:sldId id="307" r:id="rId4"/>
    <p:sldId id="256" r:id="rId5"/>
    <p:sldId id="258" r:id="rId6"/>
    <p:sldId id="257" r:id="rId7"/>
    <p:sldId id="290" r:id="rId8"/>
    <p:sldId id="291" r:id="rId9"/>
    <p:sldId id="292" r:id="rId10"/>
    <p:sldId id="293" r:id="rId11"/>
    <p:sldId id="304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5" r:id="rId20"/>
    <p:sldId id="301" r:id="rId21"/>
    <p:sldId id="302" r:id="rId22"/>
    <p:sldId id="303" r:id="rId23"/>
    <p:sldId id="306" r:id="rId24"/>
    <p:sldId id="308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19/07/19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19/07/19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1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728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084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706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7593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7856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207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976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401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44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99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17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6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98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93" y="5946219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2" y="5935579"/>
            <a:ext cx="614637" cy="63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119256" y="5956861"/>
            <a:ext cx="641684" cy="61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35" y="5935579"/>
            <a:ext cx="633263" cy="6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19/07/19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19/07/19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21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96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08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98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7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19/07/19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73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1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46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92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34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82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67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2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5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93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47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99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4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08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3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19/07/19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19/07/19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19/07/19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19/07/19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19/07/19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19/07/19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96260" y="118921"/>
            <a:ext cx="366258" cy="34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9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0" y="118921"/>
            <a:ext cx="345707" cy="34570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19/07/19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64176" y="94858"/>
            <a:ext cx="366258" cy="345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" y="511333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" y="97119"/>
            <a:ext cx="333345" cy="343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6" y="94858"/>
            <a:ext cx="345707" cy="34570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7/19/19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8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2E6A6D-0AF3-4F8E-B9FA-9C219F237D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3" y="107543"/>
            <a:ext cx="658757" cy="9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Diferensiasi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0719F-C6DF-4931-BF60-B9FA1AF3BB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Diferensiasi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6469039" y="2269386"/>
                <a:ext cx="2433282" cy="173255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39" y="2269386"/>
                <a:ext cx="2433282" cy="1732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184897" y="1400504"/>
            <a:ext cx="8699796" cy="885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chemeClr val="tx1"/>
                </a:solidFill>
              </a:rPr>
              <a:t>Diferensiasi merupakan perubahan yang sangat kecil (mendekati nol) pada sumbu-Y terhadap sumbu-X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2764038"/>
            <a:ext cx="4589565" cy="373997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1094117" y="2292053"/>
            <a:ext cx="3146532" cy="458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Grafik Fungsi F(x) = x</a:t>
            </a:r>
            <a:r>
              <a:rPr lang="id-ID" baseline="30000" dirty="0"/>
              <a:t>2</a:t>
            </a:r>
            <a:r>
              <a:rPr lang="id-ID" dirty="0"/>
              <a:t>+1</a:t>
            </a:r>
          </a:p>
        </p:txBody>
      </p:sp>
      <p:sp>
        <p:nvSpPr>
          <p:cNvPr id="21" name="Oval 20"/>
          <p:cNvSpPr/>
          <p:nvPr/>
        </p:nvSpPr>
        <p:spPr>
          <a:xfrm flipH="1">
            <a:off x="2368033" y="5548428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 flipH="1">
            <a:off x="3211796" y="4881450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5" name="Straight Arrow Connector 24"/>
          <p:cNvCxnSpPr>
            <a:endCxn id="22" idx="5"/>
          </p:cNvCxnSpPr>
          <p:nvPr/>
        </p:nvCxnSpPr>
        <p:spPr>
          <a:xfrm flipV="1">
            <a:off x="2445083" y="4947111"/>
            <a:ext cx="782011" cy="6265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02507" y="3029803"/>
            <a:ext cx="3466532" cy="22245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71ED734-036F-4515-B2D1-815CE521EB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4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Diferensiasi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5769494" y="2460455"/>
                <a:ext cx="3132827" cy="265066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94" y="2460455"/>
                <a:ext cx="3132827" cy="2650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184897" y="1400504"/>
            <a:ext cx="8699796" cy="885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chemeClr val="tx1"/>
                </a:solidFill>
              </a:rPr>
              <a:t>Diferensiasi merupakan perubahan yang sangat kecil (mendekati nol) pada sumbu-Y terhadap sumbu-X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2764038"/>
            <a:ext cx="4589565" cy="373997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1094117" y="2292053"/>
            <a:ext cx="3146532" cy="458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Grafik Fungsi F(x) = x</a:t>
            </a:r>
            <a:r>
              <a:rPr lang="id-ID" baseline="30000" dirty="0"/>
              <a:t>2</a:t>
            </a:r>
            <a:r>
              <a:rPr lang="id-ID" dirty="0"/>
              <a:t>+1</a:t>
            </a:r>
          </a:p>
        </p:txBody>
      </p:sp>
      <p:sp>
        <p:nvSpPr>
          <p:cNvPr id="21" name="Oval 20"/>
          <p:cNvSpPr/>
          <p:nvPr/>
        </p:nvSpPr>
        <p:spPr>
          <a:xfrm flipH="1">
            <a:off x="2368033" y="5548428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 flipH="1">
            <a:off x="3211796" y="4881450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5" name="Straight Arrow Connector 24"/>
          <p:cNvCxnSpPr>
            <a:endCxn id="22" idx="5"/>
          </p:cNvCxnSpPr>
          <p:nvPr/>
        </p:nvCxnSpPr>
        <p:spPr>
          <a:xfrm flipV="1">
            <a:off x="2445083" y="4947111"/>
            <a:ext cx="782011" cy="6265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02507" y="3789246"/>
            <a:ext cx="2766987" cy="146514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95329" y="6153616"/>
            <a:ext cx="85906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72495" y="5785184"/>
                <a:ext cx="880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95" y="5785184"/>
                <a:ext cx="880113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811E31B-33DA-4404-ACC4-83ACEB638D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4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Diferensiasi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5769494" y="2460456"/>
                <a:ext cx="3132827" cy="113168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94" y="2460456"/>
                <a:ext cx="3132827" cy="1131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184897" y="1400504"/>
            <a:ext cx="8699796" cy="885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chemeClr val="tx1"/>
                </a:solidFill>
              </a:rPr>
              <a:t>Diferensiasi merupakan perubahan yang sangat kecil (mendekati nol) pada sumbu-Y terhadap sumbu-X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7" y="2764038"/>
            <a:ext cx="4589565" cy="373997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1094117" y="2292053"/>
            <a:ext cx="3146532" cy="458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Grafik Fungsi F(x) = x</a:t>
            </a:r>
            <a:r>
              <a:rPr lang="id-ID" baseline="30000" dirty="0"/>
              <a:t>2</a:t>
            </a:r>
            <a:r>
              <a:rPr lang="id-ID" dirty="0"/>
              <a:t>+1</a:t>
            </a:r>
          </a:p>
        </p:txBody>
      </p:sp>
      <p:sp>
        <p:nvSpPr>
          <p:cNvPr id="21" name="Oval 20"/>
          <p:cNvSpPr/>
          <p:nvPr/>
        </p:nvSpPr>
        <p:spPr>
          <a:xfrm flipH="1">
            <a:off x="2368033" y="5548428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 flipH="1">
            <a:off x="2437774" y="5510393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6"/>
              <p:cNvSpPr txBox="1">
                <a:spLocks/>
              </p:cNvSpPr>
              <p:nvPr/>
            </p:nvSpPr>
            <p:spPr>
              <a:xfrm>
                <a:off x="5769494" y="4415483"/>
                <a:ext cx="3132827" cy="118238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1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</p:txBody>
          </p:sp>
        </mc:Choice>
        <mc:Fallback xmlns="">
          <p:sp>
            <p:nvSpPr>
              <p:cNvPr id="1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94" y="4415483"/>
                <a:ext cx="3132827" cy="1182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994712" y="3778624"/>
            <a:ext cx="682389" cy="45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A4956C-EB81-45D8-A412-EE254EDC2B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7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Diferensiasi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8" y="1944695"/>
            <a:ext cx="4589565" cy="373997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1251593" y="1216279"/>
            <a:ext cx="3146532" cy="458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Grafik Fungsi F(x) = x</a:t>
            </a:r>
            <a:r>
              <a:rPr lang="id-ID" baseline="30000" dirty="0"/>
              <a:t>2</a:t>
            </a:r>
            <a:r>
              <a:rPr lang="id-ID" dirty="0"/>
              <a:t>+1</a:t>
            </a:r>
          </a:p>
        </p:txBody>
      </p:sp>
      <p:sp>
        <p:nvSpPr>
          <p:cNvPr id="22" name="Oval 21"/>
          <p:cNvSpPr/>
          <p:nvPr/>
        </p:nvSpPr>
        <p:spPr>
          <a:xfrm flipH="1">
            <a:off x="2948634" y="4039546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6"/>
              <p:cNvSpPr txBox="1">
                <a:spLocks/>
              </p:cNvSpPr>
              <p:nvPr/>
            </p:nvSpPr>
            <p:spPr>
              <a:xfrm>
                <a:off x="5172501" y="1260558"/>
                <a:ext cx="3932809" cy="489305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1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d-ID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  <m:t>3+</m:t>
                                          </m:r>
                                          <m: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9+6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1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d-ID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id-ID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18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1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6+</m:t>
                        </m:r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r>
                  <a:rPr lang="id-ID" sz="1800" dirty="0"/>
                  <a:t> =6</a:t>
                </a:r>
              </a:p>
            </p:txBody>
          </p:sp>
        </mc:Choice>
        <mc:Fallback xmlns="">
          <p:sp>
            <p:nvSpPr>
              <p:cNvPr id="1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1" y="1260558"/>
                <a:ext cx="3932809" cy="4893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3119251" y="2873497"/>
            <a:ext cx="1944068" cy="12045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86CA1-80B1-4DBC-98AE-BD9890A2D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Diferensiasi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8" y="1944695"/>
            <a:ext cx="4589565" cy="373997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1251593" y="1216279"/>
            <a:ext cx="3146532" cy="458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/>
              <a:t>Grafik Fungsi F(x) = x</a:t>
            </a:r>
            <a:r>
              <a:rPr lang="id-ID" baseline="30000" dirty="0"/>
              <a:t>2</a:t>
            </a:r>
            <a:r>
              <a:rPr lang="id-ID" dirty="0"/>
              <a:t>+1</a:t>
            </a:r>
          </a:p>
        </p:txBody>
      </p:sp>
      <p:sp>
        <p:nvSpPr>
          <p:cNvPr id="22" name="Oval 21"/>
          <p:cNvSpPr/>
          <p:nvPr/>
        </p:nvSpPr>
        <p:spPr>
          <a:xfrm flipH="1">
            <a:off x="2962282" y="4053194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6"/>
              <p:cNvSpPr txBox="1">
                <a:spLocks/>
              </p:cNvSpPr>
              <p:nvPr/>
            </p:nvSpPr>
            <p:spPr>
              <a:xfrm>
                <a:off x="5172502" y="1260557"/>
                <a:ext cx="3671248" cy="198760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1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id-ID" sz="1800" dirty="0"/>
                  <a:t> = </a:t>
                </a:r>
                <a:r>
                  <a:rPr lang="id-ID" sz="18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1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2" y="1260557"/>
                <a:ext cx="3671248" cy="1987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5172502" y="3442116"/>
            <a:ext cx="3671248" cy="19876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/>
              <a:t>Diferensiasi menunjukan bahwa garis singgung terhadap titik </a:t>
            </a:r>
            <a:r>
              <a:rPr lang="id-ID" sz="1800" dirty="0">
                <a:solidFill>
                  <a:srgbClr val="92D050"/>
                </a:solidFill>
              </a:rPr>
              <a:t>(3,10)</a:t>
            </a:r>
            <a:r>
              <a:rPr lang="id-ID" sz="1800" dirty="0"/>
              <a:t> dapat dibentuk dengan titik bantu (4, (10+</a:t>
            </a:r>
            <a:r>
              <a:rPr lang="id-ID" sz="1800" dirty="0">
                <a:solidFill>
                  <a:srgbClr val="FF0000"/>
                </a:solidFill>
              </a:rPr>
              <a:t>6</a:t>
            </a:r>
            <a:r>
              <a:rPr lang="id-ID" sz="1800" dirty="0"/>
              <a:t>) ) dan (2, (10-</a:t>
            </a:r>
            <a:r>
              <a:rPr lang="id-ID" sz="1800" dirty="0">
                <a:solidFill>
                  <a:srgbClr val="FF0000"/>
                </a:solidFill>
              </a:rPr>
              <a:t>6</a:t>
            </a:r>
            <a:r>
              <a:rPr lang="id-ID" sz="1800" dirty="0"/>
              <a:t>) ) atau </a:t>
            </a:r>
            <a:r>
              <a:rPr lang="id-ID" sz="1800" dirty="0">
                <a:solidFill>
                  <a:srgbClr val="92D050"/>
                </a:solidFill>
              </a:rPr>
              <a:t>(4,16) </a:t>
            </a:r>
            <a:r>
              <a:rPr lang="id-ID" sz="1800" dirty="0"/>
              <a:t>dan </a:t>
            </a:r>
            <a:r>
              <a:rPr lang="id-ID" sz="1800" dirty="0">
                <a:solidFill>
                  <a:srgbClr val="92D050"/>
                </a:solidFill>
              </a:rPr>
              <a:t>(2,4)</a:t>
            </a:r>
            <a:r>
              <a:rPr lang="id-ID" sz="1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69994" y="3357349"/>
            <a:ext cx="1651379" cy="1555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42E31F3-88F3-485E-B108-2F8B7C8A69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Aturan Derivasi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1618762" y="1743907"/>
                <a:ext cx="1471245" cy="131021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762" y="1743907"/>
                <a:ext cx="1471245" cy="1310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5505037" y="1678609"/>
                <a:ext cx="2301483" cy="131021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id-ID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id-ID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37" y="1678609"/>
                <a:ext cx="2301483" cy="1310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6"/>
              <p:cNvSpPr txBox="1">
                <a:spLocks/>
              </p:cNvSpPr>
              <p:nvPr/>
            </p:nvSpPr>
            <p:spPr>
              <a:xfrm>
                <a:off x="996546" y="3373768"/>
                <a:ext cx="2865770" cy="23855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Contoh: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id-ID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maka </a:t>
                </a:r>
                <a14:m>
                  <m:oMath xmlns:m="http://schemas.openxmlformats.org/officeDocument/2006/math">
                    <m:r>
                      <a:rPr lang="id-ID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d-ID" b="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b="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b="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6" y="3373768"/>
                <a:ext cx="2865770" cy="2385587"/>
              </a:xfrm>
              <a:prstGeom prst="rect">
                <a:avLst/>
              </a:prstGeom>
              <a:blipFill>
                <a:blip r:embed="rId5"/>
                <a:stretch>
                  <a:fillRect l="-211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/>
              <p:cNvSpPr txBox="1">
                <a:spLocks/>
              </p:cNvSpPr>
              <p:nvPr/>
            </p:nvSpPr>
            <p:spPr>
              <a:xfrm>
                <a:off x="5130108" y="3394075"/>
                <a:ext cx="3051339" cy="23855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sz="1800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Contoh: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sz="1800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maka </a:t>
                </a:r>
                <a14:m>
                  <m:oMath xmlns:m="http://schemas.openxmlformats.org/officeDocument/2006/math">
                    <m:r>
                      <a:rPr lang="id-ID" sz="18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sz="18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8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8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sz="18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sz="1800" b="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8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.(1)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8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d-ID" sz="1800" b="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18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3.(</m:t>
                          </m:r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8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8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id-ID" sz="1800" b="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8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3.(</m:t>
                          </m:r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8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8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id-ID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108" y="3394075"/>
                <a:ext cx="3051339" cy="2385587"/>
              </a:xfrm>
              <a:prstGeom prst="rect">
                <a:avLst/>
              </a:prstGeom>
              <a:blipFill>
                <a:blip r:embed="rId6"/>
                <a:stretch>
                  <a:fillRect l="-1793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B4BD6D2-7AF0-451E-BDFB-1A07128AFB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5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Diferensiasi dan Derivasi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Praktikum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7129D-7355-4E71-AAFA-14AFDCD9C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Multi Varian Diferensiasi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2B62D-0A4D-4A67-AB6A-6C4DA53EC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 Varian Diferensiasi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1451811"/>
                <a:ext cx="8814723" cy="4321191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d-ID" dirty="0"/>
                  <a:t>Multi varian diferensiasi dibutuhkan ketika suatu fungsi memiliki lebih dari satu variabel input. 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/>
                  <a:t>Diferensiasi untuk fungsi dengan multi variabel input yaitu melakukan diferensiasi terhadap masing-masing variabel input.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/>
                  <a:t>Misalkan suatu fungsi F memiliki dua variabel input x dan 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pPr>
                  <a:lnSpc>
                    <a:spcPct val="150000"/>
                  </a:lnSpc>
                </a:pPr>
                <a:r>
                  <a:rPr lang="id-ID" dirty="0"/>
                  <a:t>Maka diferensiasi untuk fungsi F(x,y) 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dan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1451811"/>
                <a:ext cx="8814723" cy="4321191"/>
              </a:xfr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6D8FE-AC3D-4C3C-8276-0195F6F70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/>
              <a:t>Matematika untuk</a:t>
            </a:r>
            <a:br>
              <a:rPr lang="id-ID" sz="4000" dirty="0"/>
            </a:br>
            <a:r>
              <a:rPr lang="id-ID" dirty="0"/>
              <a:t>Machine Learning</a:t>
            </a:r>
            <a:endParaRPr lang="id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1472B-2C63-4298-A9A7-15EF1D333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5800594"/>
            <a:ext cx="646545" cy="8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 Varian Diferensiasi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1451811"/>
                <a:ext cx="8814723" cy="149485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pPr>
                  <a:lnSpc>
                    <a:spcPct val="150000"/>
                  </a:lnSpc>
                </a:pPr>
                <a:r>
                  <a:rPr lang="id-ID" dirty="0"/>
                  <a:t>Diferensiasi untuk fungsi F(x,y) 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/>
                  <a:t>dan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1451811"/>
                <a:ext cx="8814723" cy="1494857"/>
              </a:xfr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/>
              <p:cNvSpPr txBox="1">
                <a:spLocks/>
              </p:cNvSpPr>
              <p:nvPr/>
            </p:nvSpPr>
            <p:spPr>
              <a:xfrm>
                <a:off x="329277" y="2946668"/>
                <a:ext cx="3533039" cy="33024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7" y="2946668"/>
                <a:ext cx="3533039" cy="3302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4592258" y="2946668"/>
                <a:ext cx="3533039" cy="33024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d-ID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58" y="2946668"/>
                <a:ext cx="3533039" cy="3302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E4E669C-B076-47E8-B1E7-D4BB9B771A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Multi Varian Diferensiasi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Praktikum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21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9DDDB-3506-499A-9B21-4913F06448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9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Gradient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680318-40AB-45AE-90D6-6DDFE5497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905538"/>
          </a:xfrm>
        </p:spPr>
        <p:txBody>
          <a:bodyPr anchor="ctr"/>
          <a:lstStyle/>
          <a:p>
            <a:r>
              <a:rPr lang="id-ID" dirty="0"/>
              <a:t>Fungsi biasanya digambarkan sebagai sebuah garis atau kurva pada grafik.</a:t>
            </a:r>
          </a:p>
          <a:p>
            <a:r>
              <a:rPr lang="id-ID" dirty="0"/>
              <a:t>Garis pada grafik fungsi menggambarkan perubahan output dari suatu fungsi berdasarkan input yang berbeda.</a:t>
            </a:r>
          </a:p>
          <a:p>
            <a:r>
              <a:rPr lang="id-ID" dirty="0"/>
              <a:t>Misalkan suatu fungsi kecepatan suatu sepeda adalah x+2 , maka grafik fungsi ini dapat digambarkan: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18" y="3150181"/>
            <a:ext cx="3868062" cy="33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82073"/>
              </p:ext>
            </p:extLst>
          </p:nvPr>
        </p:nvGraphicFramePr>
        <p:xfrm>
          <a:off x="738792" y="3663619"/>
          <a:ext cx="33141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083">
                  <a:extLst>
                    <a:ext uri="{9D8B030D-6E8A-4147-A177-3AD203B41FA5}">
                      <a16:colId xmlns:a16="http://schemas.microsoft.com/office/drawing/2014/main" val="1923185422"/>
                    </a:ext>
                  </a:extLst>
                </a:gridCol>
                <a:gridCol w="1657083">
                  <a:extLst>
                    <a:ext uri="{9D8B030D-6E8A-4147-A177-3AD203B41FA5}">
                      <a16:colId xmlns:a16="http://schemas.microsoft.com/office/drawing/2014/main" val="37736487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F(x) = x + 2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F(x) atau 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6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1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13035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6059605" y="3630306"/>
            <a:ext cx="805218" cy="8188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9ADAB3E-0B02-403F-90B6-63940D0BFD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2"/>
            <a:ext cx="8814723" cy="1345980"/>
          </a:xfrm>
        </p:spPr>
        <p:txBody>
          <a:bodyPr anchor="ctr">
            <a:normAutofit/>
          </a:bodyPr>
          <a:lstStyle/>
          <a:p>
            <a:r>
              <a:rPr lang="id-ID" dirty="0"/>
              <a:t>Gradient merupakan besar perubahan sumbu-Y pada dua buah titik terhadap sumbu-X.</a:t>
            </a:r>
          </a:p>
          <a:p>
            <a:r>
              <a:rPr lang="id-ID" dirty="0"/>
              <a:t>Gradient pada umumnya dilambangkan dengan 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3578427" y="3352133"/>
                <a:ext cx="1553132" cy="13351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sz="24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27" y="3352133"/>
                <a:ext cx="1553132" cy="1335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7E58349-E138-4201-9B71-968651CAC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1" t="-2258" b="31009"/>
          <a:stretch/>
        </p:blipFill>
        <p:spPr bwMode="auto">
          <a:xfrm>
            <a:off x="918617" y="1864533"/>
            <a:ext cx="5181508" cy="43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876353" y="2961569"/>
            <a:ext cx="1371814" cy="136601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6578157" y="2551663"/>
                <a:ext cx="1041127" cy="9166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157" y="2551663"/>
                <a:ext cx="1041127" cy="916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1108885" y="1400504"/>
            <a:ext cx="3299341" cy="49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tx1"/>
                </a:solidFill>
              </a:rPr>
              <a:t>Grafik Fungsi F(x) = x+2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54385" y="3454223"/>
            <a:ext cx="404170" cy="3951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flipH="1">
            <a:off x="2227338" y="3812253"/>
            <a:ext cx="167991" cy="117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 flipH="1">
            <a:off x="2707288" y="3350507"/>
            <a:ext cx="167991" cy="117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07288" y="3038945"/>
            <a:ext cx="3761751" cy="61283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E47F2D2-5CEB-4292-AEAD-CF6215EA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1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1" t="-2258" b="31009"/>
          <a:stretch/>
        </p:blipFill>
        <p:spPr bwMode="auto">
          <a:xfrm>
            <a:off x="918617" y="1864533"/>
            <a:ext cx="5181508" cy="43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876353" y="2961569"/>
            <a:ext cx="1371814" cy="136601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6537333" y="2290218"/>
                <a:ext cx="2421463" cy="351885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4−3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33" y="2290218"/>
                <a:ext cx="2421463" cy="351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1108885" y="1400504"/>
            <a:ext cx="3299341" cy="49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tx1"/>
                </a:solidFill>
              </a:rPr>
              <a:t>Grafik Fungsi F(x) = x+2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54385" y="3454223"/>
            <a:ext cx="404170" cy="3951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flipH="1">
            <a:off x="2227338" y="3812253"/>
            <a:ext cx="167991" cy="117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 flipH="1">
            <a:off x="2707288" y="3350507"/>
            <a:ext cx="167991" cy="1178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07288" y="3038945"/>
            <a:ext cx="3761751" cy="61283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32001-5F81-41C5-890D-87D41A9717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Gradient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1" t="-2258" b="31009"/>
          <a:stretch/>
        </p:blipFill>
        <p:spPr bwMode="auto">
          <a:xfrm>
            <a:off x="918617" y="1864533"/>
            <a:ext cx="3485162" cy="293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1528549" y="2577152"/>
            <a:ext cx="982639" cy="94169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5854579" y="1534557"/>
                <a:ext cx="2165138" cy="32405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4−3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9" y="1534557"/>
                <a:ext cx="2165138" cy="3240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1108885" y="1400504"/>
            <a:ext cx="3299341" cy="49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tx1"/>
                </a:solidFill>
              </a:rPr>
              <a:t>Grafik Fungsi F(x) = x+2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4381" y="2879677"/>
            <a:ext cx="402909" cy="378383"/>
            <a:chOff x="2227338" y="3350507"/>
            <a:chExt cx="647941" cy="57957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54385" y="3454223"/>
              <a:ext cx="404170" cy="39512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 flipH="1">
              <a:off x="2227338" y="3812253"/>
              <a:ext cx="167991" cy="1178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 flipH="1">
              <a:off x="2707288" y="3350507"/>
              <a:ext cx="167991" cy="1178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2019868" y="2513785"/>
            <a:ext cx="3761751" cy="61283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/>
          <p:cNvSpPr txBox="1">
            <a:spLocks/>
          </p:cNvSpPr>
          <p:nvPr/>
        </p:nvSpPr>
        <p:spPr>
          <a:xfrm>
            <a:off x="518615" y="4906512"/>
            <a:ext cx="8175009" cy="13426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tx1"/>
                </a:solidFill>
              </a:rPr>
              <a:t>Gradient pada fungsi kecepatan sepeda F(x) = x + 2 untuk titik (1,3) dan (2,4) menunjukkan bahwa suatu sepeda antara kedua titik tersebut bergerak sebesar satu (hasil gradient) unit X dan satu unit 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C4622-60BD-43B4-B652-73EB615B0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Fungsi dan Gradient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Praktikum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19/07/19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9CF65-C86A-4C09-AD57-60A4CB1B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" y="35412"/>
            <a:ext cx="334818" cy="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3066</TotalTime>
  <Words>801</Words>
  <Application>Microsoft Macintosh PowerPoint</Application>
  <PresentationFormat>On-screen Show (4:3)</PresentationFormat>
  <Paragraphs>209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Matematika untuk Machine Learning</vt:lpstr>
      <vt:lpstr>Gradient</vt:lpstr>
      <vt:lpstr>Fungsi</vt:lpstr>
      <vt:lpstr>Gradient</vt:lpstr>
      <vt:lpstr>Gradient</vt:lpstr>
      <vt:lpstr>Gradient</vt:lpstr>
      <vt:lpstr>Gradient</vt:lpstr>
      <vt:lpstr>Fungsi dan Gradient</vt:lpstr>
      <vt:lpstr>Diferensiasi</vt:lpstr>
      <vt:lpstr>Diferensiasi</vt:lpstr>
      <vt:lpstr>Diferensiasi</vt:lpstr>
      <vt:lpstr>Diferensiasi</vt:lpstr>
      <vt:lpstr>Diferensiasi</vt:lpstr>
      <vt:lpstr>Diferensiasi</vt:lpstr>
      <vt:lpstr>Aturan Derivasi</vt:lpstr>
      <vt:lpstr>Diferensiasi dan Derivasi</vt:lpstr>
      <vt:lpstr>Multi Varian Diferensiasi</vt:lpstr>
      <vt:lpstr>Multi Varian Diferensiasi</vt:lpstr>
      <vt:lpstr>Multi Varian Diferensiasi</vt:lpstr>
      <vt:lpstr>Multi Varian Diferensiasi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235</cp:revision>
  <dcterms:created xsi:type="dcterms:W3CDTF">2019-04-17T03:34:48Z</dcterms:created>
  <dcterms:modified xsi:type="dcterms:W3CDTF">2019-07-19T01:01:05Z</dcterms:modified>
</cp:coreProperties>
</file>