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8"/>
  </p:notesMasterIdLst>
  <p:handoutMasterIdLst>
    <p:handoutMasterId r:id="rId29"/>
  </p:handoutMasterIdLst>
  <p:sldIdLst>
    <p:sldId id="363" r:id="rId4"/>
    <p:sldId id="256" r:id="rId5"/>
    <p:sldId id="268" r:id="rId6"/>
    <p:sldId id="267" r:id="rId7"/>
    <p:sldId id="337" r:id="rId8"/>
    <p:sldId id="349" r:id="rId9"/>
    <p:sldId id="350" r:id="rId10"/>
    <p:sldId id="351" r:id="rId11"/>
    <p:sldId id="352" r:id="rId12"/>
    <p:sldId id="353" r:id="rId13"/>
    <p:sldId id="338" r:id="rId14"/>
    <p:sldId id="354" r:id="rId15"/>
    <p:sldId id="355" r:id="rId16"/>
    <p:sldId id="356" r:id="rId17"/>
    <p:sldId id="341" r:id="rId18"/>
    <p:sldId id="357" r:id="rId19"/>
    <p:sldId id="358" r:id="rId20"/>
    <p:sldId id="342" r:id="rId21"/>
    <p:sldId id="343" r:id="rId22"/>
    <p:sldId id="359" r:id="rId23"/>
    <p:sldId id="360" r:id="rId24"/>
    <p:sldId id="361" r:id="rId25"/>
    <p:sldId id="362" r:id="rId26"/>
    <p:sldId id="364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0" y="3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22/07/19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22/07/19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447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06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169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7031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89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4612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996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848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7620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563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2516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784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213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6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124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287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929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4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57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52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57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9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10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44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Platform-Platform Untuk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85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22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09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96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30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49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45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89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1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83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83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65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69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017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Platform-Platform Untuk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/>
              <a:t>Platform-Platform Untuk Machine Learning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Platform-Platform Untuk Machine Learning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9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5BE60C-8993-4003-9CD6-D5F18E1547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02205"/>
            <a:ext cx="666547" cy="9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6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Sederhana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</a:t>
            </a:r>
            <a:r>
              <a:rPr lang="en-US" dirty="0"/>
              <a:t>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0A2D3-0E4A-40F2-8816-3F2A2B641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9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Persamaan Regresi Linear Sederhana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4665399" cy="4797342"/>
          </a:xfrm>
        </p:spPr>
        <p:txBody>
          <a:bodyPr anchor="t">
            <a:normAutofit/>
          </a:bodyPr>
          <a:lstStyle/>
          <a:p>
            <a:r>
              <a:rPr lang="en-US" dirty="0"/>
              <a:t>Model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lvl="1"/>
            <a:r>
              <a:rPr lang="en-US" b="1" dirty="0"/>
              <a:t>Y = a + </a:t>
            </a:r>
            <a:r>
              <a:rPr lang="en-US" b="1" dirty="0" err="1"/>
              <a:t>bX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id-ID" dirty="0"/>
              <a:t>Dimana :</a:t>
            </a:r>
          </a:p>
          <a:p>
            <a:pPr lvl="1"/>
            <a:r>
              <a:rPr lang="id-ID" dirty="0"/>
              <a:t>Y = Variabel Response atau Variabel Akibat (Dependent)</a:t>
            </a:r>
          </a:p>
          <a:p>
            <a:pPr lvl="1"/>
            <a:r>
              <a:rPr lang="id-ID" dirty="0"/>
              <a:t>X = Variabel Predictor atau Variabel Faktor Penyebab (Independent)</a:t>
            </a:r>
          </a:p>
          <a:p>
            <a:pPr lvl="1"/>
            <a:r>
              <a:rPr lang="id-ID" dirty="0"/>
              <a:t>a = konstanta</a:t>
            </a:r>
          </a:p>
          <a:p>
            <a:pPr lvl="1"/>
            <a:r>
              <a:rPr lang="id-ID" dirty="0"/>
              <a:t>b = koefisien regresi</a:t>
            </a:r>
            <a:r>
              <a:rPr lang="en-US" dirty="0"/>
              <a:t> </a:t>
            </a:r>
            <a:r>
              <a:rPr lang="id-ID" dirty="0"/>
              <a:t>(kemiringan/slope); besaran Response</a:t>
            </a:r>
            <a:r>
              <a:rPr lang="en-US" dirty="0"/>
              <a:t> </a:t>
            </a:r>
            <a:r>
              <a:rPr lang="id-ID" dirty="0"/>
              <a:t>yang ditimbulkan oleh Predictor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42553-9FD0-47C0-AF27-4D98BA9F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231" y="1505491"/>
            <a:ext cx="2971800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DD101-B3AA-4593-8ADF-74488CEF4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Persamaan Regresi Linear Sederhana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583173"/>
            <a:ext cx="8521781" cy="655285"/>
          </a:xfrm>
        </p:spPr>
        <p:txBody>
          <a:bodyPr anchor="t">
            <a:normAutofit/>
          </a:bodyPr>
          <a:lstStyle/>
          <a:p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dan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90F5C-5377-40BC-8259-82BFDF85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63" y="2238458"/>
            <a:ext cx="5047785" cy="2845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881C4-1994-4601-9444-BBB2429E31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Langkah-langkah Analisis dan Uji Regresi Linier Sederhana 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583173"/>
            <a:ext cx="8521781" cy="4665979"/>
          </a:xfrm>
        </p:spPr>
        <p:txBody>
          <a:bodyPr anchor="t">
            <a:normAutofit/>
          </a:bodyPr>
          <a:lstStyle/>
          <a:p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 </a:t>
            </a:r>
            <a:r>
              <a:rPr lang="en-US" dirty="0" err="1"/>
              <a:t>analisis</a:t>
            </a:r>
            <a:r>
              <a:rPr lang="en-US" dirty="0"/>
              <a:t> dan uji </a:t>
            </a:r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Sederhana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predictor dan </a:t>
            </a:r>
            <a:r>
              <a:rPr lang="en-US" dirty="0" err="1"/>
              <a:t>variabel</a:t>
            </a:r>
            <a:r>
              <a:rPr lang="en-US" dirty="0"/>
              <a:t>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X², Y², XY dan total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masing-masingnya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a dan b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predictor </a:t>
            </a:r>
            <a:r>
              <a:rPr lang="en-US" dirty="0" err="1"/>
              <a:t>atau</a:t>
            </a:r>
            <a:r>
              <a:rPr lang="en-US" dirty="0"/>
              <a:t>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Uji </a:t>
            </a:r>
            <a:r>
              <a:rPr lang="en-US" dirty="0" err="1"/>
              <a:t>korelasi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86E0A-6141-484F-B63D-C01727E70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7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</a:t>
            </a:r>
            <a:r>
              <a:rPr lang="en-US" dirty="0"/>
              <a:t>3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30108B-8423-4942-BD92-0B101A6F36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2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Berat</a:t>
            </a:r>
            <a:r>
              <a:rPr lang="en-US" dirty="0"/>
              <a:t> Badan </a:t>
            </a:r>
            <a:r>
              <a:rPr lang="en-US" dirty="0" err="1"/>
              <a:t>Mahasiswa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485163"/>
          </a:xfrm>
        </p:spPr>
        <p:txBody>
          <a:bodyPr anchor="t">
            <a:normAutofit/>
          </a:bodyPr>
          <a:lstStyle/>
          <a:p>
            <a:r>
              <a:rPr lang="id-ID" dirty="0"/>
              <a:t>“ </a:t>
            </a:r>
            <a:r>
              <a:rPr lang="id-ID" b="1" dirty="0"/>
              <a:t>Terdapat suatu data penelitian tentang berat badan 10 mahasiswa yang diprediksi dipengaruhi oleh konsumsi jumlah  kalori/har</a:t>
            </a:r>
            <a:r>
              <a:rPr lang="id-ID" dirty="0"/>
              <a:t>i”.</a:t>
            </a:r>
            <a:endParaRPr lang="en-US" dirty="0"/>
          </a:p>
          <a:p>
            <a:r>
              <a:rPr lang="id-ID" dirty="0"/>
              <a:t>Bagaimana menganalisisnya?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id-ID" dirty="0"/>
              <a:t>Tujuan : “Apakah konsumsi jumlah kalori/hari mempengaruhi berat badan mahasiswa?”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predictor dan </a:t>
            </a:r>
            <a:r>
              <a:rPr lang="en-US" dirty="0" err="1"/>
              <a:t>variabel</a:t>
            </a:r>
            <a:r>
              <a:rPr lang="en-US" dirty="0"/>
              <a:t> response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id-ID" dirty="0"/>
              <a:t>X (variable bebas/ predictor) = jumlah kalori/hari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id-ID" dirty="0"/>
              <a:t>Y (variable tak bebas/ response) = berat badan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BF228-A99B-4330-8CD9-7E1A363094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445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id-ID" dirty="0"/>
              <a:t>Melakukan pengumpulan data dalam bentuk tabel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8E935-4B27-40BD-B8E3-AA4BF93F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5" y="2187575"/>
            <a:ext cx="4133850" cy="339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350AE-81F0-4A1E-A079-E8A46E0B44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Data Bantu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445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id-ID" dirty="0"/>
              <a:t>Menghitung X², Y², XY dan total dari masing-masingnya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6DEAA-53FD-4AC4-A008-F84B9E95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33" y="2187575"/>
            <a:ext cx="5048250" cy="332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5B0E5-5D42-4296-82B4-95DB341B1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1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“a”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18479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Menghitung</a:t>
            </a:r>
            <a:r>
              <a:rPr lang="en-US" dirty="0"/>
              <a:t> a dan b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EA0F80-AC02-4ABF-A348-532CF9B6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194" y="2052337"/>
            <a:ext cx="4810125" cy="104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416BA-90D1-4765-82BF-6C5048214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3129585"/>
            <a:ext cx="7181850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781DE8-360C-467D-9DC6-7CC62B464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385" y="4016333"/>
            <a:ext cx="4010025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B7CBC0-37C0-4DA2-8CD1-F3E63C769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143" y="5010698"/>
            <a:ext cx="6372225" cy="809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D352F-057C-4FD6-B1DD-C0C25FA6A7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2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44513"/>
          </a:xfrm>
        </p:spPr>
        <p:txBody>
          <a:bodyPr anchor="t">
            <a:normAutofit/>
          </a:bodyPr>
          <a:lstStyle/>
          <a:p>
            <a:r>
              <a:rPr lang="it-IT" dirty="0"/>
              <a:t>Membuat model Persamaan Garis Regresi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256343D-6ACB-41D4-8E66-3C68DA6A4D53}"/>
              </a:ext>
            </a:extLst>
          </p:cNvPr>
          <p:cNvSpPr txBox="1">
            <a:spLocks/>
          </p:cNvSpPr>
          <p:nvPr/>
        </p:nvSpPr>
        <p:spPr>
          <a:xfrm>
            <a:off x="184897" y="1997289"/>
            <a:ext cx="2717329" cy="315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Setelah didapat koefisien a dan b, maka persamaan garisnya adalah: </a:t>
            </a:r>
          </a:p>
          <a:p>
            <a:pPr marL="0" indent="0">
              <a:buNone/>
            </a:pPr>
            <a:r>
              <a:rPr lang="it-IT" b="1" dirty="0"/>
              <a:t>Y = 2,608 + 0,149 X</a:t>
            </a:r>
            <a:endParaRPr lang="id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CCBFA-3D23-446C-A607-86A3B3F0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6" y="2187575"/>
            <a:ext cx="5479722" cy="3157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19877-73C9-42A8-A7EF-F9DB4FA5B1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0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900" dirty="0"/>
              <a:t>Simple Linear Regression</a:t>
            </a:r>
            <a:endParaRPr lang="id-ID" sz="3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D9208-9525-421F-88B4-67C66DD31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699265"/>
            <a:ext cx="735445" cy="10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Penyebab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797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dirty="0"/>
              <a:t>7. Melakukan prediksi terhadap variabel predictor atau response</a:t>
            </a:r>
          </a:p>
          <a:p>
            <a:pPr marL="0" indent="0">
              <a:buNone/>
            </a:pPr>
            <a:r>
              <a:rPr lang="id-ID" dirty="0"/>
              <a:t>• Prediksikan berat badan mahasiswa jika asupannya adalah 600 kalori/ hari: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id-ID" dirty="0"/>
              <a:t>Y = 2,608 + 0,149 X</a:t>
            </a:r>
          </a:p>
          <a:p>
            <a:pPr marL="0" indent="0">
              <a:buNone/>
            </a:pPr>
            <a:r>
              <a:rPr lang="id-ID" dirty="0"/>
              <a:t>• Prediksi Y = 2,608 + (0,149 * 600) = 92 kilo gram</a:t>
            </a:r>
            <a:endParaRPr lang="en-US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• Prediksikan asupan mahasiswa, jika berat badan mahasiswa adala</a:t>
            </a:r>
            <a:r>
              <a:rPr lang="en-US" dirty="0"/>
              <a:t>h </a:t>
            </a:r>
            <a:r>
              <a:rPr lang="id-ID" dirty="0"/>
              <a:t>40 kilo gram: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id-ID" dirty="0"/>
              <a:t>40 = 2,608 + 0,149 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id-ID" dirty="0"/>
              <a:t>37,392 = 0,149X</a:t>
            </a:r>
          </a:p>
          <a:p>
            <a:pPr marL="0" indent="0">
              <a:buNone/>
            </a:pPr>
            <a:r>
              <a:rPr lang="id-ID" dirty="0"/>
              <a:t>•</a:t>
            </a:r>
            <a:r>
              <a:rPr lang="en-US" dirty="0" err="1"/>
              <a:t>Prediksi</a:t>
            </a:r>
            <a:r>
              <a:rPr lang="id-ID" dirty="0"/>
              <a:t> X = 250.59 kalori/ hari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8D91F-B8E9-4BA9-939D-76B7D3995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6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Uji </a:t>
            </a:r>
            <a:r>
              <a:rPr lang="en-US" dirty="0" err="1"/>
              <a:t>Korelasi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1977190"/>
          </a:xfrm>
        </p:spPr>
        <p:txBody>
          <a:bodyPr anchor="t">
            <a:normAutofit/>
          </a:bodyPr>
          <a:lstStyle/>
          <a:p>
            <a:r>
              <a:rPr lang="id-ID" dirty="0"/>
              <a:t>Untuk mengukur kekuatan hubungan antar variable predictor X dan</a:t>
            </a:r>
            <a:r>
              <a:rPr lang="en-US" dirty="0"/>
              <a:t> r</a:t>
            </a:r>
            <a:r>
              <a:rPr lang="id-ID" dirty="0"/>
              <a:t>esponse Y, dilakukan analisis korelasi yang hasilnya dinyatakan oleh </a:t>
            </a:r>
            <a:r>
              <a:rPr lang="en-US" dirty="0"/>
              <a:t> </a:t>
            </a:r>
            <a:r>
              <a:rPr lang="id-ID" dirty="0"/>
              <a:t>suatu bilangan yang dikenal dengan  koefisien korelasi. </a:t>
            </a:r>
            <a:endParaRPr lang="en-US" dirty="0"/>
          </a:p>
          <a:p>
            <a:r>
              <a:rPr lang="id-ID" dirty="0"/>
              <a:t>Biasanya analisis regresi sering dilakukan bersama-sama dengan </a:t>
            </a:r>
            <a:r>
              <a:rPr lang="en-US" dirty="0"/>
              <a:t> </a:t>
            </a:r>
            <a:r>
              <a:rPr lang="id-ID" dirty="0"/>
              <a:t>analisis korelasi. Persamaan koefisien korelasi (r ) diekspresikan oleh: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C9F13-D41A-4E35-B23D-418D3DEC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42" y="3329400"/>
            <a:ext cx="4681989" cy="1534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ECF52-E21A-4A27-81FE-0E359CF16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3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Uji </a:t>
            </a:r>
            <a:r>
              <a:rPr lang="en-US" dirty="0" err="1"/>
              <a:t>Korelasi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240538"/>
          </a:xfrm>
        </p:spPr>
        <p:txBody>
          <a:bodyPr anchor="t">
            <a:normAutofit/>
          </a:bodyPr>
          <a:lstStyle/>
          <a:p>
            <a:r>
              <a:rPr lang="id-ID" dirty="0"/>
              <a:t>Berdasarkan data tabel, maka koefisien korelasinya adalah: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id-ID" dirty="0"/>
              <a:t>Nilai ini memberi arti bahwa, hubungan variable bebas/ predictor X dengan</a:t>
            </a:r>
            <a:r>
              <a:rPr lang="en-US" dirty="0"/>
              <a:t> </a:t>
            </a:r>
            <a:r>
              <a:rPr lang="id-ID" dirty="0"/>
              <a:t>variabel terikat/ response Y adalah sangat kuat, persentasenya 95%. </a:t>
            </a:r>
            <a:endParaRPr lang="en-US" dirty="0"/>
          </a:p>
          <a:p>
            <a:r>
              <a:rPr lang="id-ID" dirty="0"/>
              <a:t>Jadi, berat badan memang sangat dipengaruhi oleh konsumsi jumlah kalori/hari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E12F1-0124-4760-A7D5-7130A1AA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85" y="1911561"/>
            <a:ext cx="5605698" cy="2845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1386C-5387-41E1-8D02-0179E9179E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(r²)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240538"/>
          </a:xfrm>
        </p:spPr>
        <p:txBody>
          <a:bodyPr anchor="t">
            <a:normAutofit/>
          </a:bodyPr>
          <a:lstStyle/>
          <a:p>
            <a:r>
              <a:rPr lang="id-ID" dirty="0"/>
              <a:t>Koefisien determinasi dapat ditentukan dengan mengkuadratkan</a:t>
            </a:r>
            <a:r>
              <a:rPr lang="en-US" dirty="0"/>
              <a:t> </a:t>
            </a:r>
            <a:r>
              <a:rPr lang="id-ID" dirty="0"/>
              <a:t>koefisien korelasi. </a:t>
            </a:r>
            <a:endParaRPr lang="en-US" dirty="0"/>
          </a:p>
          <a:p>
            <a:r>
              <a:rPr lang="id-ID" dirty="0"/>
              <a:t>Dari contoh kasus di atas, maka koefisien determinasinya adalah r²</a:t>
            </a:r>
            <a:r>
              <a:rPr lang="en-US" dirty="0"/>
              <a:t> </a:t>
            </a:r>
            <a:r>
              <a:rPr lang="id-ID" dirty="0"/>
              <a:t>= 0,90</a:t>
            </a:r>
            <a:endParaRPr lang="en-US" dirty="0"/>
          </a:p>
          <a:p>
            <a:r>
              <a:rPr lang="id-ID" dirty="0"/>
              <a:t>Nilai ini berarti bahwa, 90% variabel bebas/ predictor X dapat</a:t>
            </a:r>
            <a:r>
              <a:rPr lang="en-US" dirty="0"/>
              <a:t> </a:t>
            </a:r>
            <a:r>
              <a:rPr lang="id-ID" dirty="0"/>
              <a:t>menerangkan/ menjelaskan variabel tak bebas/ response Y dan </a:t>
            </a:r>
            <a:r>
              <a:rPr lang="en-US" dirty="0"/>
              <a:t> </a:t>
            </a:r>
            <a:r>
              <a:rPr lang="id-ID" dirty="0"/>
              <a:t>10% dijelaskan oleh variabel lainnya.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6F664-49CA-4C1A-93AA-A2CCB86E4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2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60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8C9731-BA04-464C-9270-E8712EB5E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959103" cy="4999705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mengolah</a:t>
            </a:r>
            <a:r>
              <a:rPr lang="en-US" sz="2400" dirty="0"/>
              <a:t> data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Penelitian-penelitian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(science)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perhitungan-perhitungan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data yang </a:t>
            </a:r>
            <a:r>
              <a:rPr lang="en-US" sz="2400" dirty="0" err="1"/>
              <a:t>mendekati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memperhatikan</a:t>
            </a:r>
            <a:r>
              <a:rPr lang="en-US" sz="2400" dirty="0"/>
              <a:t> tata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data yang </a:t>
            </a:r>
            <a:r>
              <a:rPr lang="en-US" sz="2400" dirty="0" err="1"/>
              <a:t>digunakan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memprediksi</a:t>
            </a:r>
            <a:r>
              <a:rPr lang="en-US" sz="2400" dirty="0"/>
              <a:t> dan </a:t>
            </a: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pengaruh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(</a:t>
            </a:r>
            <a:r>
              <a:rPr lang="en-US" sz="2400" dirty="0" err="1"/>
              <a:t>bebas</a:t>
            </a:r>
            <a:r>
              <a:rPr lang="en-US" sz="2400" dirty="0"/>
              <a:t>/independent/ predictor)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lain (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/ dependent/ response)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uji </a:t>
            </a:r>
            <a:r>
              <a:rPr lang="en-US" sz="2400" dirty="0" err="1"/>
              <a:t>regresi</a:t>
            </a:r>
            <a:endParaRPr lang="id-ID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EDB5A-EAEC-4A9B-A568-D5BA903C3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1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5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Analisis</a:t>
            </a:r>
            <a:r>
              <a:rPr lang="en-US" sz="2400" dirty="0"/>
              <a:t>/uji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kajian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diterangkan</a:t>
            </a:r>
            <a:r>
              <a:rPr lang="en-US" sz="2400" dirty="0"/>
              <a:t> (the explained </a:t>
            </a:r>
            <a:r>
              <a:rPr lang="en-US" sz="2400" dirty="0" err="1"/>
              <a:t>variabel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menerangkan</a:t>
            </a:r>
            <a:r>
              <a:rPr lang="en-US" sz="2400" dirty="0"/>
              <a:t> (the explanatory).</a:t>
            </a:r>
          </a:p>
          <a:p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bebasnya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regresinya</a:t>
            </a:r>
            <a:r>
              <a:rPr lang="en-US" sz="2400" dirty="0"/>
              <a:t> 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sederhana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bebasnya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regresinya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berganda</a:t>
            </a:r>
            <a:r>
              <a:rPr lang="en-US" sz="2400" dirty="0"/>
              <a:t>. </a:t>
            </a:r>
          </a:p>
          <a:p>
            <a:pPr lvl="1"/>
            <a:r>
              <a:rPr lang="en-US" sz="2200" dirty="0" err="1"/>
              <a:t>Dikatakan</a:t>
            </a:r>
            <a:r>
              <a:rPr lang="en-US" sz="2200" dirty="0"/>
              <a:t> </a:t>
            </a:r>
            <a:r>
              <a:rPr lang="en-US" sz="2200" dirty="0" err="1"/>
              <a:t>berganda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bebas</a:t>
            </a:r>
            <a:r>
              <a:rPr lang="en-US" sz="2200" dirty="0"/>
              <a:t> yang </a:t>
            </a:r>
            <a:r>
              <a:rPr lang="en-US" sz="2200" dirty="0" err="1"/>
              <a:t>mempengaruhi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tak</a:t>
            </a:r>
            <a:r>
              <a:rPr lang="en-US" sz="2200" dirty="0"/>
              <a:t> </a:t>
            </a:r>
            <a:r>
              <a:rPr lang="en-US" sz="2200" dirty="0" err="1"/>
              <a:t>bebas</a:t>
            </a:r>
            <a:endParaRPr lang="id-ID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AE3C4-0EF2-4B9D-834A-4CF0B2CCC4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1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?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5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Analisis</a:t>
            </a:r>
            <a:r>
              <a:rPr lang="en-US" sz="2400" dirty="0"/>
              <a:t>/uji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/</a:t>
            </a:r>
            <a:r>
              <a:rPr lang="en-US" sz="2400" dirty="0" err="1"/>
              <a:t>penelitian</a:t>
            </a:r>
            <a:r>
              <a:rPr lang="en-US" sz="2400" dirty="0"/>
              <a:t>.</a:t>
            </a:r>
          </a:p>
          <a:p>
            <a:r>
              <a:rPr lang="en-US" sz="2400" dirty="0"/>
              <a:t>Hasil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/uji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dimuat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kesimpulan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dan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pada 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menyangkut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uji </a:t>
            </a:r>
            <a:r>
              <a:rPr lang="en-US" sz="2400" dirty="0" err="1"/>
              <a:t>signifikansi</a:t>
            </a:r>
            <a:r>
              <a:rPr lang="en-US" sz="2400" dirty="0"/>
              <a:t> (uji-t, uji-F), </a:t>
            </a:r>
            <a:r>
              <a:rPr lang="en-US" sz="2400" dirty="0" err="1"/>
              <a:t>anova</a:t>
            </a:r>
            <a:r>
              <a:rPr lang="en-US" sz="2400" dirty="0"/>
              <a:t> dan </a:t>
            </a:r>
            <a:r>
              <a:rPr lang="en-US" sz="2400" dirty="0" err="1"/>
              <a:t>penentuan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.</a:t>
            </a:r>
          </a:p>
          <a:p>
            <a:r>
              <a:rPr lang="en-US" sz="2400" dirty="0"/>
              <a:t>Hasil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/ 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.</a:t>
            </a:r>
          </a:p>
          <a:p>
            <a:pPr lvl="1"/>
            <a:r>
              <a:rPr lang="en-US" sz="2200" dirty="0" err="1"/>
              <a:t>Persamaan</a:t>
            </a:r>
            <a:r>
              <a:rPr lang="en-US" sz="2200" dirty="0"/>
              <a:t> </a:t>
            </a:r>
            <a:r>
              <a:rPr lang="en-US" sz="2200" dirty="0" err="1"/>
              <a:t>regresi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prediksi</a:t>
            </a:r>
            <a:r>
              <a:rPr lang="en-US" sz="2200" dirty="0"/>
              <a:t> variable yang </a:t>
            </a:r>
            <a:r>
              <a:rPr lang="en-US" sz="2200" dirty="0" err="1"/>
              <a:t>mempengaruhi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lain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3B66B-6396-40C3-9826-43A0996B4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5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Regresi</a:t>
            </a:r>
            <a:r>
              <a:rPr lang="en-US" dirty="0"/>
              <a:t> Linear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8" y="1451810"/>
            <a:ext cx="4122060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kali </a:t>
            </a:r>
            <a:r>
              <a:rPr lang="en-US" sz="2400" dirty="0" err="1"/>
              <a:t>diteliti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mendalam</a:t>
            </a:r>
            <a:r>
              <a:rPr lang="en-US" sz="2400" dirty="0"/>
              <a:t> oleh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ilmuwan</a:t>
            </a:r>
            <a:r>
              <a:rPr lang="en-US" sz="2400" dirty="0"/>
              <a:t> </a:t>
            </a:r>
            <a:r>
              <a:rPr lang="en-US" sz="2400" dirty="0" err="1"/>
              <a:t>kenamaan</a:t>
            </a:r>
            <a:r>
              <a:rPr lang="en-US" sz="2400" dirty="0"/>
              <a:t> di </a:t>
            </a:r>
            <a:r>
              <a:rPr lang="en-US" sz="2400" dirty="0" err="1"/>
              <a:t>abad</a:t>
            </a:r>
            <a:r>
              <a:rPr lang="en-US" sz="2400" dirty="0"/>
              <a:t> ke-19, yang juga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ahli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, astronomer dan </a:t>
            </a:r>
            <a:r>
              <a:rPr lang="en-US" sz="2400" dirty="0" err="1"/>
              <a:t>antroplogis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Beliau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meneliti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spesies</a:t>
            </a:r>
            <a:r>
              <a:rPr lang="en-US" sz="2400" dirty="0"/>
              <a:t> </a:t>
            </a:r>
            <a:r>
              <a:rPr lang="en-US" sz="2400" dirty="0" err="1"/>
              <a:t>tanaman</a:t>
            </a:r>
            <a:r>
              <a:rPr lang="en-US" sz="2400" dirty="0"/>
              <a:t> dan </a:t>
            </a:r>
            <a:r>
              <a:rPr lang="en-US" sz="2400" dirty="0" err="1"/>
              <a:t>hewan</a:t>
            </a:r>
            <a:r>
              <a:rPr lang="en-US" sz="2400" dirty="0"/>
              <a:t>.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1026" name="Picture 2" descr="Image result for sir francis galton">
            <a:extLst>
              <a:ext uri="{FF2B5EF4-FFF2-40B4-BE49-F238E27FC236}">
                <a16:creationId xmlns:a16="http://schemas.microsoft.com/office/drawing/2014/main" id="{3466617A-9576-4987-970C-952CAD15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81" y="14518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AC4C16F-47C1-4F83-8D72-1D9802EF11CE}"/>
              </a:ext>
            </a:extLst>
          </p:cNvPr>
          <p:cNvSpPr txBox="1">
            <a:spLocks/>
          </p:cNvSpPr>
          <p:nvPr/>
        </p:nvSpPr>
        <p:spPr>
          <a:xfrm>
            <a:off x="5007181" y="4461490"/>
            <a:ext cx="368688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16 February 1822 – 17 January 1911</a:t>
            </a:r>
            <a:endParaRPr lang="id-ID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57D86-1F3B-4CE1-80D9-00D7326C5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Sederhana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577008"/>
            <a:ext cx="8601293" cy="4874507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yang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menguji</a:t>
            </a:r>
            <a:r>
              <a:rPr lang="en-US" sz="2400" dirty="0"/>
              <a:t> </a:t>
            </a:r>
            <a:r>
              <a:rPr lang="en-US" sz="2400" dirty="0" err="1"/>
              <a:t>sejauh</a:t>
            </a:r>
            <a:r>
              <a:rPr lang="en-US" sz="2400" dirty="0"/>
              <a:t> mana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Penyebab</a:t>
            </a:r>
            <a:r>
              <a:rPr lang="en-US" sz="2400" dirty="0"/>
              <a:t> (X)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Akibatnya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Penyebab</a:t>
            </a:r>
            <a:r>
              <a:rPr lang="en-US" sz="2400" dirty="0"/>
              <a:t> pada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X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juga </a:t>
            </a:r>
            <a:r>
              <a:rPr lang="en-US" sz="2400" dirty="0" err="1"/>
              <a:t>dengan</a:t>
            </a:r>
            <a:r>
              <a:rPr lang="en-US" sz="2400" dirty="0"/>
              <a:t> Predictor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juga </a:t>
            </a:r>
            <a:r>
              <a:rPr lang="en-US" sz="2400" dirty="0" err="1"/>
              <a:t>dengan</a:t>
            </a:r>
            <a:r>
              <a:rPr lang="en-US" sz="2400" dirty="0"/>
              <a:t> Response.</a:t>
            </a:r>
          </a:p>
          <a:p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disingkat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SLR (Simple Linear Regression) juga </a:t>
            </a:r>
            <a:r>
              <a:rPr lang="en-US" sz="2400" dirty="0" err="1"/>
              <a:t>merupakan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yang </a:t>
            </a:r>
            <a:r>
              <a:rPr lang="en-US" sz="2400" dirty="0" err="1"/>
              <a:t>dipergunakan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peramalan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kuantitas</a:t>
            </a:r>
            <a:r>
              <a:rPr lang="en-US" sz="2400" dirty="0"/>
              <a:t>.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7C116-4151-4B6F-9B85-92D5B6D94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696278"/>
            <a:ext cx="8601293" cy="475523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, </a:t>
            </a:r>
            <a:r>
              <a:rPr lang="en-US" sz="2400" dirty="0" err="1"/>
              <a:t>antara</a:t>
            </a:r>
            <a:r>
              <a:rPr lang="en-US" sz="2400" dirty="0"/>
              <a:t> lain:</a:t>
            </a:r>
          </a:p>
          <a:p>
            <a:pPr lvl="1"/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lamanya</a:t>
            </a:r>
            <a:r>
              <a:rPr lang="en-US" sz="2200" dirty="0"/>
              <a:t> </a:t>
            </a:r>
            <a:r>
              <a:rPr lang="en-US" sz="2200" dirty="0" err="1"/>
              <a:t>kerusakan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yang </a:t>
            </a:r>
            <a:r>
              <a:rPr lang="en-US" sz="2200" dirty="0" err="1"/>
              <a:t>dihasilkan</a:t>
            </a:r>
            <a:endParaRPr lang="en-US" sz="2200" dirty="0"/>
          </a:p>
          <a:p>
            <a:pPr lvl="1"/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pekerja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output yang </a:t>
            </a:r>
            <a:r>
              <a:rPr lang="en-US" sz="2200" dirty="0" err="1"/>
              <a:t>diproduksi</a:t>
            </a:r>
            <a:endParaRPr lang="en-US" sz="2200" dirty="0"/>
          </a:p>
          <a:p>
            <a:pPr lvl="1"/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suhu</a:t>
            </a:r>
            <a:r>
              <a:rPr lang="en-US" sz="2200" dirty="0"/>
              <a:t> </a:t>
            </a:r>
            <a:r>
              <a:rPr lang="en-US" sz="2200" dirty="0" err="1"/>
              <a:t>ruangan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cacat</a:t>
            </a:r>
            <a:r>
              <a:rPr lang="en-US" sz="2200" dirty="0"/>
              <a:t> </a:t>
            </a:r>
            <a:r>
              <a:rPr lang="en-US" sz="2200" dirty="0" err="1"/>
              <a:t>produksi</a:t>
            </a:r>
            <a:r>
              <a:rPr lang="en-US" sz="2200" dirty="0"/>
              <a:t> yang </a:t>
            </a:r>
            <a:r>
              <a:rPr lang="en-US" sz="2200" dirty="0" err="1"/>
              <a:t>dihasilkan</a:t>
            </a:r>
            <a:r>
              <a:rPr lang="en-US" sz="2200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2B2D-B06F-4A56-8973-DB7FE9513C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Platform-Platform </a:t>
            </a:r>
            <a:r>
              <a:rPr lang="en-US" dirty="0" err="1"/>
              <a:t>Untuk</a:t>
            </a:r>
            <a:r>
              <a:rPr lang="en-US" dirty="0"/>
              <a:t> Machine Learning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23876-17E3-4DAD-9DA4-5F5064D81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" y="35413"/>
            <a:ext cx="351575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9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3837</TotalTime>
  <Words>1195</Words>
  <Application>Microsoft Macintosh PowerPoint</Application>
  <PresentationFormat>On-screen Show (4:3)</PresentationFormat>
  <Paragraphs>200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Simple Linear Regression</vt:lpstr>
      <vt:lpstr>Pendahuluan</vt:lpstr>
      <vt:lpstr>Pendahuluan</vt:lpstr>
      <vt:lpstr>Apa itu Regresi?</vt:lpstr>
      <vt:lpstr>Apa itu Regresi? (2)</vt:lpstr>
      <vt:lpstr>Sejarah Regresi Linear</vt:lpstr>
      <vt:lpstr>Regresi Linear Sederhana</vt:lpstr>
      <vt:lpstr>Contoh Penggunaan</vt:lpstr>
      <vt:lpstr>Metode Regresi Linear Sederhana</vt:lpstr>
      <vt:lpstr>Model Persamaan Regresi Linear Sederhana</vt:lpstr>
      <vt:lpstr>Model Persamaan Regresi Linear Sederhana (2)</vt:lpstr>
      <vt:lpstr>Langkah-langkah Analisis dan Uji Regresi Linier Sederhana </vt:lpstr>
      <vt:lpstr>Contoh Kasus</vt:lpstr>
      <vt:lpstr>Berat Badan Mahasiswa</vt:lpstr>
      <vt:lpstr>Tabel Data</vt:lpstr>
      <vt:lpstr>Tabel Data Bantu</vt:lpstr>
      <vt:lpstr>Mencari Koefisien “a”</vt:lpstr>
      <vt:lpstr>Persamaan Garis Regresi</vt:lpstr>
      <vt:lpstr>Prediksi atau Peramalan terhadap Variabel Faktor Penyebab</vt:lpstr>
      <vt:lpstr>Uji Korelasi</vt:lpstr>
      <vt:lpstr>Uji Korelasi (2)</vt:lpstr>
      <vt:lpstr>Koefisien Determinasi (r²)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Septia Rani ST., M.Cs</cp:lastModifiedBy>
  <cp:revision>217</cp:revision>
  <dcterms:created xsi:type="dcterms:W3CDTF">2019-04-17T03:34:48Z</dcterms:created>
  <dcterms:modified xsi:type="dcterms:W3CDTF">2019-07-22T01:05:32Z</dcterms:modified>
</cp:coreProperties>
</file>