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7" r:id="rId4"/>
    <p:sldId id="363" r:id="rId5"/>
    <p:sldId id="353" r:id="rId6"/>
    <p:sldId id="338" r:id="rId7"/>
    <p:sldId id="376" r:id="rId8"/>
    <p:sldId id="377" r:id="rId9"/>
    <p:sldId id="378" r:id="rId10"/>
    <p:sldId id="380" r:id="rId11"/>
    <p:sldId id="381" r:id="rId12"/>
    <p:sldId id="379" r:id="rId13"/>
    <p:sldId id="382" r:id="rId14"/>
    <p:sldId id="383" r:id="rId15"/>
    <p:sldId id="384" r:id="rId16"/>
    <p:sldId id="38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RAM RASAL" initials="IR" lastIdx="1" clrIdx="0">
    <p:extLst>
      <p:ext uri="{19B8F6BF-5375-455C-9EA6-DF929625EA0E}">
        <p15:presenceInfo xmlns:p15="http://schemas.microsoft.com/office/powerpoint/2012/main" userId="a3e366dac7c605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5" autoAdjust="0"/>
    <p:restoredTop sz="94747"/>
  </p:normalViewPr>
  <p:slideViewPr>
    <p:cSldViewPr snapToGrid="0">
      <p:cViewPr varScale="1">
        <p:scale>
          <a:sx n="79" d="100"/>
          <a:sy n="79" d="100"/>
        </p:scale>
        <p:origin x="200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22/07/19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22/07/19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330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14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58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42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298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09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10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4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Gambar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linear,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non linear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57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17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21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99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02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272-81D1-4681-9176-BD3595288E39}" type="datetime1">
              <a:rPr lang="id-ID" smtClean="0"/>
              <a:t>22/07/19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86E2-AD60-4775-B39E-AB8A0CF7BEEA}" type="datetime1">
              <a:rPr lang="id-ID" smtClean="0"/>
              <a:t>22/07/19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FAA5-5602-4550-BB2F-8DC28EB95C95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F33A-BF6C-4B3B-9033-C5AB212AF174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160A7417-F5C5-4FB4-AA33-E10D9882A220}" type="datetime1">
              <a:rPr lang="id-ID" smtClean="0"/>
              <a:t>22/07/19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9745-2985-4987-88CD-2A928E785F84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C05A-7D8F-4594-94C4-D704EAB16B86}" type="datetime1">
              <a:rPr lang="id-ID" smtClean="0"/>
              <a:t>22/07/19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8DE8-8D2F-480C-8B46-4B66A378E517}" type="datetime1">
              <a:rPr lang="id-ID" smtClean="0"/>
              <a:t>22/07/19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F1-FE9E-4C45-8A71-52411A44FFBA}" type="datetime1">
              <a:rPr lang="id-ID" smtClean="0"/>
              <a:t>22/07/19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70CE-E43C-43DB-AB86-50C1FD26F38A}" type="datetime1">
              <a:rPr lang="id-ID" smtClean="0"/>
              <a:t>22/07/19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037C-B8E9-451D-B51E-0A918041C31E}" type="datetime1">
              <a:rPr lang="id-ID" smtClean="0"/>
              <a:t>22/07/19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3517-BADC-439E-BCC2-7BD1F4E0573E}" type="datetime1">
              <a:rPr lang="id-ID" smtClean="0"/>
              <a:t>22/07/19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Non-Linear Regression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Non-Linear Regression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9E85-33AC-4861-B31B-133B213E22D9}" type="datetime1">
              <a:rPr lang="id-ID" smtClean="0"/>
              <a:t>22/07/19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900" dirty="0"/>
              <a:t>Non-Linear</a:t>
            </a:r>
            <a:br>
              <a:rPr lang="id-ID" sz="3900" dirty="0"/>
            </a:br>
            <a:r>
              <a:rPr lang="en-US" sz="3900" dirty="0"/>
              <a:t>Regression</a:t>
            </a:r>
            <a:endParaRPr lang="id-ID" sz="3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5B4A4-BD86-4721-9F27-29EF0D264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54385"/>
            <a:ext cx="711610" cy="9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 (3)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model non-linear (</a:t>
            </a:r>
            <a:r>
              <a:rPr lang="en-US" sz="2400" dirty="0" err="1"/>
              <a:t>kuadratik</a:t>
            </a:r>
            <a:r>
              <a:rPr lang="en-US" sz="2400" dirty="0"/>
              <a:t>) / </a:t>
            </a:r>
            <a:r>
              <a:rPr lang="en-US" sz="2400" dirty="0" err="1"/>
              <a:t>derajat</a:t>
            </a:r>
            <a:r>
              <a:rPr lang="en-US" sz="2400" dirty="0"/>
              <a:t> 2: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Garis</a:t>
            </a:r>
            <a:r>
              <a:rPr lang="en-US" sz="2400" dirty="0"/>
              <a:t> model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persebaran</a:t>
            </a:r>
            <a:r>
              <a:rPr lang="en-US" sz="2400" dirty="0"/>
              <a:t> data.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5C17-3777-4A72-ACA7-46AAE508C030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1F03D-3BB4-45BB-9584-B80323CF021C}"/>
              </a:ext>
            </a:extLst>
          </p:cNvPr>
          <p:cNvSpPr txBox="1"/>
          <p:nvPr/>
        </p:nvSpPr>
        <p:spPr>
          <a:xfrm>
            <a:off x="5263661" y="3280916"/>
            <a:ext cx="2563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of polynomial regression is 10.120437473614711.</a:t>
            </a:r>
          </a:p>
          <a:p>
            <a:endParaRPr lang="en-US" dirty="0"/>
          </a:p>
          <a:p>
            <a:r>
              <a:rPr lang="en-US" dirty="0"/>
              <a:t>R2 of polynomial regression is </a:t>
            </a:r>
            <a:r>
              <a:rPr lang="en-US" b="1" dirty="0"/>
              <a:t>0.853</a:t>
            </a:r>
            <a:r>
              <a:rPr lang="en-US" dirty="0"/>
              <a:t>7647164420812.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90645-C0FF-4F7F-8230-DAB7665C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0" y="2035641"/>
            <a:ext cx="4400550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E3C8F4-7697-4B4C-A094-046C87995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 (4)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model non-linear (</a:t>
            </a:r>
            <a:r>
              <a:rPr lang="en-US" sz="2400" dirty="0" err="1"/>
              <a:t>kubik</a:t>
            </a:r>
            <a:r>
              <a:rPr lang="en-US" sz="2400" dirty="0"/>
              <a:t>) / </a:t>
            </a:r>
            <a:r>
              <a:rPr lang="en-US" sz="2400" dirty="0" err="1"/>
              <a:t>derajat</a:t>
            </a:r>
            <a:r>
              <a:rPr lang="en-US" sz="2400" dirty="0"/>
              <a:t> 3: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Garis</a:t>
            </a:r>
            <a:r>
              <a:rPr lang="en-US" sz="2400" dirty="0"/>
              <a:t> model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mendekati</a:t>
            </a:r>
            <a:r>
              <a:rPr lang="en-US" sz="2400" dirty="0"/>
              <a:t> </a:t>
            </a:r>
            <a:r>
              <a:rPr lang="en-US" sz="2400" dirty="0" err="1"/>
              <a:t>persebaran</a:t>
            </a:r>
            <a:r>
              <a:rPr lang="en-US" sz="2400" dirty="0"/>
              <a:t> data.</a:t>
            </a:r>
          </a:p>
          <a:p>
            <a:r>
              <a:rPr lang="en-US" sz="2400" dirty="0" err="1"/>
              <a:t>Kondisi</a:t>
            </a:r>
            <a:r>
              <a:rPr lang="en-US" sz="2400" dirty="0"/>
              <a:t>: </a:t>
            </a:r>
            <a:r>
              <a:rPr lang="en-US" sz="2400" b="1" dirty="0"/>
              <a:t>appropriate-fitting / correct-fit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66E5-8B5C-4780-BBD8-4306553DEC1D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1F03D-3BB4-45BB-9584-B80323CF021C}"/>
              </a:ext>
            </a:extLst>
          </p:cNvPr>
          <p:cNvSpPr txBox="1"/>
          <p:nvPr/>
        </p:nvSpPr>
        <p:spPr>
          <a:xfrm>
            <a:off x="5263662" y="3280916"/>
            <a:ext cx="2563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is 3.449895507408725</a:t>
            </a:r>
          </a:p>
          <a:p>
            <a:endParaRPr lang="en-US" dirty="0"/>
          </a:p>
          <a:p>
            <a:r>
              <a:rPr lang="en-US" dirty="0"/>
              <a:t>R2 score is </a:t>
            </a:r>
            <a:r>
              <a:rPr lang="en-US" b="1" dirty="0"/>
              <a:t>0.983</a:t>
            </a:r>
            <a:r>
              <a:rPr lang="en-US" dirty="0"/>
              <a:t>0071790386679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65FD4-E822-4400-8A7F-743BA6FA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7" y="2159466"/>
            <a:ext cx="4276725" cy="3152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05F90-82C2-4369-8634-B1F234A80E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Perbandingan 3 Model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model linear, </a:t>
            </a:r>
            <a:r>
              <a:rPr lang="en-US" sz="2400" dirty="0" err="1"/>
              <a:t>kuadratik</a:t>
            </a:r>
            <a:r>
              <a:rPr lang="en-US" sz="2400" dirty="0"/>
              <a:t> dan </a:t>
            </a:r>
            <a:r>
              <a:rPr lang="en-US" sz="2400" dirty="0" err="1"/>
              <a:t>kubik</a:t>
            </a:r>
            <a:r>
              <a:rPr lang="en-US" sz="24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D476-FD3F-415D-B3AD-82A44D4FC58E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B4380-2C59-4C01-9A5F-CB85005B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95" y="2099145"/>
            <a:ext cx="6272810" cy="4422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31024-0DF8-4062-B37F-A72C619CF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Bagaimana Dengan Derajat Yang Lain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 lnSpcReduction="10000"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dimodelkan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“20”: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Garis</a:t>
            </a:r>
            <a:r>
              <a:rPr lang="en-US" sz="2400" dirty="0"/>
              <a:t> model juga </a:t>
            </a:r>
            <a:r>
              <a:rPr lang="en-US" sz="2400" dirty="0" err="1"/>
              <a:t>melewati</a:t>
            </a:r>
            <a:r>
              <a:rPr lang="en-US" sz="2400" dirty="0"/>
              <a:t> “noise” data.</a:t>
            </a:r>
          </a:p>
          <a:p>
            <a:r>
              <a:rPr lang="en-US" sz="2400" dirty="0" err="1"/>
              <a:t>Kondisi</a:t>
            </a:r>
            <a:r>
              <a:rPr lang="en-US" sz="2400" dirty="0"/>
              <a:t>: </a:t>
            </a:r>
            <a:r>
              <a:rPr lang="en-US" sz="2400" b="1" dirty="0"/>
              <a:t>over-fitting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68E-E2B2-444E-BD28-0E10A6EF4949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039F1-6AC9-4723-B0EF-842C774A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43" y="1964934"/>
            <a:ext cx="4314825" cy="3181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66025-CD7F-404A-9D19-06E378554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Bias vs Varians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/>
              <a:t>Bias </a:t>
            </a:r>
            <a:r>
              <a:rPr lang="en-US" sz="2400" dirty="0" err="1"/>
              <a:t>merujuk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model yang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/>
              <a:t>Bias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, model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menangkap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data dan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mengakibatkan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under-fitting.</a:t>
            </a:r>
          </a:p>
          <a:p>
            <a:endParaRPr lang="en-US" sz="2400" dirty="0"/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model yang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model </a:t>
            </a:r>
            <a:r>
              <a:rPr lang="en-US" sz="2400" dirty="0" err="1"/>
              <a:t>melewati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pada data 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over-fitting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0A3A-0C96-49B7-8DD8-FE655CF4A429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085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Bias vs Varians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/>
              <a:t>Bias </a:t>
            </a:r>
            <a:r>
              <a:rPr lang="en-US" sz="2400" dirty="0" err="1"/>
              <a:t>merujuk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model yang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/>
              <a:t>Bias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, model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menangkap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data dan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mengakibatkan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under-fitting.</a:t>
            </a:r>
          </a:p>
          <a:p>
            <a:endParaRPr lang="en-US" sz="2400" dirty="0"/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pada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model yang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menyesuaikan</a:t>
            </a:r>
            <a:r>
              <a:rPr lang="en-US" sz="2400" dirty="0"/>
              <a:t> data. </a:t>
            </a:r>
          </a:p>
          <a:p>
            <a:r>
              <a:rPr lang="en-US" sz="2400" dirty="0" err="1"/>
              <a:t>Varians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artinya</a:t>
            </a:r>
            <a:r>
              <a:rPr lang="en-US" sz="2400" dirty="0"/>
              <a:t> model </a:t>
            </a:r>
            <a:r>
              <a:rPr lang="en-US" sz="2400" dirty="0" err="1"/>
              <a:t>melewati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pada data 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over-fitting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30CD-E7F6-4843-9CEA-E5B3CF19DE78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AE1AF-99F6-4BA8-8C66-D10FA787F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Bias vs Varians (2)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6280-D0A9-4756-83A4-A4872D49D794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59CD1-5900-4AA3-854E-9BEC6F25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6" y="1854160"/>
            <a:ext cx="8547468" cy="3730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468FB-1214-473E-9248-AFE85C01FB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7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1B31-B024-47CC-8C50-2BDF4247A8BC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114CB-860A-4A33-B927-7E9475170F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959103" cy="4999705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 err="1"/>
              <a:t>Regresi</a:t>
            </a:r>
            <a:r>
              <a:rPr lang="en-US" sz="2400" dirty="0"/>
              <a:t> non linier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model non linier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dependen</a:t>
            </a:r>
            <a:r>
              <a:rPr lang="en-US" sz="2400" dirty="0"/>
              <a:t> dan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independen</a:t>
            </a:r>
            <a:endParaRPr lang="en-US" sz="2400" dirty="0"/>
          </a:p>
          <a:p>
            <a:pPr algn="just"/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nonlinier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mengestimasi</a:t>
            </a:r>
            <a:r>
              <a:rPr lang="en-US" sz="2400" dirty="0"/>
              <a:t> model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dependen</a:t>
            </a:r>
            <a:r>
              <a:rPr lang="en-US" sz="2400" dirty="0"/>
              <a:t> dan </a:t>
            </a:r>
            <a:r>
              <a:rPr lang="en-US" sz="2400" dirty="0" err="1"/>
              <a:t>independen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non linier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keakuratan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linier,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mengestimasi</a:t>
            </a:r>
            <a:r>
              <a:rPr lang="en-US" sz="2400" dirty="0"/>
              <a:t> model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EABC-9818-4F73-8E6B-7009C7455133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B3D16-F460-44B9-B306-59739D6A6F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DB0C-C899-42E7-885C-F13EDEE1CBE8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A9C736C-8468-498D-A871-3EF565D6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558" y="1311057"/>
            <a:ext cx="2819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 dirty="0">
                <a:latin typeface="+mn-lt"/>
              </a:rPr>
              <a:t>ANALISIS REGRESI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690522F-8D9D-4748-8E7D-DE332F4DD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978" y="2555366"/>
            <a:ext cx="2819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 dirty="0">
                <a:latin typeface="+mn-lt"/>
              </a:rPr>
              <a:t>REGRESI NONLINEAR</a:t>
            </a:r>
          </a:p>
        </p:txBody>
      </p: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2814AB86-8FEA-48D4-A792-85926CD5FB5E}"/>
              </a:ext>
            </a:extLst>
          </p:cNvPr>
          <p:cNvCxnSpPr>
            <a:cxnSpLocks noChangeShapeType="1"/>
            <a:stCxn id="9" idx="2"/>
            <a:endCxn id="24" idx="0"/>
          </p:cNvCxnSpPr>
          <p:nvPr/>
        </p:nvCxnSpPr>
        <p:spPr bwMode="auto">
          <a:xfrm rot="5400000">
            <a:off x="3079664" y="1042773"/>
            <a:ext cx="406110" cy="26190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E24ACD64-8F27-4E6F-9E7D-9508C385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0" y="38100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LINEAR </a:t>
            </a:r>
          </a:p>
          <a:p>
            <a:pPr algn="ctr" eaLnBrk="1" hangingPunct="1"/>
            <a:r>
              <a:rPr lang="en-US" altLang="id-ID" sz="1400" b="1">
                <a:latin typeface="+mn-lt"/>
              </a:rPr>
              <a:t>SEDERHANA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77619EB-56DA-4C54-A003-CDC0C3A4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829050"/>
            <a:ext cx="190500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LINEAR </a:t>
            </a:r>
          </a:p>
          <a:p>
            <a:pPr algn="ctr" eaLnBrk="1" hangingPunct="1"/>
            <a:r>
              <a:rPr lang="en-US" altLang="id-ID" sz="1400" b="1">
                <a:latin typeface="+mn-lt"/>
              </a:rPr>
              <a:t>BERGANDA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315DC38-259C-4838-94D2-8FAFCA87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190500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</a:t>
            </a:r>
          </a:p>
          <a:p>
            <a:pPr algn="ctr" eaLnBrk="1" hangingPunct="1"/>
            <a:r>
              <a:rPr lang="en-US" altLang="id-ID" sz="1400" b="1">
                <a:latin typeface="+mn-lt"/>
              </a:rPr>
              <a:t>KUADRATIK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047ECF1-118A-4C4C-9703-4AC8B3C5B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10000"/>
            <a:ext cx="190500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400" b="1">
                <a:latin typeface="+mn-lt"/>
              </a:rPr>
              <a:t>REGRESI KUBIK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F371D5B-E788-4C4E-9B27-A1701CB3E8F0}"/>
              </a:ext>
            </a:extLst>
          </p:cNvPr>
          <p:cNvCxnSpPr>
            <a:cxnSpLocks noChangeShapeType="1"/>
            <a:stCxn id="24" idx="2"/>
            <a:endCxn id="12" idx="0"/>
          </p:cNvCxnSpPr>
          <p:nvPr/>
        </p:nvCxnSpPr>
        <p:spPr bwMode="auto">
          <a:xfrm rot="5400000">
            <a:off x="1269664" y="3106483"/>
            <a:ext cx="492633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3883847E-BD51-4B48-B29A-C9DC305CC77F}"/>
              </a:ext>
            </a:extLst>
          </p:cNvPr>
          <p:cNvCxnSpPr>
            <a:cxnSpLocks noChangeShapeType="1"/>
            <a:stCxn id="24" idx="2"/>
            <a:endCxn id="13" idx="0"/>
          </p:cNvCxnSpPr>
          <p:nvPr/>
        </p:nvCxnSpPr>
        <p:spPr bwMode="auto">
          <a:xfrm rot="16200000" flipH="1">
            <a:off x="2283324" y="3007223"/>
            <a:ext cx="511683" cy="11319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8D5B9FAC-F58E-4E38-BD4B-C300DC6D04E7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 rot="5400000">
            <a:off x="5921872" y="2996194"/>
            <a:ext cx="492634" cy="11349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5747FC3F-2753-4782-80E8-CD2804507009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 rot="16200000" flipH="1">
            <a:off x="7102972" y="2950072"/>
            <a:ext cx="492634" cy="122722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8">
            <a:extLst>
              <a:ext uri="{FF2B5EF4-FFF2-40B4-BE49-F238E27FC236}">
                <a16:creationId xmlns:a16="http://schemas.microsoft.com/office/drawing/2014/main" id="{63FE36AC-5069-4D44-8FB4-85E0ADF4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81687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b="1" dirty="0" err="1">
                <a:latin typeface="+mn-lt"/>
              </a:rPr>
              <a:t>Membentuk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Garis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Lurus</a:t>
            </a:r>
            <a:endParaRPr lang="en-US" altLang="id-ID" b="1" dirty="0">
              <a:latin typeface="+mn-lt"/>
            </a:endParaRP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F1CDD6B9-6CF4-4B47-BB90-A2A16339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5862637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b="1" dirty="0" err="1">
                <a:latin typeface="+mn-lt"/>
              </a:rPr>
              <a:t>Membentuk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Garis</a:t>
            </a:r>
            <a:r>
              <a:rPr lang="en-US" altLang="id-ID" b="1" dirty="0">
                <a:latin typeface="+mn-lt"/>
              </a:rPr>
              <a:t> </a:t>
            </a:r>
            <a:r>
              <a:rPr lang="en-US" altLang="id-ID" b="1" dirty="0" err="1">
                <a:latin typeface="+mn-lt"/>
              </a:rPr>
              <a:t>Lengkung</a:t>
            </a:r>
            <a:endParaRPr lang="en-US" altLang="id-ID" b="1" dirty="0">
              <a:latin typeface="+mn-lt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8E1273D3-1159-42BF-92BE-0C42518A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4FE7E0EA-4964-4EA2-B687-62C498BC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9149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8D49F7D-B110-4EEE-8603-719C8B49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80" y="2555367"/>
            <a:ext cx="2819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b="1" dirty="0">
                <a:latin typeface="+mn-lt"/>
              </a:rPr>
              <a:t>REGRESI LINEAR</a:t>
            </a:r>
          </a:p>
        </p:txBody>
      </p:sp>
      <p:cxnSp>
        <p:nvCxnSpPr>
          <p:cNvPr id="25" name="AutoShape 9">
            <a:extLst>
              <a:ext uri="{FF2B5EF4-FFF2-40B4-BE49-F238E27FC236}">
                <a16:creationId xmlns:a16="http://schemas.microsoft.com/office/drawing/2014/main" id="{5372BA3F-093D-40BC-81E1-EB811175CCDD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rot="16200000" flipH="1">
            <a:off x="5460914" y="1280601"/>
            <a:ext cx="406109" cy="21434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78206AE-5690-4144-B448-57CC0760A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00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20" grpId="0" autoUpdateAnimBg="0"/>
      <p:bldP spid="21" grpId="0" build="p" autoUpdateAnimBg="0" advAuto="1000"/>
      <p:bldP spid="22" grpId="0" animBg="1"/>
      <p:bldP spid="23" grpId="0" animBg="1"/>
      <p:bldP spid="2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Non-Linear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</a:t>
            </a:r>
            <a:r>
              <a:rPr lang="en-US" dirty="0"/>
              <a:t>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A704-07A6-4D03-A031-C7C6A8608D53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87346F-4A99-4BEB-A573-C2BE6D02A1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9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Linear VS Non-Linear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27312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Bagaimana</a:t>
            </a:r>
            <a:r>
              <a:rPr lang="en-US" sz="2400" dirty="0"/>
              <a:t> Anda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dataset yang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alamiah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linear </a:t>
            </a:r>
            <a:r>
              <a:rPr lang="en-US" sz="2400" dirty="0" err="1"/>
              <a:t>atau</a:t>
            </a:r>
            <a:r>
              <a:rPr lang="en-US" sz="2400" dirty="0"/>
              <a:t> non-linear?</a:t>
            </a:r>
          </a:p>
          <a:p>
            <a:r>
              <a:rPr lang="en-US" sz="2400" dirty="0"/>
              <a:t> Model yang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,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bergantung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dataset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  <a:p>
            <a:r>
              <a:rPr lang="en-US" sz="2400" dirty="0"/>
              <a:t>Mari </a:t>
            </a:r>
            <a:r>
              <a:rPr lang="en-US" sz="2400" dirty="0" err="1"/>
              <a:t>tinjau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linear dan non linear: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0AAC-42D6-43C1-B522-A10873E670C1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9" name="Picture 2" descr="https://miro.medium.com/max/700/0*gw7tT54lP2aE3yoa.png">
            <a:extLst>
              <a:ext uri="{FF2B5EF4-FFF2-40B4-BE49-F238E27FC236}">
                <a16:creationId xmlns:a16="http://schemas.microsoft.com/office/drawing/2014/main" id="{0EFFB57F-66A7-4F13-AEED-9D05AC0D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66" y="3701256"/>
            <a:ext cx="4935267" cy="282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868C0-C2FB-45D8-A524-133E9106CE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Linear VS Non-Linear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485163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Fungsi</a:t>
            </a:r>
            <a:r>
              <a:rPr lang="en-US" sz="2400" dirty="0"/>
              <a:t> linear: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Input/output = </a:t>
            </a:r>
            <a:r>
              <a:rPr lang="en-US" sz="2200" dirty="0" err="1"/>
              <a:t>konstan</a:t>
            </a:r>
            <a:endParaRPr lang="en-US" sz="2200" dirty="0"/>
          </a:p>
          <a:p>
            <a:r>
              <a:rPr lang="en-US" sz="2400" dirty="0" err="1"/>
              <a:t>Persamaan</a:t>
            </a:r>
            <a:r>
              <a:rPr lang="en-US" sz="2400" dirty="0"/>
              <a:t> linear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polinomial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1 (</a:t>
            </a:r>
            <a:r>
              <a:rPr lang="en-US" sz="2400" dirty="0" err="1"/>
              <a:t>misalnya</a:t>
            </a:r>
            <a:r>
              <a:rPr lang="en-US" sz="2400" dirty="0"/>
              <a:t> x + 2y + 3 = 0). 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, </a:t>
            </a:r>
            <a:r>
              <a:rPr lang="en-US" sz="2400" dirty="0" err="1"/>
              <a:t>fungsi</a:t>
            </a:r>
            <a:r>
              <a:rPr lang="en-US" sz="2400" dirty="0"/>
              <a:t> linear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endParaRPr lang="en-US" sz="2400" dirty="0"/>
          </a:p>
          <a:p>
            <a:r>
              <a:rPr lang="en-US" sz="2400" dirty="0"/>
              <a:t>Pada </a:t>
            </a:r>
            <a:r>
              <a:rPr lang="en-US" sz="2400" dirty="0" err="1"/>
              <a:t>dimensi</a:t>
            </a:r>
            <a:r>
              <a:rPr lang="en-US" sz="2400" dirty="0"/>
              <a:t> lain, </a:t>
            </a:r>
            <a:r>
              <a:rPr lang="en-US" sz="2400" dirty="0" err="1"/>
              <a:t>fungsi</a:t>
            </a:r>
            <a:r>
              <a:rPr lang="en-US" sz="2400" dirty="0"/>
              <a:t> linear </a:t>
            </a:r>
            <a:r>
              <a:rPr lang="en-US" sz="2400" dirty="0" err="1"/>
              <a:t>mungkin</a:t>
            </a:r>
            <a:r>
              <a:rPr lang="en-US" sz="2400" dirty="0"/>
              <a:t> juga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. "</a:t>
            </a:r>
            <a:r>
              <a:rPr lang="en-US" sz="2400" dirty="0" err="1"/>
              <a:t>Bentuk</a:t>
            </a:r>
            <a:r>
              <a:rPr lang="en-US" sz="2400" dirty="0"/>
              <a:t>" </a:t>
            </a:r>
            <a:r>
              <a:rPr lang="en-US" sz="2400" dirty="0" err="1"/>
              <a:t>fungsi</a:t>
            </a:r>
            <a:r>
              <a:rPr lang="en-US" sz="2400" dirty="0"/>
              <a:t> linear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benar-benar</a:t>
            </a:r>
            <a:r>
              <a:rPr lang="en-US" sz="2400" dirty="0"/>
              <a:t> </a:t>
            </a:r>
            <a:r>
              <a:rPr lang="en-US" sz="2400" dirty="0" err="1"/>
              <a:t>lurus</a:t>
            </a:r>
            <a:r>
              <a:rPr lang="en-US" sz="2400" dirty="0"/>
              <a:t>,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kurva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pun.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920A-983A-49A0-BF41-4B01E2872F32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BD9BB-B72C-4C46-8248-BEB6700358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data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linear </a:t>
            </a:r>
            <a:r>
              <a:rPr lang="en-US" sz="2400" dirty="0" err="1"/>
              <a:t>atau</a:t>
            </a:r>
            <a:r>
              <a:rPr lang="en-US" sz="2400" dirty="0"/>
              <a:t> non-linear?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A388-2870-4C5B-A31C-D3F91B9E459D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B2485-47AD-4669-859E-3B4199D0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0" y="1952761"/>
            <a:ext cx="5313885" cy="3732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7DAE7-9C44-4125-9108-8A0FD13E0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Mengapa Regresi Non-Linear (2)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499970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Digunakan</a:t>
            </a:r>
            <a:r>
              <a:rPr lang="en-US" sz="2400" dirty="0"/>
              <a:t> model linear/ </a:t>
            </a:r>
            <a:r>
              <a:rPr lang="en-US" sz="2400" dirty="0" err="1"/>
              <a:t>derajat</a:t>
            </a:r>
            <a:r>
              <a:rPr lang="en-US" sz="2400" dirty="0"/>
              <a:t> 1: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Banyak data yang “</a:t>
            </a:r>
            <a:r>
              <a:rPr lang="en-US" sz="2400" dirty="0" err="1"/>
              <a:t>jauh</a:t>
            </a:r>
            <a:r>
              <a:rPr lang="en-US" sz="2400" dirty="0"/>
              <a:t>”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model.</a:t>
            </a:r>
          </a:p>
          <a:p>
            <a:r>
              <a:rPr lang="en-US" sz="2400" dirty="0" err="1"/>
              <a:t>Kondisi</a:t>
            </a:r>
            <a:r>
              <a:rPr lang="en-US" sz="2400" dirty="0"/>
              <a:t>: </a:t>
            </a:r>
            <a:r>
              <a:rPr lang="en-US" sz="2400" b="1" dirty="0"/>
              <a:t>under-fitting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8AB9-1CF0-4671-9E7F-F483CFDFCCA0}" type="datetime1">
              <a:rPr lang="id-ID" smtClean="0"/>
              <a:t>22/07/19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Non-Linear Regression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B58377-CA61-43FF-9B2C-12FB2462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0" y="1941122"/>
            <a:ext cx="4660976" cy="3465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1F03D-3BB4-45BB-9584-B80323CF021C}"/>
              </a:ext>
            </a:extLst>
          </p:cNvPr>
          <p:cNvSpPr txBox="1"/>
          <p:nvPr/>
        </p:nvSpPr>
        <p:spPr>
          <a:xfrm>
            <a:off x="5263661" y="3280916"/>
            <a:ext cx="2563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of linear regression is 15.908242501429998.</a:t>
            </a:r>
          </a:p>
          <a:p>
            <a:endParaRPr lang="en-US" dirty="0"/>
          </a:p>
          <a:p>
            <a:r>
              <a:rPr lang="en-US" dirty="0"/>
              <a:t>R2 score of linear regression is </a:t>
            </a:r>
            <a:r>
              <a:rPr lang="en-US" b="1" dirty="0"/>
              <a:t>0.638</a:t>
            </a:r>
            <a:r>
              <a:rPr lang="en-US" dirty="0"/>
              <a:t>6750054827146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5B5F29-37D3-4FA7-94DE-05F721D20C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26026"/>
            <a:ext cx="371168" cy="5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9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3993</TotalTime>
  <Words>592</Words>
  <Application>Microsoft Macintosh PowerPoint</Application>
  <PresentationFormat>On-screen Show (4:3)</PresentationFormat>
  <Paragraphs>197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Product Sans</vt:lpstr>
      <vt:lpstr>Segoe UI Light</vt:lpstr>
      <vt:lpstr>Office Theme</vt:lpstr>
      <vt:lpstr>Non-Linear Regression</vt:lpstr>
      <vt:lpstr>Pendahuluan</vt:lpstr>
      <vt:lpstr>Pendahuluan</vt:lpstr>
      <vt:lpstr>Pendahuluan (2)</vt:lpstr>
      <vt:lpstr>Model Regresi Non-Linear</vt:lpstr>
      <vt:lpstr>Linear VS Non-Linear</vt:lpstr>
      <vt:lpstr>Linear VS Non-Linear (2)</vt:lpstr>
      <vt:lpstr>Mengapa Regresi Non-Linear</vt:lpstr>
      <vt:lpstr>Mengapa Regresi Non-Linear (2)</vt:lpstr>
      <vt:lpstr>Mengapa Regresi Non-Linear (3)</vt:lpstr>
      <vt:lpstr>Mengapa Regresi Non-Linear (4)</vt:lpstr>
      <vt:lpstr>Perbandingan 3 Model</vt:lpstr>
      <vt:lpstr>Bagaimana Dengan Derajat Yang Lain</vt:lpstr>
      <vt:lpstr>Bias vs Varians</vt:lpstr>
      <vt:lpstr>Bias vs Varians</vt:lpstr>
      <vt:lpstr>Bias vs Varians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230</cp:revision>
  <dcterms:created xsi:type="dcterms:W3CDTF">2019-04-17T03:34:48Z</dcterms:created>
  <dcterms:modified xsi:type="dcterms:W3CDTF">2019-07-22T01:05:48Z</dcterms:modified>
</cp:coreProperties>
</file>