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391" r:id="rId3"/>
    <p:sldId id="392" r:id="rId4"/>
    <p:sldId id="393" r:id="rId5"/>
    <p:sldId id="378" r:id="rId6"/>
    <p:sldId id="262" r:id="rId7"/>
    <p:sldId id="380" r:id="rId8"/>
    <p:sldId id="264" r:id="rId9"/>
    <p:sldId id="382" r:id="rId10"/>
    <p:sldId id="381" r:id="rId11"/>
    <p:sldId id="384" r:id="rId12"/>
    <p:sldId id="383" r:id="rId13"/>
    <p:sldId id="398" r:id="rId14"/>
    <p:sldId id="385" r:id="rId15"/>
    <p:sldId id="399" r:id="rId16"/>
    <p:sldId id="386" r:id="rId17"/>
    <p:sldId id="400" r:id="rId18"/>
    <p:sldId id="387" r:id="rId19"/>
    <p:sldId id="388" r:id="rId20"/>
    <p:sldId id="401" r:id="rId21"/>
    <p:sldId id="389" r:id="rId22"/>
    <p:sldId id="390" r:id="rId23"/>
    <p:sldId id="394" r:id="rId24"/>
    <p:sldId id="395" r:id="rId25"/>
    <p:sldId id="396" r:id="rId26"/>
    <p:sldId id="397" r:id="rId27"/>
    <p:sldId id="3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2F56E-5FC7-4894-BBCB-D31CA841CB73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CFFA5-1428-45DB-A4C5-89F34D132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3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9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1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4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E593-D426-40A0-8EE7-03717E50990E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A591-FF52-4F3A-AEBC-C50E12472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5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80A0E4-DE44-4A72-9298-ACD33F51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93307"/>
            <a:ext cx="8350898" cy="41586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727AF2-DF52-43DD-8454-855671D83BFB}"/>
              </a:ext>
            </a:extLst>
          </p:cNvPr>
          <p:cNvSpPr txBox="1"/>
          <p:nvPr/>
        </p:nvSpPr>
        <p:spPr>
          <a:xfrm>
            <a:off x="1373663" y="4566171"/>
            <a:ext cx="62937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j-lt"/>
              </a:rPr>
              <a:t>Arm </a:t>
            </a:r>
            <a:r>
              <a:rPr lang="zh-CN" altLang="en-US" sz="3200" b="1" dirty="0">
                <a:latin typeface="+mj-lt"/>
              </a:rPr>
              <a:t>片上系统设计挑战赛</a:t>
            </a:r>
            <a:endParaRPr lang="en-US" altLang="zh-CN" sz="3200" b="1" dirty="0">
              <a:latin typeface="+mj-lt"/>
            </a:endParaRPr>
          </a:p>
          <a:p>
            <a:pPr algn="ctr"/>
            <a:endParaRPr lang="en-US" altLang="zh-CN" sz="2400" b="1" dirty="0">
              <a:latin typeface="+mj-lt"/>
            </a:endParaRPr>
          </a:p>
          <a:p>
            <a:pPr algn="ctr"/>
            <a:r>
              <a:rPr lang="zh-CN" altLang="en-US" dirty="0"/>
              <a:t>队伍名称：猎鹰队</a:t>
            </a:r>
            <a:endParaRPr lang="en-US" altLang="zh-CN" dirty="0"/>
          </a:p>
          <a:p>
            <a:pPr algn="ctr"/>
            <a:r>
              <a:rPr lang="zh-CN" altLang="en-US" dirty="0"/>
              <a:t>成员：赵天津、明小满、彭吉安</a:t>
            </a:r>
          </a:p>
        </p:txBody>
      </p:sp>
    </p:spTree>
    <p:extLst>
      <p:ext uri="{BB962C8B-B14F-4D97-AF65-F5344CB8AC3E}">
        <p14:creationId xmlns:p14="http://schemas.microsoft.com/office/powerpoint/2010/main" val="7630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B6E2599-F1A5-4C2C-8F0A-540D18A8091C}"/>
              </a:ext>
            </a:extLst>
          </p:cNvPr>
          <p:cNvSpPr txBox="1"/>
          <p:nvPr/>
        </p:nvSpPr>
        <p:spPr>
          <a:xfrm>
            <a:off x="1942285" y="5324936"/>
            <a:ext cx="2491273" cy="37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神经网络加速示意图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87512-5656-4B0F-A4FF-1520A8A4F47D}"/>
              </a:ext>
            </a:extLst>
          </p:cNvPr>
          <p:cNvSpPr txBox="1"/>
          <p:nvPr/>
        </p:nvSpPr>
        <p:spPr>
          <a:xfrm>
            <a:off x="6066692" y="151115"/>
            <a:ext cx="29439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特点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加速器挂在</a:t>
            </a:r>
            <a:r>
              <a:rPr lang="en-US" altLang="zh-CN" dirty="0"/>
              <a:t>AHB</a:t>
            </a:r>
            <a:r>
              <a:rPr lang="zh-CN" altLang="en-US" dirty="0"/>
              <a:t>总线上；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独立加速器的形式，处理器只负责给控制信号，数据存储和计算都在加速器内部完成；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拥有数据</a:t>
            </a:r>
            <a:r>
              <a:rPr lang="en-US" altLang="zh-CN" dirty="0"/>
              <a:t>RAM</a:t>
            </a:r>
            <a:r>
              <a:rPr lang="zh-CN" altLang="en-US" dirty="0"/>
              <a:t>，权重</a:t>
            </a:r>
            <a:r>
              <a:rPr lang="en-US" altLang="zh-CN" dirty="0"/>
              <a:t>RAM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RAM</a:t>
            </a:r>
            <a:r>
              <a:rPr lang="zh-CN" altLang="en-US" dirty="0"/>
              <a:t>用来存储中间值，有效的减少访存时间；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卷积层加速器负责计算神经网络结构的两层卷积运算；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全连接层加速器负责计算全连接层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smtClean="0">
                <a:solidFill>
                  <a:srgbClr val="C00000"/>
                </a:solidFill>
              </a:rPr>
              <a:t>  </a:t>
            </a:r>
            <a:r>
              <a:rPr lang="zh-CN" altLang="en-US" sz="2800" smtClean="0">
                <a:latin typeface="+mj-lt"/>
              </a:rPr>
              <a:t>神经网络加速器实现</a:t>
            </a:r>
            <a:endParaRPr lang="zh-CN" altLang="en-US" sz="280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7" y="1424352"/>
            <a:ext cx="5334810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权重存储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" y="1793657"/>
            <a:ext cx="8887387" cy="3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3470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神经网络加速器架构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4" y="0"/>
            <a:ext cx="5328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347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Input Buffer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4" y="0"/>
            <a:ext cx="532868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95122" y="377687"/>
            <a:ext cx="874643" cy="447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6754" y="870889"/>
            <a:ext cx="3954006" cy="38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en-US" altLang="zh-CN" sz="2800" dirty="0" smtClean="0">
                <a:latin typeface="+mj-lt"/>
              </a:rPr>
              <a:t>Input Buffer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782"/>
            <a:ext cx="9144000" cy="39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347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</a:rPr>
              <a:t>卷积核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4" y="0"/>
            <a:ext cx="532868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6379" y="1352152"/>
            <a:ext cx="3954006" cy="38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两级流水卷积核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2" y="1362216"/>
            <a:ext cx="7391116" cy="54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347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</a:rPr>
              <a:t>池化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4" y="0"/>
            <a:ext cx="532868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36704" y="2057002"/>
            <a:ext cx="3954006" cy="38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0699" y="2685652"/>
            <a:ext cx="1425575" cy="38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池化寄存器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653"/>
            <a:ext cx="9144000" cy="47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436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>
                <a:latin typeface="+mj-lt"/>
              </a:rPr>
              <a:t>超</a:t>
            </a:r>
            <a:r>
              <a:rPr lang="zh-CN" altLang="en-US" sz="2800" dirty="0" smtClean="0">
                <a:latin typeface="+mj-lt"/>
              </a:rPr>
              <a:t>大带宽</a:t>
            </a: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Local RAM</a:t>
            </a:r>
            <a:r>
              <a:rPr lang="zh-CN" altLang="en-US" sz="2800" dirty="0">
                <a:latin typeface="+mj-lt"/>
              </a:rPr>
              <a:t>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1" y="2148355"/>
            <a:ext cx="4073738" cy="383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70" y="3140950"/>
            <a:ext cx="4586400" cy="14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en-US" altLang="zh-CN" sz="2800" dirty="0" err="1" smtClean="0">
                <a:latin typeface="+mj-lt"/>
              </a:rPr>
              <a:t>SoC</a:t>
            </a:r>
            <a:r>
              <a:rPr lang="zh-CN" altLang="en-US" sz="2800" dirty="0" smtClean="0">
                <a:latin typeface="+mj-lt"/>
              </a:rPr>
              <a:t>：两级总线架构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399"/>
            <a:ext cx="9144000" cy="54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347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C00000"/>
                </a:solidFill>
              </a:rPr>
              <a:t>权重宽度匹配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4" y="0"/>
            <a:ext cx="532868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8268" y="3310467"/>
            <a:ext cx="4258732" cy="62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全连接层</a:t>
            </a:r>
            <a:r>
              <a:rPr lang="en-US" altLang="zh-CN" sz="2800" dirty="0" smtClean="0">
                <a:latin typeface="+mj-lt"/>
              </a:rPr>
              <a:t>-</a:t>
            </a:r>
            <a:r>
              <a:rPr lang="zh-CN" altLang="en-US" sz="2800" dirty="0" smtClean="0">
                <a:latin typeface="+mj-lt"/>
              </a:rPr>
              <a:t>权重宽度匹配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6" y="1099176"/>
            <a:ext cx="6456387" cy="57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981"/>
            <a:ext cx="9144000" cy="3616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404" y="5853633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一次计算总共仅需消耗</a:t>
            </a:r>
            <a:r>
              <a:rPr lang="en-US" altLang="zh-CN" sz="2800" dirty="0" smtClean="0">
                <a:solidFill>
                  <a:srgbClr val="C00000"/>
                </a:solidFill>
              </a:rPr>
              <a:t>5995Cycles</a:t>
            </a:r>
            <a:r>
              <a:rPr lang="zh-CN" altLang="en-US" sz="2800" dirty="0" smtClean="0">
                <a:solidFill>
                  <a:srgbClr val="C00000"/>
                </a:solidFill>
              </a:rPr>
              <a:t>！！！</a:t>
            </a:r>
            <a:endParaRPr lang="zh-CN" altLang="en-US" sz="2800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8591" y="8078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加速器仿真</a:t>
            </a:r>
            <a:endParaRPr lang="zh-CN" altLang="en-US" sz="2800" dirty="0"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15008" y="2205734"/>
            <a:ext cx="1325149" cy="35573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40157" y="2196309"/>
            <a:ext cx="2347220" cy="35667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87377" y="2205734"/>
            <a:ext cx="2244658" cy="35573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45110" y="1807026"/>
            <a:ext cx="209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第一卷积层工作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84316" y="1793878"/>
            <a:ext cx="209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第二卷积层工作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98839" y="1815140"/>
            <a:ext cx="209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全连接层工作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2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8591" y="8078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时间分析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591" y="1665947"/>
            <a:ext cx="8459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</a:rPr>
              <a:t>拍照</a:t>
            </a:r>
            <a:r>
              <a:rPr lang="en-US" altLang="zh-CN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>
                <a:solidFill>
                  <a:srgbClr val="C00000"/>
                </a:solidFill>
              </a:rPr>
              <a:t>定位</a:t>
            </a:r>
            <a:r>
              <a:rPr lang="en-US" altLang="zh-CN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>
                <a:solidFill>
                  <a:srgbClr val="C00000"/>
                </a:solidFill>
              </a:rPr>
              <a:t>切割</a:t>
            </a:r>
            <a:r>
              <a:rPr lang="en-US" altLang="zh-CN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>
                <a:solidFill>
                  <a:srgbClr val="C00000"/>
                </a:solidFill>
              </a:rPr>
              <a:t>校准</a:t>
            </a:r>
            <a:r>
              <a:rPr lang="en-US" altLang="zh-CN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 smtClean="0">
                <a:solidFill>
                  <a:srgbClr val="C00000"/>
                </a:solidFill>
              </a:rPr>
              <a:t>搬运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</a:rPr>
              <a:t>2709159cycles = 0.036s(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systick</a:t>
            </a:r>
            <a:r>
              <a:rPr lang="zh-CN" altLang="en-US" sz="2400" dirty="0" smtClean="0">
                <a:solidFill>
                  <a:srgbClr val="C00000"/>
                </a:solidFill>
              </a:rPr>
              <a:t>计时结果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加速器运算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</a:rPr>
              <a:t>5995cycles = 79us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一张车牌耗时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（包含控制耗时）大约</a:t>
            </a:r>
            <a:r>
              <a:rPr lang="en-US" altLang="zh-CN" sz="2400" dirty="0" smtClean="0">
                <a:solidFill>
                  <a:srgbClr val="C00000"/>
                </a:solidFill>
              </a:rPr>
              <a:t>0.04s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二十张车牌理论耗时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大约</a:t>
            </a:r>
            <a:r>
              <a:rPr lang="en-US" altLang="zh-CN" sz="2400" dirty="0" smtClean="0">
                <a:solidFill>
                  <a:srgbClr val="C00000"/>
                </a:solidFill>
              </a:rPr>
              <a:t>1s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二十张车牌实际耗时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</a:rPr>
              <a:t>1.9-2.1s </a:t>
            </a:r>
            <a:r>
              <a:rPr lang="zh-CN" altLang="en-US" sz="2400" dirty="0" smtClean="0">
                <a:solidFill>
                  <a:srgbClr val="C00000"/>
                </a:solidFill>
              </a:rPr>
              <a:t>！！（大大超出理论时间）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8591" y="68859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为什么这么慢？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306388" y="4909931"/>
            <a:ext cx="1361661" cy="134178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3577374" y="4557092"/>
            <a:ext cx="1451113" cy="20474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5" name="流程图: 预定义过程 4"/>
          <p:cNvSpPr/>
          <p:nvPr/>
        </p:nvSpPr>
        <p:spPr>
          <a:xfrm>
            <a:off x="6510431" y="4795631"/>
            <a:ext cx="2415208" cy="15703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SCREEN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09531" y="1571212"/>
            <a:ext cx="1610139" cy="19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19265" y="1211819"/>
            <a:ext cx="15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529404" y="1240754"/>
            <a:ext cx="1386002" cy="660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</a:t>
            </a:r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529404" y="2238008"/>
            <a:ext cx="1386002" cy="660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模拟鼠标点击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29404" y="3235262"/>
            <a:ext cx="1386002" cy="660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UART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709531" y="3605513"/>
            <a:ext cx="1610139" cy="1987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19265" y="3246120"/>
            <a:ext cx="15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UART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5" idx="4"/>
            <a:endCxn id="16" idx="0"/>
          </p:cNvCxnSpPr>
          <p:nvPr/>
        </p:nvCxnSpPr>
        <p:spPr>
          <a:xfrm>
            <a:off x="4222405" y="1901669"/>
            <a:ext cx="0" cy="336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23993" y="2909781"/>
            <a:ext cx="0" cy="336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510431" y="2238008"/>
            <a:ext cx="1386002" cy="660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PPT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6" idx="6"/>
            <a:endCxn id="23" idx="2"/>
          </p:cNvCxnSpPr>
          <p:nvPr/>
        </p:nvCxnSpPr>
        <p:spPr>
          <a:xfrm>
            <a:off x="4915406" y="2568466"/>
            <a:ext cx="15950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7541" y="1591090"/>
            <a:ext cx="7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1.5ms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116171" y="3625391"/>
            <a:ext cx="7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1.5ms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333760" y="2898923"/>
            <a:ext cx="7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33760" y="1876114"/>
            <a:ext cx="7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20773" y="2198795"/>
            <a:ext cx="7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00778" y="1250693"/>
            <a:ext cx="1386002" cy="660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车牌识别完成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294217" y="3317225"/>
            <a:ext cx="1386002" cy="660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5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8591" y="68859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为什么这么慢？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8591" y="2381565"/>
            <a:ext cx="8459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</a:rPr>
              <a:t>虽然后一次识别需要等待</a:t>
            </a:r>
            <a:r>
              <a:rPr lang="en-US" altLang="zh-CN" sz="2400" dirty="0" smtClean="0">
                <a:solidFill>
                  <a:srgbClr val="C00000"/>
                </a:solidFill>
              </a:rPr>
              <a:t>PC</a:t>
            </a:r>
            <a:r>
              <a:rPr lang="zh-CN" altLang="en-US" sz="2400" dirty="0" smtClean="0">
                <a:solidFill>
                  <a:srgbClr val="C00000"/>
                </a:solidFill>
              </a:rPr>
              <a:t>返回</a:t>
            </a:r>
            <a:r>
              <a:rPr lang="en-US" altLang="zh-CN" sz="2400" dirty="0" smtClean="0">
                <a:solidFill>
                  <a:srgbClr val="C00000"/>
                </a:solidFill>
              </a:rPr>
              <a:t>UART</a:t>
            </a:r>
            <a:r>
              <a:rPr lang="zh-CN" altLang="en-US" sz="2400" dirty="0" smtClean="0">
                <a:solidFill>
                  <a:srgbClr val="C00000"/>
                </a:solidFill>
              </a:rPr>
              <a:t>中断，但是！！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</a:rPr>
              <a:t>PC</a:t>
            </a:r>
            <a:r>
              <a:rPr lang="zh-CN" altLang="en-US" sz="2400" dirty="0" smtClean="0">
                <a:solidFill>
                  <a:srgbClr val="C00000"/>
                </a:solidFill>
              </a:rPr>
              <a:t>软件模拟鼠标点击</a:t>
            </a:r>
            <a:r>
              <a:rPr lang="en-US" altLang="zh-CN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PPT</a:t>
            </a:r>
            <a:r>
              <a:rPr lang="zh-CN" alt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切换时间不可知也不可控</a:t>
            </a:r>
            <a:endParaRPr lang="en-US" altLang="zh-CN" sz="24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导致拍摄到同一张车牌或残影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经测试，在收到</a:t>
            </a:r>
            <a:r>
              <a:rPr lang="en-US" altLang="zh-CN" sz="2400" dirty="0" smtClean="0">
                <a:solidFill>
                  <a:srgbClr val="C00000"/>
                </a:solidFill>
              </a:rPr>
              <a:t>UART</a:t>
            </a:r>
            <a:r>
              <a:rPr lang="zh-CN" altLang="en-US" sz="2400" dirty="0" smtClean="0">
                <a:solidFill>
                  <a:srgbClr val="C00000"/>
                </a:solidFill>
              </a:rPr>
              <a:t>中断后至少需要</a:t>
            </a:r>
            <a:r>
              <a:rPr lang="en-US" altLang="zh-CN" sz="2400" dirty="0" smtClean="0">
                <a:solidFill>
                  <a:srgbClr val="C00000"/>
                </a:solidFill>
              </a:rPr>
              <a:t>delay 3700000cycle</a:t>
            </a:r>
            <a:r>
              <a:rPr lang="zh-CN" altLang="en-US" sz="2400" dirty="0" smtClean="0">
                <a:solidFill>
                  <a:srgbClr val="C00000"/>
                </a:solidFill>
              </a:rPr>
              <a:t>才能保证</a:t>
            </a:r>
            <a:r>
              <a:rPr lang="en-US" altLang="zh-CN" sz="2400" dirty="0" smtClean="0">
                <a:solidFill>
                  <a:srgbClr val="C00000"/>
                </a:solidFill>
              </a:rPr>
              <a:t>PPT</a:t>
            </a:r>
            <a:r>
              <a:rPr lang="zh-CN" altLang="en-US" sz="2400" dirty="0" smtClean="0">
                <a:solidFill>
                  <a:srgbClr val="C00000"/>
                </a:solidFill>
              </a:rPr>
              <a:t>完成切换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  每识别一张车牌需要额外的</a:t>
            </a:r>
            <a:r>
              <a:rPr lang="en-US" altLang="zh-CN" sz="2400" dirty="0" smtClean="0">
                <a:solidFill>
                  <a:srgbClr val="C00000"/>
                </a:solidFill>
              </a:rPr>
              <a:t>0.05s</a:t>
            </a:r>
            <a:r>
              <a:rPr lang="zh-CN" altLang="en-US" sz="2400" dirty="0" smtClean="0">
                <a:solidFill>
                  <a:srgbClr val="C00000"/>
                </a:solidFill>
              </a:rPr>
              <a:t>来等待这个不必要的时间！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00000"/>
                </a:solidFill>
              </a:rPr>
              <a:t>一旦</a:t>
            </a:r>
            <a:r>
              <a:rPr lang="en-US" altLang="zh-CN" sz="2400" dirty="0" smtClean="0">
                <a:solidFill>
                  <a:srgbClr val="C00000"/>
                </a:solidFill>
              </a:rPr>
              <a:t>PC</a:t>
            </a:r>
            <a:r>
              <a:rPr lang="zh-CN" altLang="en-US" sz="2400" dirty="0" smtClean="0">
                <a:solidFill>
                  <a:srgbClr val="C00000"/>
                </a:solidFill>
              </a:rPr>
              <a:t>卡顿，还会造成更大的延迟，导致识别出错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8591" y="68859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为什么这么慢？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2016" y="4111273"/>
            <a:ext cx="4798897" cy="23327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590" y="1506467"/>
            <a:ext cx="4752324" cy="231015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0913" y="2338380"/>
            <a:ext cx="36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极限运行时间：</a:t>
            </a:r>
            <a:r>
              <a:rPr lang="en-US" altLang="zh-CN" dirty="0" smtClean="0"/>
              <a:t>0.99s</a:t>
            </a:r>
          </a:p>
          <a:p>
            <a:r>
              <a:rPr lang="zh-CN" altLang="en-US" dirty="0" smtClean="0"/>
              <a:t>（不考虑重复拍摄与残影）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180312" y="4954505"/>
            <a:ext cx="36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完整运行时间：</a:t>
            </a:r>
            <a:r>
              <a:rPr lang="en-US" altLang="zh-CN" dirty="0" smtClean="0"/>
              <a:t>1.96s</a:t>
            </a:r>
          </a:p>
          <a:p>
            <a:r>
              <a:rPr lang="zh-CN" altLang="en-US" dirty="0" smtClean="0"/>
              <a:t>（考虑重复拍摄与残影）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0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前凸带形 5"/>
          <p:cNvSpPr/>
          <p:nvPr/>
        </p:nvSpPr>
        <p:spPr>
          <a:xfrm>
            <a:off x="978395" y="2696549"/>
            <a:ext cx="7187209" cy="1847460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Thank You!</a:t>
            </a:r>
            <a:endParaRPr lang="zh-CN" altLang="en-US" sz="3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CC65F3-FB31-4817-B9DA-8AEBBC55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87" y="161110"/>
            <a:ext cx="2267020" cy="1166326"/>
          </a:xfrm>
          <a:prstGeom prst="rect">
            <a:avLst/>
          </a:prstGeom>
        </p:spPr>
      </p:pic>
      <p:grpSp>
        <p:nvGrpSpPr>
          <p:cNvPr id="13" name="组合 20">
            <a:extLst>
              <a:ext uri="{FF2B5EF4-FFF2-40B4-BE49-F238E27FC236}">
                <a16:creationId xmlns:a16="http://schemas.microsoft.com/office/drawing/2014/main" id="{6E90678C-BF7D-4FE3-A107-7DF1C8BC12AA}"/>
              </a:ext>
            </a:extLst>
          </p:cNvPr>
          <p:cNvGrpSpPr/>
          <p:nvPr/>
        </p:nvGrpSpPr>
        <p:grpSpPr bwMode="auto">
          <a:xfrm>
            <a:off x="-1" y="383349"/>
            <a:ext cx="3918857" cy="877878"/>
            <a:chOff x="-1" y="0"/>
            <a:chExt cx="4147494" cy="711440"/>
          </a:xfrm>
        </p:grpSpPr>
        <p:grpSp>
          <p:nvGrpSpPr>
            <p:cNvPr id="14" name="组合 21">
              <a:extLst>
                <a:ext uri="{FF2B5EF4-FFF2-40B4-BE49-F238E27FC236}">
                  <a16:creationId xmlns:a16="http://schemas.microsoft.com/office/drawing/2014/main" id="{47347D39-497F-4F03-9FE0-2073CCFF9F85}"/>
                </a:ext>
              </a:extLst>
            </p:cNvPr>
            <p:cNvGrpSpPr/>
            <p:nvPr/>
          </p:nvGrpSpPr>
          <p:grpSpPr bwMode="auto">
            <a:xfrm>
              <a:off x="0" y="0"/>
              <a:ext cx="4147493" cy="711440"/>
              <a:chOff x="0" y="0"/>
              <a:chExt cx="4147493" cy="711440"/>
            </a:xfrm>
          </p:grpSpPr>
          <p:sp>
            <p:nvSpPr>
              <p:cNvPr id="16" name="Shape 108">
                <a:extLst>
                  <a:ext uri="{FF2B5EF4-FFF2-40B4-BE49-F238E27FC236}">
                    <a16:creationId xmlns:a16="http://schemas.microsoft.com/office/drawing/2014/main" id="{E5534471-4036-4661-AD5F-6EE817C62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147493" cy="584993"/>
              </a:xfrm>
              <a:prstGeom prst="rect">
                <a:avLst/>
              </a:prstGeom>
              <a:solidFill>
                <a:srgbClr val="376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 defTabSz="843915"/>
                <a:endParaRPr lang="zh-CN" altLang="en-US" sz="1195">
                  <a:solidFill>
                    <a:srgbClr val="FFFFFF"/>
                  </a:solidFill>
                  <a:latin typeface="Helvetica Light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连接符 24">
                <a:extLst>
                  <a:ext uri="{FF2B5EF4-FFF2-40B4-BE49-F238E27FC236}">
                    <a16:creationId xmlns:a16="http://schemas.microsoft.com/office/drawing/2014/main" id="{CE3CB0B1-2778-4794-93AF-BA483E1C4E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" y="711440"/>
                <a:ext cx="4147492" cy="0"/>
              </a:xfrm>
              <a:prstGeom prst="line">
                <a:avLst/>
              </a:prstGeom>
              <a:noFill/>
              <a:ln w="9525">
                <a:solidFill>
                  <a:srgbClr val="0063C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76F3944-B807-400A-BC46-55740CE04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8937"/>
              <a:ext cx="4147494" cy="5696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3285" tIns="43285" rIns="43285" bIns="43285" anchor="ctr">
              <a:spAutoFit/>
            </a:bodyPr>
            <a:lstStyle>
              <a:lvl1pPr defTabSz="8255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1pPr>
              <a:lvl2pPr marL="742950" indent="-285750" defTabSz="8255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2pPr>
              <a:lvl3pPr marL="1143000" indent="-228600" defTabSz="8255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3pPr>
              <a:lvl4pPr marL="1600200" indent="-228600" defTabSz="8255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4pPr>
              <a:lvl5pPr marL="2057400" indent="-228600" defTabSz="8255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 Light"/>
                </a:defRPr>
              </a:lvl9pPr>
            </a:lstStyle>
            <a:p>
              <a:pPr algn="ctr" eaLnBrk="1" latinLnBrk="1">
                <a:defRPr/>
              </a:pPr>
              <a:r>
                <a:rPr lang="en-US" altLang="zh-CN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eorgia" panose="02040502050405020303" pitchFamily="18" charset="0"/>
                  <a:ea typeface="Helvetica Light"/>
                </a:rPr>
                <a:t>END</a:t>
              </a:r>
              <a:endPara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Helvetica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en-US" altLang="zh-CN" sz="2800" dirty="0" smtClean="0">
                <a:latin typeface="+mj-lt"/>
              </a:rPr>
              <a:t>MEMORY MAP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90" y="655469"/>
            <a:ext cx="5435879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>
                <a:latin typeface="+mj-lt"/>
              </a:rPr>
              <a:t>数据流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60" y="1178689"/>
            <a:ext cx="7096539" cy="4264288"/>
          </a:xfrm>
          <a:prstGeom prst="rect">
            <a:avLst/>
          </a:prstGeom>
        </p:spPr>
      </p:pic>
      <p:sp>
        <p:nvSpPr>
          <p:cNvPr id="3" name="弧形 2"/>
          <p:cNvSpPr/>
          <p:nvPr/>
        </p:nvSpPr>
        <p:spPr>
          <a:xfrm>
            <a:off x="3697357" y="1178690"/>
            <a:ext cx="2264832" cy="1832868"/>
          </a:xfrm>
          <a:prstGeom prst="arc">
            <a:avLst>
              <a:gd name="adj1" fmla="val 8445375"/>
              <a:gd name="adj2" fmla="val 12306362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697357" y="1701910"/>
            <a:ext cx="2264832" cy="1478612"/>
          </a:xfrm>
          <a:prstGeom prst="arc">
            <a:avLst>
              <a:gd name="adj1" fmla="val 9468148"/>
              <a:gd name="adj2" fmla="val 12252187"/>
            </a:avLst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3697356" y="1794740"/>
            <a:ext cx="2173321" cy="2218460"/>
          </a:xfrm>
          <a:prstGeom prst="arc">
            <a:avLst>
              <a:gd name="adj1" fmla="val 8445375"/>
              <a:gd name="adj2" fmla="val 13040150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318000" y="1701910"/>
            <a:ext cx="18224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51425" y="1610073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98748" y="1615279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8844" y="2318499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19555" y="3180522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663267" y="1178689"/>
            <a:ext cx="457200" cy="11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71211" y="994022"/>
            <a:ext cx="110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硬件完成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663267" y="1712197"/>
            <a:ext cx="457200" cy="1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71211" y="1527530"/>
            <a:ext cx="110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软件完成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47460" y="5456796"/>
            <a:ext cx="655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：硬件完成图像采集</a:t>
            </a:r>
            <a:r>
              <a:rPr lang="en-US" altLang="zh-CN" dirty="0" smtClean="0">
                <a:solidFill>
                  <a:srgbClr val="0070C0"/>
                </a:solidFill>
              </a:rPr>
              <a:t>&amp;</a:t>
            </a:r>
            <a:r>
              <a:rPr lang="zh-CN" altLang="en-US" dirty="0" smtClean="0">
                <a:solidFill>
                  <a:srgbClr val="0070C0"/>
                </a:solidFill>
              </a:rPr>
              <a:t>二值化</a:t>
            </a:r>
            <a:r>
              <a:rPr lang="en-US" altLang="zh-CN" dirty="0" smtClean="0">
                <a:solidFill>
                  <a:srgbClr val="0070C0"/>
                </a:solidFill>
              </a:rPr>
              <a:t>&amp;</a:t>
            </a:r>
            <a:r>
              <a:rPr lang="zh-CN" altLang="en-US" dirty="0" smtClean="0">
                <a:solidFill>
                  <a:srgbClr val="0070C0"/>
                </a:solidFill>
              </a:rPr>
              <a:t>存储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CM3</a:t>
            </a:r>
            <a:r>
              <a:rPr lang="zh-CN" altLang="en-US" dirty="0" smtClean="0">
                <a:solidFill>
                  <a:srgbClr val="FF0000"/>
                </a:solidFill>
              </a:rPr>
              <a:t>完成数字定位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>
                <a:solidFill>
                  <a:srgbClr val="FF0000"/>
                </a:solidFill>
              </a:rPr>
              <a:t>切割搬运至</a:t>
            </a:r>
            <a:r>
              <a:rPr lang="en-US" altLang="zh-CN" dirty="0" smtClean="0">
                <a:solidFill>
                  <a:srgbClr val="FF0000"/>
                </a:solidFill>
              </a:rPr>
              <a:t>DTCM&amp;</a:t>
            </a:r>
            <a:r>
              <a:rPr lang="zh-CN" altLang="en-US" dirty="0" smtClean="0">
                <a:solidFill>
                  <a:srgbClr val="FF0000"/>
                </a:solidFill>
              </a:rPr>
              <a:t>图像校正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DMA</a:t>
            </a:r>
            <a:r>
              <a:rPr lang="zh-CN" altLang="en-US" dirty="0" smtClean="0">
                <a:solidFill>
                  <a:srgbClr val="0070C0"/>
                </a:solidFill>
              </a:rPr>
              <a:t>将校正完成图像搬运至加速器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CM3</a:t>
            </a:r>
            <a:r>
              <a:rPr lang="zh-CN" altLang="en-US" dirty="0" smtClean="0">
                <a:solidFill>
                  <a:srgbClr val="FF0000"/>
                </a:solidFill>
              </a:rPr>
              <a:t>完成加速器计算结果读取并通过</a:t>
            </a:r>
            <a:r>
              <a:rPr lang="en-US" altLang="zh-CN" dirty="0" smtClean="0">
                <a:solidFill>
                  <a:srgbClr val="FF0000"/>
                </a:solidFill>
              </a:rPr>
              <a:t>OLED</a:t>
            </a:r>
            <a:r>
              <a:rPr lang="zh-CN" altLang="en-US" dirty="0" smtClean="0">
                <a:solidFill>
                  <a:srgbClr val="FF0000"/>
                </a:solidFill>
              </a:rPr>
              <a:t>显示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图像二值化压缩存储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80" y="1463533"/>
            <a:ext cx="7002100" cy="458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1F91D80-9F5D-4533-9F6A-BF240156C570}"/>
              </a:ext>
            </a:extLst>
          </p:cNvPr>
          <p:cNvSpPr txBox="1"/>
          <p:nvPr/>
        </p:nvSpPr>
        <p:spPr>
          <a:xfrm>
            <a:off x="689488" y="5153881"/>
            <a:ext cx="81176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dirty="0" smtClean="0"/>
              <a:t>面向硬件的数据、网络结构优化</a:t>
            </a:r>
            <a:r>
              <a:rPr lang="en-US" altLang="zh-CN" dirty="0" smtClean="0"/>
              <a:t>:</a:t>
            </a:r>
            <a:endParaRPr lang="en-US" altLang="zh-CN" b="1" dirty="0"/>
          </a:p>
          <a:p>
            <a:pPr marL="342900" indent="-342900">
              <a:lnSpc>
                <a:spcPct val="125000"/>
              </a:lnSpc>
              <a:buFont typeface="+mj-lt"/>
              <a:buAutoNum type="alphaLcParenR"/>
            </a:pPr>
            <a:r>
              <a:rPr lang="zh-CN" altLang="en-US" dirty="0"/>
              <a:t>输入图片二值化，减小</a:t>
            </a:r>
            <a:r>
              <a:rPr lang="zh-CN" altLang="en-US" dirty="0" smtClean="0"/>
              <a:t>存储空间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lphaLcParenR"/>
            </a:pPr>
            <a:r>
              <a:rPr lang="zh-CN" altLang="zh-CN" dirty="0" smtClean="0"/>
              <a:t>相同</a:t>
            </a:r>
            <a:r>
              <a:rPr lang="zh-CN" altLang="zh-CN" dirty="0"/>
              <a:t>规模的卷积核，相同的池化函数，相同的激活函数</a:t>
            </a:r>
            <a:r>
              <a:rPr lang="zh-CN" altLang="en-US" dirty="0" smtClean="0"/>
              <a:t>，便于硬件复用；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lphaLcParenR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位动态定点数量化参数和中间计算结果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节省硬件资源。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191" y="655469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神经网络算法优化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88" y="1178689"/>
            <a:ext cx="6917267" cy="38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48177" y="1153551"/>
            <a:ext cx="8229600" cy="498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9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SimHei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C00000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Hei" pitchFamily="49" charset="-122"/>
                <a:cs typeface="+mn-cs"/>
              </a:rPr>
              <a:t>数据量化方法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Hei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Hei" pitchFamily="49" charset="-122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Hei" pitchFamily="49" charset="-122"/>
                <a:cs typeface="+mn-cs"/>
              </a:rPr>
              <a:t>位有符号动态定点数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Hei" pitchFamily="49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25336" y="1844824"/>
            <a:ext cx="792088" cy="6336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5156" y="2857789"/>
            <a:ext cx="40324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同一向量中元素的小数点位置一定相同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不同向量中元素的小数点位置可以不同</a:t>
            </a:r>
          </a:p>
        </p:txBody>
      </p:sp>
      <p:cxnSp>
        <p:nvCxnSpPr>
          <p:cNvPr id="7" name="直接连接符 6"/>
          <p:cNvCxnSpPr>
            <a:stCxn id="5" idx="4"/>
            <a:endCxn id="6" idx="0"/>
          </p:cNvCxnSpPr>
          <p:nvPr/>
        </p:nvCxnSpPr>
        <p:spPr>
          <a:xfrm>
            <a:off x="3221380" y="2478494"/>
            <a:ext cx="0" cy="3792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94228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6356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2420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8484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74548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50612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6676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1187624" y="4581128"/>
            <a:ext cx="1422628" cy="1008112"/>
          </a:xfrm>
          <a:prstGeom prst="cloudCallout">
            <a:avLst>
              <a:gd name="adj1" fmla="val 52918"/>
              <a:gd name="adj2" fmla="val -905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19872" y="4462089"/>
            <a:ext cx="361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小数点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BP=7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时，表示纯小数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时，表示纯整数</a:t>
            </a:r>
          </a:p>
        </p:txBody>
      </p:sp>
      <p:cxnSp>
        <p:nvCxnSpPr>
          <p:cNvPr id="17" name="肘形连接符 16"/>
          <p:cNvCxnSpPr/>
          <p:nvPr/>
        </p:nvCxnSpPr>
        <p:spPr>
          <a:xfrm rot="16200000" flipH="1">
            <a:off x="2914755" y="4537675"/>
            <a:ext cx="580703" cy="429531"/>
          </a:xfrm>
          <a:prstGeom prst="bentConnector3">
            <a:avLst>
              <a:gd name="adj1" fmla="val 9930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70292" y="3789040"/>
            <a:ext cx="576064" cy="5040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918333" y="4221088"/>
            <a:ext cx="144016" cy="144016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28852" y="4211852"/>
            <a:ext cx="144016" cy="144016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2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9989" y="5659215"/>
            <a:ext cx="6077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表</a:t>
            </a:r>
            <a:r>
              <a:rPr lang="en-US" altLang="zh-CN" sz="1600" smtClean="0"/>
              <a:t>1.</a:t>
            </a:r>
            <a:r>
              <a:rPr lang="zh-CN" altLang="en-US" sz="1600" smtClean="0"/>
              <a:t>卷积神经网络各数据量化小数点位数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47" y="863112"/>
            <a:ext cx="6206125" cy="42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6435" y="131735"/>
            <a:ext cx="84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C00000"/>
                </a:solidFill>
              </a:rPr>
              <a:t>  </a:t>
            </a:r>
            <a:r>
              <a:rPr lang="zh-CN" altLang="en-US" sz="2800" dirty="0" smtClean="0">
                <a:latin typeface="+mj-lt"/>
              </a:rPr>
              <a:t>神经网络算法流程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655469"/>
            <a:ext cx="6465283" cy="62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</TotalTime>
  <Words>587</Words>
  <Application>Microsoft Office PowerPoint</Application>
  <PresentationFormat>全屏显示(4:3)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Helvetica Light</vt:lpstr>
      <vt:lpstr>宋体</vt:lpstr>
      <vt:lpstr>微软雅黑</vt:lpstr>
      <vt:lpstr>等线</vt:lpstr>
      <vt:lpstr>等线 Light</vt:lpstr>
      <vt:lpstr>SimHei</vt:lpstr>
      <vt:lpstr>Arial</vt:lpstr>
      <vt:lpstr>Calibri</vt:lpstr>
      <vt:lpstr>Calibri Light</vt:lpstr>
      <vt:lpstr>Georgia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hppc</dc:creator>
  <cp:lastModifiedBy>Teation zhao</cp:lastModifiedBy>
  <cp:revision>100</cp:revision>
  <dcterms:created xsi:type="dcterms:W3CDTF">2019-07-17T01:48:12Z</dcterms:created>
  <dcterms:modified xsi:type="dcterms:W3CDTF">2019-08-17T06:46:43Z</dcterms:modified>
</cp:coreProperties>
</file>