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520" r:id="rId2"/>
    <p:sldId id="2278" r:id="rId3"/>
    <p:sldId id="2293" r:id="rId4"/>
    <p:sldId id="2281" r:id="rId5"/>
    <p:sldId id="2282" r:id="rId6"/>
    <p:sldId id="2283" r:id="rId7"/>
    <p:sldId id="2284" r:id="rId8"/>
    <p:sldId id="2296" r:id="rId9"/>
    <p:sldId id="2297" r:id="rId10"/>
    <p:sldId id="2298" r:id="rId11"/>
    <p:sldId id="2299" r:id="rId12"/>
    <p:sldId id="2286" r:id="rId13"/>
    <p:sldId id="2288" r:id="rId14"/>
    <p:sldId id="2294" r:id="rId15"/>
    <p:sldId id="2295" r:id="rId16"/>
    <p:sldId id="2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E3B9-4E07-449A-A208-11953DEE27BD}" type="datetimeFigureOut">
              <a:rPr lang="en-ID" smtClean="0"/>
              <a:t>04/06/2023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533E1-D875-48FE-9FFD-F3E29F9303A2}" type="slidenum">
              <a:rPr lang="en-ID" smtClean="0"/>
              <a:t>‹#›</a:t>
            </a:fld>
            <a:endParaRPr lang="en-ID"/>
          </a:p>
        </p:txBody>
      </p:sp>
    </p:spTree>
    <p:extLst>
      <p:ext uri="{BB962C8B-B14F-4D97-AF65-F5344CB8AC3E}">
        <p14:creationId xmlns:p14="http://schemas.microsoft.com/office/powerpoint/2010/main" val="512842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381000" y="685800"/>
            <a:ext cx="6096000" cy="3429000"/>
          </a:xfrm>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atin typeface="Arial" charset="0"/>
              <a:cs typeface="Arial"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3200">
                <a:solidFill>
                  <a:schemeClr val="tx1"/>
                </a:solidFill>
                <a:latin typeface="Times New Roman" pitchFamily="18" charset="0"/>
                <a:cs typeface="Arial" charset="0"/>
              </a:defRPr>
            </a:lvl1pPr>
            <a:lvl2pPr marL="742950" indent="-285750" defTabSz="958850">
              <a:defRPr kumimoji="1" sz="3200">
                <a:solidFill>
                  <a:schemeClr val="tx1"/>
                </a:solidFill>
                <a:latin typeface="Times New Roman" pitchFamily="18" charset="0"/>
                <a:cs typeface="Arial" charset="0"/>
              </a:defRPr>
            </a:lvl2pPr>
            <a:lvl3pPr marL="1143000" indent="-228600" defTabSz="958850">
              <a:defRPr kumimoji="1" sz="3200">
                <a:solidFill>
                  <a:schemeClr val="tx1"/>
                </a:solidFill>
                <a:latin typeface="Times New Roman" pitchFamily="18" charset="0"/>
                <a:cs typeface="Arial" charset="0"/>
              </a:defRPr>
            </a:lvl3pPr>
            <a:lvl4pPr marL="1600200" indent="-228600" defTabSz="958850">
              <a:defRPr kumimoji="1" sz="3200">
                <a:solidFill>
                  <a:schemeClr val="tx1"/>
                </a:solidFill>
                <a:latin typeface="Times New Roman" pitchFamily="18" charset="0"/>
                <a:cs typeface="Arial" charset="0"/>
              </a:defRPr>
            </a:lvl4pPr>
            <a:lvl5pPr marL="2057400" indent="-228600" defTabSz="958850">
              <a:defRPr kumimoji="1" sz="3200">
                <a:solidFill>
                  <a:schemeClr val="tx1"/>
                </a:solidFill>
                <a:latin typeface="Times New Roman" pitchFamily="18" charset="0"/>
                <a:cs typeface="Arial" charset="0"/>
              </a:defRPr>
            </a:lvl5pPr>
            <a:lvl6pPr marL="2514600" indent="-228600" defTabSz="958850" eaLnBrk="0" fontAlgn="base" hangingPunct="0">
              <a:spcBef>
                <a:spcPct val="0"/>
              </a:spcBef>
              <a:spcAft>
                <a:spcPct val="0"/>
              </a:spcAft>
              <a:defRPr kumimoji="1" sz="3200">
                <a:solidFill>
                  <a:schemeClr val="tx1"/>
                </a:solidFill>
                <a:latin typeface="Times New Roman" pitchFamily="18" charset="0"/>
                <a:cs typeface="Arial" charset="0"/>
              </a:defRPr>
            </a:lvl6pPr>
            <a:lvl7pPr marL="2971800" indent="-228600" defTabSz="958850" eaLnBrk="0" fontAlgn="base" hangingPunct="0">
              <a:spcBef>
                <a:spcPct val="0"/>
              </a:spcBef>
              <a:spcAft>
                <a:spcPct val="0"/>
              </a:spcAft>
              <a:defRPr kumimoji="1" sz="3200">
                <a:solidFill>
                  <a:schemeClr val="tx1"/>
                </a:solidFill>
                <a:latin typeface="Times New Roman" pitchFamily="18" charset="0"/>
                <a:cs typeface="Arial" charset="0"/>
              </a:defRPr>
            </a:lvl7pPr>
            <a:lvl8pPr marL="3429000" indent="-228600" defTabSz="958850" eaLnBrk="0" fontAlgn="base" hangingPunct="0">
              <a:spcBef>
                <a:spcPct val="0"/>
              </a:spcBef>
              <a:spcAft>
                <a:spcPct val="0"/>
              </a:spcAft>
              <a:defRPr kumimoji="1" sz="3200">
                <a:solidFill>
                  <a:schemeClr val="tx1"/>
                </a:solidFill>
                <a:latin typeface="Times New Roman" pitchFamily="18" charset="0"/>
                <a:cs typeface="Arial" charset="0"/>
              </a:defRPr>
            </a:lvl8pPr>
            <a:lvl9pPr marL="3886200" indent="-228600" defTabSz="958850" eaLnBrk="0" fontAlgn="base" hangingPunct="0">
              <a:spcBef>
                <a:spcPct val="0"/>
              </a:spcBef>
              <a:spcAft>
                <a:spcPct val="0"/>
              </a:spcAft>
              <a:defRPr kumimoji="1" sz="3200">
                <a:solidFill>
                  <a:schemeClr val="tx1"/>
                </a:solidFill>
                <a:latin typeface="Times New Roman" pitchFamily="18" charset="0"/>
                <a:cs typeface="Arial" charset="0"/>
              </a:defRPr>
            </a:lvl9pPr>
          </a:lstStyle>
          <a:p>
            <a:fld id="{708CA6BF-51E1-4D66-AA94-C5A576F1DCAB}" type="slidenum">
              <a:rPr kumimoji="0" lang="ar-KW" altLang="en-US" sz="1300" smtClean="0">
                <a:latin typeface="Arial" charset="0"/>
              </a:rPr>
              <a:pPr/>
              <a:t>1</a:t>
            </a:fld>
            <a:endParaRPr kumimoji="0" lang="en-US" altLang="en-US" sz="13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E100-239E-D41B-D872-FE7CCB21F9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BB0215F-D1A3-ABDC-6A83-99612E01D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AD77631-3936-6A10-FE87-63AFCD237FB3}"/>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0E9E5EBF-754F-C473-6379-C4518B881F8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DEA4EC-E75E-58C5-6D39-2B79B7348522}"/>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417644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01D7-C3CF-C2E6-7994-F9B266975D5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2403510-3886-6B39-DA8C-A6510B654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23A30E5-20E6-46F3-EB4E-61301D262FA2}"/>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AA6B7A03-EB32-8CF4-647C-430E1411D2D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0EADC66-D418-B972-E3CD-FF5EDFEEADB4}"/>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107729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BFBC5-6311-67A2-2AB7-715CCE8D5C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C4259B-53EE-F08A-96F7-FD7E58863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8EB6314-CBF0-E0F3-3D37-7BEAE287B68B}"/>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5926F566-E9B8-5416-A25B-1C1FF7AB82F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F1D0EF-2F61-8745-42F6-E8727F4122F5}"/>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370956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863982" y="1031228"/>
            <a:ext cx="1155703" cy="48384"/>
          </a:xfrm>
          <a:prstGeom prst="rect">
            <a:avLst/>
          </a:pr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lIns="80032" tIns="40010" rIns="80032" bIns="40010" rtlCol="0" anchor="ctr"/>
          <a:lstStyle/>
          <a:p>
            <a:pPr algn="ctr"/>
            <a:endParaRPr lang="en-US" sz="1675"/>
          </a:p>
        </p:txBody>
      </p:sp>
      <p:sp>
        <p:nvSpPr>
          <p:cNvPr id="8" name="Title 9"/>
          <p:cNvSpPr>
            <a:spLocks noGrp="1"/>
          </p:cNvSpPr>
          <p:nvPr>
            <p:ph type="title" hasCustomPrompt="1"/>
          </p:nvPr>
        </p:nvSpPr>
        <p:spPr>
          <a:xfrm>
            <a:off x="781080" y="537643"/>
            <a:ext cx="10943560" cy="580071"/>
          </a:xfrm>
          <a:prstGeom prst="rect">
            <a:avLst/>
          </a:prstGeom>
        </p:spPr>
        <p:txBody>
          <a:bodyPr lIns="90758" tIns="45372" rIns="90758" bIns="45372"/>
          <a:lstStyle>
            <a:lvl1pPr>
              <a:defRPr sz="2822" b="1" baseline="0">
                <a:solidFill>
                  <a:schemeClr val="tx1"/>
                </a:solidFill>
                <a:latin typeface="Myriad Pro" charset="0"/>
                <a:ea typeface="Myriad Pro" charset="0"/>
                <a:cs typeface="Myriad Pro" charset="0"/>
              </a:defRPr>
            </a:lvl1pPr>
          </a:lstStyle>
          <a:p>
            <a:r>
              <a:rPr lang="en-US" dirty="0"/>
              <a:t>Slide Full Text</a:t>
            </a:r>
          </a:p>
        </p:txBody>
      </p:sp>
      <p:sp>
        <p:nvSpPr>
          <p:cNvPr id="12" name="Text Placeholder 15"/>
          <p:cNvSpPr>
            <a:spLocks noGrp="1"/>
          </p:cNvSpPr>
          <p:nvPr>
            <p:ph type="body" sz="quarter" idx="12" hasCustomPrompt="1"/>
          </p:nvPr>
        </p:nvSpPr>
        <p:spPr>
          <a:xfrm>
            <a:off x="11472333" y="6381751"/>
            <a:ext cx="472020" cy="331972"/>
          </a:xfrm>
          <a:prstGeom prst="rect">
            <a:avLst/>
          </a:prstGeom>
        </p:spPr>
        <p:txBody>
          <a:bodyPr lIns="90758" tIns="45372" rIns="90758" bIns="45372"/>
          <a:lstStyle>
            <a:lvl1pPr marL="0" indent="0">
              <a:buNone/>
              <a:defRPr sz="1411">
                <a:solidFill>
                  <a:srgbClr val="0C5971"/>
                </a:solidFill>
              </a:defRPr>
            </a:lvl1pPr>
          </a:lstStyle>
          <a:p>
            <a:pPr lvl="0"/>
            <a:r>
              <a:rPr lang="en-US" dirty="0"/>
              <a:t>01</a:t>
            </a:r>
          </a:p>
        </p:txBody>
      </p:sp>
      <p:sp>
        <p:nvSpPr>
          <p:cNvPr id="3" name="Text Placeholder 2"/>
          <p:cNvSpPr>
            <a:spLocks noGrp="1"/>
          </p:cNvSpPr>
          <p:nvPr>
            <p:ph type="body" sz="quarter" idx="13" hasCustomPrompt="1"/>
          </p:nvPr>
        </p:nvSpPr>
        <p:spPr>
          <a:xfrm>
            <a:off x="781110" y="1447852"/>
            <a:ext cx="10943530" cy="4497891"/>
          </a:xfrm>
          <a:prstGeom prst="rect">
            <a:avLst/>
          </a:prstGeom>
        </p:spPr>
        <p:txBody>
          <a:bodyPr lIns="90758" tIns="45372" rIns="90758" bIns="45372"/>
          <a:lstStyle>
            <a:lvl1pPr marL="0" indent="0">
              <a:buNone/>
              <a:defRPr sz="2293" b="1">
                <a:latin typeface="Myriad Pro" charset="0"/>
                <a:ea typeface="Myriad Pro" charset="0"/>
                <a:cs typeface="Myriad Pro" charset="0"/>
              </a:defRPr>
            </a:lvl1pPr>
            <a:lvl2pPr marL="472563" indent="0">
              <a:buNone/>
              <a:defRPr sz="1940" baseline="0">
                <a:latin typeface="Myriad Pro" charset="0"/>
                <a:ea typeface="Myriad Pro" charset="0"/>
                <a:cs typeface="Myriad Pro" charset="0"/>
              </a:defRPr>
            </a:lvl2pPr>
            <a:lvl4pPr marL="1653964" indent="-236276">
              <a:lnSpc>
                <a:spcPct val="150000"/>
              </a:lnSpc>
              <a:buFont typeface="Wingdings" charset="2"/>
              <a:buChar char="ü"/>
              <a:defRPr sz="1411" baseline="0">
                <a:latin typeface="Myriad Pro" charset="0"/>
                <a:ea typeface="Myriad Pro" charset="0"/>
                <a:cs typeface="Myriad Pro" charset="0"/>
              </a:defRPr>
            </a:lvl4pPr>
          </a:lstStyle>
          <a:p>
            <a:pPr lvl="0"/>
            <a:r>
              <a:rPr lang="en-US" dirty="0"/>
              <a:t>Body Text</a:t>
            </a:r>
          </a:p>
          <a:p>
            <a:pPr lvl="1"/>
            <a:r>
              <a:rPr lang="en-US" b="0" i="0" dirty="0">
                <a:solidFill>
                  <a:srgbClr val="000000"/>
                </a:solidFill>
                <a:effectLst/>
                <a:latin typeface="Myriad Pro" charset="0"/>
                <a:ea typeface="Myriad Pro" charset="0"/>
                <a:cs typeface="Myriad Pro" charset="0"/>
              </a:rPr>
              <a:t>Body Text Body Text Body Text Body Text Body Text Body Text Body Text Body Text Body Text Body Text Body Text Body Text Body Text Body Text Body Text Body Text Body Text Body Text</a:t>
            </a:r>
            <a:endParaRPr lang="en-US" b="0" i="0" dirty="0">
              <a:solidFill>
                <a:srgbClr val="000000"/>
              </a:solidFill>
              <a:effectLst/>
              <a:latin typeface="Helvetica" charset="0"/>
            </a:endParaRPr>
          </a:p>
          <a:p>
            <a:pPr lvl="3"/>
            <a:r>
              <a:rPr lang="en-US" b="0" i="0" dirty="0">
                <a:solidFill>
                  <a:srgbClr val="000000"/>
                </a:solidFill>
                <a:effectLst/>
                <a:latin typeface="Myriad Pro" charset="0"/>
                <a:ea typeface="Myriad Pro" charset="0"/>
                <a:cs typeface="Myriad Pro" charset="0"/>
              </a:rPr>
              <a:t>Body Text 1</a:t>
            </a:r>
          </a:p>
          <a:p>
            <a:pPr lvl="3"/>
            <a:r>
              <a:rPr lang="en-US" dirty="0"/>
              <a:t>Body Text 2</a:t>
            </a:r>
          </a:p>
          <a:p>
            <a:pPr lvl="3"/>
            <a:r>
              <a:rPr lang="en-US" dirty="0"/>
              <a:t>Body Text 3</a:t>
            </a:r>
          </a:p>
          <a:p>
            <a:pPr lvl="3"/>
            <a:r>
              <a:rPr lang="en-US" dirty="0"/>
              <a:t>Body Text 4</a:t>
            </a:r>
          </a:p>
          <a:p>
            <a:pPr lvl="3"/>
            <a:r>
              <a:rPr lang="en-US" dirty="0"/>
              <a:t>Body Text 5</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055714"/>
            <a:ext cx="9043988" cy="802289"/>
          </a:xfrm>
          <a:prstGeom prst="rect">
            <a:avLst/>
          </a:prstGeom>
        </p:spPr>
      </p:pic>
      <p:pic>
        <p:nvPicPr>
          <p:cNvPr id="2" name="Picture 10">
            <a:extLst>
              <a:ext uri="{FF2B5EF4-FFF2-40B4-BE49-F238E27FC236}">
                <a16:creationId xmlns:a16="http://schemas.microsoft.com/office/drawing/2014/main" id="{118E191F-130B-81B0-282F-61428C3C2DDF}"/>
              </a:ext>
            </a:extLst>
          </p:cNvPr>
          <p:cNvPicPr>
            <a:picLocks noChangeAspect="1"/>
          </p:cNvPicPr>
          <p:nvPr userDrawn="1"/>
        </p:nvPicPr>
        <p:blipFill>
          <a:blip r:embed="rId3">
            <a:extLst>
              <a:ext uri="{28A0092B-C50C-407E-A947-70E740481C1C}">
                <a14:useLocalDpi xmlns:a14="http://schemas.microsoft.com/office/drawing/2010/main" val="0"/>
              </a:ext>
            </a:extLst>
          </a:blip>
          <a:srcRect l="7680" r="8366"/>
          <a:stretch>
            <a:fillRect/>
          </a:stretch>
        </p:blipFill>
        <p:spPr bwMode="auto">
          <a:xfrm>
            <a:off x="11472333" y="53380"/>
            <a:ext cx="647336" cy="61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32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79554" name="Rectangle 2"/>
          <p:cNvSpPr>
            <a:spLocks noGrp="1" noChangeArrowheads="1"/>
          </p:cNvSpPr>
          <p:nvPr>
            <p:ph type="ctrTitle" sz="quarter"/>
          </p:nvPr>
        </p:nvSpPr>
        <p:spPr>
          <a:xfrm>
            <a:off x="5452452" y="1381128"/>
            <a:ext cx="6536353" cy="2333625"/>
          </a:xfrm>
          <a:prstGeom prst="rect">
            <a:avLst/>
          </a:prstGeom>
        </p:spPr>
        <p:txBody>
          <a:bodyPr lIns="82726" tIns="41361" rIns="82726" bIns="41361"/>
          <a:lstStyle>
            <a:lvl1pPr>
              <a:defRPr/>
            </a:lvl1pPr>
          </a:lstStyle>
          <a:p>
            <a:r>
              <a:rPr lang="en-US" dirty="0"/>
              <a:t>Click to edit Master title style</a:t>
            </a:r>
          </a:p>
        </p:txBody>
      </p:sp>
      <p:sp>
        <p:nvSpPr>
          <p:cNvPr id="3" name="Rectangle 4"/>
          <p:cNvSpPr>
            <a:spLocks noGrp="1" noChangeArrowheads="1"/>
          </p:cNvSpPr>
          <p:nvPr>
            <p:ph type="dt" sz="quarter" idx="10"/>
          </p:nvPr>
        </p:nvSpPr>
        <p:spPr>
          <a:xfrm>
            <a:off x="3658230" y="5409717"/>
            <a:ext cx="8330627" cy="457619"/>
          </a:xfrm>
          <a:prstGeom prst="rect">
            <a:avLst/>
          </a:prstGeom>
        </p:spPr>
        <p:txBody>
          <a:bodyPr wrap="none" lIns="82726" tIns="41361" rIns="82726" bIns="41361"/>
          <a:lstStyle>
            <a:lvl1pPr>
              <a:defRPr sz="3351" b="1">
                <a:latin typeface="+mn-lt"/>
              </a:defRPr>
            </a:lvl1pPr>
          </a:lstStyle>
          <a:p>
            <a:pPr>
              <a:defRPr/>
            </a:pPr>
            <a:endParaRPr lang="en-US"/>
          </a:p>
        </p:txBody>
      </p:sp>
      <p:sp>
        <p:nvSpPr>
          <p:cNvPr id="4" name="Footer Placeholder 3"/>
          <p:cNvSpPr>
            <a:spLocks noGrp="1" noChangeArrowheads="1"/>
          </p:cNvSpPr>
          <p:nvPr>
            <p:ph type="ftr" sz="quarter" idx="11"/>
          </p:nvPr>
        </p:nvSpPr>
        <p:spPr>
          <a:xfrm>
            <a:off x="4978687" y="6473305"/>
            <a:ext cx="3859810" cy="334414"/>
          </a:xfrm>
          <a:prstGeom prst="rect">
            <a:avLst/>
          </a:prstGeom>
        </p:spPr>
        <p:txBody>
          <a:bodyPr lIns="82726" tIns="41361" rIns="82726" bIns="41361"/>
          <a:lstStyle>
            <a:lvl1pPr>
              <a:defRPr/>
            </a:lvl1pPr>
          </a:lstStyle>
          <a:p>
            <a:pPr>
              <a:defRPr/>
            </a:pPr>
            <a:endParaRPr lang="en-US"/>
          </a:p>
        </p:txBody>
      </p:sp>
      <p:sp>
        <p:nvSpPr>
          <p:cNvPr id="5" name="Slide Number Placeholder 4"/>
          <p:cNvSpPr>
            <a:spLocks noGrp="1" noChangeArrowheads="1"/>
          </p:cNvSpPr>
          <p:nvPr>
            <p:ph type="sldNum" sz="quarter" idx="12"/>
          </p:nvPr>
        </p:nvSpPr>
        <p:spPr>
          <a:xfrm>
            <a:off x="9652652" y="6352609"/>
            <a:ext cx="2539348" cy="455105"/>
          </a:xfrm>
          <a:prstGeom prst="rect">
            <a:avLst/>
          </a:prstGeom>
        </p:spPr>
        <p:txBody>
          <a:bodyPr lIns="82726" tIns="41361" rIns="82726" bIns="41361"/>
          <a:lstStyle>
            <a:lvl1pPr>
              <a:defRPr/>
            </a:lvl1pPr>
          </a:lstStyle>
          <a:p>
            <a:pPr>
              <a:defRPr/>
            </a:pPr>
            <a:fld id="{9F30C531-C28E-499F-B75B-59B3628F7B18}" type="slidenum">
              <a:rPr lang="ar-KW"/>
              <a:pPr>
                <a:defRPr/>
              </a:pPr>
              <a:t>‹#›</a:t>
            </a:fld>
            <a:endParaRPr lang="en-US"/>
          </a:p>
        </p:txBody>
      </p:sp>
    </p:spTree>
    <p:extLst>
      <p:ext uri="{BB962C8B-B14F-4D97-AF65-F5344CB8AC3E}">
        <p14:creationId xmlns:p14="http://schemas.microsoft.com/office/powerpoint/2010/main" val="34540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B6E8-B6C4-B58D-8451-A197178E144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EE2C84A-DD92-D753-1030-4D4772B00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2615008-B727-991D-2F5C-A49F3C941B8E}"/>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79961ABF-1156-5FF0-D6E3-2B976B7C451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35C396B-7416-7644-7631-8E4BB4558DA9}"/>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290191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AE16-074B-A4C1-969E-B1630B87C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E3D9EA9-6782-1321-8495-1D3ED2478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D4487-5DE1-4331-96B3-B18CECBA35A2}"/>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AD9C23C2-2A3F-913F-BE9A-46952A6649A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7AB6A5-8F1F-C175-FC5A-43417B2D1A63}"/>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292633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AEBB-F64F-7BB0-2C26-5EDBF868641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0F71313-8F07-8872-9E65-7C2297543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37AE881-EC91-2DC7-387B-70633FC0F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64283BB-4EE5-ABB1-02E4-4EF61981B69A}"/>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6" name="Footer Placeholder 5">
            <a:extLst>
              <a:ext uri="{FF2B5EF4-FFF2-40B4-BE49-F238E27FC236}">
                <a16:creationId xmlns:a16="http://schemas.microsoft.com/office/drawing/2014/main" id="{5232715C-4667-DF18-0215-27822AC149D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7A84112-E42B-21D8-61A2-EAA1313D31EE}"/>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347212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108D-EFA4-EFB0-235D-AE128F0D904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D1F6754-0AF8-2290-85BF-A6E9AFAE8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92FCB-1450-94DB-05A3-F52AD772AC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E20A3AF-55D0-74CC-006A-1B53F7019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2BA3A-52BD-D489-C60A-A1E28D3C35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4A02256-5584-8D9C-3049-F7F4ECD03021}"/>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8" name="Footer Placeholder 7">
            <a:extLst>
              <a:ext uri="{FF2B5EF4-FFF2-40B4-BE49-F238E27FC236}">
                <a16:creationId xmlns:a16="http://schemas.microsoft.com/office/drawing/2014/main" id="{8806883D-5A2C-36C2-E647-346DF2BDBAA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C6E3889-48C5-16C4-B0EC-77646F4781A1}"/>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388578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E491-6165-066C-9781-C7A13CD3999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5CF0FD2-8E01-6E92-C4C9-9B39F6EA0CF7}"/>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4" name="Footer Placeholder 3">
            <a:extLst>
              <a:ext uri="{FF2B5EF4-FFF2-40B4-BE49-F238E27FC236}">
                <a16:creationId xmlns:a16="http://schemas.microsoft.com/office/drawing/2014/main" id="{3B9BB750-A188-D1E6-011D-CE77C732160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AE63C19-EE18-E800-38F9-5DCF175B18FF}"/>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126747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24058-BEBF-9F3A-E898-34A18D0C77CE}"/>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3" name="Footer Placeholder 2">
            <a:extLst>
              <a:ext uri="{FF2B5EF4-FFF2-40B4-BE49-F238E27FC236}">
                <a16:creationId xmlns:a16="http://schemas.microsoft.com/office/drawing/2014/main" id="{5FFCA083-29F8-DC9D-1929-7FA411B2DB68}"/>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D7681EE-9C23-1879-527A-1964B3D2A51F}"/>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173353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0132-AE3C-B46F-FD90-8E7048C4B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CA75C77-28F6-061E-B427-852B8F2A8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499CC66-A4B0-FA2A-2677-212695B5C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CAB8B-4431-82F5-4CF4-1089659C3EA6}"/>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6" name="Footer Placeholder 5">
            <a:extLst>
              <a:ext uri="{FF2B5EF4-FFF2-40B4-BE49-F238E27FC236}">
                <a16:creationId xmlns:a16="http://schemas.microsoft.com/office/drawing/2014/main" id="{FC7C9B8F-645C-5776-21A9-1B6005B25B3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167B910-7EA6-189E-C837-3A3C9D222A8A}"/>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42581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B5F0-77B9-88B0-646C-B848135EA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258277C-2CA4-73BF-EB4F-67D7CEF16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01AC7E4-0C09-719F-532B-6C8C46519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0531D-F69B-51A3-CD5E-19268AA3CA36}"/>
              </a:ext>
            </a:extLst>
          </p:cNvPr>
          <p:cNvSpPr>
            <a:spLocks noGrp="1"/>
          </p:cNvSpPr>
          <p:nvPr>
            <p:ph type="dt" sz="half" idx="10"/>
          </p:nvPr>
        </p:nvSpPr>
        <p:spPr/>
        <p:txBody>
          <a:bodyPr/>
          <a:lstStyle/>
          <a:p>
            <a:fld id="{EF80857B-E7FA-48D3-A943-EF777DB8063D}" type="datetimeFigureOut">
              <a:rPr lang="en-ID" smtClean="0"/>
              <a:t>04/06/2023</a:t>
            </a:fld>
            <a:endParaRPr lang="en-ID"/>
          </a:p>
        </p:txBody>
      </p:sp>
      <p:sp>
        <p:nvSpPr>
          <p:cNvPr id="6" name="Footer Placeholder 5">
            <a:extLst>
              <a:ext uri="{FF2B5EF4-FFF2-40B4-BE49-F238E27FC236}">
                <a16:creationId xmlns:a16="http://schemas.microsoft.com/office/drawing/2014/main" id="{1CA30282-04F4-E188-122F-3F242DBC546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087F00F-CB5B-A6A5-C54D-B7AF19F514DE}"/>
              </a:ext>
            </a:extLst>
          </p:cNvPr>
          <p:cNvSpPr>
            <a:spLocks noGrp="1"/>
          </p:cNvSpPr>
          <p:nvPr>
            <p:ph type="sldNum" sz="quarter" idx="12"/>
          </p:nvPr>
        </p:nvSpPr>
        <p:spPr/>
        <p:txBody>
          <a:bodyPr/>
          <a:lstStyle/>
          <a:p>
            <a:fld id="{7A7A349E-1C51-4A20-8F3A-1A59AD96178A}" type="slidenum">
              <a:rPr lang="en-ID" smtClean="0"/>
              <a:t>‹#›</a:t>
            </a:fld>
            <a:endParaRPr lang="en-ID"/>
          </a:p>
        </p:txBody>
      </p:sp>
    </p:spTree>
    <p:extLst>
      <p:ext uri="{BB962C8B-B14F-4D97-AF65-F5344CB8AC3E}">
        <p14:creationId xmlns:p14="http://schemas.microsoft.com/office/powerpoint/2010/main" val="115373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F1A0C-4C76-B523-1B3E-D87735B8C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F3A2CD-0ED2-645A-9E82-7EDDE53EE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5066759-1C18-21AF-3C60-E803925BD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0857B-E7FA-48D3-A943-EF777DB8063D}" type="datetimeFigureOut">
              <a:rPr lang="en-ID" smtClean="0"/>
              <a:t>04/06/2023</a:t>
            </a:fld>
            <a:endParaRPr lang="en-ID"/>
          </a:p>
        </p:txBody>
      </p:sp>
      <p:sp>
        <p:nvSpPr>
          <p:cNvPr id="5" name="Footer Placeholder 4">
            <a:extLst>
              <a:ext uri="{FF2B5EF4-FFF2-40B4-BE49-F238E27FC236}">
                <a16:creationId xmlns:a16="http://schemas.microsoft.com/office/drawing/2014/main" id="{7E04C4CE-5001-6401-308F-47B9323DD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D9EB375-F416-1A6C-8E9D-A5328A9A8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A349E-1C51-4A20-8F3A-1A59AD96178A}" type="slidenum">
              <a:rPr lang="en-ID" smtClean="0"/>
              <a:t>‹#›</a:t>
            </a:fld>
            <a:endParaRPr lang="en-ID"/>
          </a:p>
        </p:txBody>
      </p:sp>
    </p:spTree>
    <p:extLst>
      <p:ext uri="{BB962C8B-B14F-4D97-AF65-F5344CB8AC3E}">
        <p14:creationId xmlns:p14="http://schemas.microsoft.com/office/powerpoint/2010/main" val="90123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ctrTitle" sz="quarter"/>
          </p:nvPr>
        </p:nvSpPr>
        <p:spPr>
          <a:xfrm>
            <a:off x="1011645" y="1339495"/>
            <a:ext cx="10079118" cy="2089505"/>
          </a:xfrm>
          <a:solidFill>
            <a:schemeClr val="bg1"/>
          </a:solidFill>
        </p:spPr>
        <p:txBody>
          <a:bodyPr>
            <a:normAutofit/>
          </a:bodyPr>
          <a:lstStyle/>
          <a:p>
            <a:pPr algn="ctr"/>
            <a:r>
              <a:rPr lang="en-US" sz="3600" kern="2400" dirty="0" err="1">
                <a:effectLst/>
                <a:latin typeface="Times New Roman" panose="02020603050405020304" pitchFamily="18" charset="0"/>
                <a:ea typeface="MS Mincho" panose="02020609040205080304" pitchFamily="49" charset="-128"/>
              </a:rPr>
              <a:t>Sistem</a:t>
            </a:r>
            <a:r>
              <a:rPr lang="en-US" sz="3600" kern="2400" dirty="0">
                <a:effectLst/>
                <a:latin typeface="Times New Roman" panose="02020603050405020304" pitchFamily="18" charset="0"/>
                <a:ea typeface="MS Mincho" panose="02020609040205080304" pitchFamily="49" charset="-128"/>
              </a:rPr>
              <a:t> Smart Sprayer pada Autonomous Drone </a:t>
            </a:r>
            <a:r>
              <a:rPr lang="en-US" sz="3600" kern="2400" dirty="0" err="1">
                <a:effectLst/>
                <a:latin typeface="Times New Roman" panose="02020603050405020304" pitchFamily="18" charset="0"/>
                <a:ea typeface="MS Mincho" panose="02020609040205080304" pitchFamily="49" charset="-128"/>
              </a:rPr>
              <a:t>Dengan</a:t>
            </a:r>
            <a:r>
              <a:rPr lang="en-US" sz="3600" kern="2400" dirty="0">
                <a:effectLst/>
                <a:latin typeface="Times New Roman" panose="02020603050405020304" pitchFamily="18" charset="0"/>
                <a:ea typeface="MS Mincho" panose="02020609040205080304" pitchFamily="49" charset="-128"/>
              </a:rPr>
              <a:t> </a:t>
            </a:r>
            <a:r>
              <a:rPr lang="en-US" sz="3600" kern="2400" dirty="0" err="1">
                <a:effectLst/>
                <a:latin typeface="Times New Roman" panose="02020603050405020304" pitchFamily="18" charset="0"/>
                <a:ea typeface="MS Mincho" panose="02020609040205080304" pitchFamily="49" charset="-128"/>
              </a:rPr>
              <a:t>Metode</a:t>
            </a:r>
            <a:r>
              <a:rPr lang="en-US" sz="3600" kern="2400" dirty="0">
                <a:effectLst/>
                <a:latin typeface="Times New Roman" panose="02020603050405020304" pitchFamily="18" charset="0"/>
                <a:ea typeface="MS Mincho" panose="02020609040205080304" pitchFamily="49" charset="-128"/>
              </a:rPr>
              <a:t> Ensemble Bagged Trees</a:t>
            </a:r>
            <a:endParaRPr lang="en-US" altLang="ar-SA" sz="8800" b="1" dirty="0">
              <a:solidFill>
                <a:schemeClr val="tx1"/>
              </a:solidFill>
            </a:endParaRPr>
          </a:p>
        </p:txBody>
      </p:sp>
      <p:sp>
        <p:nvSpPr>
          <p:cNvPr id="15364" name="AutoShape 9" descr="Hasil gambar untuk Logo Unpri"/>
          <p:cNvSpPr>
            <a:spLocks noChangeAspect="1" noChangeArrowheads="1"/>
          </p:cNvSpPr>
          <p:nvPr/>
        </p:nvSpPr>
        <p:spPr bwMode="auto">
          <a:xfrm>
            <a:off x="888586" y="-1659496"/>
            <a:ext cx="3141812" cy="266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949" tIns="36473" rIns="72949" bIns="36473"/>
          <a:lstStyle/>
          <a:p>
            <a:endParaRPr lang="en-GB" sz="1587"/>
          </a:p>
        </p:txBody>
      </p:sp>
      <p:sp>
        <p:nvSpPr>
          <p:cNvPr id="15369" name="AutoShape 14" descr="Hasil gambar untuk unpri logo"/>
          <p:cNvSpPr>
            <a:spLocks noChangeAspect="1" noChangeArrowheads="1"/>
          </p:cNvSpPr>
          <p:nvPr/>
        </p:nvSpPr>
        <p:spPr bwMode="auto">
          <a:xfrm>
            <a:off x="888591" y="-1719840"/>
            <a:ext cx="3282367" cy="278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949" tIns="36473" rIns="72949" bIns="36473"/>
          <a:lstStyle/>
          <a:p>
            <a:endParaRPr lang="en-GB" sz="1587"/>
          </a:p>
        </p:txBody>
      </p:sp>
      <p:sp>
        <p:nvSpPr>
          <p:cNvPr id="15372" name="Rectangle 1"/>
          <p:cNvSpPr>
            <a:spLocks noChangeArrowheads="1"/>
          </p:cNvSpPr>
          <p:nvPr/>
        </p:nvSpPr>
        <p:spPr bwMode="auto">
          <a:xfrm>
            <a:off x="888588" y="73059"/>
            <a:ext cx="10476840" cy="41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949" tIns="36473" rIns="72949" bIns="36473">
            <a:spAutoFit/>
          </a:bodyPr>
          <a:lstStyle/>
          <a:p>
            <a:pPr algn="ctr"/>
            <a:r>
              <a:rPr lang="en-GB" sz="2205" b="1" dirty="0">
                <a:solidFill>
                  <a:srgbClr val="CC3300"/>
                </a:solidFill>
              </a:rPr>
              <a:t>13th April 2023</a:t>
            </a:r>
          </a:p>
        </p:txBody>
      </p:sp>
      <p:sp>
        <p:nvSpPr>
          <p:cNvPr id="15366" name="Rectangle 3"/>
          <p:cNvSpPr>
            <a:spLocks noGrp="1" noChangeArrowheads="1"/>
          </p:cNvSpPr>
          <p:nvPr>
            <p:ph type="subTitle" idx="4294967295"/>
          </p:nvPr>
        </p:nvSpPr>
        <p:spPr>
          <a:xfrm>
            <a:off x="888586" y="4282454"/>
            <a:ext cx="10432744" cy="1747285"/>
          </a:xfrm>
          <a:prstGeom prst="rect">
            <a:avLst/>
          </a:prstGeom>
        </p:spPr>
        <p:txBody>
          <a:bodyPr vert="horz" lIns="72949" tIns="36473" rIns="72949" bIns="36473" rtlCol="0">
            <a:normAutofit/>
          </a:bodyPr>
          <a:lstStyle/>
          <a:p>
            <a:pPr marL="0" indent="0" algn="ctr">
              <a:buNone/>
            </a:pPr>
            <a:r>
              <a:rPr lang="en-US" altLang="ar-SA" b="1" dirty="0">
                <a:solidFill>
                  <a:srgbClr val="C00000"/>
                </a:solidFill>
              </a:rPr>
              <a:t>Alvito Dwinovan Wibowo</a:t>
            </a:r>
          </a:p>
          <a:p>
            <a:pPr marL="0" indent="0" algn="ctr">
              <a:buNone/>
            </a:pPr>
            <a:r>
              <a:rPr lang="en-US" altLang="ar-SA" b="1" dirty="0">
                <a:solidFill>
                  <a:srgbClr val="C00000"/>
                </a:solidFill>
              </a:rPr>
              <a:t>140910200040</a:t>
            </a:r>
          </a:p>
          <a:p>
            <a:pPr marL="0" indent="0" algn="ctr">
              <a:buNone/>
            </a:pPr>
            <a:r>
              <a:rPr lang="en-US" altLang="ar-SA" sz="2000" b="1" dirty="0">
                <a:solidFill>
                  <a:srgbClr val="0033CC"/>
                </a:solidFill>
              </a:rPr>
              <a:t>Electrical Engineering Universitas </a:t>
            </a:r>
            <a:r>
              <a:rPr lang="en-US" altLang="ar-SA" sz="2000" b="1" dirty="0" err="1">
                <a:solidFill>
                  <a:srgbClr val="0033CC"/>
                </a:solidFill>
              </a:rPr>
              <a:t>Padjadjaran</a:t>
            </a:r>
            <a:endParaRPr lang="id-ID" altLang="ar-SA" sz="2000" b="1" dirty="0">
              <a:solidFill>
                <a:srgbClr val="0033CC"/>
              </a:solidFill>
            </a:endParaRPr>
          </a:p>
        </p:txBody>
      </p:sp>
    </p:spTree>
    <p:extLst>
      <p:ext uri="{BB962C8B-B14F-4D97-AF65-F5344CB8AC3E}">
        <p14:creationId xmlns:p14="http://schemas.microsoft.com/office/powerpoint/2010/main" val="273020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9E8F-44C6-B14C-9192-814FE71B8C2C}"/>
              </a:ext>
            </a:extLst>
          </p:cNvPr>
          <p:cNvSpPr>
            <a:spLocks noGrp="1"/>
          </p:cNvSpPr>
          <p:nvPr>
            <p:ph type="title"/>
          </p:nvPr>
        </p:nvSpPr>
        <p:spPr/>
        <p:txBody>
          <a:bodyPr/>
          <a:lstStyle/>
          <a:p>
            <a:r>
              <a:rPr lang="en-US" dirty="0" err="1"/>
              <a:t>Algoritma</a:t>
            </a:r>
            <a:r>
              <a:rPr lang="en-US" dirty="0"/>
              <a:t> Ensemble Bagged Trees</a:t>
            </a:r>
          </a:p>
        </p:txBody>
      </p:sp>
      <p:sp>
        <p:nvSpPr>
          <p:cNvPr id="3" name="Text Placeholder 2">
            <a:extLst>
              <a:ext uri="{FF2B5EF4-FFF2-40B4-BE49-F238E27FC236}">
                <a16:creationId xmlns:a16="http://schemas.microsoft.com/office/drawing/2014/main" id="{1BCCACEC-3A45-C4B1-6D86-9857E0BE8BA4}"/>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03F317C0-863D-B727-305C-EF24C8BBE813}"/>
              </a:ext>
            </a:extLst>
          </p:cNvPr>
          <p:cNvPicPr>
            <a:picLocks noChangeAspect="1"/>
          </p:cNvPicPr>
          <p:nvPr/>
        </p:nvPicPr>
        <p:blipFill>
          <a:blip r:embed="rId2"/>
          <a:stretch>
            <a:fillRect/>
          </a:stretch>
        </p:blipFill>
        <p:spPr>
          <a:xfrm>
            <a:off x="3796046" y="1195584"/>
            <a:ext cx="4913627" cy="1293538"/>
          </a:xfrm>
          <a:prstGeom prst="rect">
            <a:avLst/>
          </a:prstGeom>
          <a:ln>
            <a:solidFill>
              <a:schemeClr val="bg2">
                <a:lumMod val="75000"/>
              </a:schemeClr>
            </a:solidFill>
          </a:ln>
        </p:spPr>
      </p:pic>
      <p:pic>
        <p:nvPicPr>
          <p:cNvPr id="7" name="Picture 6">
            <a:extLst>
              <a:ext uri="{FF2B5EF4-FFF2-40B4-BE49-F238E27FC236}">
                <a16:creationId xmlns:a16="http://schemas.microsoft.com/office/drawing/2014/main" id="{EFC14E54-DAA6-8860-8DE0-9C43D16C2D08}"/>
              </a:ext>
            </a:extLst>
          </p:cNvPr>
          <p:cNvPicPr>
            <a:picLocks noChangeAspect="1"/>
          </p:cNvPicPr>
          <p:nvPr/>
        </p:nvPicPr>
        <p:blipFill>
          <a:blip r:embed="rId3"/>
          <a:stretch>
            <a:fillRect/>
          </a:stretch>
        </p:blipFill>
        <p:spPr>
          <a:xfrm>
            <a:off x="0" y="2703712"/>
            <a:ext cx="12192000" cy="3463449"/>
          </a:xfrm>
          <a:prstGeom prst="rect">
            <a:avLst/>
          </a:prstGeom>
        </p:spPr>
      </p:pic>
    </p:spTree>
    <p:extLst>
      <p:ext uri="{BB962C8B-B14F-4D97-AF65-F5344CB8AC3E}">
        <p14:creationId xmlns:p14="http://schemas.microsoft.com/office/powerpoint/2010/main" val="385538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5E09-0F81-F57B-CBF9-01323BDB550D}"/>
              </a:ext>
            </a:extLst>
          </p:cNvPr>
          <p:cNvSpPr>
            <a:spLocks noGrp="1"/>
          </p:cNvSpPr>
          <p:nvPr>
            <p:ph type="title"/>
          </p:nvPr>
        </p:nvSpPr>
        <p:spPr/>
        <p:txBody>
          <a:bodyPr/>
          <a:lstStyle/>
          <a:p>
            <a:r>
              <a:rPr lang="en-US" dirty="0"/>
              <a:t>Hasil dan </a:t>
            </a:r>
            <a:r>
              <a:rPr lang="en-US" dirty="0" err="1"/>
              <a:t>Evaluasi</a:t>
            </a:r>
            <a:r>
              <a:rPr lang="en-US" dirty="0"/>
              <a:t> Performa Model EBT</a:t>
            </a:r>
          </a:p>
        </p:txBody>
      </p:sp>
      <p:sp>
        <p:nvSpPr>
          <p:cNvPr id="3" name="Text Placeholder 2">
            <a:extLst>
              <a:ext uri="{FF2B5EF4-FFF2-40B4-BE49-F238E27FC236}">
                <a16:creationId xmlns:a16="http://schemas.microsoft.com/office/drawing/2014/main" id="{5D82A258-F0FE-6686-0301-848FAA09D235}"/>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CFA8D749-0448-9D8D-045B-0E06003C39B7}"/>
              </a:ext>
            </a:extLst>
          </p:cNvPr>
          <p:cNvPicPr>
            <a:picLocks noChangeAspect="1"/>
          </p:cNvPicPr>
          <p:nvPr/>
        </p:nvPicPr>
        <p:blipFill>
          <a:blip r:embed="rId2"/>
          <a:stretch>
            <a:fillRect/>
          </a:stretch>
        </p:blipFill>
        <p:spPr>
          <a:xfrm>
            <a:off x="781080" y="1333500"/>
            <a:ext cx="4170832" cy="3947160"/>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E134E783-6E5D-574B-661B-9DF6EE3398B4}"/>
              </a:ext>
            </a:extLst>
          </p:cNvPr>
          <p:cNvSpPr txBox="1"/>
          <p:nvPr/>
        </p:nvSpPr>
        <p:spPr>
          <a:xfrm>
            <a:off x="781080" y="5496446"/>
            <a:ext cx="4170832" cy="355714"/>
          </a:xfrm>
          <a:prstGeom prst="rect">
            <a:avLst/>
          </a:prstGeom>
          <a:noFill/>
        </p:spPr>
        <p:txBody>
          <a:bodyPr wrap="square">
            <a:spAutoFit/>
          </a:bodyPr>
          <a:lstStyle/>
          <a:p>
            <a:pPr marL="0" marR="0" indent="0" algn="ctr">
              <a:lnSpc>
                <a:spcPct val="95000"/>
              </a:lnSpc>
              <a:spcBef>
                <a:spcPts val="0"/>
              </a:spcBef>
              <a:spcAft>
                <a:spcPts val="0"/>
              </a:spcAft>
              <a:tabLst>
                <a:tab pos="182880" algn="l"/>
              </a:tabLst>
            </a:pPr>
            <a:r>
              <a:rPr lang="en-US" sz="1800" b="1" spc="-5" dirty="0">
                <a:effectLst/>
                <a:latin typeface="Times New Roman" panose="02020603050405020304" pitchFamily="18" charset="0"/>
                <a:ea typeface="SimSun" panose="02010600030101010101" pitchFamily="2" charset="-122"/>
              </a:rPr>
              <a:t>Fig</a:t>
            </a:r>
            <a:r>
              <a:rPr lang="en-US" sz="1800" spc="-5" dirty="0">
                <a:effectLst/>
                <a:latin typeface="Times New Roman" panose="02020603050405020304" pitchFamily="18" charset="0"/>
                <a:ea typeface="SimSun" panose="02010600030101010101" pitchFamily="2" charset="-122"/>
              </a:rPr>
              <a:t>. 9. Hasil Confusion Matrix </a:t>
            </a:r>
            <a:r>
              <a:rPr lang="en-US" sz="1800" spc="-5" dirty="0" err="1">
                <a:effectLst/>
                <a:latin typeface="Times New Roman" panose="02020603050405020304" pitchFamily="18" charset="0"/>
                <a:ea typeface="SimSun" panose="02010600030101010101" pitchFamily="2" charset="-122"/>
              </a:rPr>
              <a:t>dari</a:t>
            </a:r>
            <a:r>
              <a:rPr lang="en-US" sz="1800" spc="-5" dirty="0">
                <a:effectLst/>
                <a:latin typeface="Times New Roman" panose="02020603050405020304" pitchFamily="18" charset="0"/>
                <a:ea typeface="SimSun" panose="02010600030101010101" pitchFamily="2" charset="-122"/>
              </a:rPr>
              <a:t> EBT</a:t>
            </a:r>
          </a:p>
        </p:txBody>
      </p:sp>
      <p:pic>
        <p:nvPicPr>
          <p:cNvPr id="10" name="Picture 9">
            <a:extLst>
              <a:ext uri="{FF2B5EF4-FFF2-40B4-BE49-F238E27FC236}">
                <a16:creationId xmlns:a16="http://schemas.microsoft.com/office/drawing/2014/main" id="{D94D562B-51BE-3E9A-4CC9-20C2A5272A4E}"/>
              </a:ext>
            </a:extLst>
          </p:cNvPr>
          <p:cNvPicPr>
            <a:picLocks noChangeAspect="1"/>
          </p:cNvPicPr>
          <p:nvPr/>
        </p:nvPicPr>
        <p:blipFill>
          <a:blip r:embed="rId3"/>
          <a:stretch>
            <a:fillRect/>
          </a:stretch>
        </p:blipFill>
        <p:spPr>
          <a:xfrm>
            <a:off x="5481955" y="1333500"/>
            <a:ext cx="5481290" cy="3947160"/>
          </a:xfrm>
          <a:prstGeom prst="rect">
            <a:avLst/>
          </a:prstGeom>
        </p:spPr>
      </p:pic>
      <p:sp>
        <p:nvSpPr>
          <p:cNvPr id="12" name="TextBox 11">
            <a:extLst>
              <a:ext uri="{FF2B5EF4-FFF2-40B4-BE49-F238E27FC236}">
                <a16:creationId xmlns:a16="http://schemas.microsoft.com/office/drawing/2014/main" id="{D2B49147-7A04-29DE-519F-9DD7E0C76D72}"/>
              </a:ext>
            </a:extLst>
          </p:cNvPr>
          <p:cNvSpPr txBox="1"/>
          <p:nvPr/>
        </p:nvSpPr>
        <p:spPr>
          <a:xfrm>
            <a:off x="5176505" y="5468679"/>
            <a:ext cx="6092190" cy="618631"/>
          </a:xfrm>
          <a:prstGeom prst="rect">
            <a:avLst/>
          </a:prstGeom>
          <a:noFill/>
        </p:spPr>
        <p:txBody>
          <a:bodyPr wrap="square">
            <a:spAutoFit/>
          </a:bodyPr>
          <a:lstStyle/>
          <a:p>
            <a:pPr algn="ctr">
              <a:lnSpc>
                <a:spcPct val="95000"/>
              </a:lnSpc>
              <a:tabLst>
                <a:tab pos="182880" algn="l"/>
              </a:tabLst>
            </a:pPr>
            <a:r>
              <a:rPr lang="en-US" sz="1800" b="1" spc="-5" dirty="0">
                <a:effectLst/>
                <a:latin typeface="Times New Roman" panose="02020603050405020304" pitchFamily="18" charset="0"/>
                <a:ea typeface="SimSun" panose="02010600030101010101" pitchFamily="2" charset="-122"/>
              </a:rPr>
              <a:t>Fig</a:t>
            </a:r>
            <a:r>
              <a:rPr lang="en-US" sz="1800" spc="-5" dirty="0">
                <a:effectLst/>
                <a:latin typeface="Times New Roman" panose="02020603050405020304" pitchFamily="18" charset="0"/>
                <a:ea typeface="SimSun" panose="02010600030101010101" pitchFamily="2" charset="-122"/>
              </a:rPr>
              <a:t>. 10. Hasil </a:t>
            </a:r>
            <a:r>
              <a:rPr lang="en-US" sz="1800" spc="-5" dirty="0" err="1">
                <a:effectLst/>
                <a:latin typeface="Times New Roman" panose="02020603050405020304" pitchFamily="18" charset="0"/>
                <a:ea typeface="SimSun" panose="02010600030101010101" pitchFamily="2" charset="-122"/>
              </a:rPr>
              <a:t>Pengukuran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Metrik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Evaluasi</a:t>
            </a:r>
            <a:endParaRPr lang="en-US" sz="1800" spc="-5" dirty="0">
              <a:effectLst/>
              <a:latin typeface="Times New Roman" panose="02020603050405020304" pitchFamily="18" charset="0"/>
              <a:ea typeface="SimSun" panose="02010600030101010101" pitchFamily="2" charset="-122"/>
            </a:endParaRPr>
          </a:p>
          <a:p>
            <a:pPr marL="0" marR="0" indent="0" algn="ctr">
              <a:lnSpc>
                <a:spcPct val="95000"/>
              </a:lnSpc>
              <a:spcBef>
                <a:spcPts val="0"/>
              </a:spcBef>
              <a:spcAft>
                <a:spcPts val="0"/>
              </a:spcAft>
              <a:tabLst>
                <a:tab pos="182880" algn="l"/>
              </a:tabLst>
            </a:pPr>
            <a:endParaRPr lang="en-US"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01885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201A-3725-B2FA-7748-4C57BD375560}"/>
              </a:ext>
            </a:extLst>
          </p:cNvPr>
          <p:cNvSpPr>
            <a:spLocks noGrp="1"/>
          </p:cNvSpPr>
          <p:nvPr>
            <p:ph type="title"/>
          </p:nvPr>
        </p:nvSpPr>
        <p:spPr/>
        <p:txBody>
          <a:bodyPr/>
          <a:lstStyle/>
          <a:p>
            <a:r>
              <a:rPr lang="en-US" dirty="0"/>
              <a:t>Kesimpulan</a:t>
            </a:r>
          </a:p>
        </p:txBody>
      </p:sp>
      <p:sp>
        <p:nvSpPr>
          <p:cNvPr id="3" name="Text Placeholder 2">
            <a:extLst>
              <a:ext uri="{FF2B5EF4-FFF2-40B4-BE49-F238E27FC236}">
                <a16:creationId xmlns:a16="http://schemas.microsoft.com/office/drawing/2014/main" id="{FF69E78F-AA54-46BE-B427-414220B2BCDA}"/>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7084237A-1690-C5F8-C7C0-6CF09871CD58}"/>
              </a:ext>
            </a:extLst>
          </p:cNvPr>
          <p:cNvSpPr>
            <a:spLocks noGrp="1"/>
          </p:cNvSpPr>
          <p:nvPr>
            <p:ph type="body" sz="quarter" idx="13"/>
          </p:nvPr>
        </p:nvSpPr>
        <p:spPr/>
        <p:txBody>
          <a:bodyPr>
            <a:normAutofit/>
          </a:bodyPr>
          <a:lstStyle/>
          <a:p>
            <a:pPr algn="just">
              <a:lnSpc>
                <a:spcPct val="150000"/>
              </a:lnSpc>
            </a:pPr>
            <a:r>
              <a:rPr lang="en-US" sz="1800" b="0" dirty="0" err="1">
                <a:solidFill>
                  <a:srgbClr val="000000"/>
                </a:solidFill>
                <a:effectLst/>
                <a:latin typeface="Times New Roman" panose="02020603050405020304" pitchFamily="18" charset="0"/>
                <a:ea typeface="SimSun" panose="02010600030101010101" pitchFamily="2" charset="-122"/>
              </a:rPr>
              <a:t>Dapat</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disimpulkan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bahwa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pengklasifikasian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kekuatan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penyiraman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hasil</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pengukuran</a:t>
            </a:r>
            <a:r>
              <a:rPr lang="en-US" sz="1800" b="0" dirty="0">
                <a:solidFill>
                  <a:srgbClr val="000000"/>
                </a:solidFill>
                <a:effectLst/>
                <a:latin typeface="Times New Roman" panose="02020603050405020304" pitchFamily="18" charset="0"/>
                <a:ea typeface="SimSun" panose="02010600030101010101" pitchFamily="2" charset="-122"/>
              </a:rPr>
              <a:t> sensor </a:t>
            </a:r>
            <a:r>
              <a:rPr lang="en-US" sz="1800" b="0" dirty="0" err="1">
                <a:solidFill>
                  <a:srgbClr val="000000"/>
                </a:solidFill>
                <a:effectLst/>
                <a:latin typeface="Times New Roman" panose="02020603050405020304" pitchFamily="18" charset="0"/>
                <a:ea typeface="SimSun" panose="02010600030101010101" pitchFamily="2" charset="-122"/>
              </a:rPr>
              <a:t>ketinggian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kecepatan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angin</a:t>
            </a:r>
            <a:r>
              <a:rPr lang="en-US" sz="1800" b="0" dirty="0">
                <a:solidFill>
                  <a:srgbClr val="000000"/>
                </a:solidFill>
                <a:effectLst/>
                <a:latin typeface="Times New Roman" panose="02020603050405020304" pitchFamily="18" charset="0"/>
                <a:ea typeface="SimSun" panose="02010600030101010101" pitchFamily="2" charset="-122"/>
              </a:rPr>
              <a:t>, dan </a:t>
            </a:r>
            <a:r>
              <a:rPr lang="en-US" sz="1800" b="0" dirty="0" err="1">
                <a:solidFill>
                  <a:srgbClr val="000000"/>
                </a:solidFill>
                <a:effectLst/>
                <a:latin typeface="Times New Roman" panose="02020603050405020304" pitchFamily="18" charset="0"/>
                <a:ea typeface="SimSun" panose="02010600030101010101" pitchFamily="2" charset="-122"/>
              </a:rPr>
              <a:t>kecepatan</a:t>
            </a:r>
            <a:r>
              <a:rPr lang="en-US" sz="1800" b="0" dirty="0">
                <a:solidFill>
                  <a:srgbClr val="000000"/>
                </a:solidFill>
                <a:effectLst/>
                <a:latin typeface="Times New Roman" panose="02020603050405020304" pitchFamily="18" charset="0"/>
                <a:ea typeface="SimSun" panose="02010600030101010101" pitchFamily="2" charset="-122"/>
              </a:rPr>
              <a:t> drone </a:t>
            </a:r>
            <a:r>
              <a:rPr lang="en-US" sz="1800" b="0" dirty="0" err="1">
                <a:solidFill>
                  <a:srgbClr val="000000"/>
                </a:solidFill>
                <a:effectLst/>
                <a:latin typeface="Times New Roman" panose="02020603050405020304" pitchFamily="18" charset="0"/>
                <a:ea typeface="SimSun" panose="02010600030101010101" pitchFamily="2" charset="-122"/>
              </a:rPr>
              <a:t>menggunakan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metode</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i="1" dirty="0">
                <a:solidFill>
                  <a:srgbClr val="000000"/>
                </a:solidFill>
                <a:effectLst/>
                <a:latin typeface="Times New Roman" panose="02020603050405020304" pitchFamily="18" charset="0"/>
                <a:ea typeface="SimSun" panose="02010600030101010101" pitchFamily="2" charset="-122"/>
              </a:rPr>
              <a:t>Ensemble Bagged Trees</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menghasilkan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tingkat</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akurasi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sebesar</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96%</a:t>
            </a:r>
            <a:r>
              <a:rPr lang="en-US" sz="1800" b="0" dirty="0">
                <a:solidFill>
                  <a:srgbClr val="000000"/>
                </a:solidFill>
                <a:effectLst/>
                <a:latin typeface="Times New Roman" panose="02020603050405020304" pitchFamily="18" charset="0"/>
                <a:ea typeface="SimSun" panose="02010600030101010101" pitchFamily="2" charset="-122"/>
              </a:rPr>
              <a:t>.</a:t>
            </a:r>
            <a:endParaRPr lang="en-US" sz="1800" b="0" spc="-5" dirty="0">
              <a:effectLst/>
              <a:latin typeface="Times New Roman" panose="02020603050405020304" pitchFamily="18" charset="0"/>
              <a:ea typeface="SimSun" panose="02010600030101010101" pitchFamily="2" charset="-122"/>
            </a:endParaRPr>
          </a:p>
          <a:p>
            <a:pPr algn="just">
              <a:lnSpc>
                <a:spcPct val="150000"/>
              </a:lnSpc>
            </a:pPr>
            <a:r>
              <a:rPr lang="en-US" sz="1800" b="0" spc="-5" dirty="0">
                <a:solidFill>
                  <a:srgbClr val="000000"/>
                </a:solidFill>
                <a:effectLst/>
                <a:latin typeface="Times New Roman" panose="02020603050405020304" pitchFamily="18" charset="0"/>
                <a:ea typeface="SimSun" panose="02010600030101010101" pitchFamily="2" charset="-122"/>
              </a:rPr>
              <a:t>Dataset </a:t>
            </a:r>
            <a:r>
              <a:rPr lang="en-US" sz="1800" b="0" spc="-5" dirty="0" err="1">
                <a:solidFill>
                  <a:srgbClr val="000000"/>
                </a:solidFill>
                <a:effectLst/>
                <a:latin typeface="Times New Roman" panose="02020603050405020304" pitchFamily="18" charset="0"/>
                <a:ea typeface="SimSun" panose="02010600030101010101" pitchFamily="2" charset="-122"/>
              </a:rPr>
              <a:t>berjumlah</a:t>
            </a:r>
            <a:r>
              <a:rPr lang="en-US" sz="1800" b="0" spc="-5" dirty="0">
                <a:solidFill>
                  <a:srgbClr val="000000"/>
                </a:solidFill>
                <a:effectLst/>
                <a:latin typeface="Times New Roman" panose="02020603050405020304" pitchFamily="18" charset="0"/>
                <a:ea typeface="SimSun" panose="02010600030101010101" pitchFamily="2" charset="-122"/>
              </a:rPr>
              <a:t> 3750 data </a:t>
            </a:r>
            <a:r>
              <a:rPr lang="en-US" sz="1800" b="0" spc="-5" dirty="0" err="1">
                <a:solidFill>
                  <a:srgbClr val="000000"/>
                </a:solidFill>
                <a:effectLst/>
                <a:latin typeface="Times New Roman" panose="02020603050405020304" pitchFamily="18" charset="0"/>
                <a:ea typeface="SimSun" panose="02010600030101010101" pitchFamily="2" charset="-122"/>
              </a:rPr>
              <a:t>dengan</a:t>
            </a:r>
            <a:r>
              <a:rPr lang="en-US" sz="1800" b="0" spc="-5" dirty="0">
                <a:solidFill>
                  <a:srgbClr val="000000"/>
                </a:solidFill>
                <a:effectLst/>
                <a:latin typeface="Times New Roman" panose="02020603050405020304" pitchFamily="18" charset="0"/>
                <a:ea typeface="SimSun" panose="02010600030101010101" pitchFamily="2" charset="-122"/>
              </a:rPr>
              <a:t> 5 </a:t>
            </a:r>
            <a:r>
              <a:rPr lang="en-US" sz="1800" b="0" spc="-5" dirty="0" err="1">
                <a:solidFill>
                  <a:srgbClr val="000000"/>
                </a:solidFill>
                <a:effectLst/>
                <a:latin typeface="Times New Roman" panose="02020603050405020304" pitchFamily="18" charset="0"/>
                <a:ea typeface="SimSun" panose="02010600030101010101" pitchFamily="2" charset="-122"/>
              </a:rPr>
              <a:t>kelas</a:t>
            </a:r>
            <a:r>
              <a:rPr lang="en-US" sz="1800" b="0" spc="-5" dirty="0">
                <a:solidFill>
                  <a:srgbClr val="000000"/>
                </a:solidFill>
                <a:effectLst/>
                <a:latin typeface="Times New Roman" panose="02020603050405020304" pitchFamily="18" charset="0"/>
                <a:ea typeface="SimSun" panose="02010600030101010101" pitchFamily="2" charset="-122"/>
              </a:rPr>
              <a:t> yang masing-masing </a:t>
            </a:r>
            <a:r>
              <a:rPr lang="en-US" sz="1800" b="0" spc="-5" dirty="0" err="1">
                <a:solidFill>
                  <a:srgbClr val="000000"/>
                </a:solidFill>
                <a:effectLst/>
                <a:latin typeface="Times New Roman" panose="02020603050405020304" pitchFamily="18" charset="0"/>
                <a:ea typeface="SimSun" panose="02010600030101010101" pitchFamily="2" charset="-122"/>
              </a:rPr>
              <a:t>berjumlah</a:t>
            </a:r>
            <a:r>
              <a:rPr lang="en-US" sz="1800" b="0" spc="-5" dirty="0">
                <a:solidFill>
                  <a:srgbClr val="000000"/>
                </a:solidFill>
                <a:effectLst/>
                <a:latin typeface="Times New Roman" panose="02020603050405020304" pitchFamily="18" charset="0"/>
                <a:ea typeface="SimSun" panose="02010600030101010101" pitchFamily="2" charset="-122"/>
              </a:rPr>
              <a:t> 625 data </a:t>
            </a:r>
            <a:r>
              <a:rPr lang="en-US" sz="1800" b="0" spc="-5" dirty="0" err="1">
                <a:solidFill>
                  <a:srgbClr val="000000"/>
                </a:solidFill>
                <a:effectLst/>
                <a:latin typeface="Times New Roman" panose="02020603050405020304" pitchFamily="18" charset="0"/>
                <a:ea typeface="SimSun" panose="02010600030101010101" pitchFamily="2" charset="-122"/>
              </a:rPr>
              <a:t>serta</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perbandingan</a:t>
            </a:r>
            <a:r>
              <a:rPr lang="en-US" sz="1800" b="0" spc="-5" dirty="0">
                <a:solidFill>
                  <a:srgbClr val="000000"/>
                </a:solidFill>
                <a:effectLst/>
                <a:latin typeface="Times New Roman" panose="02020603050405020304" pitchFamily="18" charset="0"/>
                <a:ea typeface="SimSun" panose="02010600030101010101" pitchFamily="2" charset="-122"/>
              </a:rPr>
              <a:t> training set dan test set 80:20. Pada </a:t>
            </a:r>
            <a:r>
              <a:rPr lang="en-US" sz="1800" b="0" spc="-5" dirty="0" err="1">
                <a:solidFill>
                  <a:srgbClr val="000000"/>
                </a:solidFill>
                <a:effectLst/>
                <a:latin typeface="Times New Roman" panose="02020603050405020304" pitchFamily="18" charset="0"/>
                <a:ea typeface="SimSun" panose="02010600030101010101" pitchFamily="2" charset="-122"/>
              </a:rPr>
              <a:t>eksperimen</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terdapat</a:t>
            </a:r>
            <a:r>
              <a:rPr lang="en-US" sz="1800" b="0" spc="-5" dirty="0">
                <a:solidFill>
                  <a:srgbClr val="000000"/>
                </a:solidFill>
                <a:effectLst/>
                <a:latin typeface="Times New Roman" panose="02020603050405020304" pitchFamily="18" charset="0"/>
                <a:ea typeface="SimSun" panose="02010600030101010101" pitchFamily="2" charset="-122"/>
              </a:rPr>
              <a:t> 5</a:t>
            </a:r>
            <a:r>
              <a:rPr lang="x-none" sz="1800" b="0" spc="-5" dirty="0">
                <a:solidFill>
                  <a:srgbClr val="000000"/>
                </a:solidFill>
                <a:effectLst/>
                <a:latin typeface="Times New Roman" panose="02020603050405020304" pitchFamily="18" charset="0"/>
                <a:ea typeface="SimSun" panose="02010600030101010101" pitchFamily="2" charset="-122"/>
              </a:rPr>
              <a:t> klasifikasi</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kekuatan</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penyiraman</a:t>
            </a:r>
            <a:r>
              <a:rPr lang="x-none" sz="1800" b="0" spc="-5" dirty="0">
                <a:solidFill>
                  <a:srgbClr val="000000"/>
                </a:solidFill>
                <a:effectLst/>
                <a:latin typeface="Times New Roman" panose="02020603050405020304" pitchFamily="18" charset="0"/>
                <a:ea typeface="SimSun" panose="02010600030101010101" pitchFamily="2" charset="-122"/>
              </a:rPr>
              <a:t> yaitu</a:t>
            </a:r>
            <a:r>
              <a:rPr lang="x-none" sz="1800" b="0" i="1" spc="-5" dirty="0">
                <a:solidFill>
                  <a:srgbClr val="000000"/>
                </a:solidFill>
                <a:effectLst/>
                <a:latin typeface="Times New Roman" panose="02020603050405020304" pitchFamily="18" charset="0"/>
                <a:ea typeface="SimSun" panose="02010600030101010101" pitchFamily="2" charset="-122"/>
              </a:rPr>
              <a:t> </a:t>
            </a:r>
            <a:r>
              <a:rPr lang="x-none" sz="1800" b="0" spc="-5" dirty="0">
                <a:effectLst/>
                <a:latin typeface="Times New Roman" panose="02020603050405020304" pitchFamily="18" charset="0"/>
                <a:ea typeface="SimSun" panose="02010600030101010101" pitchFamily="2" charset="-122"/>
              </a:rPr>
              <a:t>Mati, Very Low, Low, Medium, High, dan Very High</a:t>
            </a:r>
            <a:r>
              <a:rPr lang="x-none" sz="1800" b="0" i="1" spc="-5" dirty="0">
                <a:solidFill>
                  <a:srgbClr val="000000"/>
                </a:solidFill>
                <a:effectLst/>
                <a:latin typeface="Times New Roman" panose="02020603050405020304" pitchFamily="18" charset="0"/>
                <a:ea typeface="SimSun" panose="02010600030101010101" pitchFamily="2" charset="-122"/>
              </a:rPr>
              <a:t>.</a:t>
            </a:r>
            <a:r>
              <a:rPr lang="x-none" sz="1800" b="0" spc="-5" dirty="0">
                <a:solidFill>
                  <a:srgbClr val="000000"/>
                </a:solidFill>
                <a:effectLst/>
                <a:latin typeface="Times New Roman" panose="02020603050405020304" pitchFamily="18" charset="0"/>
                <a:ea typeface="SimSun" panose="02010600030101010101" pitchFamily="2" charset="-122"/>
              </a:rPr>
              <a:t> </a:t>
            </a:r>
            <a:endParaRPr lang="en-US" sz="1800" b="0" spc="-5" dirty="0">
              <a:solidFill>
                <a:srgbClr val="000000"/>
              </a:solidFill>
              <a:effectLst/>
              <a:latin typeface="Times New Roman" panose="02020603050405020304" pitchFamily="18" charset="0"/>
              <a:ea typeface="SimSun" panose="02010600030101010101" pitchFamily="2" charset="-122"/>
            </a:endParaRPr>
          </a:p>
          <a:p>
            <a:pPr algn="just">
              <a:lnSpc>
                <a:spcPct val="150000"/>
              </a:lnSpc>
            </a:pP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hasil</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akurasi</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cukup</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tinggi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metode</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diusulkan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mempunyai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potensi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dalam</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sistem</a:t>
            </a:r>
            <a:r>
              <a:rPr lang="en-US" sz="1800" b="0" dirty="0">
                <a:solidFill>
                  <a:srgbClr val="000000"/>
                </a:solidFill>
                <a:effectLst/>
                <a:latin typeface="Times New Roman" panose="02020603050405020304" pitchFamily="18" charset="0"/>
                <a:ea typeface="SimSun" panose="02010600030101010101" pitchFamily="2" charset="-122"/>
              </a:rPr>
              <a:t> smart sprayer pada autonomous drone.  </a:t>
            </a:r>
            <a:r>
              <a:rPr lang="en-US" sz="1800" b="0" dirty="0" err="1">
                <a:solidFill>
                  <a:srgbClr val="000000"/>
                </a:solidFill>
                <a:effectLst/>
                <a:latin typeface="Times New Roman" panose="02020603050405020304" pitchFamily="18" charset="0"/>
                <a:ea typeface="SimSun" panose="02010600030101010101" pitchFamily="2" charset="-122"/>
              </a:rPr>
              <a:t>Untuk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penelitian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lebih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lanjut</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dapat</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digunakan</a:t>
            </a:r>
            <a:r>
              <a:rPr lang="en-US" sz="1800" b="0" dirty="0">
                <a:solidFill>
                  <a:srgbClr val="000000"/>
                </a:solidFill>
                <a:effectLst/>
                <a:latin typeface="Times New Roman" panose="02020603050405020304" pitchFamily="18" charset="0"/>
                <a:ea typeface="SimSun" panose="02010600030101010101" pitchFamily="2" charset="-122"/>
              </a:rPr>
              <a:t> pada </a:t>
            </a:r>
            <a:r>
              <a:rPr lang="en-US" sz="1800" b="0" dirty="0" err="1">
                <a:solidFill>
                  <a:srgbClr val="000000"/>
                </a:solidFill>
                <a:effectLst/>
                <a:latin typeface="Times New Roman" panose="02020603050405020304" pitchFamily="18" charset="0"/>
                <a:ea typeface="SimSun" panose="02010600030101010101" pitchFamily="2" charset="-122"/>
              </a:rPr>
              <a:t>lahan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pertanian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sesungguhnya</a:t>
            </a:r>
            <a:r>
              <a:rPr lang="en-US" sz="1800" b="0" dirty="0">
                <a:solidFill>
                  <a:srgbClr val="000000"/>
                </a:solidFill>
                <a:effectLst/>
                <a:latin typeface="Times New Roman" panose="02020603050405020304" pitchFamily="18" charset="0"/>
                <a:ea typeface="SimSun" panose="02010600030101010101" pitchFamily="2" charset="-122"/>
              </a:rPr>
              <a:t>, dan </a:t>
            </a:r>
            <a:r>
              <a:rPr lang="en-US" sz="1800" b="0" dirty="0" err="1">
                <a:solidFill>
                  <a:srgbClr val="000000"/>
                </a:solidFill>
                <a:effectLst/>
                <a:latin typeface="Times New Roman" panose="02020603050405020304" pitchFamily="18" charset="0"/>
                <a:ea typeface="SimSun" panose="02010600030101010101" pitchFamily="2" charset="-122"/>
              </a:rPr>
              <a:t>digunakan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komponen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spesifikasi</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lebih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canggih</a:t>
            </a:r>
            <a:r>
              <a:rPr lang="en-US" sz="1800" b="0" dirty="0">
                <a:solidFill>
                  <a:srgbClr val="000000"/>
                </a:solidFill>
                <a:effectLst/>
                <a:latin typeface="Times New Roman" panose="02020603050405020304" pitchFamily="18" charset="0"/>
                <a:ea typeface="SimSun" panose="02010600030101010101" pitchFamily="2" charset="-122"/>
              </a:rPr>
              <a:t> agar </a:t>
            </a:r>
            <a:r>
              <a:rPr lang="en-US" sz="1800" b="0" dirty="0" err="1">
                <a:solidFill>
                  <a:srgbClr val="000000"/>
                </a:solidFill>
                <a:effectLst/>
                <a:latin typeface="Times New Roman" panose="02020603050405020304" pitchFamily="18" charset="0"/>
                <a:ea typeface="SimSun" panose="02010600030101010101" pitchFamily="2" charset="-122"/>
              </a:rPr>
              <a:t>hasil</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didapatkan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lebih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maksimal</a:t>
            </a:r>
            <a:endParaRPr lang="en-US" sz="1800" b="0" spc="-5" dirty="0">
              <a:effectLst/>
              <a:latin typeface="Times New Roman" panose="02020603050405020304" pitchFamily="18" charset="0"/>
              <a:ea typeface="SimSun" panose="02010600030101010101" pitchFamily="2" charset="-122"/>
            </a:endParaRPr>
          </a:p>
          <a:p>
            <a:pPr algn="just">
              <a:lnSpc>
                <a:spcPct val="150000"/>
              </a:lnSpc>
            </a:pPr>
            <a:endParaRPr lang="en-US" b="0" dirty="0"/>
          </a:p>
        </p:txBody>
      </p:sp>
    </p:spTree>
    <p:extLst>
      <p:ext uri="{BB962C8B-B14F-4D97-AF65-F5344CB8AC3E}">
        <p14:creationId xmlns:p14="http://schemas.microsoft.com/office/powerpoint/2010/main" val="277888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6B5-55BD-F483-B3FF-023B4DE8CF38}"/>
              </a:ext>
            </a:extLst>
          </p:cNvPr>
          <p:cNvSpPr>
            <a:spLocks noGrp="1"/>
          </p:cNvSpPr>
          <p:nvPr>
            <p:ph type="title"/>
          </p:nvPr>
        </p:nvSpPr>
        <p:spPr/>
        <p:txBody>
          <a:bodyPr/>
          <a:lstStyle/>
          <a:p>
            <a:r>
              <a:rPr lang="en-US" dirty="0"/>
              <a:t>Acknowledgement</a:t>
            </a:r>
          </a:p>
        </p:txBody>
      </p:sp>
      <p:sp>
        <p:nvSpPr>
          <p:cNvPr id="3" name="Text Placeholder 2">
            <a:extLst>
              <a:ext uri="{FF2B5EF4-FFF2-40B4-BE49-F238E27FC236}">
                <a16:creationId xmlns:a16="http://schemas.microsoft.com/office/drawing/2014/main" id="{A961E606-0CD0-2AC3-4483-DB776F9F3B55}"/>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612F8617-213B-FEAC-C9A3-A2AAAADD407C}"/>
              </a:ext>
            </a:extLst>
          </p:cNvPr>
          <p:cNvSpPr>
            <a:spLocks noGrp="1"/>
          </p:cNvSpPr>
          <p:nvPr>
            <p:ph type="body" sz="quarter" idx="13"/>
          </p:nvPr>
        </p:nvSpPr>
        <p:spPr/>
        <p:txBody>
          <a:bodyPr anchor="ctr">
            <a:normAutofit/>
          </a:bodyPr>
          <a:lstStyle/>
          <a:p>
            <a:pPr algn="ctr"/>
            <a:r>
              <a:rPr lang="en-US" sz="2400" spc="-5" dirty="0" err="1">
                <a:effectLst/>
                <a:latin typeface="Times New Roman" panose="02020603050405020304" pitchFamily="18" charset="0"/>
                <a:ea typeface="SimSun" panose="02010600030101010101" pitchFamily="2" charset="-122"/>
              </a:rPr>
              <a:t>Penelitian</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ini</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didukung</a:t>
            </a:r>
            <a:r>
              <a:rPr lang="en-US" sz="2400" spc="-5" dirty="0">
                <a:effectLst/>
                <a:latin typeface="Times New Roman" panose="02020603050405020304" pitchFamily="18" charset="0"/>
                <a:ea typeface="SimSun" panose="02010600030101010101" pitchFamily="2" charset="-122"/>
              </a:rPr>
              <a:t> oleh </a:t>
            </a:r>
            <a:r>
              <a:rPr lang="en-US" sz="2400" spc="-5" dirty="0" err="1">
                <a:effectLst/>
                <a:latin typeface="Times New Roman" panose="02020603050405020304" pitchFamily="18" charset="0"/>
                <a:ea typeface="SimSun" panose="02010600030101010101" pitchFamily="2" charset="-122"/>
              </a:rPr>
              <a:t>Departemen</a:t>
            </a:r>
            <a:r>
              <a:rPr lang="en-US" sz="2400" spc="-5" dirty="0">
                <a:effectLst/>
                <a:latin typeface="Times New Roman" panose="02020603050405020304" pitchFamily="18" charset="0"/>
                <a:ea typeface="SimSun" panose="02010600030101010101" pitchFamily="2" charset="-122"/>
              </a:rPr>
              <a:t> Teknik </a:t>
            </a:r>
            <a:r>
              <a:rPr lang="en-US" sz="2400" spc="-5" dirty="0" err="1">
                <a:effectLst/>
                <a:latin typeface="Times New Roman" panose="02020603050405020304" pitchFamily="18" charset="0"/>
                <a:ea typeface="SimSun" panose="02010600030101010101" pitchFamily="2" charset="-122"/>
              </a:rPr>
              <a:t>Elektro</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Fakultas</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Matematika</a:t>
            </a:r>
            <a:r>
              <a:rPr lang="en-US" sz="2400" spc="-5" dirty="0">
                <a:effectLst/>
                <a:latin typeface="Times New Roman" panose="02020603050405020304" pitchFamily="18" charset="0"/>
                <a:ea typeface="SimSun" panose="02010600030101010101" pitchFamily="2" charset="-122"/>
              </a:rPr>
              <a:t> dan </a:t>
            </a:r>
            <a:r>
              <a:rPr lang="en-US" sz="2400" spc="-5" dirty="0" err="1">
                <a:effectLst/>
                <a:latin typeface="Times New Roman" panose="02020603050405020304" pitchFamily="18" charset="0"/>
                <a:ea typeface="SimSun" panose="02010600030101010101" pitchFamily="2" charset="-122"/>
              </a:rPr>
              <a:t>Ilmu</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Pengetahuan</a:t>
            </a:r>
            <a:r>
              <a:rPr lang="en-US" sz="2400" spc="-5" dirty="0">
                <a:effectLst/>
                <a:latin typeface="Times New Roman" panose="02020603050405020304" pitchFamily="18" charset="0"/>
                <a:ea typeface="SimSun" panose="02010600030101010101" pitchFamily="2" charset="-122"/>
              </a:rPr>
              <a:t> (Universitas </a:t>
            </a:r>
            <a:r>
              <a:rPr lang="en-US" sz="2400" spc="-5" dirty="0" err="1">
                <a:effectLst/>
                <a:latin typeface="Times New Roman" panose="02020603050405020304" pitchFamily="18" charset="0"/>
                <a:ea typeface="SimSun" panose="02010600030101010101" pitchFamily="2" charset="-122"/>
              </a:rPr>
              <a:t>Padjadjaran</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Institut</a:t>
            </a:r>
            <a:r>
              <a:rPr lang="en-US" sz="2400" spc="-5" dirty="0">
                <a:effectLst/>
                <a:latin typeface="Times New Roman" panose="02020603050405020304" pitchFamily="18" charset="0"/>
                <a:ea typeface="SimSun" panose="02010600030101010101" pitchFamily="2" charset="-122"/>
              </a:rPr>
              <a:t> </a:t>
            </a:r>
            <a:r>
              <a:rPr lang="en-US" sz="2400" spc="-5" dirty="0" err="1">
                <a:effectLst/>
                <a:latin typeface="Times New Roman" panose="02020603050405020304" pitchFamily="18" charset="0"/>
                <a:ea typeface="SimSun" panose="02010600030101010101" pitchFamily="2" charset="-122"/>
              </a:rPr>
              <a:t>Teknologi</a:t>
            </a:r>
            <a:r>
              <a:rPr lang="en-US" sz="2400" spc="-5" dirty="0">
                <a:effectLst/>
                <a:latin typeface="Times New Roman" panose="02020603050405020304" pitchFamily="18" charset="0"/>
                <a:ea typeface="SimSun" panose="02010600030101010101" pitchFamily="2" charset="-122"/>
              </a:rPr>
              <a:t> Bandung, dan Badan </a:t>
            </a:r>
            <a:r>
              <a:rPr lang="en-US" sz="2400" spc="-5" dirty="0" err="1">
                <a:effectLst/>
                <a:latin typeface="Times New Roman" panose="02020603050405020304" pitchFamily="18" charset="0"/>
                <a:ea typeface="SimSun" panose="02010600030101010101" pitchFamily="2" charset="-122"/>
              </a:rPr>
              <a:t>Riset</a:t>
            </a:r>
            <a:r>
              <a:rPr lang="en-US" sz="2400" spc="-5" dirty="0">
                <a:effectLst/>
                <a:latin typeface="Times New Roman" panose="02020603050405020304" pitchFamily="18" charset="0"/>
                <a:ea typeface="SimSun" panose="02010600030101010101" pitchFamily="2" charset="-122"/>
              </a:rPr>
              <a:t> dan </a:t>
            </a:r>
            <a:r>
              <a:rPr lang="en-US" sz="2400" spc="-5" dirty="0" err="1">
                <a:effectLst/>
                <a:latin typeface="Times New Roman" panose="02020603050405020304" pitchFamily="18" charset="0"/>
                <a:ea typeface="SimSun" panose="02010600030101010101" pitchFamily="2" charset="-122"/>
              </a:rPr>
              <a:t>Inovasi</a:t>
            </a:r>
            <a:r>
              <a:rPr lang="en-US" sz="2400" spc="-5" dirty="0">
                <a:effectLst/>
                <a:latin typeface="Times New Roman" panose="02020603050405020304" pitchFamily="18" charset="0"/>
                <a:ea typeface="SimSun" panose="02010600030101010101" pitchFamily="2" charset="-122"/>
              </a:rPr>
              <a:t> Nasional , Indonesia.</a:t>
            </a:r>
          </a:p>
          <a:p>
            <a:pPr algn="ctr"/>
            <a:endParaRPr lang="en-US" sz="2800" dirty="0"/>
          </a:p>
        </p:txBody>
      </p:sp>
    </p:spTree>
    <p:extLst>
      <p:ext uri="{BB962C8B-B14F-4D97-AF65-F5344CB8AC3E}">
        <p14:creationId xmlns:p14="http://schemas.microsoft.com/office/powerpoint/2010/main" val="79493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2D7A-A369-51C3-B951-58508F8B2EEF}"/>
              </a:ext>
            </a:extLst>
          </p:cNvPr>
          <p:cNvSpPr>
            <a:spLocks noGrp="1"/>
          </p:cNvSpPr>
          <p:nvPr>
            <p:ph type="title"/>
          </p:nvPr>
        </p:nvSpPr>
        <p:spPr/>
        <p:txBody>
          <a:bodyPr/>
          <a:lstStyle/>
          <a:p>
            <a:r>
              <a:rPr lang="en-US" dirty="0"/>
              <a:t>Daftar Pustaka</a:t>
            </a:r>
          </a:p>
        </p:txBody>
      </p:sp>
      <p:sp>
        <p:nvSpPr>
          <p:cNvPr id="3" name="Text Placeholder 2">
            <a:extLst>
              <a:ext uri="{FF2B5EF4-FFF2-40B4-BE49-F238E27FC236}">
                <a16:creationId xmlns:a16="http://schemas.microsoft.com/office/drawing/2014/main" id="{42978D0B-A288-5C5B-2639-439425CD3C42}"/>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F6F5CDDA-4BD8-9D5F-04C8-708CC079E72C}"/>
              </a:ext>
            </a:extLst>
          </p:cNvPr>
          <p:cNvSpPr>
            <a:spLocks noGrp="1"/>
          </p:cNvSpPr>
          <p:nvPr>
            <p:ph type="body" sz="quarter" idx="13"/>
          </p:nvPr>
        </p:nvSpPr>
        <p:spPr>
          <a:xfrm>
            <a:off x="781110" y="1117714"/>
            <a:ext cx="10943530" cy="5031295"/>
          </a:xfrm>
        </p:spPr>
        <p:txBody>
          <a:bodyPr>
            <a:noAutofit/>
          </a:bodyPr>
          <a:lstStyle/>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K. </a:t>
            </a:r>
            <a:r>
              <a:rPr lang="en-US" sz="1100" dirty="0" err="1">
                <a:effectLst/>
                <a:latin typeface="Times New Roman" panose="02020603050405020304" pitchFamily="18" charset="0"/>
                <a:ea typeface="MS Mincho" panose="02020609040205080304" pitchFamily="49" charset="-128"/>
              </a:rPr>
              <a:t>Spanaki</a:t>
            </a:r>
            <a:r>
              <a:rPr lang="en-US" sz="1100" dirty="0">
                <a:effectLst/>
                <a:latin typeface="Times New Roman" panose="02020603050405020304" pitchFamily="18" charset="0"/>
                <a:ea typeface="MS Mincho" panose="02020609040205080304" pitchFamily="49" charset="-128"/>
              </a:rPr>
              <a:t>, E. </a:t>
            </a:r>
            <a:r>
              <a:rPr lang="en-US" sz="1100" dirty="0" err="1">
                <a:effectLst/>
                <a:latin typeface="Times New Roman" panose="02020603050405020304" pitchFamily="18" charset="0"/>
                <a:ea typeface="MS Mincho" panose="02020609040205080304" pitchFamily="49" charset="-128"/>
              </a:rPr>
              <a:t>Karafili</a:t>
            </a:r>
            <a:r>
              <a:rPr lang="en-US" sz="1100" dirty="0">
                <a:effectLst/>
                <a:latin typeface="Times New Roman" panose="02020603050405020304" pitchFamily="18" charset="0"/>
                <a:ea typeface="MS Mincho" panose="02020609040205080304" pitchFamily="49" charset="-128"/>
              </a:rPr>
              <a:t>, U. Sivarajah, S. </a:t>
            </a:r>
            <a:r>
              <a:rPr lang="en-US" sz="1100" dirty="0" err="1">
                <a:effectLst/>
                <a:latin typeface="Times New Roman" panose="02020603050405020304" pitchFamily="18" charset="0"/>
                <a:ea typeface="MS Mincho" panose="02020609040205080304" pitchFamily="49" charset="-128"/>
              </a:rPr>
              <a:t>Despoudi</a:t>
            </a:r>
            <a:r>
              <a:rPr lang="en-US" sz="1100" dirty="0">
                <a:effectLst/>
                <a:latin typeface="Times New Roman" panose="02020603050405020304" pitchFamily="18" charset="0"/>
                <a:ea typeface="MS Mincho" panose="02020609040205080304" pitchFamily="49" charset="-128"/>
              </a:rPr>
              <a:t>, and Z. Irani, “Artificial intelligence and food security: swarm intelligence of </a:t>
            </a:r>
            <a:r>
              <a:rPr lang="en-US" sz="1100" dirty="0" err="1">
                <a:effectLst/>
                <a:latin typeface="Times New Roman" panose="02020603050405020304" pitchFamily="18" charset="0"/>
                <a:ea typeface="MS Mincho" panose="02020609040205080304" pitchFamily="49" charset="-128"/>
              </a:rPr>
              <a:t>AgriTech</a:t>
            </a:r>
            <a:r>
              <a:rPr lang="en-US" sz="1100" dirty="0">
                <a:effectLst/>
                <a:latin typeface="Times New Roman" panose="02020603050405020304" pitchFamily="18" charset="0"/>
                <a:ea typeface="MS Mincho" panose="02020609040205080304" pitchFamily="49" charset="-128"/>
              </a:rPr>
              <a:t> drones for smart </a:t>
            </a:r>
            <a:r>
              <a:rPr lang="en-US" sz="1100" dirty="0" err="1">
                <a:effectLst/>
                <a:latin typeface="Times New Roman" panose="02020603050405020304" pitchFamily="18" charset="0"/>
                <a:ea typeface="MS Mincho" panose="02020609040205080304" pitchFamily="49" charset="-128"/>
              </a:rPr>
              <a:t>AgriFood</a:t>
            </a:r>
            <a:r>
              <a:rPr lang="en-US" sz="1100" dirty="0">
                <a:effectLst/>
                <a:latin typeface="Times New Roman" panose="02020603050405020304" pitchFamily="18" charset="0"/>
                <a:ea typeface="MS Mincho" panose="02020609040205080304" pitchFamily="49" charset="-128"/>
              </a:rPr>
              <a:t> operations”. Production Planning &amp; Control, 33(16), pp.1498-1516., 2022.</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W. </a:t>
            </a:r>
            <a:r>
              <a:rPr lang="id-ID" sz="1100" dirty="0">
                <a:effectLst/>
                <a:latin typeface="Times New Roman" panose="02020603050405020304" pitchFamily="18" charset="0"/>
                <a:ea typeface="MS Mincho" panose="02020609040205080304" pitchFamily="49" charset="-128"/>
              </a:rPr>
              <a:t>Jenkins,</a:t>
            </a:r>
            <a:r>
              <a:rPr lang="en-US" sz="1100" dirty="0">
                <a:effectLst/>
                <a:latin typeface="Times New Roman" panose="02020603050405020304" pitchFamily="18" charset="0"/>
                <a:ea typeface="MS Mincho" panose="02020609040205080304" pitchFamily="49" charset="-128"/>
              </a:rPr>
              <a:t> M.E.</a:t>
            </a:r>
            <a:r>
              <a:rPr lang="id-ID" sz="1100" dirty="0">
                <a:effectLst/>
                <a:latin typeface="Times New Roman" panose="02020603050405020304" pitchFamily="18" charset="0"/>
                <a:ea typeface="MS Mincho" panose="02020609040205080304" pitchFamily="49" charset="-128"/>
              </a:rPr>
              <a:t> Tucker, and</a:t>
            </a:r>
            <a:r>
              <a:rPr lang="en-US" sz="1100" dirty="0">
                <a:effectLst/>
                <a:latin typeface="Times New Roman" panose="02020603050405020304" pitchFamily="18" charset="0"/>
                <a:ea typeface="MS Mincho" panose="02020609040205080304" pitchFamily="49" charset="-128"/>
              </a:rPr>
              <a:t> J.</a:t>
            </a:r>
            <a:r>
              <a:rPr lang="id-ID" sz="1100" dirty="0">
                <a:effectLst/>
                <a:latin typeface="Times New Roman" panose="02020603050405020304" pitchFamily="18" charset="0"/>
                <a:ea typeface="MS Mincho" panose="02020609040205080304" pitchFamily="49" charset="-128"/>
              </a:rPr>
              <a:t> Grim, </a:t>
            </a:r>
            <a:r>
              <a:rPr lang="en-US" sz="1100" dirty="0">
                <a:effectLst/>
                <a:latin typeface="Times New Roman" panose="02020603050405020304" pitchFamily="18" charset="0"/>
                <a:ea typeface="MS Mincho" panose="02020609040205080304" pitchFamily="49" charset="-128"/>
              </a:rPr>
              <a:t>“</a:t>
            </a:r>
            <a:r>
              <a:rPr lang="id-ID" sz="1100" dirty="0">
                <a:effectLst/>
                <a:latin typeface="Times New Roman" panose="02020603050405020304" pitchFamily="18" charset="0"/>
                <a:ea typeface="MS Mincho" panose="02020609040205080304" pitchFamily="49" charset="-128"/>
              </a:rPr>
              <a:t>Routledge handbook of religion and ecology. New York: Routledge.</a:t>
            </a:r>
            <a:r>
              <a:rPr lang="en-US" sz="1100" dirty="0">
                <a:effectLst/>
                <a:latin typeface="Times New Roman" panose="02020603050405020304" pitchFamily="18" charset="0"/>
                <a:ea typeface="MS Mincho" panose="02020609040205080304" pitchFamily="49" charset="-128"/>
              </a:rPr>
              <a:t>”, eds 2019.</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L. </a:t>
            </a:r>
            <a:r>
              <a:rPr lang="en-US" sz="1100" dirty="0" err="1">
                <a:effectLst/>
                <a:latin typeface="Times New Roman" panose="02020603050405020304" pitchFamily="18" charset="0"/>
                <a:ea typeface="MS Mincho" panose="02020609040205080304" pitchFamily="49" charset="-128"/>
              </a:rPr>
              <a:t>Principato</a:t>
            </a:r>
            <a:r>
              <a:rPr lang="en-US" sz="1100" dirty="0">
                <a:effectLst/>
                <a:latin typeface="Times New Roman" panose="02020603050405020304" pitchFamily="18" charset="0"/>
                <a:ea typeface="MS Mincho" panose="02020609040205080304" pitchFamily="49" charset="-128"/>
              </a:rPr>
              <a:t>, G. Mattia, A. Di Leo, and C.A. </a:t>
            </a:r>
            <a:r>
              <a:rPr lang="en-US" sz="1100" dirty="0" err="1">
                <a:effectLst/>
                <a:latin typeface="Times New Roman" panose="02020603050405020304" pitchFamily="18" charset="0"/>
                <a:ea typeface="MS Mincho" panose="02020609040205080304" pitchFamily="49" charset="-128"/>
              </a:rPr>
              <a:t>Pratesi</a:t>
            </a:r>
            <a:r>
              <a:rPr lang="en-US" sz="1100" dirty="0">
                <a:effectLst/>
                <a:latin typeface="Times New Roman" panose="02020603050405020304" pitchFamily="18" charset="0"/>
                <a:ea typeface="MS Mincho" panose="02020609040205080304" pitchFamily="49" charset="-128"/>
              </a:rPr>
              <a:t>, “The household wasteful </a:t>
            </a:r>
            <a:r>
              <a:rPr lang="en-US" sz="1100" dirty="0" err="1">
                <a:effectLst/>
                <a:latin typeface="Times New Roman" panose="02020603050405020304" pitchFamily="18" charset="0"/>
                <a:ea typeface="MS Mincho" panose="02020609040205080304" pitchFamily="49" charset="-128"/>
              </a:rPr>
              <a:t>behaviour</a:t>
            </a:r>
            <a:r>
              <a:rPr lang="en-US" sz="1100" dirty="0">
                <a:effectLst/>
                <a:latin typeface="Times New Roman" panose="02020603050405020304" pitchFamily="18" charset="0"/>
                <a:ea typeface="MS Mincho" panose="02020609040205080304" pitchFamily="49" charset="-128"/>
              </a:rPr>
              <a:t> framework: A systematic review of consumer food waste”. Industrial Marketing Management, 93, pp.641-649., 2021</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Badan Pusat </a:t>
            </a:r>
            <a:r>
              <a:rPr lang="en-US" sz="1100" dirty="0" err="1">
                <a:effectLst/>
                <a:latin typeface="Times New Roman" panose="02020603050405020304" pitchFamily="18" charset="0"/>
                <a:ea typeface="MS Mincho" panose="02020609040205080304" pitchFamily="49" charset="-128"/>
              </a:rPr>
              <a:t>Statistik</a:t>
            </a:r>
            <a:r>
              <a:rPr lang="en-US" sz="1100" dirty="0">
                <a:effectLst/>
                <a:latin typeface="Times New Roman" panose="02020603050405020304" pitchFamily="18" charset="0"/>
                <a:ea typeface="MS Mincho" panose="02020609040205080304" pitchFamily="49" charset="-128"/>
              </a:rPr>
              <a:t> (BPS), “</a:t>
            </a:r>
            <a:r>
              <a:rPr lang="en-US" sz="1100" dirty="0" err="1">
                <a:effectLst/>
                <a:latin typeface="Times New Roman" panose="02020603050405020304" pitchFamily="18" charset="0"/>
                <a:ea typeface="MS Mincho" panose="02020609040205080304" pitchFamily="49" charset="-128"/>
              </a:rPr>
              <a:t>Prevalensi</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Ketidakcukupan</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Konsumsi</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Pangan</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Persen</a:t>
            </a:r>
            <a:r>
              <a:rPr lang="en-US" sz="1100" dirty="0">
                <a:effectLst/>
                <a:latin typeface="Times New Roman" panose="02020603050405020304" pitchFamily="18" charset="0"/>
                <a:ea typeface="MS Mincho" panose="02020609040205080304" pitchFamily="49" charset="-128"/>
              </a:rPr>
              <a:t>),” 2022.</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Suharto, B., Bambang, et al. "Improving Food Production Efficiency in Agrarian Countries: A Case Study of Indonesia." Journal of Agricultural Economics and Development Studies, vol. 2, no. 1, pp. 29-39, 2018</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err="1">
                <a:effectLst/>
                <a:latin typeface="Times New Roman" panose="02020603050405020304" pitchFamily="18" charset="0"/>
                <a:ea typeface="MS Mincho" panose="02020609040205080304" pitchFamily="49" charset="-128"/>
              </a:rPr>
              <a:t>Widyaningsih</a:t>
            </a:r>
            <a:r>
              <a:rPr lang="en-US" sz="1100" dirty="0">
                <a:effectLst/>
                <a:latin typeface="Times New Roman" panose="02020603050405020304" pitchFamily="18" charset="0"/>
                <a:ea typeface="MS Mincho" panose="02020609040205080304" pitchFamily="49" charset="-128"/>
              </a:rPr>
              <a:t>, W., et al. "Enhancing Efficiency in Food Production for Sustainable Agricultural Development: The Case of Indonesia." Indonesian Journal of Agricultural Economics, vol. 33, no. 1, 2019, pp. 1-17.</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Utami, H. K., et al. "Increasing Efficiency in Food Production through Technology Adoption: A Study of Indonesian Farmers." Journal of International Food and Agribusiness Marketing, vol. 32, no. 3, 2020, pp. 308-324.</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err="1">
                <a:effectLst/>
                <a:latin typeface="Times New Roman" panose="02020603050405020304" pitchFamily="18" charset="0"/>
                <a:ea typeface="MS Mincho" panose="02020609040205080304" pitchFamily="49" charset="-128"/>
              </a:rPr>
              <a:t>Pangestuti</a:t>
            </a:r>
            <a:r>
              <a:rPr lang="en-US" sz="1100" dirty="0">
                <a:effectLst/>
                <a:latin typeface="Times New Roman" panose="02020603050405020304" pitchFamily="18" charset="0"/>
                <a:ea typeface="MS Mincho" panose="02020609040205080304" pitchFamily="49" charset="-128"/>
              </a:rPr>
              <a:t>, D., et al. "Improving Agricultural Productivity in Indonesia: The Role of Technology Adoption and Infrastructure Development." Journal of Agricultural Studies, vol. 9, no. 2, 2021, pp. 153-167.</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A. </a:t>
            </a:r>
            <a:r>
              <a:rPr lang="en-US" sz="1100" dirty="0" err="1">
                <a:effectLst/>
                <a:latin typeface="Times New Roman" panose="02020603050405020304" pitchFamily="18" charset="0"/>
                <a:ea typeface="MS Mincho" panose="02020609040205080304" pitchFamily="49" charset="-128"/>
              </a:rPr>
              <a:t>Mosteo</a:t>
            </a:r>
            <a:r>
              <a:rPr lang="en-US" sz="1100" dirty="0">
                <a:effectLst/>
                <a:latin typeface="Times New Roman" panose="02020603050405020304" pitchFamily="18" charset="0"/>
                <a:ea typeface="MS Mincho" panose="02020609040205080304" pitchFamily="49" charset="-128"/>
              </a:rPr>
              <a:t>, et al., "Autonomous Drones for Industrial Inspection: A Review," Drones, vol. 4, no. 2, pp. 30, 2020.</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N. Martinez-Carreras, et al., "A Review of the Use of Unmanned Aerial Vehicles (UAVs) for Automated Smart Farming Applications," Drones, vol. 5, no. 2, pp. 38, 2021.</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N. Roy, et al., "Autonomous Drones for Infrastructure Inspection: A Review," IEEE Access, vol. 8, pp. 128985-129003, 2020.</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N. Zhang, et al., "Autonomous Drones for Precision Agriculture: A Review," Precision Agriculture, vol. 20, no. 1, pp. 61-82, 2019.</a:t>
            </a:r>
          </a:p>
        </p:txBody>
      </p:sp>
    </p:spTree>
    <p:extLst>
      <p:ext uri="{BB962C8B-B14F-4D97-AF65-F5344CB8AC3E}">
        <p14:creationId xmlns:p14="http://schemas.microsoft.com/office/powerpoint/2010/main" val="174463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2D7A-A369-51C3-B951-58508F8B2EEF}"/>
              </a:ext>
            </a:extLst>
          </p:cNvPr>
          <p:cNvSpPr>
            <a:spLocks noGrp="1"/>
          </p:cNvSpPr>
          <p:nvPr>
            <p:ph type="title"/>
          </p:nvPr>
        </p:nvSpPr>
        <p:spPr/>
        <p:txBody>
          <a:bodyPr/>
          <a:lstStyle/>
          <a:p>
            <a:r>
              <a:rPr lang="en-US" dirty="0"/>
              <a:t>Daftar Pustaka</a:t>
            </a:r>
          </a:p>
        </p:txBody>
      </p:sp>
      <p:sp>
        <p:nvSpPr>
          <p:cNvPr id="3" name="Text Placeholder 2">
            <a:extLst>
              <a:ext uri="{FF2B5EF4-FFF2-40B4-BE49-F238E27FC236}">
                <a16:creationId xmlns:a16="http://schemas.microsoft.com/office/drawing/2014/main" id="{42978D0B-A288-5C5B-2639-439425CD3C42}"/>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F6F5CDDA-4BD8-9D5F-04C8-708CC079E72C}"/>
              </a:ext>
            </a:extLst>
          </p:cNvPr>
          <p:cNvSpPr>
            <a:spLocks noGrp="1"/>
          </p:cNvSpPr>
          <p:nvPr>
            <p:ph type="body" sz="quarter" idx="13"/>
          </p:nvPr>
        </p:nvSpPr>
        <p:spPr>
          <a:xfrm>
            <a:off x="781110" y="1117714"/>
            <a:ext cx="10943530" cy="5031295"/>
          </a:xfrm>
        </p:spPr>
        <p:txBody>
          <a:bodyPr>
            <a:noAutofit/>
          </a:bodyPr>
          <a:lstStyle/>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A. Hafeez et </a:t>
            </a:r>
            <a:r>
              <a:rPr lang="en-US" sz="1100" dirty="0" err="1">
                <a:effectLst/>
                <a:latin typeface="Times New Roman" panose="02020603050405020304" pitchFamily="18" charset="0"/>
                <a:ea typeface="MS Mincho" panose="02020609040205080304" pitchFamily="49" charset="-128"/>
              </a:rPr>
              <a:t>al.,“Implementation</a:t>
            </a:r>
            <a:r>
              <a:rPr lang="en-US" sz="1100" dirty="0">
                <a:effectLst/>
                <a:latin typeface="Times New Roman" panose="02020603050405020304" pitchFamily="18" charset="0"/>
                <a:ea typeface="MS Mincho" panose="02020609040205080304" pitchFamily="49" charset="-128"/>
              </a:rPr>
              <a:t> of drone technology for farm monitoring</a:t>
            </a:r>
            <a:r>
              <a:rPr lang="en-US" sz="1100" spc="5"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&amp; pesticide spraying: A review,” Information Processing in . Agricultur.,2022</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C. </a:t>
            </a:r>
            <a:r>
              <a:rPr lang="en-US" sz="1100" dirty="0" err="1">
                <a:effectLst/>
                <a:latin typeface="Times New Roman" panose="02020603050405020304" pitchFamily="18" charset="0"/>
                <a:ea typeface="MS Mincho" panose="02020609040205080304" pitchFamily="49" charset="-128"/>
              </a:rPr>
              <a:t>Widiasari</a:t>
            </a:r>
            <a:r>
              <a:rPr lang="en-US" sz="1100" dirty="0">
                <a:effectLst/>
                <a:latin typeface="Times New Roman" panose="02020603050405020304" pitchFamily="18" charset="0"/>
                <a:ea typeface="MS Mincho" panose="02020609040205080304" pitchFamily="49" charset="-128"/>
              </a:rPr>
              <a:t> and R. Este </a:t>
            </a:r>
            <a:r>
              <a:rPr lang="en-US" sz="1100" dirty="0" err="1">
                <a:effectLst/>
                <a:latin typeface="Times New Roman" panose="02020603050405020304" pitchFamily="18" charset="0"/>
                <a:ea typeface="MS Mincho" panose="02020609040205080304" pitchFamily="49" charset="-128"/>
              </a:rPr>
              <a:t>Dulan</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Agustinus</a:t>
            </a:r>
            <a:r>
              <a:rPr lang="en-US" sz="1100" dirty="0">
                <a:effectLst/>
                <a:latin typeface="Times New Roman" panose="02020603050405020304" pitchFamily="18" charset="0"/>
                <a:ea typeface="MS Mincho" panose="02020609040205080304" pitchFamily="49" charset="-128"/>
              </a:rPr>
              <a:t> S., 2020, “</a:t>
            </a:r>
            <a:r>
              <a:rPr lang="en-US" sz="1100" dirty="0" err="1">
                <a:effectLst/>
                <a:latin typeface="Times New Roman" panose="02020603050405020304" pitchFamily="18" charset="0"/>
                <a:ea typeface="MS Mincho" panose="02020609040205080304" pitchFamily="49" charset="-128"/>
              </a:rPr>
              <a:t>Rancang</a:t>
            </a:r>
            <a:r>
              <a:rPr lang="en-US" sz="110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Bangun</a:t>
            </a:r>
            <a:r>
              <a:rPr lang="en-US" sz="1100" dirty="0">
                <a:effectLst/>
                <a:latin typeface="Times New Roman" panose="02020603050405020304" pitchFamily="18" charset="0"/>
                <a:ea typeface="MS Mincho" panose="02020609040205080304" pitchFamily="49" charset="-128"/>
              </a:rPr>
              <a:t> Drone</a:t>
            </a:r>
            <a:r>
              <a:rPr lang="en-US" sz="1100" spc="5"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Quadcopter</a:t>
            </a:r>
            <a:r>
              <a:rPr lang="en-US" sz="1100" spc="-3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Tanpa</a:t>
            </a:r>
            <a:r>
              <a:rPr lang="en-US" sz="1100" spc="-35"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Awak</a:t>
            </a:r>
            <a:r>
              <a:rPr lang="en-US" sz="1100" spc="-25"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Penyiram</a:t>
            </a:r>
            <a:r>
              <a:rPr lang="en-US" sz="1100" spc="-3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Pupuk</a:t>
            </a:r>
            <a:r>
              <a:rPr lang="en-US" sz="1100" spc="-30" dirty="0">
                <a:effectLst/>
                <a:latin typeface="Times New Roman" panose="02020603050405020304" pitchFamily="18" charset="0"/>
                <a:ea typeface="MS Mincho" panose="02020609040205080304" pitchFamily="49" charset="-128"/>
              </a:rPr>
              <a:t> </a:t>
            </a:r>
            <a:r>
              <a:rPr lang="en-US" sz="1100" dirty="0" err="1">
                <a:effectLst/>
                <a:latin typeface="Times New Roman" panose="02020603050405020304" pitchFamily="18" charset="0"/>
                <a:ea typeface="MS Mincho" panose="02020609040205080304" pitchFamily="49" charset="-128"/>
              </a:rPr>
              <a:t>Tanaman</a:t>
            </a:r>
            <a:r>
              <a:rPr lang="en-US" sz="1100" dirty="0">
                <a:effectLst/>
                <a:latin typeface="Times New Roman" panose="02020603050405020304" pitchFamily="18" charset="0"/>
                <a:ea typeface="MS Mincho" panose="02020609040205080304" pitchFamily="49" charset="-128"/>
              </a:rPr>
              <a:t>,”</a:t>
            </a:r>
            <a:r>
              <a:rPr lang="en-US" sz="1100" spc="-25" dirty="0">
                <a:effectLst/>
                <a:latin typeface="Times New Roman" panose="02020603050405020304" pitchFamily="18" charset="0"/>
                <a:ea typeface="MS Mincho" panose="02020609040205080304" pitchFamily="49" charset="-128"/>
              </a:rPr>
              <a:t> </a:t>
            </a:r>
            <a:r>
              <a:rPr lang="en-US" sz="1100" i="1" dirty="0">
                <a:effectLst/>
                <a:latin typeface="Times New Roman" panose="02020603050405020304" pitchFamily="18" charset="0"/>
                <a:ea typeface="MS Mincho" panose="02020609040205080304" pitchFamily="49" charset="-128"/>
              </a:rPr>
              <a:t>J.</a:t>
            </a:r>
            <a:r>
              <a:rPr lang="en-US" sz="1100" i="1" spc="-35" dirty="0">
                <a:effectLst/>
                <a:latin typeface="Times New Roman" panose="02020603050405020304" pitchFamily="18" charset="0"/>
                <a:ea typeface="MS Mincho" panose="02020609040205080304" pitchFamily="49" charset="-128"/>
              </a:rPr>
              <a:t> </a:t>
            </a:r>
            <a:r>
              <a:rPr lang="en-US" sz="1100" i="1" dirty="0">
                <a:effectLst/>
                <a:latin typeface="Times New Roman" panose="02020603050405020304" pitchFamily="18" charset="0"/>
                <a:ea typeface="MS Mincho" panose="02020609040205080304" pitchFamily="49" charset="-128"/>
              </a:rPr>
              <a:t>Elem.</a:t>
            </a:r>
            <a:r>
              <a:rPr lang="en-US" sz="1100" dirty="0">
                <a:effectLst/>
                <a:latin typeface="Times New Roman" panose="02020603050405020304" pitchFamily="18" charset="0"/>
                <a:ea typeface="MS Mincho" panose="02020609040205080304" pitchFamily="49" charset="-128"/>
              </a:rPr>
              <a:t>,</a:t>
            </a:r>
            <a:r>
              <a:rPr lang="en-US" sz="1100" spc="-30"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vol.</a:t>
            </a:r>
            <a:r>
              <a:rPr lang="en-US" sz="1100" spc="-30"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6,</a:t>
            </a:r>
            <a:r>
              <a:rPr lang="en-US" sz="1100" spc="-35"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no.</a:t>
            </a:r>
            <a:r>
              <a:rPr lang="en-US" sz="1100" spc="-30"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2,</a:t>
            </a:r>
            <a:r>
              <a:rPr lang="en-US" sz="1100" spc="-290" dirty="0">
                <a:effectLst/>
                <a:latin typeface="Times New Roman" panose="02020603050405020304" pitchFamily="18" charset="0"/>
                <a:ea typeface="MS Mincho" panose="02020609040205080304" pitchFamily="49" charset="-128"/>
              </a:rPr>
              <a:t> </a:t>
            </a:r>
            <a:r>
              <a:rPr lang="en-US" sz="1100" dirty="0">
                <a:effectLst/>
                <a:latin typeface="Times New Roman" panose="02020603050405020304" pitchFamily="18" charset="0"/>
                <a:ea typeface="MS Mincho" panose="02020609040205080304" pitchFamily="49" charset="-128"/>
              </a:rPr>
              <a:t>pp. 81–90.</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Duttaroy, S., </a:t>
            </a:r>
            <a:r>
              <a:rPr lang="en-US" sz="1100" dirty="0" err="1">
                <a:effectLst/>
                <a:latin typeface="Times New Roman" panose="02020603050405020304" pitchFamily="18" charset="0"/>
                <a:ea typeface="MS Mincho" panose="02020609040205080304" pitchFamily="49" charset="-128"/>
              </a:rPr>
              <a:t>Nemade</a:t>
            </a:r>
            <a:r>
              <a:rPr lang="en-US" sz="1100" dirty="0">
                <a:effectLst/>
                <a:latin typeface="Times New Roman" panose="02020603050405020304" pitchFamily="18" charset="0"/>
                <a:ea typeface="MS Mincho" panose="02020609040205080304" pitchFamily="49" charset="-128"/>
              </a:rPr>
              <a:t>, M.U., </a:t>
            </a:r>
            <a:r>
              <a:rPr lang="en-US" sz="1100" dirty="0" err="1">
                <a:effectLst/>
                <a:latin typeface="Times New Roman" panose="02020603050405020304" pitchFamily="18" charset="0"/>
                <a:ea typeface="MS Mincho" panose="02020609040205080304" pitchFamily="49" charset="-128"/>
              </a:rPr>
              <a:t>Devgonde</a:t>
            </a:r>
            <a:r>
              <a:rPr lang="en-US" sz="1100" dirty="0">
                <a:effectLst/>
                <a:latin typeface="Times New Roman" panose="02020603050405020304" pitchFamily="18" charset="0"/>
                <a:ea typeface="MS Mincho" panose="02020609040205080304" pitchFamily="49" charset="-128"/>
              </a:rPr>
              <a:t>, S., Parmar, V. and </a:t>
            </a:r>
            <a:r>
              <a:rPr lang="en-US" sz="1100" dirty="0" err="1">
                <a:effectLst/>
                <a:latin typeface="Times New Roman" panose="02020603050405020304" pitchFamily="18" charset="0"/>
                <a:ea typeface="MS Mincho" panose="02020609040205080304" pitchFamily="49" charset="-128"/>
              </a:rPr>
              <a:t>Gounder</a:t>
            </a:r>
            <a:r>
              <a:rPr lang="en-US" sz="1100" dirty="0">
                <a:effectLst/>
                <a:latin typeface="Times New Roman" panose="02020603050405020304" pitchFamily="18" charset="0"/>
                <a:ea typeface="MS Mincho" panose="02020609040205080304" pitchFamily="49" charset="-128"/>
              </a:rPr>
              <a:t>, D., “Efficient Field Monitoring Autonomous Drone (FMAD) with pesticide sprayer and anomaly detection in crops”. 2021</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L. Jocelyn, R. Karthikeyan, K. </a:t>
            </a:r>
            <a:r>
              <a:rPr lang="en-US" sz="1100" dirty="0" err="1">
                <a:effectLst/>
                <a:latin typeface="Times New Roman" panose="02020603050405020304" pitchFamily="18" charset="0"/>
                <a:ea typeface="MS Mincho" panose="02020609040205080304" pitchFamily="49" charset="-128"/>
              </a:rPr>
              <a:t>Kathirvelan</a:t>
            </a:r>
            <a:r>
              <a:rPr lang="en-US" sz="1100" dirty="0">
                <a:effectLst/>
                <a:latin typeface="Times New Roman" panose="02020603050405020304" pitchFamily="18" charset="0"/>
                <a:ea typeface="MS Mincho" panose="02020609040205080304" pitchFamily="49" charset="-128"/>
              </a:rPr>
              <a:t>, P. K. Raja, and R. Karthik, 2019, “Enhancing Agricultural Activities using Drone,” no. 3, pp. 3–5, 2019</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M. S. Saeed, M.W. Mustafa, U. U. Sheikh and T.A. </a:t>
            </a:r>
            <a:r>
              <a:rPr lang="en-US" sz="1100" dirty="0" err="1">
                <a:effectLst/>
                <a:latin typeface="Times New Roman" panose="02020603050405020304" pitchFamily="18" charset="0"/>
                <a:ea typeface="MS Mincho" panose="02020609040205080304" pitchFamily="49" charset="-128"/>
              </a:rPr>
              <a:t>Jumani</a:t>
            </a:r>
            <a:r>
              <a:rPr lang="en-US" sz="1100" dirty="0">
                <a:effectLst/>
                <a:latin typeface="Times New Roman" panose="02020603050405020304" pitchFamily="18" charset="0"/>
                <a:ea typeface="MS Mincho" panose="02020609040205080304" pitchFamily="49" charset="-128"/>
              </a:rPr>
              <a:t> and N. H. </a:t>
            </a:r>
            <a:r>
              <a:rPr lang="en-US" sz="1100" dirty="0" err="1">
                <a:effectLst/>
                <a:latin typeface="Times New Roman" panose="02020603050405020304" pitchFamily="18" charset="0"/>
                <a:ea typeface="MS Mincho" panose="02020609040205080304" pitchFamily="49" charset="-128"/>
              </a:rPr>
              <a:t>Mirjat</a:t>
            </a:r>
            <a:r>
              <a:rPr lang="en-US" sz="1100" dirty="0">
                <a:effectLst/>
                <a:latin typeface="Times New Roman" panose="02020603050405020304" pitchFamily="18" charset="0"/>
                <a:ea typeface="MS Mincho" panose="02020609040205080304" pitchFamily="49" charset="-128"/>
              </a:rPr>
              <a:t>, “Ensemble bagged tree based classification for reducing non-technical losses in </a:t>
            </a:r>
            <a:r>
              <a:rPr lang="en-US" sz="1100" dirty="0" err="1">
                <a:effectLst/>
                <a:latin typeface="Times New Roman" panose="02020603050405020304" pitchFamily="18" charset="0"/>
                <a:ea typeface="MS Mincho" panose="02020609040205080304" pitchFamily="49" charset="-128"/>
              </a:rPr>
              <a:t>multan</a:t>
            </a:r>
            <a:r>
              <a:rPr lang="en-US" sz="1100" dirty="0">
                <a:effectLst/>
                <a:latin typeface="Times New Roman" panose="02020603050405020304" pitchFamily="18" charset="0"/>
                <a:ea typeface="MS Mincho" panose="02020609040205080304" pitchFamily="49" charset="-128"/>
              </a:rPr>
              <a:t> electric power company of Pakistan”. Electronics volume 8, p.860, 2019</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Y. </a:t>
            </a:r>
            <a:r>
              <a:rPr lang="en-US" sz="1100" dirty="0" err="1">
                <a:effectLst/>
                <a:latin typeface="Times New Roman" panose="02020603050405020304" pitchFamily="18" charset="0"/>
                <a:ea typeface="MS Mincho" panose="02020609040205080304" pitchFamily="49" charset="-128"/>
              </a:rPr>
              <a:t>Himeur</a:t>
            </a:r>
            <a:r>
              <a:rPr lang="en-US" sz="1100" dirty="0">
                <a:effectLst/>
                <a:latin typeface="Times New Roman" panose="02020603050405020304" pitchFamily="18" charset="0"/>
                <a:ea typeface="MS Mincho" panose="02020609040205080304" pitchFamily="49" charset="-128"/>
              </a:rPr>
              <a:t>, A. </a:t>
            </a:r>
            <a:r>
              <a:rPr lang="en-US" sz="1100" dirty="0" err="1">
                <a:effectLst/>
                <a:latin typeface="Times New Roman" panose="02020603050405020304" pitchFamily="18" charset="0"/>
                <a:ea typeface="MS Mincho" panose="02020609040205080304" pitchFamily="49" charset="-128"/>
              </a:rPr>
              <a:t>Alsalemi</a:t>
            </a:r>
            <a:r>
              <a:rPr lang="en-US" sz="1100" dirty="0">
                <a:effectLst/>
                <a:latin typeface="Times New Roman" panose="02020603050405020304" pitchFamily="18" charset="0"/>
                <a:ea typeface="MS Mincho" panose="02020609040205080304" pitchFamily="49" charset="-128"/>
              </a:rPr>
              <a:t>, F. </a:t>
            </a:r>
            <a:r>
              <a:rPr lang="en-US" sz="1100" dirty="0" err="1">
                <a:effectLst/>
                <a:latin typeface="Times New Roman" panose="02020603050405020304" pitchFamily="18" charset="0"/>
                <a:ea typeface="MS Mincho" panose="02020609040205080304" pitchFamily="49" charset="-128"/>
              </a:rPr>
              <a:t>Bensaali</a:t>
            </a:r>
            <a:r>
              <a:rPr lang="en-US" sz="1100" dirty="0">
                <a:effectLst/>
                <a:latin typeface="Times New Roman" panose="02020603050405020304" pitchFamily="18" charset="0"/>
                <a:ea typeface="MS Mincho" panose="02020609040205080304" pitchFamily="49" charset="-128"/>
              </a:rPr>
              <a:t> and A. Amira, “Robust event-based non-intrusive appliance recognition using multi-scale wavelet packet tree and ensemble bagging tree”. Applied Energy, volume 267, p.114877. 2020</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E. R. </a:t>
            </a:r>
            <a:r>
              <a:rPr lang="en-US" sz="1100" dirty="0" err="1">
                <a:effectLst/>
                <a:latin typeface="Times New Roman" panose="02020603050405020304" pitchFamily="18" charset="0"/>
                <a:ea typeface="MS Mincho" panose="02020609040205080304" pitchFamily="49" charset="-128"/>
              </a:rPr>
              <a:t>Widasari</a:t>
            </a:r>
            <a:r>
              <a:rPr lang="en-US" sz="1100" dirty="0">
                <a:effectLst/>
                <a:latin typeface="Times New Roman" panose="02020603050405020304" pitchFamily="18" charset="0"/>
                <a:ea typeface="MS Mincho" panose="02020609040205080304" pitchFamily="49" charset="-128"/>
              </a:rPr>
              <a:t>, K. </a:t>
            </a:r>
            <a:r>
              <a:rPr lang="en-US" sz="1100" dirty="0" err="1">
                <a:effectLst/>
                <a:latin typeface="Times New Roman" panose="02020603050405020304" pitchFamily="18" charset="0"/>
                <a:ea typeface="MS Mincho" panose="02020609040205080304" pitchFamily="49" charset="-128"/>
              </a:rPr>
              <a:t>Tanno</a:t>
            </a:r>
            <a:r>
              <a:rPr lang="en-US" sz="1100" dirty="0">
                <a:effectLst/>
                <a:latin typeface="Times New Roman" panose="02020603050405020304" pitchFamily="18" charset="0"/>
                <a:ea typeface="MS Mincho" panose="02020609040205080304" pitchFamily="49" charset="-128"/>
              </a:rPr>
              <a:t> and H. Tamura, “Automatic sleep disorders classification using ensemble of bagged tree based on sleep quality features. Electronics, volume 9 no 3, p.512. 2020</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A. Verma and V Ranga  “ELNIDS: Ensemble learning based network intrusion detection system for RPL based Internet of Things” In 2019 4th International conference on Internet of Things: Smart innovation and usages (IoT-SIU) (pp. 1-6). IEEE., 2019</a:t>
            </a:r>
          </a:p>
          <a:p>
            <a:pPr marL="342900" marR="0" lvl="0" indent="-342900" algn="just">
              <a:lnSpc>
                <a:spcPct val="1500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M. </a:t>
            </a:r>
            <a:r>
              <a:rPr lang="en-US" sz="1100" dirty="0" err="1">
                <a:effectLst/>
                <a:latin typeface="Times New Roman" panose="02020603050405020304" pitchFamily="18" charset="0"/>
                <a:ea typeface="MS Mincho" panose="02020609040205080304" pitchFamily="49" charset="-128"/>
              </a:rPr>
              <a:t>Zounemat-Kermani</a:t>
            </a:r>
            <a:r>
              <a:rPr lang="en-US" sz="1100" dirty="0">
                <a:effectLst/>
                <a:latin typeface="Times New Roman" panose="02020603050405020304" pitchFamily="18" charset="0"/>
                <a:ea typeface="MS Mincho" panose="02020609040205080304" pitchFamily="49" charset="-128"/>
              </a:rPr>
              <a:t>, O. </a:t>
            </a:r>
            <a:r>
              <a:rPr lang="en-US" sz="1100" dirty="0" err="1">
                <a:effectLst/>
                <a:latin typeface="Times New Roman" panose="02020603050405020304" pitchFamily="18" charset="0"/>
                <a:ea typeface="MS Mincho" panose="02020609040205080304" pitchFamily="49" charset="-128"/>
              </a:rPr>
              <a:t>Batelaan</a:t>
            </a:r>
            <a:r>
              <a:rPr lang="en-US" sz="1100" dirty="0">
                <a:effectLst/>
                <a:latin typeface="Times New Roman" panose="02020603050405020304" pitchFamily="18" charset="0"/>
                <a:ea typeface="MS Mincho" panose="02020609040205080304" pitchFamily="49" charset="-128"/>
              </a:rPr>
              <a:t>, M. </a:t>
            </a:r>
            <a:r>
              <a:rPr lang="en-US" sz="1100" dirty="0" err="1">
                <a:effectLst/>
                <a:latin typeface="Times New Roman" panose="02020603050405020304" pitchFamily="18" charset="0"/>
                <a:ea typeface="MS Mincho" panose="02020609040205080304" pitchFamily="49" charset="-128"/>
              </a:rPr>
              <a:t>Fadaee</a:t>
            </a:r>
            <a:r>
              <a:rPr lang="en-US" sz="1100" dirty="0">
                <a:effectLst/>
                <a:latin typeface="Times New Roman" panose="02020603050405020304" pitchFamily="18" charset="0"/>
                <a:ea typeface="MS Mincho" panose="02020609040205080304" pitchFamily="49" charset="-128"/>
              </a:rPr>
              <a:t> and R. </a:t>
            </a:r>
            <a:r>
              <a:rPr lang="en-US" sz="1100" dirty="0" err="1">
                <a:effectLst/>
                <a:latin typeface="Times New Roman" panose="02020603050405020304" pitchFamily="18" charset="0"/>
                <a:ea typeface="MS Mincho" panose="02020609040205080304" pitchFamily="49" charset="-128"/>
              </a:rPr>
              <a:t>Hinkelmann</a:t>
            </a:r>
            <a:r>
              <a:rPr lang="en-US" sz="1100" dirty="0">
                <a:effectLst/>
                <a:latin typeface="Times New Roman" panose="02020603050405020304" pitchFamily="18" charset="0"/>
                <a:ea typeface="MS Mincho" panose="02020609040205080304" pitchFamily="49" charset="-128"/>
              </a:rPr>
              <a:t>, “Ensemble machine learning paradigms in hydrology: A review. Journal of Hydrology, volume 598, p.126266. 2021</a:t>
            </a:r>
          </a:p>
        </p:txBody>
      </p:sp>
    </p:spTree>
    <p:extLst>
      <p:ext uri="{BB962C8B-B14F-4D97-AF65-F5344CB8AC3E}">
        <p14:creationId xmlns:p14="http://schemas.microsoft.com/office/powerpoint/2010/main" val="228135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709C-3191-53B0-DA35-6E7475E0C0D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1EE348-FB18-67E6-EE55-39B935AECC3F}"/>
              </a:ext>
            </a:extLst>
          </p:cNvPr>
          <p:cNvSpPr>
            <a:spLocks noGrp="1"/>
          </p:cNvSpPr>
          <p:nvPr>
            <p:ph type="body" sz="quarter" idx="12"/>
          </p:nvPr>
        </p:nvSpPr>
        <p:spPr/>
        <p:txBody>
          <a:bodyPr/>
          <a:lstStyle/>
          <a:p>
            <a:endParaRPr lang="en-US" dirty="0"/>
          </a:p>
        </p:txBody>
      </p:sp>
      <p:sp>
        <p:nvSpPr>
          <p:cNvPr id="4" name="Text Placeholder 3">
            <a:extLst>
              <a:ext uri="{FF2B5EF4-FFF2-40B4-BE49-F238E27FC236}">
                <a16:creationId xmlns:a16="http://schemas.microsoft.com/office/drawing/2014/main" id="{4A43E6FF-1D10-08B5-47CE-7EE66A8E2571}"/>
              </a:ext>
            </a:extLst>
          </p:cNvPr>
          <p:cNvSpPr>
            <a:spLocks noGrp="1"/>
          </p:cNvSpPr>
          <p:nvPr>
            <p:ph type="body" sz="quarter" idx="13"/>
          </p:nvPr>
        </p:nvSpPr>
        <p:spPr/>
        <p:txBody>
          <a:bodyPr anchor="ctr">
            <a:normAutofit/>
          </a:bodyPr>
          <a:lstStyle/>
          <a:p>
            <a:pPr algn="ctr"/>
            <a:r>
              <a:rPr lang="en-US" sz="8800" dirty="0" err="1"/>
              <a:t>Terima</a:t>
            </a:r>
            <a:r>
              <a:rPr lang="en-US" sz="8800" dirty="0"/>
              <a:t> Kasih</a:t>
            </a:r>
          </a:p>
        </p:txBody>
      </p:sp>
    </p:spTree>
    <p:extLst>
      <p:ext uri="{BB962C8B-B14F-4D97-AF65-F5344CB8AC3E}">
        <p14:creationId xmlns:p14="http://schemas.microsoft.com/office/powerpoint/2010/main" val="189552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840FD7-4B0F-07D3-0762-58E458E5F195}"/>
              </a:ext>
            </a:extLst>
          </p:cNvPr>
          <p:cNvSpPr>
            <a:spLocks noGrp="1"/>
          </p:cNvSpPr>
          <p:nvPr>
            <p:ph type="title"/>
          </p:nvPr>
        </p:nvSpPr>
        <p:spPr/>
        <p:txBody>
          <a:bodyPr/>
          <a:lstStyle/>
          <a:p>
            <a:r>
              <a:rPr lang="en-ID" dirty="0"/>
              <a:t>PENDAHULUAN</a:t>
            </a:r>
          </a:p>
        </p:txBody>
      </p:sp>
      <p:sp>
        <p:nvSpPr>
          <p:cNvPr id="6" name="Text Placeholder 5">
            <a:extLst>
              <a:ext uri="{FF2B5EF4-FFF2-40B4-BE49-F238E27FC236}">
                <a16:creationId xmlns:a16="http://schemas.microsoft.com/office/drawing/2014/main" id="{74206872-D350-E6A4-E9AD-408C7830FA6F}"/>
              </a:ext>
            </a:extLst>
          </p:cNvPr>
          <p:cNvSpPr>
            <a:spLocks noGrp="1"/>
          </p:cNvSpPr>
          <p:nvPr>
            <p:ph type="body" sz="quarter" idx="13"/>
          </p:nvPr>
        </p:nvSpPr>
        <p:spPr>
          <a:xfrm>
            <a:off x="6957392" y="1447852"/>
            <a:ext cx="4767248" cy="4497891"/>
          </a:xfrm>
        </p:spPr>
        <p:txBody>
          <a:bodyPr>
            <a:normAutofit fontScale="85000" lnSpcReduction="20000"/>
          </a:bodyPr>
          <a:lstStyle/>
          <a:p>
            <a:pPr marL="342900" indent="-342900" algn="just">
              <a:lnSpc>
                <a:spcPct val="100000"/>
              </a:lnSpc>
              <a:buFont typeface="Arial" panose="020B0604020202020204" pitchFamily="34" charset="0"/>
              <a:buChar char="•"/>
            </a:pPr>
            <a:r>
              <a:rPr lang="en-US" sz="1800" b="0" dirty="0" err="1">
                <a:effectLst/>
                <a:latin typeface="Times New Roman" panose="02020603050405020304" pitchFamily="18" charset="0"/>
                <a:ea typeface="SimSun" panose="02010600030101010101" pitchFamily="2" charset="-122"/>
              </a:rPr>
              <a:t>Seiring</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dengan</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meningkatnya</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populasi</a:t>
            </a:r>
            <a:r>
              <a:rPr lang="en-US" sz="1800" b="0" dirty="0">
                <a:effectLst/>
                <a:latin typeface="Times New Roman" panose="02020603050405020304" pitchFamily="18" charset="0"/>
                <a:ea typeface="SimSun" panose="02010600030101010101" pitchFamily="2" charset="-122"/>
              </a:rPr>
              <a:t> dunia, </a:t>
            </a:r>
            <a:r>
              <a:rPr lang="en-US" sz="1800" b="0" dirty="0" err="1">
                <a:effectLst/>
                <a:latin typeface="Times New Roman" panose="02020603050405020304" pitchFamily="18" charset="0"/>
                <a:ea typeface="SimSun" panose="02010600030101010101" pitchFamily="2" charset="-122"/>
              </a:rPr>
              <a:t>diperlukan</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peningkatan</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hasil</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produksi</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pangan</a:t>
            </a:r>
            <a:r>
              <a:rPr lang="en-US" sz="1800" b="0" dirty="0">
                <a:effectLst/>
                <a:latin typeface="Times New Roman" panose="02020603050405020304" pitchFamily="18" charset="0"/>
                <a:ea typeface="SimSun" panose="02010600030101010101" pitchFamily="2" charset="-122"/>
              </a:rPr>
              <a:t> pada </a:t>
            </a:r>
            <a:r>
              <a:rPr lang="en-US" sz="1800" b="0" dirty="0" err="1">
                <a:effectLst/>
                <a:latin typeface="Times New Roman" panose="02020603050405020304" pitchFamily="18" charset="0"/>
                <a:ea typeface="SimSun" panose="02010600030101010101" pitchFamily="2" charset="-122"/>
              </a:rPr>
              <a:t>bidang</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pertanian</a:t>
            </a:r>
            <a:r>
              <a:rPr lang="en-US" sz="1800" b="0" dirty="0">
                <a:effectLst/>
                <a:latin typeface="Times New Roman" panose="02020603050405020304" pitchFamily="18" charset="0"/>
                <a:ea typeface="SimSun" panose="02010600030101010101" pitchFamily="2" charset="-122"/>
              </a:rPr>
              <a:t> agar </a:t>
            </a:r>
            <a:r>
              <a:rPr lang="en-US" sz="1800" b="0" dirty="0" err="1">
                <a:effectLst/>
                <a:latin typeface="Times New Roman" panose="02020603050405020304" pitchFamily="18" charset="0"/>
                <a:ea typeface="SimSun" panose="02010600030101010101" pitchFamily="2" charset="-122"/>
              </a:rPr>
              <a:t>dapat</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memenuhi</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kebutuhan</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akan</a:t>
            </a:r>
            <a:r>
              <a:rPr lang="en-US" sz="1800" b="0" dirty="0">
                <a:effectLst/>
                <a:latin typeface="Times New Roman" panose="02020603050405020304" pitchFamily="18" charset="0"/>
                <a:ea typeface="SimSun" panose="02010600030101010101" pitchFamily="2" charset="-122"/>
              </a:rPr>
              <a:t> </a:t>
            </a:r>
            <a:r>
              <a:rPr lang="en-US" sz="1800" b="0" dirty="0" err="1">
                <a:effectLst/>
                <a:latin typeface="Times New Roman" panose="02020603050405020304" pitchFamily="18" charset="0"/>
                <a:ea typeface="SimSun" panose="02010600030101010101" pitchFamily="2" charset="-122"/>
              </a:rPr>
              <a:t>pangan</a:t>
            </a:r>
            <a:r>
              <a:rPr lang="en-US" sz="1800" b="0" dirty="0">
                <a:effectLst/>
                <a:latin typeface="Times New Roman" panose="02020603050405020304" pitchFamily="18" charset="0"/>
                <a:ea typeface="SimSun" panose="02010600030101010101" pitchFamily="2" charset="-122"/>
              </a:rPr>
              <a:t>.</a:t>
            </a:r>
          </a:p>
          <a:p>
            <a:pPr algn="just">
              <a:lnSpc>
                <a:spcPct val="100000"/>
              </a:lnSpc>
            </a:pPr>
            <a:endParaRPr lang="en-US" sz="1800" b="0" dirty="0">
              <a:effectLst/>
              <a:latin typeface="Times New Roman" panose="02020603050405020304" pitchFamily="18" charset="0"/>
              <a:ea typeface="SimSun" panose="02010600030101010101" pitchFamily="2" charset="-122"/>
            </a:endParaRPr>
          </a:p>
          <a:p>
            <a:pPr marL="342900" indent="-342900" algn="just">
              <a:lnSpc>
                <a:spcPct val="100000"/>
              </a:lnSpc>
              <a:buFont typeface="Arial" panose="020B0604020202020204" pitchFamily="34" charset="0"/>
              <a:buChar char="•"/>
            </a:pPr>
            <a:r>
              <a:rPr lang="en-US" sz="1800" b="0" dirty="0">
                <a:solidFill>
                  <a:srgbClr val="000000"/>
                </a:solidFill>
                <a:effectLst/>
                <a:latin typeface="Times New Roman" panose="02020603050405020304" pitchFamily="18" charset="0"/>
                <a:ea typeface="SimSun" panose="02010600030101010101" pitchFamily="2" charset="-122"/>
              </a:rPr>
              <a:t>Indonesia </a:t>
            </a:r>
            <a:r>
              <a:rPr lang="en-US" sz="1800" b="0" dirty="0" err="1">
                <a:solidFill>
                  <a:srgbClr val="000000"/>
                </a:solidFill>
                <a:effectLst/>
                <a:latin typeface="Times New Roman" panose="02020603050405020304" pitchFamily="18" charset="0"/>
                <a:ea typeface="SimSun" panose="02010600030101010101" pitchFamily="2" charset="-122"/>
              </a:rPr>
              <a:t>merupakan</a:t>
            </a:r>
            <a:r>
              <a:rPr lang="en-US" sz="1800" b="0" dirty="0">
                <a:solidFill>
                  <a:srgbClr val="000000"/>
                </a:solidFill>
                <a:effectLst/>
                <a:latin typeface="Times New Roman" panose="02020603050405020304" pitchFamily="18" charset="0"/>
                <a:ea typeface="SimSun" panose="02010600030101010101" pitchFamily="2" charset="-122"/>
              </a:rPr>
              <a:t> negara </a:t>
            </a:r>
            <a:r>
              <a:rPr lang="en-US" sz="1800" b="0" dirty="0" err="1">
                <a:solidFill>
                  <a:srgbClr val="000000"/>
                </a:solidFill>
                <a:effectLst/>
                <a:latin typeface="Times New Roman" panose="02020603050405020304" pitchFamily="18" charset="0"/>
                <a:ea typeface="SimSun" panose="02010600030101010101" pitchFamily="2" charset="-122"/>
              </a:rPr>
              <a:t>agraris</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banyak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penduduknya</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berprofesi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sebagai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petani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Namun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apabila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produksi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pangan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tetap</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dilakukan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cara</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tradisional</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kebutuhan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pangan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tidak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tercukupi</a:t>
            </a:r>
            <a:endParaRPr lang="en-US" sz="1800" b="0" dirty="0">
              <a:solidFill>
                <a:srgbClr val="000000"/>
              </a:solidFill>
              <a:effectLst/>
              <a:latin typeface="Times New Roman" panose="02020603050405020304" pitchFamily="18" charset="0"/>
              <a:ea typeface="SimSun" panose="02010600030101010101" pitchFamily="2" charset="-122"/>
            </a:endParaRPr>
          </a:p>
          <a:p>
            <a:pPr algn="just">
              <a:lnSpc>
                <a:spcPct val="100000"/>
              </a:lnSpc>
            </a:pPr>
            <a:endParaRPr lang="en-US" sz="1800" b="0" dirty="0">
              <a:solidFill>
                <a:srgbClr val="000000"/>
              </a:solidFill>
              <a:effectLst/>
              <a:latin typeface="Times New Roman" panose="02020603050405020304" pitchFamily="18" charset="0"/>
              <a:ea typeface="SimSun" panose="02010600030101010101" pitchFamily="2" charset="-122"/>
            </a:endParaRPr>
          </a:p>
          <a:p>
            <a:pPr marL="342900" indent="-342900" algn="just">
              <a:lnSpc>
                <a:spcPct val="100000"/>
              </a:lnSpc>
              <a:buFont typeface="Arial" panose="020B0604020202020204" pitchFamily="34" charset="0"/>
              <a:buChar char="•"/>
            </a:pPr>
            <a:r>
              <a:rPr lang="en-US" sz="1800" b="0" dirty="0" err="1">
                <a:solidFill>
                  <a:srgbClr val="000000"/>
                </a:solidFill>
                <a:effectLst/>
                <a:latin typeface="Times New Roman" panose="02020603050405020304" pitchFamily="18" charset="0"/>
                <a:ea typeface="SimSun" panose="02010600030101010101" pitchFamily="2" charset="-122"/>
              </a:rPr>
              <a:t>Penyiraman</a:t>
            </a:r>
            <a:r>
              <a:rPr lang="en-US" sz="1800" b="0" dirty="0">
                <a:solidFill>
                  <a:srgbClr val="000000"/>
                </a:solidFill>
                <a:effectLst/>
                <a:latin typeface="Times New Roman" panose="02020603050405020304" pitchFamily="18" charset="0"/>
                <a:ea typeface="SimSun" panose="02010600030101010101" pitchFamily="2" charset="-122"/>
              </a:rPr>
              <a:t> air dan </a:t>
            </a:r>
            <a:r>
              <a:rPr lang="en-US" sz="1800" b="0" dirty="0" err="1">
                <a:solidFill>
                  <a:srgbClr val="000000"/>
                </a:solidFill>
                <a:effectLst/>
                <a:latin typeface="Times New Roman" panose="02020603050405020304" pitchFamily="18" charset="0"/>
                <a:ea typeface="SimSun" panose="02010600030101010101" pitchFamily="2" charset="-122"/>
              </a:rPr>
              <a:t>pestisida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harus</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diselesaikan</a:t>
            </a:r>
            <a:r>
              <a:rPr lang="en-US" sz="1800" b="0" dirty="0">
                <a:solidFill>
                  <a:srgbClr val="000000"/>
                </a:solidFill>
                <a:effectLst/>
                <a:latin typeface="Times New Roman" panose="02020603050405020304" pitchFamily="18" charset="0"/>
                <a:ea typeface="SimSun" panose="02010600030101010101" pitchFamily="2" charset="-122"/>
              </a:rPr>
              <a:t> oleh para </a:t>
            </a:r>
            <a:r>
              <a:rPr lang="en-US" sz="1800" b="0" dirty="0" err="1">
                <a:solidFill>
                  <a:srgbClr val="000000"/>
                </a:solidFill>
                <a:effectLst/>
                <a:latin typeface="Times New Roman" panose="02020603050405020304" pitchFamily="18" charset="0"/>
                <a:ea typeface="SimSun" panose="02010600030101010101" pitchFamily="2" charset="-122"/>
              </a:rPr>
              <a:t>petani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tetapi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ketika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lahan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pertanian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itu</a:t>
            </a:r>
            <a:r>
              <a:rPr lang="en-US" sz="1800" b="0" dirty="0">
                <a:solidFill>
                  <a:srgbClr val="000000"/>
                </a:solidFill>
                <a:effectLst/>
                <a:latin typeface="Times New Roman" panose="02020603050405020304" pitchFamily="18" charset="0"/>
                <a:ea typeface="SimSun" panose="02010600030101010101" pitchFamily="2" charset="-122"/>
              </a:rPr>
              <a:t> sangat </a:t>
            </a:r>
            <a:r>
              <a:rPr lang="en-US" sz="1800" b="0" dirty="0" err="1">
                <a:solidFill>
                  <a:srgbClr val="000000"/>
                </a:solidFill>
                <a:effectLst/>
                <a:latin typeface="Times New Roman" panose="02020603050405020304" pitchFamily="18" charset="0"/>
                <a:ea typeface="SimSun" panose="02010600030101010101" pitchFamily="2" charset="-122"/>
              </a:rPr>
              <a:t>luas</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maka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penggunaan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tenaga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manusia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menjadi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tidak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efesien</a:t>
            </a:r>
            <a:endParaRPr lang="en-US" sz="1800" b="0" dirty="0">
              <a:solidFill>
                <a:srgbClr val="000000"/>
              </a:solidFill>
              <a:effectLst/>
              <a:latin typeface="Times New Roman" panose="02020603050405020304" pitchFamily="18" charset="0"/>
              <a:ea typeface="SimSun" panose="02010600030101010101" pitchFamily="2" charset="-122"/>
            </a:endParaRPr>
          </a:p>
          <a:p>
            <a:pPr algn="just">
              <a:lnSpc>
                <a:spcPct val="100000"/>
              </a:lnSpc>
            </a:pPr>
            <a:endParaRPr lang="en-US" sz="1800" b="0" dirty="0">
              <a:solidFill>
                <a:srgbClr val="000000"/>
              </a:solidFill>
              <a:effectLst/>
              <a:latin typeface="Times New Roman" panose="02020603050405020304" pitchFamily="18" charset="0"/>
              <a:ea typeface="SimSun" panose="02010600030101010101" pitchFamily="2" charset="-122"/>
            </a:endParaRPr>
          </a:p>
          <a:p>
            <a:pPr marL="342900" indent="-342900" algn="just">
              <a:lnSpc>
                <a:spcPct val="100000"/>
              </a:lnSpc>
              <a:buFont typeface="Arial" panose="020B0604020202020204" pitchFamily="34" charset="0"/>
              <a:buChar char="•"/>
            </a:pPr>
            <a:r>
              <a:rPr lang="en-US" sz="1800" b="0" dirty="0" err="1">
                <a:solidFill>
                  <a:srgbClr val="000000"/>
                </a:solidFill>
                <a:effectLst/>
                <a:latin typeface="Times New Roman" panose="02020603050405020304" pitchFamily="18" charset="0"/>
                <a:ea typeface="SimSun" panose="02010600030101010101" pitchFamily="2" charset="-122"/>
              </a:rPr>
              <a:t>Untuk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meningkatkan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efisiensi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waktu</a:t>
            </a:r>
            <a:r>
              <a:rPr lang="en-US" sz="1800" b="0" dirty="0">
                <a:solidFill>
                  <a:srgbClr val="000000"/>
                </a:solidFill>
                <a:effectLst/>
                <a:latin typeface="Times New Roman" panose="02020603050405020304" pitchFamily="18" charset="0"/>
                <a:ea typeface="SimSun" panose="02010600030101010101" pitchFamily="2" charset="-122"/>
              </a:rPr>
              <a:t> dan </a:t>
            </a:r>
            <a:r>
              <a:rPr lang="en-US" sz="1800" b="0" dirty="0" err="1">
                <a:solidFill>
                  <a:srgbClr val="000000"/>
                </a:solidFill>
                <a:effectLst/>
                <a:latin typeface="Times New Roman" panose="02020603050405020304" pitchFamily="18" charset="0"/>
                <a:ea typeface="SimSun" panose="02010600030101010101" pitchFamily="2" charset="-122"/>
              </a:rPr>
              <a:t>tenaga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digunakanlah</a:t>
            </a:r>
            <a:r>
              <a:rPr lang="en-US" sz="1800" b="0" dirty="0">
                <a:solidFill>
                  <a:srgbClr val="000000"/>
                </a:solidFill>
                <a:effectLst/>
                <a:latin typeface="Times New Roman" panose="02020603050405020304" pitchFamily="18" charset="0"/>
                <a:ea typeface="SimSun" panose="02010600030101010101" pitchFamily="2" charset="-122"/>
              </a:rPr>
              <a:t> autonomous drone </a:t>
            </a:r>
            <a:r>
              <a:rPr lang="en-US" sz="1800" b="0" dirty="0" err="1">
                <a:solidFill>
                  <a:srgbClr val="000000"/>
                </a:solidFill>
                <a:effectLst/>
                <a:latin typeface="Times New Roman" panose="02020603050405020304" pitchFamily="18" charset="0"/>
                <a:ea typeface="SimSun" panose="02010600030101010101" pitchFamily="2" charset="-122"/>
              </a:rPr>
              <a:t>atau</a:t>
            </a:r>
            <a:r>
              <a:rPr lang="en-US" sz="1800" b="0" dirty="0">
                <a:solidFill>
                  <a:srgbClr val="000000"/>
                </a:solidFill>
                <a:effectLst/>
                <a:latin typeface="Times New Roman" panose="02020603050405020304" pitchFamily="18" charset="0"/>
                <a:ea typeface="SimSun" panose="02010600030101010101" pitchFamily="2" charset="-122"/>
              </a:rPr>
              <a:t> unmanned aerial vehicle.</a:t>
            </a:r>
            <a:endParaRPr lang="en-ID" sz="2000" b="0" dirty="0"/>
          </a:p>
        </p:txBody>
      </p:sp>
      <p:pic>
        <p:nvPicPr>
          <p:cNvPr id="1028" name="Picture 4" descr="Group Warns Food Supply Won't Meet Future Demand Without Productivity Gains">
            <a:extLst>
              <a:ext uri="{FF2B5EF4-FFF2-40B4-BE49-F238E27FC236}">
                <a16:creationId xmlns:a16="http://schemas.microsoft.com/office/drawing/2014/main" id="{AB4D023A-676B-C0EB-33C6-A4DE88D12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1" y="1347458"/>
            <a:ext cx="6331004" cy="474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46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5631-C1CB-58F6-4736-AEE530A74E0A}"/>
              </a:ext>
            </a:extLst>
          </p:cNvPr>
          <p:cNvSpPr>
            <a:spLocks noGrp="1"/>
          </p:cNvSpPr>
          <p:nvPr>
            <p:ph type="title"/>
          </p:nvPr>
        </p:nvSpPr>
        <p:spPr/>
        <p:txBody>
          <a:bodyPr/>
          <a:lstStyle/>
          <a:p>
            <a:r>
              <a:rPr lang="en-US" dirty="0" err="1"/>
              <a:t>Pendahuluan</a:t>
            </a:r>
            <a:endParaRPr lang="en-US" dirty="0"/>
          </a:p>
        </p:txBody>
      </p:sp>
      <p:sp>
        <p:nvSpPr>
          <p:cNvPr id="3" name="Text Placeholder 2">
            <a:extLst>
              <a:ext uri="{FF2B5EF4-FFF2-40B4-BE49-F238E27FC236}">
                <a16:creationId xmlns:a16="http://schemas.microsoft.com/office/drawing/2014/main" id="{64A4815C-ADDA-BEED-9285-84A737EE7855}"/>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8E31136A-34E6-B44B-8C58-4CE677FD1002}"/>
              </a:ext>
            </a:extLst>
          </p:cNvPr>
          <p:cNvSpPr>
            <a:spLocks noGrp="1"/>
          </p:cNvSpPr>
          <p:nvPr>
            <p:ph type="body" sz="quarter" idx="13"/>
          </p:nvPr>
        </p:nvSpPr>
        <p:spPr>
          <a:xfrm>
            <a:off x="489562" y="1509055"/>
            <a:ext cx="5606438" cy="3293287"/>
          </a:xfrm>
        </p:spPr>
        <p:txBody>
          <a:bodyPr/>
          <a:lstStyle/>
          <a:p>
            <a:pPr marL="285750" indent="-285750" algn="just">
              <a:buFont typeface="Arial" panose="020B0604020202020204" pitchFamily="34" charset="0"/>
              <a:buChar char="•"/>
            </a:pPr>
            <a:r>
              <a:rPr lang="id-ID" sz="1800" b="0" dirty="0">
                <a:effectLst/>
                <a:latin typeface="Times New Roman" panose="02020603050405020304" pitchFamily="18" charset="0"/>
                <a:ea typeface="SimSun" panose="02010600030101010101" pitchFamily="2" charset="-122"/>
              </a:rPr>
              <a:t>Pada penelitian</a:t>
            </a:r>
            <a:r>
              <a:rPr lang="en-US" sz="1800" b="0" dirty="0">
                <a:effectLst/>
                <a:latin typeface="Times New Roman" panose="02020603050405020304" pitchFamily="18" charset="0"/>
                <a:ea typeface="SimSun" panose="02010600030101010101" pitchFamily="2" charset="-122"/>
              </a:rPr>
              <a:t>[7]</a:t>
            </a:r>
            <a:r>
              <a:rPr lang="id-ID" sz="1800" b="0" dirty="0">
                <a:effectLst/>
                <a:latin typeface="Times New Roman" panose="02020603050405020304" pitchFamily="18" charset="0"/>
                <a:ea typeface="SimSun" panose="02010600030101010101" pitchFamily="2" charset="-122"/>
              </a:rPr>
              <a:t> drone digunakan untuk penyiraman bahan kimia pada</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hama di lahan kelapa. Remote control digunakan untuk</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take</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off,</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landing,</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dan</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manuver.</a:t>
            </a:r>
            <a:r>
              <a:rPr lang="id-ID" sz="1800" b="0" spc="5" dirty="0">
                <a:effectLst/>
                <a:latin typeface="Times New Roman" panose="02020603050405020304" pitchFamily="18" charset="0"/>
                <a:ea typeface="SimSun" panose="02010600030101010101" pitchFamily="2" charset="-122"/>
              </a:rPr>
              <a:t> </a:t>
            </a:r>
            <a:r>
              <a:rPr lang="en-US" sz="1800" b="0" spc="5" dirty="0">
                <a:effectLst/>
                <a:latin typeface="Times New Roman" panose="02020603050405020304" pitchFamily="18" charset="0"/>
                <a:ea typeface="SimSun" panose="02010600030101010101" pitchFamily="2" charset="-122"/>
              </a:rPr>
              <a:t>Arduino </a:t>
            </a:r>
            <a:r>
              <a:rPr lang="id-ID" sz="1800" b="0" dirty="0">
                <a:effectLst/>
                <a:latin typeface="Times New Roman" panose="02020603050405020304" pitchFamily="18" charset="0"/>
                <a:ea typeface="SimSun" panose="02010600030101010101" pitchFamily="2" charset="-122"/>
              </a:rPr>
              <a:t>berfungsi</a:t>
            </a:r>
            <a:r>
              <a:rPr lang="id-ID" sz="1800" b="0" spc="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untuk</a:t>
            </a:r>
            <a:r>
              <a:rPr lang="id-ID" sz="1800" b="0" spc="-28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mengendalikan motor drone berdasarkan perintah yang keluar dari remote contro</a:t>
            </a:r>
            <a:r>
              <a:rPr lang="en-US" sz="1800" b="0" dirty="0">
                <a:effectLst/>
                <a:latin typeface="Times New Roman" panose="02020603050405020304" pitchFamily="18" charset="0"/>
                <a:ea typeface="SimSun" panose="02010600030101010101" pitchFamily="2" charset="-122"/>
              </a:rPr>
              <a:t>l </a:t>
            </a:r>
            <a:r>
              <a:rPr lang="en-US" sz="1800" b="0" dirty="0" err="1">
                <a:effectLst/>
                <a:latin typeface="Times New Roman" panose="02020603050405020304" pitchFamily="18" charset="0"/>
                <a:ea typeface="SimSun" panose="02010600030101010101" pitchFamily="2" charset="-122"/>
              </a:rPr>
              <a:t>serta</a:t>
            </a:r>
            <a:r>
              <a:rPr lang="en-US" sz="1800" b="0" dirty="0">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kamera</a:t>
            </a:r>
            <a:r>
              <a:rPr lang="id-ID" sz="1800" b="0" spc="-70"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untuk</a:t>
            </a:r>
            <a:r>
              <a:rPr lang="id-ID" sz="1800" b="0" spc="-6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mendapatkan</a:t>
            </a:r>
            <a:r>
              <a:rPr lang="id-ID" sz="1800" b="0" spc="-65"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vidio</a:t>
            </a:r>
            <a:r>
              <a:rPr lang="id-ID" sz="1800" b="0" spc="-60"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ketika</a:t>
            </a:r>
            <a:r>
              <a:rPr lang="id-ID" sz="1800" b="0" spc="-60"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drone</a:t>
            </a:r>
            <a:r>
              <a:rPr lang="id-ID" sz="1800" b="0" spc="-60" dirty="0">
                <a:effectLst/>
                <a:latin typeface="Times New Roman" panose="02020603050405020304" pitchFamily="18" charset="0"/>
                <a:ea typeface="SimSun" panose="02010600030101010101" pitchFamily="2" charset="-122"/>
              </a:rPr>
              <a:t> </a:t>
            </a:r>
            <a:r>
              <a:rPr lang="id-ID" sz="1800" b="0" dirty="0">
                <a:effectLst/>
                <a:latin typeface="Times New Roman" panose="02020603050405020304" pitchFamily="18" charset="0"/>
                <a:ea typeface="SimSun" panose="02010600030101010101" pitchFamily="2" charset="-122"/>
              </a:rPr>
              <a:t>terbang</a:t>
            </a:r>
            <a:endParaRPr lang="en-US" sz="1800" b="0" dirty="0">
              <a:effectLst/>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SimSun" panose="02010600030101010101" pitchFamily="2" charset="-122"/>
              </a:rPr>
              <a:t>Pada </a:t>
            </a:r>
            <a:r>
              <a:rPr lang="en-US" sz="1800" b="0" dirty="0" err="1">
                <a:solidFill>
                  <a:srgbClr val="000000"/>
                </a:solidFill>
                <a:effectLst/>
                <a:latin typeface="Times New Roman" panose="02020603050405020304" pitchFamily="18" charset="0"/>
                <a:ea typeface="SimSun" panose="02010600030101010101" pitchFamily="2" charset="-122"/>
              </a:rPr>
              <a:t>penelitian</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dilakukan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Widiasari</a:t>
            </a:r>
            <a:r>
              <a:rPr lang="en-US" sz="1800" b="0" dirty="0">
                <a:solidFill>
                  <a:srgbClr val="000000"/>
                </a:solidFill>
                <a:effectLst/>
                <a:latin typeface="Times New Roman" panose="02020603050405020304" pitchFamily="18" charset="0"/>
                <a:ea typeface="SimSun" panose="02010600030101010101" pitchFamily="2" charset="-122"/>
              </a:rPr>
              <a:t>, drone </a:t>
            </a:r>
            <a:r>
              <a:rPr lang="en-US" sz="1800" b="0" dirty="0" err="1">
                <a:solidFill>
                  <a:srgbClr val="000000"/>
                </a:solidFill>
                <a:effectLst/>
                <a:latin typeface="Times New Roman" panose="02020603050405020304" pitchFamily="18" charset="0"/>
                <a:ea typeface="SimSun" panose="02010600030101010101" pitchFamily="2" charset="-122"/>
              </a:rPr>
              <a:t>menggunakan</a:t>
            </a:r>
            <a:r>
              <a:rPr lang="en-US" sz="1800" b="0" dirty="0">
                <a:solidFill>
                  <a:srgbClr val="000000"/>
                </a:solidFill>
                <a:effectLst/>
                <a:latin typeface="Times New Roman" panose="02020603050405020304" pitchFamily="18" charset="0"/>
                <a:ea typeface="SimSun" panose="02010600030101010101" pitchFamily="2" charset="-122"/>
              </a:rPr>
              <a:t> Arduino UNO </a:t>
            </a:r>
            <a:r>
              <a:rPr lang="en-US" sz="1800" b="0" dirty="0" err="1">
                <a:solidFill>
                  <a:srgbClr val="000000"/>
                </a:solidFill>
                <a:effectLst/>
                <a:latin typeface="Times New Roman" panose="02020603050405020304" pitchFamily="18" charset="0"/>
                <a:ea typeface="SimSun" panose="02010600030101010101" pitchFamily="2" charset="-122"/>
              </a:rPr>
              <a:t>untuk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memberi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perintah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kepada</a:t>
            </a:r>
            <a:r>
              <a:rPr lang="en-US" sz="1800" b="0" dirty="0">
                <a:solidFill>
                  <a:srgbClr val="000000"/>
                </a:solidFill>
                <a:effectLst/>
                <a:latin typeface="Times New Roman" panose="02020603050405020304" pitchFamily="18" charset="0"/>
                <a:ea typeface="SimSun" panose="02010600030101010101" pitchFamily="2" charset="-122"/>
              </a:rPr>
              <a:t> pump air (on/off), </a:t>
            </a:r>
            <a:r>
              <a:rPr lang="en-US" sz="1800" b="0" dirty="0" err="1">
                <a:solidFill>
                  <a:srgbClr val="000000"/>
                </a:solidFill>
                <a:effectLst/>
                <a:latin typeface="Times New Roman" panose="02020603050405020304" pitchFamily="18" charset="0"/>
                <a:ea typeface="SimSun" panose="02010600030101010101" pitchFamily="2" charset="-122"/>
              </a:rPr>
              <a:t>tetapi</a:t>
            </a:r>
            <a:r>
              <a:rPr lang="en-US" sz="1800" b="0" dirty="0">
                <a:solidFill>
                  <a:srgbClr val="000000"/>
                </a:solidFill>
                <a:effectLst/>
                <a:latin typeface="Times New Roman" panose="02020603050405020304" pitchFamily="18" charset="0"/>
                <a:ea typeface="SimSun" panose="02010600030101010101" pitchFamily="2" charset="-122"/>
              </a:rPr>
              <a:t> pada pump air </a:t>
            </a:r>
            <a:r>
              <a:rPr lang="en-US" sz="1800" b="0" dirty="0" err="1">
                <a:solidFill>
                  <a:srgbClr val="000000"/>
                </a:solidFill>
                <a:effectLst/>
                <a:latin typeface="Times New Roman" panose="02020603050405020304" pitchFamily="18" charset="0"/>
                <a:ea typeface="SimSun" panose="02010600030101010101" pitchFamily="2" charset="-122"/>
              </a:rPr>
              <a:t>tersebut</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keadaannya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terus</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menyala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dari</a:t>
            </a:r>
            <a:r>
              <a:rPr lang="en-US" sz="1800" b="0" dirty="0">
                <a:solidFill>
                  <a:srgbClr val="000000"/>
                </a:solidFill>
                <a:effectLst/>
                <a:latin typeface="Times New Roman" panose="02020603050405020304" pitchFamily="18" charset="0"/>
                <a:ea typeface="SimSun" panose="02010600030101010101" pitchFamily="2" charset="-122"/>
              </a:rPr>
              <a:t> drone takeoff  </a:t>
            </a:r>
            <a:r>
              <a:rPr lang="en-US" sz="1800" b="0" dirty="0" err="1">
                <a:solidFill>
                  <a:srgbClr val="000000"/>
                </a:solidFill>
                <a:effectLst/>
                <a:latin typeface="Times New Roman" panose="02020603050405020304" pitchFamily="18" charset="0"/>
                <a:ea typeface="SimSun" panose="02010600030101010101" pitchFamily="2" charset="-122"/>
              </a:rPr>
              <a:t>hingga</a:t>
            </a:r>
            <a:r>
              <a:rPr lang="en-US" sz="1800" b="0" dirty="0">
                <a:solidFill>
                  <a:srgbClr val="000000"/>
                </a:solidFill>
                <a:effectLst/>
                <a:latin typeface="Times New Roman" panose="02020603050405020304" pitchFamily="18" charset="0"/>
                <a:ea typeface="SimSun" panose="02010600030101010101" pitchFamily="2" charset="-122"/>
              </a:rPr>
              <a:t> landing dan </a:t>
            </a:r>
            <a:r>
              <a:rPr lang="en-US" sz="1800" b="0" dirty="0" err="1">
                <a:solidFill>
                  <a:srgbClr val="000000"/>
                </a:solidFill>
                <a:effectLst/>
                <a:latin typeface="Times New Roman" panose="02020603050405020304" pitchFamily="18" charset="0"/>
                <a:ea typeface="SimSun" panose="02010600030101010101" pitchFamily="2" charset="-122"/>
              </a:rPr>
              <a:t>kekuatan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penyiraman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konstan</a:t>
            </a:r>
            <a:r>
              <a:rPr lang="en-US" sz="1800" b="0" dirty="0">
                <a:solidFill>
                  <a:srgbClr val="000000"/>
                </a:solidFill>
                <a:effectLst/>
                <a:latin typeface="Times New Roman" panose="02020603050405020304" pitchFamily="18" charset="0"/>
                <a:ea typeface="SimSun" panose="02010600030101010101" pitchFamily="2" charset="-122"/>
              </a:rPr>
              <a:t> </a:t>
            </a:r>
            <a:endParaRPr lang="en-US" b="0" dirty="0"/>
          </a:p>
        </p:txBody>
      </p:sp>
      <p:pic>
        <p:nvPicPr>
          <p:cNvPr id="2050" name="Picture 2" descr="Premium Vector | Vector flat illustration of smart farming using digital  technologies and drones to automate irrigati...">
            <a:extLst>
              <a:ext uri="{FF2B5EF4-FFF2-40B4-BE49-F238E27FC236}">
                <a16:creationId xmlns:a16="http://schemas.microsoft.com/office/drawing/2014/main" id="{B6C9F1B9-BFA5-ABA2-AED1-B1F91586F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747" y="1509054"/>
            <a:ext cx="4983586" cy="32932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1DD813-0654-BDDD-505D-D2CEFF78B2E2}"/>
              </a:ext>
            </a:extLst>
          </p:cNvPr>
          <p:cNvSpPr txBox="1"/>
          <p:nvPr/>
        </p:nvSpPr>
        <p:spPr>
          <a:xfrm>
            <a:off x="894520" y="5193683"/>
            <a:ext cx="10577813" cy="923330"/>
          </a:xfrm>
          <a:prstGeom prst="rect">
            <a:avLst/>
          </a:prstGeom>
          <a:noFill/>
        </p:spPr>
        <p:txBody>
          <a:bodyPr wrap="square" rtlCol="0">
            <a:spAutoFit/>
          </a:bodyPr>
          <a:lstStyle/>
          <a:p>
            <a:pPr algn="just"/>
            <a:r>
              <a:rPr lang="en-US" sz="1800" dirty="0">
                <a:solidFill>
                  <a:srgbClr val="000000"/>
                </a:solidFill>
                <a:effectLst/>
                <a:latin typeface="Times New Roman" panose="02020603050405020304" pitchFamily="18" charset="0"/>
                <a:ea typeface="SimSun" panose="02010600030101010101" pitchFamily="2" charset="-122"/>
              </a:rPr>
              <a:t>Oleh </a:t>
            </a:r>
            <a:r>
              <a:rPr lang="en-US" sz="1800" dirty="0" err="1">
                <a:solidFill>
                  <a:srgbClr val="000000"/>
                </a:solidFill>
                <a:effectLst/>
                <a:latin typeface="Times New Roman" panose="02020603050405020304" pitchFamily="18" charset="0"/>
                <a:ea typeface="SimSun" panose="02010600030101010101" pitchFamily="2" charset="-122"/>
              </a:rPr>
              <a:t>karena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itu</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penelitian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ini</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difokuskan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untuk</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pengembangan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sistem</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penyiraman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otomatis</a:t>
            </a:r>
            <a:r>
              <a:rPr lang="en-US" sz="1800" dirty="0">
                <a:solidFill>
                  <a:srgbClr val="000000"/>
                </a:solidFill>
                <a:effectLst/>
                <a:latin typeface="Times New Roman" panose="02020603050405020304" pitchFamily="18" charset="0"/>
                <a:ea typeface="SimSun" panose="02010600030101010101" pitchFamily="2" charset="-122"/>
              </a:rPr>
              <a:t> pada autonomous drone. </a:t>
            </a:r>
            <a:r>
              <a:rPr lang="en-US" sz="1800" dirty="0" err="1">
                <a:solidFill>
                  <a:srgbClr val="000000"/>
                </a:solidFill>
                <a:effectLst/>
                <a:latin typeface="Times New Roman" panose="02020603050405020304" pitchFamily="18" charset="0"/>
                <a:ea typeface="SimSun" panose="02010600030101010101" pitchFamily="2" charset="-122"/>
              </a:rPr>
              <a:t>Sistem</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penyiraman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akan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dapat</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menyesuaikan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kapan</a:t>
            </a:r>
            <a:r>
              <a:rPr lang="en-US" sz="1800" dirty="0">
                <a:solidFill>
                  <a:srgbClr val="000000"/>
                </a:solidFill>
                <a:effectLst/>
                <a:latin typeface="Times New Roman" panose="02020603050405020304" pitchFamily="18" charset="0"/>
                <a:ea typeface="SimSun" panose="02010600030101010101" pitchFamily="2" charset="-122"/>
              </a:rPr>
              <a:t> dan </a:t>
            </a:r>
            <a:r>
              <a:rPr lang="en-US" sz="1800" dirty="0" err="1">
                <a:solidFill>
                  <a:srgbClr val="000000"/>
                </a:solidFill>
                <a:effectLst/>
                <a:latin typeface="Times New Roman" panose="02020603050405020304" pitchFamily="18" charset="0"/>
                <a:ea typeface="SimSun" panose="02010600030101010101" pitchFamily="2" charset="-122"/>
              </a:rPr>
              <a:t>seberapa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kuat</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penyiraman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dengan</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menggunakan</a:t>
            </a:r>
            <a:r>
              <a:rPr lang="en-US" sz="1800" dirty="0">
                <a:solidFill>
                  <a:srgbClr val="000000"/>
                </a:solidFill>
                <a:effectLst/>
                <a:latin typeface="Times New Roman" panose="02020603050405020304" pitchFamily="18" charset="0"/>
                <a:ea typeface="SimSun" panose="02010600030101010101" pitchFamily="2" charset="-122"/>
              </a:rPr>
              <a:t> waypoint dan data </a:t>
            </a:r>
            <a:r>
              <a:rPr lang="en-US" sz="1800" dirty="0" err="1">
                <a:solidFill>
                  <a:srgbClr val="000000"/>
                </a:solidFill>
                <a:effectLst/>
                <a:latin typeface="Times New Roman" panose="02020603050405020304" pitchFamily="18" charset="0"/>
                <a:ea typeface="SimSun" panose="02010600030101010101" pitchFamily="2" charset="-122"/>
              </a:rPr>
              <a:t>lingkungan</a:t>
            </a:r>
            <a:r>
              <a:rPr lang="en-US" sz="1800" dirty="0">
                <a:solidFill>
                  <a:srgbClr val="000000"/>
                </a:solidFill>
                <a:effectLst/>
                <a:latin typeface="Times New Roman" panose="02020603050405020304" pitchFamily="18" charset="0"/>
                <a:ea typeface="SimSun" panose="02010600030101010101" pitchFamily="2" charset="-122"/>
              </a:rPr>
              <a:t> yang </a:t>
            </a:r>
            <a:r>
              <a:rPr lang="en-US" sz="1800" dirty="0" err="1">
                <a:solidFill>
                  <a:srgbClr val="000000"/>
                </a:solidFill>
                <a:effectLst/>
                <a:latin typeface="Times New Roman" panose="02020603050405020304" pitchFamily="18" charset="0"/>
                <a:ea typeface="SimSun" panose="02010600030101010101" pitchFamily="2" charset="-122"/>
              </a:rPr>
              <a:t>diterima</a:t>
            </a:r>
            <a:r>
              <a:rPr lang="en-US" sz="1800" dirty="0">
                <a:solidFill>
                  <a:srgbClr val="000000"/>
                </a:solidFill>
                <a:effectLst/>
                <a:latin typeface="Times New Roman" panose="02020603050405020304" pitchFamily="18" charset="0"/>
                <a:ea typeface="SimSun" panose="02010600030101010101" pitchFamily="2" charset="-122"/>
              </a:rPr>
              <a:t> oleh sensor pada drone</a:t>
            </a:r>
            <a:endParaRPr lang="en-US" dirty="0"/>
          </a:p>
        </p:txBody>
      </p:sp>
    </p:spTree>
    <p:extLst>
      <p:ext uri="{BB962C8B-B14F-4D97-AF65-F5344CB8AC3E}">
        <p14:creationId xmlns:p14="http://schemas.microsoft.com/office/powerpoint/2010/main" val="87847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7C48-E94E-3B8B-5F87-01B612201AB9}"/>
              </a:ext>
            </a:extLst>
          </p:cNvPr>
          <p:cNvSpPr>
            <a:spLocks noGrp="1"/>
          </p:cNvSpPr>
          <p:nvPr>
            <p:ph type="title"/>
          </p:nvPr>
        </p:nvSpPr>
        <p:spPr/>
        <p:txBody>
          <a:bodyPr/>
          <a:lstStyle/>
          <a:p>
            <a:r>
              <a:rPr lang="en-ID" dirty="0"/>
              <a:t>METODOLOGI – Autonomous Drone</a:t>
            </a:r>
          </a:p>
        </p:txBody>
      </p:sp>
      <p:sp>
        <p:nvSpPr>
          <p:cNvPr id="4" name="Text Placeholder 3">
            <a:extLst>
              <a:ext uri="{FF2B5EF4-FFF2-40B4-BE49-F238E27FC236}">
                <a16:creationId xmlns:a16="http://schemas.microsoft.com/office/drawing/2014/main" id="{935CD83B-4957-A3AA-419D-8D9192D4CA97}"/>
              </a:ext>
            </a:extLst>
          </p:cNvPr>
          <p:cNvSpPr>
            <a:spLocks noGrp="1"/>
          </p:cNvSpPr>
          <p:nvPr>
            <p:ph type="body" sz="quarter" idx="13"/>
          </p:nvPr>
        </p:nvSpPr>
        <p:spPr/>
        <p:txBody>
          <a:bodyPr/>
          <a:lstStyle/>
          <a:p>
            <a:r>
              <a:rPr lang="en-US" sz="1800" dirty="0" err="1">
                <a:solidFill>
                  <a:srgbClr val="221F1F"/>
                </a:solidFill>
                <a:effectLst/>
                <a:latin typeface="Times New Roman" panose="02020603050405020304" pitchFamily="18" charset="0"/>
                <a:ea typeface="SimSun" panose="02010600030101010101" pitchFamily="2" charset="-122"/>
              </a:rPr>
              <a:t>Penelitian</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ini</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dilakukan</a:t>
            </a:r>
            <a:r>
              <a:rPr lang="en-US" sz="1800" dirty="0">
                <a:solidFill>
                  <a:srgbClr val="221F1F"/>
                </a:solidFill>
                <a:effectLst/>
                <a:latin typeface="Times New Roman" panose="02020603050405020304" pitchFamily="18" charset="0"/>
                <a:ea typeface="SimSun" panose="02010600030101010101" pitchFamily="2" charset="-122"/>
              </a:rPr>
              <a:t> di </a:t>
            </a:r>
            <a:r>
              <a:rPr lang="en-US" sz="1800" dirty="0" err="1">
                <a:solidFill>
                  <a:srgbClr val="221F1F"/>
                </a:solidFill>
                <a:effectLst/>
                <a:latin typeface="Times New Roman" panose="02020603050405020304" pitchFamily="18" charset="0"/>
                <a:ea typeface="SimSun" panose="02010600030101010101" pitchFamily="2" charset="-122"/>
              </a:rPr>
              <a:t>Lapangan</a:t>
            </a:r>
            <a:r>
              <a:rPr lang="en-US" sz="1800" dirty="0">
                <a:solidFill>
                  <a:srgbClr val="221F1F"/>
                </a:solidFill>
                <a:effectLst/>
                <a:latin typeface="Times New Roman" panose="02020603050405020304" pitchFamily="18" charset="0"/>
                <a:ea typeface="SimSun" panose="02010600030101010101" pitchFamily="2" charset="-122"/>
              </a:rPr>
              <a:t> Pusat </a:t>
            </a:r>
            <a:r>
              <a:rPr lang="en-US" sz="1800" dirty="0" err="1">
                <a:solidFill>
                  <a:srgbClr val="221F1F"/>
                </a:solidFill>
                <a:effectLst/>
                <a:latin typeface="Times New Roman" panose="02020603050405020304" pitchFamily="18" charset="0"/>
                <a:ea typeface="SimSun" panose="02010600030101010101" pitchFamily="2" charset="-122"/>
              </a:rPr>
              <a:t>Pelayanan</a:t>
            </a:r>
            <a:r>
              <a:rPr lang="en-US" sz="1800" dirty="0">
                <a:solidFill>
                  <a:srgbClr val="221F1F"/>
                </a:solidFill>
                <a:effectLst/>
                <a:latin typeface="Times New Roman" panose="02020603050405020304" pitchFamily="18" charset="0"/>
                <a:ea typeface="SimSun" panose="02010600030101010101" pitchFamily="2" charset="-122"/>
              </a:rPr>
              <a:t> Basic Science, Universitas </a:t>
            </a:r>
            <a:r>
              <a:rPr lang="en-US" sz="1800" dirty="0" err="1">
                <a:solidFill>
                  <a:srgbClr val="221F1F"/>
                </a:solidFill>
                <a:effectLst/>
                <a:latin typeface="Times New Roman" panose="02020603050405020304" pitchFamily="18" charset="0"/>
                <a:ea typeface="SimSun" panose="02010600030101010101" pitchFamily="2" charset="-122"/>
              </a:rPr>
              <a:t>Padjadjaran</a:t>
            </a:r>
            <a:r>
              <a:rPr lang="en-US" sz="1800" dirty="0">
                <a:solidFill>
                  <a:srgbClr val="221F1F"/>
                </a:solidFill>
                <a:effectLst/>
                <a:latin typeface="Times New Roman" panose="02020603050405020304" pitchFamily="18" charset="0"/>
                <a:ea typeface="SimSun" panose="02010600030101010101" pitchFamily="2" charset="-122"/>
              </a:rPr>
              <a:t> dan </a:t>
            </a:r>
            <a:r>
              <a:rPr lang="en-US" sz="1800" dirty="0" err="1">
                <a:solidFill>
                  <a:srgbClr val="221F1F"/>
                </a:solidFill>
                <a:effectLst/>
                <a:latin typeface="Times New Roman" panose="02020603050405020304" pitchFamily="18" charset="0"/>
                <a:ea typeface="SimSun" panose="02010600030101010101" pitchFamily="2" charset="-122"/>
              </a:rPr>
              <a:t>bekerja</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sama</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dengan</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Institut</a:t>
            </a:r>
            <a:r>
              <a:rPr lang="en-US" sz="1800" dirty="0">
                <a:solidFill>
                  <a:srgbClr val="221F1F"/>
                </a:solidFill>
                <a:effectLst/>
                <a:latin typeface="Times New Roman" panose="02020603050405020304" pitchFamily="18" charset="0"/>
                <a:ea typeface="SimSun" panose="02010600030101010101" pitchFamily="2" charset="-122"/>
              </a:rPr>
              <a:t> </a:t>
            </a:r>
            <a:r>
              <a:rPr lang="en-US" sz="1800" dirty="0" err="1">
                <a:solidFill>
                  <a:srgbClr val="221F1F"/>
                </a:solidFill>
                <a:effectLst/>
                <a:latin typeface="Times New Roman" panose="02020603050405020304" pitchFamily="18" charset="0"/>
                <a:ea typeface="SimSun" panose="02010600030101010101" pitchFamily="2" charset="-122"/>
              </a:rPr>
              <a:t>Teknologi</a:t>
            </a:r>
            <a:r>
              <a:rPr lang="en-US" sz="1800" dirty="0">
                <a:solidFill>
                  <a:srgbClr val="221F1F"/>
                </a:solidFill>
                <a:effectLst/>
                <a:latin typeface="Times New Roman" panose="02020603050405020304" pitchFamily="18" charset="0"/>
                <a:ea typeface="SimSun" panose="02010600030101010101" pitchFamily="2" charset="-122"/>
              </a:rPr>
              <a:t> Bandung (ITB) dan Badan </a:t>
            </a:r>
            <a:r>
              <a:rPr lang="en-US" sz="1800" dirty="0" err="1">
                <a:solidFill>
                  <a:srgbClr val="221F1F"/>
                </a:solidFill>
                <a:effectLst/>
                <a:latin typeface="Times New Roman" panose="02020603050405020304" pitchFamily="18" charset="0"/>
                <a:ea typeface="SimSun" panose="02010600030101010101" pitchFamily="2" charset="-122"/>
              </a:rPr>
              <a:t>Riset</a:t>
            </a:r>
            <a:r>
              <a:rPr lang="en-US" sz="1800" dirty="0">
                <a:solidFill>
                  <a:srgbClr val="221F1F"/>
                </a:solidFill>
                <a:effectLst/>
                <a:latin typeface="Times New Roman" panose="02020603050405020304" pitchFamily="18" charset="0"/>
                <a:ea typeface="SimSun" panose="02010600030101010101" pitchFamily="2" charset="-122"/>
              </a:rPr>
              <a:t> dan </a:t>
            </a:r>
            <a:r>
              <a:rPr lang="en-US" sz="1800" dirty="0" err="1">
                <a:solidFill>
                  <a:srgbClr val="221F1F"/>
                </a:solidFill>
                <a:effectLst/>
                <a:latin typeface="Times New Roman" panose="02020603050405020304" pitchFamily="18" charset="0"/>
                <a:ea typeface="SimSun" panose="02010600030101010101" pitchFamily="2" charset="-122"/>
              </a:rPr>
              <a:t>Inovasi</a:t>
            </a:r>
            <a:r>
              <a:rPr lang="en-US" sz="1800" dirty="0">
                <a:solidFill>
                  <a:srgbClr val="221F1F"/>
                </a:solidFill>
                <a:effectLst/>
                <a:latin typeface="Times New Roman" panose="02020603050405020304" pitchFamily="18" charset="0"/>
                <a:ea typeface="SimSun" panose="02010600030101010101" pitchFamily="2" charset="-122"/>
              </a:rPr>
              <a:t> Nasional (BRIN). </a:t>
            </a: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a:p>
            <a:endParaRPr lang="en-US" sz="1800" dirty="0">
              <a:solidFill>
                <a:srgbClr val="221F1F"/>
              </a:solidFill>
              <a:latin typeface="Times New Roman" panose="02020603050405020304" pitchFamily="18" charset="0"/>
              <a:ea typeface="SimSun" panose="02010600030101010101" pitchFamily="2" charset="-122"/>
            </a:endParaRPr>
          </a:p>
        </p:txBody>
      </p:sp>
      <p:pic>
        <p:nvPicPr>
          <p:cNvPr id="5" name="Picture 4">
            <a:extLst>
              <a:ext uri="{FF2B5EF4-FFF2-40B4-BE49-F238E27FC236}">
                <a16:creationId xmlns:a16="http://schemas.microsoft.com/office/drawing/2014/main" id="{48364F3B-FC97-EF9F-7EFD-291AC9AF9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80" y="2540639"/>
            <a:ext cx="5981700" cy="2962275"/>
          </a:xfrm>
          <a:prstGeom prst="rect">
            <a:avLst/>
          </a:prstGeom>
        </p:spPr>
      </p:pic>
      <p:pic>
        <p:nvPicPr>
          <p:cNvPr id="6" name="Picture 5">
            <a:extLst>
              <a:ext uri="{FF2B5EF4-FFF2-40B4-BE49-F238E27FC236}">
                <a16:creationId xmlns:a16="http://schemas.microsoft.com/office/drawing/2014/main" id="{45CF77DF-28CA-E49A-D039-624EE6BF36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2785" y="2115610"/>
            <a:ext cx="3453267" cy="3507912"/>
          </a:xfrm>
          <a:prstGeom prst="rect">
            <a:avLst/>
          </a:prstGeom>
          <a:noFill/>
          <a:ln>
            <a:noFill/>
          </a:ln>
        </p:spPr>
      </p:pic>
      <p:sp>
        <p:nvSpPr>
          <p:cNvPr id="8" name="TextBox 7">
            <a:extLst>
              <a:ext uri="{FF2B5EF4-FFF2-40B4-BE49-F238E27FC236}">
                <a16:creationId xmlns:a16="http://schemas.microsoft.com/office/drawing/2014/main" id="{128667AF-E280-5449-157E-D4C3F6A997A5}"/>
              </a:ext>
            </a:extLst>
          </p:cNvPr>
          <p:cNvSpPr txBox="1"/>
          <p:nvPr/>
        </p:nvSpPr>
        <p:spPr>
          <a:xfrm>
            <a:off x="1405364" y="5576411"/>
            <a:ext cx="4233436" cy="523220"/>
          </a:xfrm>
          <a:prstGeom prst="rect">
            <a:avLst/>
          </a:prstGeom>
          <a:noFill/>
        </p:spPr>
        <p:txBody>
          <a:bodyPr wrap="square" rtlCol="0">
            <a:spAutoFit/>
          </a:bodyPr>
          <a:lstStyle/>
          <a:p>
            <a:pPr marL="0" marR="0" algn="ctr">
              <a:spcBef>
                <a:spcPts val="0"/>
              </a:spcBef>
              <a:spcAft>
                <a:spcPts val="1200"/>
              </a:spcAft>
            </a:pPr>
            <a:r>
              <a:rPr lang="en-US" sz="1400" b="1" dirty="0">
                <a:solidFill>
                  <a:srgbClr val="221F1F"/>
                </a:solidFill>
                <a:effectLst/>
                <a:latin typeface="Times New Roman" panose="02020603050405020304" pitchFamily="18" charset="0"/>
                <a:ea typeface="SimSun" panose="02010600030101010101" pitchFamily="2" charset="-122"/>
              </a:rPr>
              <a:t>Fig </a:t>
            </a:r>
            <a:r>
              <a:rPr lang="en-US" sz="1400" b="1" dirty="0">
                <a:solidFill>
                  <a:srgbClr val="221F1F"/>
                </a:solidFill>
                <a:latin typeface="Times New Roman" panose="02020603050405020304" pitchFamily="18" charset="0"/>
                <a:ea typeface="SimSun" panose="02010600030101010101" pitchFamily="2" charset="-122"/>
              </a:rPr>
              <a:t>1. </a:t>
            </a:r>
            <a:r>
              <a:rPr lang="en-US" sz="1400" b="1" dirty="0">
                <a:solidFill>
                  <a:srgbClr val="221F1F"/>
                </a:solidFill>
                <a:effectLst/>
                <a:latin typeface="Times New Roman" panose="02020603050405020304" pitchFamily="18" charset="0"/>
                <a:ea typeface="SimSun" panose="02010600030101010101" pitchFamily="2" charset="-122"/>
              </a:rPr>
              <a:t>Smart Sprayer System on Autonomous Drone Hardware Block Diagram.</a:t>
            </a:r>
            <a:endParaRPr lang="en-US" sz="1400" b="1" dirty="0">
              <a:effectLst/>
              <a:latin typeface="Times New Roman" panose="02020603050405020304" pitchFamily="18" charset="0"/>
              <a:ea typeface="SimSun" panose="02010600030101010101" pitchFamily="2" charset="-122"/>
            </a:endParaRPr>
          </a:p>
        </p:txBody>
      </p:sp>
      <p:sp>
        <p:nvSpPr>
          <p:cNvPr id="9" name="TextBox 8">
            <a:extLst>
              <a:ext uri="{FF2B5EF4-FFF2-40B4-BE49-F238E27FC236}">
                <a16:creationId xmlns:a16="http://schemas.microsoft.com/office/drawing/2014/main" id="{2312929A-5CCA-59B3-237D-14355AAFAB33}"/>
              </a:ext>
            </a:extLst>
          </p:cNvPr>
          <p:cNvSpPr txBox="1"/>
          <p:nvPr/>
        </p:nvSpPr>
        <p:spPr>
          <a:xfrm>
            <a:off x="7177454" y="5684133"/>
            <a:ext cx="4233436" cy="523220"/>
          </a:xfrm>
          <a:prstGeom prst="rect">
            <a:avLst/>
          </a:prstGeom>
          <a:noFill/>
        </p:spPr>
        <p:txBody>
          <a:bodyPr wrap="square" rtlCol="0">
            <a:spAutoFit/>
          </a:bodyPr>
          <a:lstStyle/>
          <a:p>
            <a:pPr marL="0" marR="0" algn="ctr">
              <a:spcBef>
                <a:spcPts val="0"/>
              </a:spcBef>
              <a:spcAft>
                <a:spcPts val="1200"/>
              </a:spcAft>
            </a:pPr>
            <a:r>
              <a:rPr lang="en-US" sz="1400" b="1" dirty="0">
                <a:solidFill>
                  <a:srgbClr val="221F1F"/>
                </a:solidFill>
                <a:effectLst/>
                <a:latin typeface="Times New Roman" panose="02020603050405020304" pitchFamily="18" charset="0"/>
                <a:ea typeface="SimSun" panose="02010600030101010101" pitchFamily="2" charset="-122"/>
              </a:rPr>
              <a:t>Fig 2</a:t>
            </a:r>
            <a:r>
              <a:rPr lang="en-US" sz="1400" b="1" dirty="0">
                <a:solidFill>
                  <a:srgbClr val="221F1F"/>
                </a:solidFill>
                <a:latin typeface="Times New Roman" panose="02020603050405020304" pitchFamily="18" charset="0"/>
                <a:ea typeface="SimSun" panose="02010600030101010101" pitchFamily="2" charset="-122"/>
              </a:rPr>
              <a:t>. </a:t>
            </a:r>
            <a:r>
              <a:rPr lang="en-US" sz="1400" b="1" dirty="0">
                <a:solidFill>
                  <a:srgbClr val="221F1F"/>
                </a:solidFill>
                <a:effectLst/>
                <a:latin typeface="Times New Roman" panose="02020603050405020304" pitchFamily="18" charset="0"/>
                <a:ea typeface="SimSun" panose="02010600030101010101" pitchFamily="2" charset="-122"/>
              </a:rPr>
              <a:t>Smart Sprayer System on Autonomous Drone Flowchart</a:t>
            </a:r>
            <a:endParaRPr lang="en-US" sz="1400" b="1"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8269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7C48-E94E-3B8B-5F87-01B612201AB9}"/>
              </a:ext>
            </a:extLst>
          </p:cNvPr>
          <p:cNvSpPr>
            <a:spLocks noGrp="1"/>
          </p:cNvSpPr>
          <p:nvPr>
            <p:ph type="title"/>
          </p:nvPr>
        </p:nvSpPr>
        <p:spPr/>
        <p:txBody>
          <a:bodyPr/>
          <a:lstStyle/>
          <a:p>
            <a:r>
              <a:rPr lang="en-ID" dirty="0"/>
              <a:t>METODOLOGI – Ensemble Bagged Trees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35CD83B-4957-A3AA-419D-8D9192D4CA97}"/>
                  </a:ext>
                </a:extLst>
              </p:cNvPr>
              <p:cNvSpPr>
                <a:spLocks noGrp="1"/>
              </p:cNvSpPr>
              <p:nvPr>
                <p:ph type="body" sz="quarter" idx="13"/>
              </p:nvPr>
            </p:nvSpPr>
            <p:spPr/>
            <p:txBody>
              <a:bodyPr/>
              <a:lstStyle/>
              <a:p>
                <a:pPr algn="just"/>
                <a:r>
                  <a:rPr lang="en-US" sz="1800" b="0" dirty="0" err="1">
                    <a:solidFill>
                      <a:srgbClr val="000000"/>
                    </a:solidFill>
                    <a:effectLst/>
                    <a:latin typeface="Times New Roman" panose="02020603050405020304" pitchFamily="18" charset="0"/>
                    <a:ea typeface="SimSun" panose="02010600030101010101" pitchFamily="2" charset="-122"/>
                  </a:rPr>
                  <a:t>Metode</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i="1" dirty="0">
                    <a:solidFill>
                      <a:srgbClr val="000000"/>
                    </a:solidFill>
                    <a:effectLst/>
                    <a:latin typeface="Times New Roman" panose="02020603050405020304" pitchFamily="18" charset="0"/>
                    <a:ea typeface="SimSun" panose="02010600030101010101" pitchFamily="2" charset="-122"/>
                  </a:rPr>
                  <a:t>Ensemble</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merupakan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penggabungan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beberapa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algoritma</a:t>
                </a:r>
                <a:r>
                  <a:rPr lang="en-US" sz="1800" b="0" dirty="0">
                    <a:solidFill>
                      <a:srgbClr val="000000"/>
                    </a:solidFill>
                    <a:effectLst/>
                    <a:latin typeface="Times New Roman" panose="02020603050405020304" pitchFamily="18" charset="0"/>
                    <a:ea typeface="SimSun" panose="02010600030101010101" pitchFamily="2" charset="-122"/>
                  </a:rPr>
                  <a:t> machine learning </a:t>
                </a:r>
                <a:r>
                  <a:rPr lang="en-US" sz="1800" b="0" dirty="0" err="1">
                    <a:solidFill>
                      <a:srgbClr val="000000"/>
                    </a:solidFill>
                    <a:effectLst/>
                    <a:latin typeface="Times New Roman" panose="02020603050405020304" pitchFamily="18" charset="0"/>
                    <a:ea typeface="SimSun" panose="02010600030101010101" pitchFamily="2" charset="-122"/>
                  </a:rPr>
                  <a:t>untuk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mendapatkan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keputusan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akhir</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sehingga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menyediakan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performa</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lebih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baik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daripada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menggunakan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hanya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sebuah</a:t>
                </a:r>
                <a:r>
                  <a:rPr lang="en-US" sz="1800" b="0" dirty="0">
                    <a:solidFill>
                      <a:srgbClr val="000000"/>
                    </a:solidFill>
                    <a:effectLst/>
                    <a:latin typeface="Times New Roman" panose="02020603050405020304" pitchFamily="18" charset="0"/>
                    <a:ea typeface="SimSun" panose="02010600030101010101" pitchFamily="2" charset="-122"/>
                  </a:rPr>
                  <a:t> classifier. Pada EBT </a:t>
                </a:r>
                <a:r>
                  <a:rPr lang="en-US" sz="1800" b="0" dirty="0" err="1">
                    <a:solidFill>
                      <a:srgbClr val="000000"/>
                    </a:solidFill>
                    <a:effectLst/>
                    <a:latin typeface="Times New Roman" panose="02020603050405020304" pitchFamily="18" charset="0"/>
                    <a:ea typeface="SimSun" panose="02010600030101010101" pitchFamily="2" charset="-122"/>
                  </a:rPr>
                  <a:t>digunakan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gabungan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dari</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teknik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i="1" dirty="0">
                    <a:solidFill>
                      <a:srgbClr val="000000"/>
                    </a:solidFill>
                    <a:effectLst/>
                    <a:latin typeface="Times New Roman" panose="02020603050405020304" pitchFamily="18" charset="0"/>
                    <a:ea typeface="SimSun" panose="02010600030101010101" pitchFamily="2" charset="-122"/>
                  </a:rPr>
                  <a:t>bagging</a:t>
                </a:r>
                <a:r>
                  <a:rPr lang="en-US" sz="1800" b="0" dirty="0">
                    <a:solidFill>
                      <a:srgbClr val="000000"/>
                    </a:solidFill>
                    <a:effectLst/>
                    <a:latin typeface="Times New Roman" panose="02020603050405020304" pitchFamily="18" charset="0"/>
                    <a:ea typeface="SimSun" panose="02010600030101010101" pitchFamily="2" charset="-122"/>
                  </a:rPr>
                  <a:t> dan </a:t>
                </a:r>
                <a:r>
                  <a:rPr lang="en-US" sz="1800" b="0" i="1" dirty="0">
                    <a:solidFill>
                      <a:srgbClr val="000000"/>
                    </a:solidFill>
                    <a:effectLst/>
                    <a:latin typeface="Times New Roman" panose="02020603050405020304" pitchFamily="18" charset="0"/>
                    <a:ea typeface="SimSun" panose="02010600030101010101" pitchFamily="2" charset="-122"/>
                  </a:rPr>
                  <a:t>decision trees</a:t>
                </a:r>
                <a:r>
                  <a:rPr lang="en-US" sz="1800" b="0" dirty="0">
                    <a:solidFill>
                      <a:srgbClr val="000000"/>
                    </a:solidFill>
                    <a:effectLst/>
                    <a:latin typeface="Times New Roman" panose="02020603050405020304" pitchFamily="18" charset="0"/>
                    <a:ea typeface="SimSun" panose="02010600030101010101" pitchFamily="2" charset="-122"/>
                  </a:rPr>
                  <a:t>. Pada EBT </a:t>
                </a:r>
                <a:r>
                  <a:rPr lang="en-US" sz="1800" b="0" dirty="0" err="1">
                    <a:solidFill>
                      <a:srgbClr val="000000"/>
                    </a:solidFill>
                    <a:effectLst/>
                    <a:latin typeface="Times New Roman" panose="02020603050405020304" pitchFamily="18" charset="0"/>
                    <a:ea typeface="SimSun" panose="02010600030101010101" pitchFamily="2" charset="-122"/>
                  </a:rPr>
                  <a:t>terdapat</a:t>
                </a:r>
                <a:r>
                  <a:rPr lang="en-US" sz="1800" b="0" dirty="0">
                    <a:solidFill>
                      <a:srgbClr val="000000"/>
                    </a:solidFill>
                    <a:effectLst/>
                    <a:latin typeface="Times New Roman" panose="02020603050405020304" pitchFamily="18" charset="0"/>
                    <a:ea typeface="SimSun" panose="02010600030101010101" pitchFamily="2" charset="-122"/>
                  </a:rPr>
                  <a:t> 2 </a:t>
                </a:r>
                <a:r>
                  <a:rPr lang="en-US" sz="1800" b="0" dirty="0" err="1">
                    <a:solidFill>
                      <a:srgbClr val="000000"/>
                    </a:solidFill>
                    <a:effectLst/>
                    <a:latin typeface="Times New Roman" panose="02020603050405020304" pitchFamily="18" charset="0"/>
                    <a:ea typeface="SimSun" panose="02010600030101010101" pitchFamily="2" charset="-122"/>
                  </a:rPr>
                  <a:t>bagian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penting</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yaitu</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i="1" dirty="0">
                    <a:solidFill>
                      <a:srgbClr val="000000"/>
                    </a:solidFill>
                    <a:effectLst/>
                    <a:latin typeface="Times New Roman" panose="02020603050405020304" pitchFamily="18" charset="0"/>
                    <a:ea typeface="SimSun" panose="02010600030101010101" pitchFamily="2" charset="-122"/>
                  </a:rPr>
                  <a:t>bootstrap</a:t>
                </a:r>
                <a:r>
                  <a:rPr lang="en-US" sz="1800" b="0" dirty="0">
                    <a:solidFill>
                      <a:srgbClr val="000000"/>
                    </a:solidFill>
                    <a:effectLst/>
                    <a:latin typeface="Times New Roman" panose="02020603050405020304" pitchFamily="18" charset="0"/>
                    <a:ea typeface="SimSun" panose="02010600030101010101" pitchFamily="2" charset="-122"/>
                  </a:rPr>
                  <a:t> dan </a:t>
                </a:r>
                <a:r>
                  <a:rPr lang="en-US" sz="1800" b="0" i="1" dirty="0">
                    <a:solidFill>
                      <a:srgbClr val="000000"/>
                    </a:solidFill>
                    <a:effectLst/>
                    <a:latin typeface="Times New Roman" panose="02020603050405020304" pitchFamily="18" charset="0"/>
                    <a:ea typeface="SimSun" panose="02010600030101010101" pitchFamily="2" charset="-122"/>
                  </a:rPr>
                  <a:t>aggregation</a:t>
                </a:r>
              </a:p>
              <a:p>
                <a:pPr marL="0" marR="0" indent="182880" algn="just">
                  <a:lnSpc>
                    <a:spcPct val="95000"/>
                  </a:lnSpc>
                  <a:spcBef>
                    <a:spcPts val="0"/>
                  </a:spcBef>
                  <a:spcAft>
                    <a:spcPts val="0"/>
                  </a:spcAft>
                  <a:tabLst>
                    <a:tab pos="182880" algn="l"/>
                  </a:tabLst>
                </a:pPr>
                <a:endParaRPr lang="en-US" sz="1800" b="0" spc="-5" dirty="0">
                  <a:solidFill>
                    <a:srgbClr val="000000"/>
                  </a:solidFill>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0"/>
                  </a:spcAft>
                  <a:tabLst>
                    <a:tab pos="182880" algn="l"/>
                  </a:tabLst>
                </a:pPr>
                <a:r>
                  <a:rPr lang="en-US" sz="1800" b="0" spc="-5" dirty="0" err="1">
                    <a:solidFill>
                      <a:srgbClr val="000000"/>
                    </a:solidFill>
                    <a:effectLst/>
                    <a:latin typeface="Times New Roman" panose="02020603050405020304" pitchFamily="18" charset="0"/>
                    <a:ea typeface="SimSun" panose="02010600030101010101" pitchFamily="2" charset="-122"/>
                  </a:rPr>
                  <a:t>Untuk</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persamaan</a:t>
                </a:r>
                <a:r>
                  <a:rPr lang="en-US" sz="1800" b="0" spc="-5" dirty="0">
                    <a:solidFill>
                      <a:srgbClr val="000000"/>
                    </a:solidFill>
                    <a:effectLst/>
                    <a:latin typeface="Times New Roman" panose="02020603050405020304" pitchFamily="18" charset="0"/>
                    <a:ea typeface="SimSun" panose="02010600030101010101" pitchFamily="2" charset="-122"/>
                  </a:rPr>
                  <a:t> pada bootstrap </a:t>
                </a:r>
                <a:r>
                  <a:rPr lang="en-US" sz="1800" b="0" spc="-5" dirty="0" err="1">
                    <a:solidFill>
                      <a:srgbClr val="000000"/>
                    </a:solidFill>
                    <a:effectLst/>
                    <a:latin typeface="Times New Roman" panose="02020603050405020304" pitchFamily="18" charset="0"/>
                    <a:ea typeface="SimSun" panose="02010600030101010101" pitchFamily="2" charset="-122"/>
                  </a:rPr>
                  <a:t>atau</a:t>
                </a:r>
                <a:r>
                  <a:rPr lang="en-US" sz="1800" b="0" spc="-5" dirty="0">
                    <a:solidFill>
                      <a:srgbClr val="000000"/>
                    </a:solidFill>
                    <a:effectLst/>
                    <a:latin typeface="Times New Roman" panose="02020603050405020304" pitchFamily="18" charset="0"/>
                    <a:ea typeface="SimSun" panose="02010600030101010101" pitchFamily="2" charset="-122"/>
                  </a:rPr>
                  <a:t> pada </a:t>
                </a:r>
                <a:r>
                  <a:rPr lang="en-US" sz="1800" b="0" spc="-5" dirty="0" err="1">
                    <a:solidFill>
                      <a:srgbClr val="000000"/>
                    </a:solidFill>
                    <a:effectLst/>
                    <a:latin typeface="Times New Roman" panose="02020603050405020304" pitchFamily="18" charset="0"/>
                    <a:ea typeface="SimSun" panose="02010600030101010101" pitchFamily="2" charset="-122"/>
                  </a:rPr>
                  <a:t>tahap</a:t>
                </a:r>
                <a:r>
                  <a:rPr lang="en-US" sz="1800" b="0" spc="-5" dirty="0">
                    <a:solidFill>
                      <a:srgbClr val="000000"/>
                    </a:solidFill>
                    <a:effectLst/>
                    <a:latin typeface="Times New Roman" panose="02020603050405020304" pitchFamily="18" charset="0"/>
                    <a:ea typeface="SimSun" panose="02010600030101010101" pitchFamily="2" charset="-122"/>
                  </a:rPr>
                  <a:t> bagging </a:t>
                </a:r>
                <a:r>
                  <a:rPr lang="en-US" sz="1800" b="0" spc="-5" dirty="0" err="1">
                    <a:solidFill>
                      <a:srgbClr val="000000"/>
                    </a:solidFill>
                    <a:effectLst/>
                    <a:latin typeface="Times New Roman" panose="02020603050405020304" pitchFamily="18" charset="0"/>
                    <a:ea typeface="SimSun" panose="02010600030101010101" pitchFamily="2" charset="-122"/>
                  </a:rPr>
                  <a:t>dapat</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dinyatakan</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dengan</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persamaan</a:t>
                </a:r>
                <a:r>
                  <a:rPr lang="en-US" sz="1800" b="0" spc="-5" dirty="0">
                    <a:solidFill>
                      <a:srgbClr val="000000"/>
                    </a:solidFill>
                    <a:effectLst/>
                    <a:latin typeface="Times New Roman" panose="02020603050405020304" pitchFamily="18" charset="0"/>
                    <a:ea typeface="SimSun" panose="02010600030101010101" pitchFamily="2" charset="-122"/>
                  </a:rPr>
                  <a:t> 1. </a:t>
                </a:r>
                <a:endParaRPr lang="en-US" sz="1800" b="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0"/>
                  </a:spcAft>
                  <a:tabLst>
                    <a:tab pos="182880" algn="l"/>
                  </a:tabLst>
                </a:pPr>
                <a:r>
                  <a:rPr lang="en-US" sz="1800" b="0" spc="-5" dirty="0">
                    <a:solidFill>
                      <a:srgbClr val="000000"/>
                    </a:solidFill>
                    <a:effectLst/>
                    <a:latin typeface="Times New Roman" panose="02020603050405020304" pitchFamily="18" charset="0"/>
                    <a:ea typeface="SimSun" panose="02010600030101010101" pitchFamily="2" charset="-122"/>
                  </a:rPr>
                  <a:t> </a:t>
                </a:r>
                <a:endParaRPr lang="en-US" sz="1800" b="0" spc="-5" dirty="0">
                  <a:effectLst/>
                  <a:latin typeface="Times New Roman" panose="02020603050405020304" pitchFamily="18" charset="0"/>
                  <a:ea typeface="SimSun" panose="02010600030101010101" pitchFamily="2" charset="-122"/>
                </a:endParaRPr>
              </a:p>
              <a:p>
                <a:pPr marL="0" marR="0" indent="182880" algn="ctr">
                  <a:lnSpc>
                    <a:spcPct val="95000"/>
                  </a:lnSpc>
                  <a:spcBef>
                    <a:spcPts val="0"/>
                  </a:spcBef>
                  <a:spcAft>
                    <a:spcPts val="0"/>
                  </a:spcAft>
                  <a:tabLst>
                    <a:tab pos="182880" algn="l"/>
                  </a:tabLst>
                </a:pPr>
                <a14:m>
                  <m:oMath xmlns:m="http://schemas.openxmlformats.org/officeDocument/2006/math">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𝑓𝑏𝑜𝑜𝑡𝑠𝑡𝑟𝑎𝑝</m:t>
                        </m:r>
                      </m:e>
                    </m:acc>
                    <m:r>
                      <a:rPr lang="en-US" sz="1800" b="0" i="1" spc="-5" smtClean="0">
                        <a:solidFill>
                          <a:srgbClr val="000000"/>
                        </a:solidFill>
                        <a:effectLst/>
                        <a:latin typeface="Cambria Math" panose="02040503050406030204" pitchFamily="18" charset="0"/>
                        <a:ea typeface="SimSun" panose="02010600030101010101" pitchFamily="2" charset="-122"/>
                      </a:rPr>
                      <m:t>=</m:t>
                    </m:r>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m:t>
                        </m:r>
                        <m:r>
                          <a:rPr lang="en-US" sz="1800" b="0" i="1" spc="-5" smtClean="0">
                            <a:solidFill>
                              <a:srgbClr val="000000"/>
                            </a:solidFill>
                            <a:effectLst/>
                            <a:latin typeface="Cambria Math" panose="02040503050406030204" pitchFamily="18" charset="0"/>
                            <a:ea typeface="SimSun" panose="02010600030101010101" pitchFamily="2" charset="-122"/>
                          </a:rPr>
                          <m:t>1</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r>
                      <a:rPr lang="en-US" sz="1800" b="0" i="1" spc="-5" smtClean="0">
                        <a:solidFill>
                          <a:srgbClr val="000000"/>
                        </a:solidFill>
                        <a:effectLst/>
                        <a:latin typeface="Cambria Math" panose="02040503050406030204" pitchFamily="18" charset="0"/>
                        <a:ea typeface="SimSun" panose="02010600030101010101" pitchFamily="2" charset="-122"/>
                      </a:rPr>
                      <m:t>+ </m:t>
                    </m:r>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m:t>
                        </m:r>
                        <m:r>
                          <a:rPr lang="en-US" sz="1800" b="0" i="1" spc="-5" smtClean="0">
                            <a:solidFill>
                              <a:srgbClr val="000000"/>
                            </a:solidFill>
                            <a:effectLst/>
                            <a:latin typeface="Cambria Math" panose="02040503050406030204" pitchFamily="18" charset="0"/>
                            <a:ea typeface="SimSun" panose="02010600030101010101" pitchFamily="2" charset="-122"/>
                          </a:rPr>
                          <m:t>2</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r>
                      <a:rPr lang="en-US" sz="1800" b="0" i="1" spc="-5" smtClean="0">
                        <a:solidFill>
                          <a:srgbClr val="000000"/>
                        </a:solidFill>
                        <a:effectLst/>
                        <a:latin typeface="Cambria Math" panose="02040503050406030204" pitchFamily="18" charset="0"/>
                        <a:ea typeface="SimSun" panose="02010600030101010101" pitchFamily="2" charset="-122"/>
                      </a:rPr>
                      <m:t>+…</m:t>
                    </m:r>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𝑓𝑛</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oMath>
                </a14:m>
                <a:r>
                  <a:rPr lang="en-US" sz="1800" b="0" spc="-5" dirty="0">
                    <a:solidFill>
                      <a:srgbClr val="000000"/>
                    </a:solidFill>
                    <a:effectLst/>
                    <a:latin typeface="Times New Roman" panose="02020603050405020304" pitchFamily="18" charset="0"/>
                    <a:ea typeface="SimSun" panose="02010600030101010101" pitchFamily="2" charset="-122"/>
                  </a:rPr>
                  <a:t> …(1)</a:t>
                </a:r>
                <a:endParaRPr lang="en-US" sz="1800" b="0" spc="-5" dirty="0">
                  <a:effectLst/>
                  <a:latin typeface="Times New Roman" panose="02020603050405020304" pitchFamily="18" charset="0"/>
                  <a:ea typeface="SimSun" panose="02010600030101010101" pitchFamily="2" charset="-122"/>
                </a:endParaRPr>
              </a:p>
              <a:p>
                <a:pPr marL="0" marR="0" indent="182880" algn="ctr">
                  <a:lnSpc>
                    <a:spcPct val="95000"/>
                  </a:lnSpc>
                  <a:spcBef>
                    <a:spcPts val="0"/>
                  </a:spcBef>
                  <a:spcAft>
                    <a:spcPts val="0"/>
                  </a:spcAft>
                  <a:tabLst>
                    <a:tab pos="182880" algn="l"/>
                  </a:tabLst>
                </a:pPr>
                <a:r>
                  <a:rPr lang="en-US" sz="1800" b="0" spc="-5" dirty="0">
                    <a:solidFill>
                      <a:srgbClr val="000000"/>
                    </a:solidFill>
                    <a:effectLst/>
                    <a:latin typeface="Times New Roman" panose="02020603050405020304" pitchFamily="18" charset="0"/>
                    <a:ea typeface="SimSun" panose="02010600030101010101" pitchFamily="2" charset="-122"/>
                  </a:rPr>
                  <a:t> </a:t>
                </a:r>
                <a:endParaRPr lang="en-US" sz="1800" b="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0"/>
                  </a:spcAft>
                  <a:tabLst>
                    <a:tab pos="182880" algn="l"/>
                  </a:tabLst>
                </a:pPr>
                <a:r>
                  <a:rPr lang="en-US" sz="1800" b="0" spc="-5" dirty="0">
                    <a:solidFill>
                      <a:srgbClr val="000000"/>
                    </a:solidFill>
                    <a:effectLst/>
                    <a:latin typeface="Times New Roman" panose="02020603050405020304" pitchFamily="18" charset="0"/>
                    <a:ea typeface="SimSun" panose="02010600030101010101" pitchFamily="2" charset="-122"/>
                  </a:rPr>
                  <a:t>Dimana </a:t>
                </a:r>
                <a:r>
                  <a:rPr lang="en-US" sz="1800" b="0" i="1" spc="-5" dirty="0" err="1">
                    <a:solidFill>
                      <a:srgbClr val="000000"/>
                    </a:solidFill>
                    <a:effectLst/>
                    <a:latin typeface="Times New Roman" panose="02020603050405020304" pitchFamily="18" charset="0"/>
                    <a:ea typeface="SimSun" panose="02010600030101010101" pitchFamily="2" charset="-122"/>
                  </a:rPr>
                  <a:t>fbootstrap</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adalah</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jumlah</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dari</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keseluruhan</a:t>
                </a:r>
                <a:r>
                  <a:rPr lang="en-US" sz="1800" b="0" spc="-5" dirty="0">
                    <a:solidFill>
                      <a:srgbClr val="000000"/>
                    </a:solidFill>
                    <a:effectLst/>
                    <a:latin typeface="Times New Roman" panose="02020603050405020304" pitchFamily="18" charset="0"/>
                    <a:ea typeface="SimSun" panose="02010600030101010101" pitchFamily="2" charset="-122"/>
                  </a:rPr>
                  <a:t> model yang </a:t>
                </a:r>
                <a:r>
                  <a:rPr lang="en-US" sz="1800" b="0" spc="-5" dirty="0" err="1">
                    <a:solidFill>
                      <a:srgbClr val="000000"/>
                    </a:solidFill>
                    <a:effectLst/>
                    <a:latin typeface="Times New Roman" panose="02020603050405020304" pitchFamily="18" charset="0"/>
                    <a:ea typeface="SimSun" panose="02010600030101010101" pitchFamily="2" charset="-122"/>
                  </a:rPr>
                  <a:t>dibuat</a:t>
                </a:r>
                <a:r>
                  <a:rPr lang="en-US" sz="1800" b="0" spc="-5" dirty="0">
                    <a:solidFill>
                      <a:srgbClr val="000000"/>
                    </a:solidFill>
                    <a:effectLst/>
                    <a:latin typeface="Times New Roman" panose="02020603050405020304" pitchFamily="18" charset="0"/>
                    <a:ea typeface="SimSun" panose="02010600030101010101" pitchFamily="2" charset="-122"/>
                  </a:rPr>
                  <a:t> yang </a:t>
                </a:r>
                <a:r>
                  <a:rPr lang="en-US" sz="1800" b="0" spc="-5" dirty="0" err="1">
                    <a:solidFill>
                      <a:srgbClr val="000000"/>
                    </a:solidFill>
                    <a:effectLst/>
                    <a:latin typeface="Times New Roman" panose="02020603050405020304" pitchFamily="18" charset="0"/>
                    <a:ea typeface="SimSun" panose="02010600030101010101" pitchFamily="2" charset="-122"/>
                  </a:rPr>
                  <a:t>terdiri</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dari</a:t>
                </a:r>
                <a:r>
                  <a:rPr lang="en-US" sz="1800" b="0" spc="-5" dirty="0">
                    <a:solidFill>
                      <a:srgbClr val="000000"/>
                    </a:solidFill>
                    <a:effectLst/>
                    <a:latin typeface="Times New Roman" panose="02020603050405020304" pitchFamily="18" charset="0"/>
                    <a:ea typeface="SimSun" panose="02010600030101010101" pitchFamily="2" charset="-122"/>
                  </a:rPr>
                  <a:t> </a:t>
                </a:r>
                <a14:m>
                  <m:oMath xmlns:m="http://schemas.openxmlformats.org/officeDocument/2006/math">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m:t>
                        </m:r>
                        <m:r>
                          <a:rPr lang="en-US" sz="1800" b="0" i="1" spc="-5" smtClean="0">
                            <a:solidFill>
                              <a:srgbClr val="000000"/>
                            </a:solidFill>
                            <a:effectLst/>
                            <a:latin typeface="Cambria Math" panose="02040503050406030204" pitchFamily="18" charset="0"/>
                            <a:ea typeface="SimSun" panose="02010600030101010101" pitchFamily="2" charset="-122"/>
                          </a:rPr>
                          <m:t>1</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r>
                      <a:rPr lang="en-US" sz="1800" b="0" i="1" spc="-5" smtClean="0">
                        <a:solidFill>
                          <a:srgbClr val="000000"/>
                        </a:solidFill>
                        <a:effectLst/>
                        <a:latin typeface="Cambria Math" panose="02040503050406030204" pitchFamily="18" charset="0"/>
                        <a:ea typeface="SimSun" panose="02010600030101010101" pitchFamily="2" charset="-122"/>
                      </a:rPr>
                      <m:t>+ </m:t>
                    </m:r>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m:t>
                        </m:r>
                        <m:r>
                          <a:rPr lang="en-US" sz="1800" b="0" i="1" spc="-5" smtClean="0">
                            <a:solidFill>
                              <a:srgbClr val="000000"/>
                            </a:solidFill>
                            <a:effectLst/>
                            <a:latin typeface="Cambria Math" panose="02040503050406030204" pitchFamily="18" charset="0"/>
                            <a:ea typeface="SimSun" panose="02010600030101010101" pitchFamily="2" charset="-122"/>
                          </a:rPr>
                          <m:t>2</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r>
                      <a:rPr lang="en-US" sz="1800" b="0" i="1" spc="-5" smtClean="0">
                        <a:solidFill>
                          <a:srgbClr val="000000"/>
                        </a:solidFill>
                        <a:effectLst/>
                        <a:latin typeface="Cambria Math" panose="02040503050406030204" pitchFamily="18" charset="0"/>
                        <a:ea typeface="SimSun" panose="02010600030101010101" pitchFamily="2" charset="-122"/>
                      </a:rPr>
                      <m:t>+…</m:t>
                    </m:r>
                    <m:acc>
                      <m:accPr>
                        <m:chr m:val="̂"/>
                        <m:ctrlPr>
                          <a:rPr lang="en-US" sz="1800" b="0" i="1" spc="-5">
                            <a:solidFill>
                              <a:srgbClr val="000000"/>
                            </a:solidFill>
                            <a:effectLst/>
                            <a:latin typeface="Cambria Math" panose="02040503050406030204" pitchFamily="18" charset="0"/>
                            <a:ea typeface="SimSun" panose="02010600030101010101" pitchFamily="2" charset="-122"/>
                          </a:rPr>
                        </m:ctrlPr>
                      </m:accPr>
                      <m:e>
                        <m:r>
                          <a:rPr lang="en-US" sz="1800" b="0" i="1" spc="-5" smtClean="0">
                            <a:solidFill>
                              <a:srgbClr val="000000"/>
                            </a:solidFill>
                            <a:effectLst/>
                            <a:latin typeface="Cambria Math" panose="02040503050406030204" pitchFamily="18" charset="0"/>
                            <a:ea typeface="SimSun" panose="02010600030101010101" pitchFamily="2" charset="-122"/>
                          </a:rPr>
                          <m:t>𝑓𝑛</m:t>
                        </m:r>
                      </m:e>
                    </m:acc>
                    <m:d>
                      <m:dPr>
                        <m:ctrlPr>
                          <a:rPr lang="en-US" sz="1800" b="0" i="1" spc="-5">
                            <a:solidFill>
                              <a:srgbClr val="000000"/>
                            </a:solidFill>
                            <a:effectLst/>
                            <a:latin typeface="Cambria Math" panose="02040503050406030204" pitchFamily="18" charset="0"/>
                            <a:ea typeface="SimSun" panose="02010600030101010101" pitchFamily="2" charset="-122"/>
                          </a:rPr>
                        </m:ctrlPr>
                      </m:dPr>
                      <m:e>
                        <m:r>
                          <a:rPr lang="en-US" sz="1800" b="0" i="1" spc="-5" smtClean="0">
                            <a:solidFill>
                              <a:srgbClr val="000000"/>
                            </a:solidFill>
                            <a:effectLst/>
                            <a:latin typeface="Cambria Math" panose="02040503050406030204" pitchFamily="18" charset="0"/>
                            <a:ea typeface="SimSun" panose="02010600030101010101" pitchFamily="2" charset="-122"/>
                          </a:rPr>
                          <m:t>𝑋</m:t>
                        </m:r>
                      </m:e>
                    </m:d>
                  </m:oMath>
                </a14:m>
                <a:r>
                  <a:rPr lang="en-US" sz="1800" b="0" spc="-5" dirty="0">
                    <a:solidFill>
                      <a:srgbClr val="000000"/>
                    </a:solidFill>
                    <a:effectLst/>
                    <a:latin typeface="Times New Roman" panose="02020603050405020304" pitchFamily="18" charset="0"/>
                    <a:ea typeface="SimSun" panose="02010600030101010101" pitchFamily="2" charset="-122"/>
                  </a:rPr>
                  <a:t> yang mana masing </a:t>
                </a:r>
                <a:r>
                  <a:rPr lang="en-US" sz="1800" b="0" spc="-5" dirty="0" err="1">
                    <a:solidFill>
                      <a:srgbClr val="000000"/>
                    </a:solidFill>
                    <a:effectLst/>
                    <a:latin typeface="Times New Roman" panose="02020603050405020304" pitchFamily="18" charset="0"/>
                    <a:ea typeface="SimSun" panose="02010600030101010101" pitchFamily="2" charset="-122"/>
                  </a:rPr>
                  <a:t>masing</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persamaan</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tersebut</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mewakili</a:t>
                </a:r>
                <a:r>
                  <a:rPr lang="en-US" sz="1800" b="0" spc="-5" dirty="0">
                    <a:solidFill>
                      <a:srgbClr val="000000"/>
                    </a:solidFill>
                    <a:effectLst/>
                    <a:latin typeface="Times New Roman" panose="02020603050405020304" pitchFamily="18" charset="0"/>
                    <a:ea typeface="SimSun" panose="02010600030101010101" pitchFamily="2" charset="-122"/>
                  </a:rPr>
                  <a:t> </a:t>
                </a:r>
                <a:r>
                  <a:rPr lang="en-US" sz="1800" b="0" spc="-5" dirty="0" err="1">
                    <a:solidFill>
                      <a:srgbClr val="000000"/>
                    </a:solidFill>
                    <a:effectLst/>
                    <a:latin typeface="Times New Roman" panose="02020603050405020304" pitchFamily="18" charset="0"/>
                    <a:ea typeface="SimSun" panose="02010600030101010101" pitchFamily="2" charset="-122"/>
                  </a:rPr>
                  <a:t>jumlah</a:t>
                </a:r>
                <a:r>
                  <a:rPr lang="en-US" sz="1800" b="0" spc="-5" dirty="0">
                    <a:solidFill>
                      <a:srgbClr val="000000"/>
                    </a:solidFill>
                    <a:effectLst/>
                    <a:latin typeface="Times New Roman" panose="02020603050405020304" pitchFamily="18" charset="0"/>
                    <a:ea typeface="SimSun" panose="02010600030101010101" pitchFamily="2" charset="-122"/>
                  </a:rPr>
                  <a:t> model </a:t>
                </a:r>
                <a:r>
                  <a:rPr lang="en-US" sz="1800" b="0" spc="-5" dirty="0" err="1">
                    <a:solidFill>
                      <a:srgbClr val="000000"/>
                    </a:solidFill>
                    <a:effectLst/>
                    <a:latin typeface="Times New Roman" panose="02020603050405020304" pitchFamily="18" charset="0"/>
                    <a:ea typeface="SimSun" panose="02010600030101010101" pitchFamily="2" charset="-122"/>
                  </a:rPr>
                  <a:t>atau</a:t>
                </a:r>
                <a:r>
                  <a:rPr lang="en-US" sz="1800" b="0" spc="-5" dirty="0">
                    <a:solidFill>
                      <a:srgbClr val="000000"/>
                    </a:solidFill>
                    <a:effectLst/>
                    <a:latin typeface="Times New Roman" panose="02020603050405020304" pitchFamily="18" charset="0"/>
                    <a:ea typeface="SimSun" panose="02010600030101010101" pitchFamily="2" charset="-122"/>
                  </a:rPr>
                  <a:t> random subset yang </a:t>
                </a:r>
                <a:r>
                  <a:rPr lang="en-US" sz="1800" b="0" spc="-5" dirty="0" err="1">
                    <a:solidFill>
                      <a:srgbClr val="000000"/>
                    </a:solidFill>
                    <a:effectLst/>
                    <a:latin typeface="Times New Roman" panose="02020603050405020304" pitchFamily="18" charset="0"/>
                    <a:ea typeface="SimSun" panose="02010600030101010101" pitchFamily="2" charset="-122"/>
                  </a:rPr>
                  <a:t>dibuat</a:t>
                </a:r>
                <a:r>
                  <a:rPr lang="en-US" sz="1800" b="0" spc="-5" dirty="0">
                    <a:solidFill>
                      <a:srgbClr val="000000"/>
                    </a:solidFill>
                    <a:effectLst/>
                    <a:latin typeface="Times New Roman" panose="02020603050405020304" pitchFamily="18" charset="0"/>
                    <a:ea typeface="SimSun" panose="02010600030101010101" pitchFamily="2" charset="-122"/>
                  </a:rPr>
                  <a:t>.</a:t>
                </a:r>
                <a:endParaRPr lang="en-US" sz="1800" b="0" spc="-5" dirty="0">
                  <a:effectLst/>
                  <a:latin typeface="Times New Roman" panose="02020603050405020304" pitchFamily="18" charset="0"/>
                  <a:ea typeface="SimSun" panose="02010600030101010101" pitchFamily="2" charset="-122"/>
                </a:endParaRPr>
              </a:p>
              <a:p>
                <a:pPr algn="just"/>
                <a:endParaRPr lang="en-ID" b="0" dirty="0"/>
              </a:p>
              <a:p>
                <a:pPr algn="just"/>
                <a:r>
                  <a:rPr lang="en-US" sz="1800" b="0" dirty="0" err="1">
                    <a:solidFill>
                      <a:srgbClr val="000000"/>
                    </a:solidFill>
                    <a:effectLst/>
                    <a:latin typeface="Times New Roman" panose="02020603050405020304" pitchFamily="18" charset="0"/>
                    <a:ea typeface="SimSun" panose="02010600030101010101" pitchFamily="2" charset="-122"/>
                  </a:rPr>
                  <a:t>Kemudian</a:t>
                </a:r>
                <a:r>
                  <a:rPr lang="en-US" sz="1800" b="0" dirty="0">
                    <a:solidFill>
                      <a:srgbClr val="000000"/>
                    </a:solidFill>
                    <a:effectLst/>
                    <a:latin typeface="Times New Roman" panose="02020603050405020304" pitchFamily="18" charset="0"/>
                    <a:ea typeface="SimSun" panose="02010600030101010101" pitchFamily="2" charset="-122"/>
                  </a:rPr>
                  <a:t> pada </a:t>
                </a:r>
                <a:r>
                  <a:rPr lang="en-US" sz="1800" b="0" dirty="0" err="1">
                    <a:solidFill>
                      <a:srgbClr val="000000"/>
                    </a:solidFill>
                    <a:effectLst/>
                    <a:latin typeface="Times New Roman" panose="02020603050405020304" pitchFamily="18" charset="0"/>
                    <a:ea typeface="SimSun" panose="02010600030101010101" pitchFamily="2" charset="-122"/>
                  </a:rPr>
                  <a:t>bagian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i="1" dirty="0">
                    <a:solidFill>
                      <a:srgbClr val="000000"/>
                    </a:solidFill>
                    <a:effectLst/>
                    <a:latin typeface="Times New Roman" panose="02020603050405020304" pitchFamily="18" charset="0"/>
                    <a:ea typeface="SimSun" panose="02010600030101010101" pitchFamily="2" charset="-122"/>
                  </a:rPr>
                  <a:t>aggregation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adalah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penggabungan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seluruh</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hasil</a:t>
                </a:r>
                <a:r>
                  <a:rPr lang="en-US" sz="1800" b="0" dirty="0">
                    <a:solidFill>
                      <a:srgbClr val="000000"/>
                    </a:solidFill>
                    <a:effectLst/>
                    <a:latin typeface="Times New Roman" panose="02020603050405020304" pitchFamily="18" charset="0"/>
                    <a:ea typeface="SimSun" panose="02010600030101010101" pitchFamily="2" charset="-122"/>
                  </a:rPr>
                  <a:t> yang </a:t>
                </a:r>
                <a:r>
                  <a:rPr lang="en-US" sz="1800" b="0" dirty="0" err="1">
                    <a:solidFill>
                      <a:srgbClr val="000000"/>
                    </a:solidFill>
                    <a:effectLst/>
                    <a:latin typeface="Times New Roman" panose="02020603050405020304" pitchFamily="18" charset="0"/>
                    <a:ea typeface="SimSun" panose="02010600030101010101" pitchFamily="2" charset="-122"/>
                  </a:rPr>
                  <a:t>didapatkan</a:t>
                </a:r>
                <a:r>
                  <a:rPr lang="en-US" sz="1800" b="0" dirty="0">
                    <a:solidFill>
                      <a:srgbClr val="000000"/>
                    </a:solidFill>
                    <a:effectLst/>
                    <a:latin typeface="Times New Roman" panose="02020603050405020304" pitchFamily="18" charset="0"/>
                    <a:ea typeface="SimSun" panose="02010600030101010101" pitchFamily="2" charset="-122"/>
                  </a:rPr>
                  <a:t> pada </a:t>
                </a:r>
                <a:r>
                  <a:rPr lang="en-US" sz="1800" b="0" dirty="0" err="1">
                    <a:solidFill>
                      <a:srgbClr val="000000"/>
                    </a:solidFill>
                    <a:effectLst/>
                    <a:latin typeface="Times New Roman" panose="02020603050405020304" pitchFamily="18" charset="0"/>
                    <a:ea typeface="SimSun" panose="02010600030101010101" pitchFamily="2" charset="-122"/>
                  </a:rPr>
                  <a:t>setiap</a:t>
                </a:r>
                <a:r>
                  <a:rPr lang="en-US" sz="1800" b="0" dirty="0">
                    <a:solidFill>
                      <a:srgbClr val="000000"/>
                    </a:solidFill>
                    <a:effectLst/>
                    <a:latin typeface="Times New Roman" panose="02020603050405020304" pitchFamily="18" charset="0"/>
                    <a:ea typeface="SimSun" panose="02010600030101010101" pitchFamily="2" charset="-122"/>
                  </a:rPr>
                  <a:t> subset </a:t>
                </a:r>
                <a:r>
                  <a:rPr lang="en-US" sz="1800" b="0" dirty="0" err="1">
                    <a:solidFill>
                      <a:srgbClr val="000000"/>
                    </a:solidFill>
                    <a:effectLst/>
                    <a:latin typeface="Times New Roman" panose="02020603050405020304" pitchFamily="18" charset="0"/>
                    <a:ea typeface="SimSun" panose="02010600030101010101" pitchFamily="2" charset="-122"/>
                  </a:rPr>
                  <a:t>dengan</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cara</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mengambil</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keputusan</a:t>
                </a:r>
                <a:r>
                  <a:rPr lang="en-US" sz="1800" b="0" dirty="0">
                    <a:solidFill>
                      <a:srgbClr val="000000"/>
                    </a:solidFill>
                    <a:effectLst/>
                    <a:latin typeface="Times New Roman" panose="02020603050405020304" pitchFamily="18" charset="0"/>
                    <a:ea typeface="SimSun" panose="02010600030101010101" pitchFamily="2" charset="-122"/>
                  </a:rPr>
                  <a:t> yang paling </a:t>
                </a:r>
                <a:r>
                  <a:rPr lang="en-US" sz="1800" b="0" dirty="0" err="1">
                    <a:solidFill>
                      <a:srgbClr val="000000"/>
                    </a:solidFill>
                    <a:effectLst/>
                    <a:latin typeface="Times New Roman" panose="02020603050405020304" pitchFamily="18" charset="0"/>
                    <a:ea typeface="SimSun" panose="02010600030101010101" pitchFamily="2" charset="-122"/>
                  </a:rPr>
                  <a:t>banyak</a:t>
                </a:r>
                <a:r>
                  <a:rPr lang="en-US" sz="1800" b="0" dirty="0">
                    <a:solidFill>
                      <a:srgbClr val="000000"/>
                    </a:solidFill>
                    <a:effectLst/>
                    <a:latin typeface="Times New Roman" panose="02020603050405020304" pitchFamily="18" charset="0"/>
                    <a:ea typeface="SimSun" panose="02010600030101010101" pitchFamily="2" charset="-122"/>
                  </a:rPr>
                  <a:t> </a:t>
                </a:r>
                <a:r>
                  <a:rPr lang="en-US" sz="1800" b="0" dirty="0" err="1">
                    <a:solidFill>
                      <a:srgbClr val="000000"/>
                    </a:solidFill>
                    <a:effectLst/>
                    <a:latin typeface="Times New Roman" panose="02020603050405020304" pitchFamily="18" charset="0"/>
                    <a:ea typeface="SimSun" panose="02010600030101010101" pitchFamily="2" charset="-122"/>
                  </a:rPr>
                  <a:t>atau</a:t>
                </a:r>
                <a:r>
                  <a:rPr lang="en-US" sz="1800" b="0" dirty="0">
                    <a:solidFill>
                      <a:srgbClr val="000000"/>
                    </a:solidFill>
                    <a:effectLst/>
                    <a:latin typeface="Times New Roman" panose="02020603050405020304" pitchFamily="18" charset="0"/>
                    <a:ea typeface="SimSun" panose="02010600030101010101" pitchFamily="2" charset="-122"/>
                  </a:rPr>
                  <a:t> voting</a:t>
                </a:r>
                <a:endParaRPr lang="en-ID" b="0" dirty="0"/>
              </a:p>
            </p:txBody>
          </p:sp>
        </mc:Choice>
        <mc:Fallback xmlns="">
          <p:sp>
            <p:nvSpPr>
              <p:cNvPr id="4" name="Text Placeholder 3">
                <a:extLst>
                  <a:ext uri="{FF2B5EF4-FFF2-40B4-BE49-F238E27FC236}">
                    <a16:creationId xmlns:a16="http://schemas.microsoft.com/office/drawing/2014/main" id="{935CD83B-4957-A3AA-419D-8D9192D4CA9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446" t="-1357" r="-2451"/>
                </a:stretch>
              </a:blipFill>
            </p:spPr>
            <p:txBody>
              <a:bodyPr/>
              <a:lstStyle/>
              <a:p>
                <a:r>
                  <a:rPr lang="en-US">
                    <a:noFill/>
                  </a:rPr>
                  <a:t> </a:t>
                </a:r>
              </a:p>
            </p:txBody>
          </p:sp>
        </mc:Fallback>
      </mc:AlternateContent>
    </p:spTree>
    <p:extLst>
      <p:ext uri="{BB962C8B-B14F-4D97-AF65-F5344CB8AC3E}">
        <p14:creationId xmlns:p14="http://schemas.microsoft.com/office/powerpoint/2010/main" val="384970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7C48-E94E-3B8B-5F87-01B612201AB9}"/>
              </a:ext>
            </a:extLst>
          </p:cNvPr>
          <p:cNvSpPr>
            <a:spLocks noGrp="1"/>
          </p:cNvSpPr>
          <p:nvPr>
            <p:ph type="title"/>
          </p:nvPr>
        </p:nvSpPr>
        <p:spPr/>
        <p:txBody>
          <a:bodyPr/>
          <a:lstStyle/>
          <a:p>
            <a:r>
              <a:rPr lang="en-ID" dirty="0"/>
              <a:t>METODOLOGI – Ensemble Bagged Trees</a:t>
            </a:r>
          </a:p>
        </p:txBody>
      </p:sp>
      <p:pic>
        <p:nvPicPr>
          <p:cNvPr id="3" name="Picture 2">
            <a:extLst>
              <a:ext uri="{FF2B5EF4-FFF2-40B4-BE49-F238E27FC236}">
                <a16:creationId xmlns:a16="http://schemas.microsoft.com/office/drawing/2014/main" id="{39B5C2F3-E3E0-56A2-7C28-BE4914749B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417" y="1231558"/>
            <a:ext cx="4056670" cy="4714186"/>
          </a:xfrm>
          <a:prstGeom prst="rect">
            <a:avLst/>
          </a:prstGeom>
          <a:noFill/>
          <a:ln>
            <a:noFill/>
          </a:ln>
        </p:spPr>
      </p:pic>
      <p:sp>
        <p:nvSpPr>
          <p:cNvPr id="7" name="Text Placeholder 6">
            <a:extLst>
              <a:ext uri="{FF2B5EF4-FFF2-40B4-BE49-F238E27FC236}">
                <a16:creationId xmlns:a16="http://schemas.microsoft.com/office/drawing/2014/main" id="{B03D27DE-FAB8-C815-F87E-1055829C34B0}"/>
              </a:ext>
            </a:extLst>
          </p:cNvPr>
          <p:cNvSpPr txBox="1">
            <a:spLocks noGrp="1"/>
          </p:cNvSpPr>
          <p:nvPr>
            <p:ph type="body" sz="quarter" idx="13"/>
          </p:nvPr>
        </p:nvSpPr>
        <p:spPr>
          <a:xfrm>
            <a:off x="7221606" y="5147013"/>
            <a:ext cx="2611438" cy="479429"/>
          </a:xfrm>
          <a:prstGeom prst="rect">
            <a:avLst/>
          </a:prstGeom>
          <a:noFill/>
        </p:spPr>
        <p:txBody>
          <a:bodyPr wrap="square" rtlCol="0">
            <a:spAutoFit/>
          </a:bodyPr>
          <a:lstStyle/>
          <a:p>
            <a:pPr marL="0" marR="0" algn="ctr">
              <a:spcBef>
                <a:spcPts val="0"/>
              </a:spcBef>
              <a:spcAft>
                <a:spcPts val="1200"/>
              </a:spcAft>
            </a:pPr>
            <a:r>
              <a:rPr lang="en-US" sz="1400" b="1" dirty="0">
                <a:solidFill>
                  <a:srgbClr val="221F1F"/>
                </a:solidFill>
                <a:effectLst/>
                <a:latin typeface="Times New Roman" panose="02020603050405020304" pitchFamily="18" charset="0"/>
                <a:ea typeface="SimSun" panose="02010600030101010101" pitchFamily="2" charset="-122"/>
              </a:rPr>
              <a:t>Fig </a:t>
            </a:r>
            <a:r>
              <a:rPr lang="en-US" sz="1400" dirty="0">
                <a:solidFill>
                  <a:srgbClr val="221F1F"/>
                </a:solidFill>
                <a:effectLst/>
                <a:latin typeface="Times New Roman" panose="02020603050405020304" pitchFamily="18" charset="0"/>
                <a:ea typeface="SimSun" panose="02010600030101010101" pitchFamily="2" charset="-122"/>
              </a:rPr>
              <a:t>3</a:t>
            </a:r>
            <a:r>
              <a:rPr lang="en-US" sz="1400" b="1" dirty="0">
                <a:solidFill>
                  <a:srgbClr val="221F1F"/>
                </a:solidFill>
                <a:latin typeface="Times New Roman" panose="02020603050405020304" pitchFamily="18" charset="0"/>
                <a:ea typeface="SimSun" panose="02010600030101010101" pitchFamily="2" charset="-122"/>
              </a:rPr>
              <a:t>. </a:t>
            </a:r>
            <a:r>
              <a:rPr lang="en-US" sz="1400" dirty="0">
                <a:solidFill>
                  <a:srgbClr val="221F1F"/>
                </a:solidFill>
                <a:latin typeface="Times New Roman" panose="02020603050405020304" pitchFamily="18" charset="0"/>
                <a:ea typeface="SimSun" panose="02010600030101010101" pitchFamily="2" charset="-122"/>
              </a:rPr>
              <a:t>Ensemble Bagged Trees Algorithm</a:t>
            </a:r>
            <a:endParaRPr lang="en-US" sz="1400" b="1"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04905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0114-E51F-59DB-35B7-DA3BBA2EEDEE}"/>
              </a:ext>
            </a:extLst>
          </p:cNvPr>
          <p:cNvSpPr>
            <a:spLocks noGrp="1"/>
          </p:cNvSpPr>
          <p:nvPr>
            <p:ph type="title"/>
          </p:nvPr>
        </p:nvSpPr>
        <p:spPr/>
        <p:txBody>
          <a:bodyPr/>
          <a:lstStyle/>
          <a:p>
            <a:r>
              <a:rPr lang="en-US" dirty="0"/>
              <a:t>HASIL</a:t>
            </a:r>
          </a:p>
        </p:txBody>
      </p:sp>
      <p:sp>
        <p:nvSpPr>
          <p:cNvPr id="3" name="Text Placeholder 2">
            <a:extLst>
              <a:ext uri="{FF2B5EF4-FFF2-40B4-BE49-F238E27FC236}">
                <a16:creationId xmlns:a16="http://schemas.microsoft.com/office/drawing/2014/main" id="{D9BCE975-C03B-BD95-FC48-57B98CE2BB1B}"/>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87DB6E89-A40D-DE6B-317C-E7C6BEA4F51B}"/>
              </a:ext>
            </a:extLst>
          </p:cNvPr>
          <p:cNvSpPr>
            <a:spLocks noGrp="1"/>
          </p:cNvSpPr>
          <p:nvPr>
            <p:ph type="body" sz="quarter" idx="13"/>
          </p:nvPr>
        </p:nvSpPr>
        <p:spPr>
          <a:xfrm>
            <a:off x="781110" y="1117714"/>
            <a:ext cx="10943530" cy="5044547"/>
          </a:xfrm>
        </p:spPr>
        <p:txBody>
          <a:bodyPr>
            <a:normAutofit/>
          </a:bodyPr>
          <a:lstStyle/>
          <a:p>
            <a:pPr algn="just"/>
            <a:r>
              <a:rPr lang="en-US" sz="1600" dirty="0">
                <a:effectLst/>
                <a:latin typeface="Times New Roman" panose="02020603050405020304" pitchFamily="18" charset="0"/>
                <a:ea typeface="SimSun" panose="02010600030101010101" pitchFamily="2" charset="-122"/>
              </a:rPr>
              <a:t>Data yang </a:t>
            </a:r>
            <a:r>
              <a:rPr lang="en-US" sz="1600" dirty="0" err="1">
                <a:effectLst/>
                <a:latin typeface="Times New Roman" panose="02020603050405020304" pitchFamily="18" charset="0"/>
                <a:ea typeface="SimSun" panose="02010600030101010101" pitchFamily="2" charset="-122"/>
              </a:rPr>
              <a:t>dikumpulkan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menjadi</a:t>
            </a:r>
            <a:r>
              <a:rPr lang="en-US" sz="1600" dirty="0">
                <a:effectLst/>
                <a:latin typeface="Times New Roman" panose="02020603050405020304" pitchFamily="18" charset="0"/>
                <a:ea typeface="SimSun" panose="02010600030101010101" pitchFamily="2" charset="-122"/>
              </a:rPr>
              <a:t> dataset </a:t>
            </a:r>
            <a:r>
              <a:rPr lang="en-US" sz="1600" dirty="0" err="1">
                <a:effectLst/>
                <a:latin typeface="Times New Roman" panose="02020603050405020304" pitchFamily="18" charset="0"/>
                <a:ea typeface="SimSun" panose="02010600030101010101" pitchFamily="2" charset="-122"/>
              </a:rPr>
              <a:t>berupa</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hasil</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pengukuran</a:t>
            </a:r>
            <a:r>
              <a:rPr lang="en-US" sz="1600" dirty="0">
                <a:effectLst/>
                <a:latin typeface="Times New Roman" panose="02020603050405020304" pitchFamily="18" charset="0"/>
                <a:ea typeface="SimSun" panose="02010600030101010101" pitchFamily="2" charset="-122"/>
              </a:rPr>
              <a:t> oleh sensor </a:t>
            </a:r>
            <a:r>
              <a:rPr lang="en-US" sz="1600" dirty="0" err="1">
                <a:effectLst/>
                <a:latin typeface="Times New Roman" panose="02020603050405020304" pitchFamily="18" charset="0"/>
                <a:ea typeface="SimSun" panose="02010600030101010101" pitchFamily="2" charset="-122"/>
              </a:rPr>
              <a:t>dimana</a:t>
            </a:r>
            <a:r>
              <a:rPr lang="en-US" sz="1600" dirty="0">
                <a:effectLst/>
                <a:latin typeface="Times New Roman" panose="02020603050405020304" pitchFamily="18" charset="0"/>
                <a:ea typeface="SimSun" panose="02010600030101010101" pitchFamily="2" charset="-122"/>
              </a:rPr>
              <a:t> data yang </a:t>
            </a:r>
            <a:r>
              <a:rPr lang="en-US" sz="1600" dirty="0" err="1">
                <a:effectLst/>
                <a:latin typeface="Times New Roman" panose="02020603050405020304" pitchFamily="18" charset="0"/>
                <a:ea typeface="SimSun" panose="02010600030101010101" pitchFamily="2" charset="-122"/>
              </a:rPr>
              <a:t>diperlukan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adalah</a:t>
            </a:r>
            <a:r>
              <a:rPr lang="en-US" sz="1600" dirty="0">
                <a:effectLst/>
                <a:latin typeface="Times New Roman" panose="02020603050405020304" pitchFamily="18" charset="0"/>
                <a:ea typeface="SimSun" panose="02010600030101010101" pitchFamily="2" charset="-122"/>
              </a:rPr>
              <a:t> data </a:t>
            </a:r>
            <a:r>
              <a:rPr lang="en-US" sz="1600" dirty="0" err="1">
                <a:effectLst/>
                <a:latin typeface="Times New Roman" panose="02020603050405020304" pitchFamily="18" charset="0"/>
                <a:ea typeface="SimSun" panose="02010600030101010101" pitchFamily="2" charset="-122"/>
              </a:rPr>
              <a:t>ketinggian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kecepatan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angin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kecepatan</a:t>
            </a:r>
            <a:r>
              <a:rPr lang="en-US" sz="1600" dirty="0">
                <a:effectLst/>
                <a:latin typeface="Times New Roman" panose="02020603050405020304" pitchFamily="18" charset="0"/>
                <a:ea typeface="SimSun" panose="02010600030101010101" pitchFamily="2" charset="-122"/>
              </a:rPr>
              <a:t> drone, dan error GPS. Dataset </a:t>
            </a:r>
            <a:r>
              <a:rPr lang="en-US" sz="1600" dirty="0" err="1">
                <a:effectLst/>
                <a:latin typeface="Times New Roman" panose="02020603050405020304" pitchFamily="18" charset="0"/>
                <a:ea typeface="SimSun" panose="02010600030101010101" pitchFamily="2" charset="-122"/>
              </a:rPr>
              <a:t>hasil</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eksperimen</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berjumlah</a:t>
            </a:r>
            <a:r>
              <a:rPr lang="en-US" sz="1600" dirty="0">
                <a:effectLst/>
                <a:latin typeface="Times New Roman" panose="02020603050405020304" pitchFamily="18" charset="0"/>
                <a:ea typeface="SimSun" panose="02010600030101010101" pitchFamily="2" charset="-122"/>
              </a:rPr>
              <a:t> 3750 data </a:t>
            </a:r>
            <a:r>
              <a:rPr lang="en-US" sz="1600" dirty="0" err="1">
                <a:effectLst/>
                <a:latin typeface="Times New Roman" panose="02020603050405020304" pitchFamily="18" charset="0"/>
                <a:ea typeface="SimSun" panose="02010600030101010101" pitchFamily="2" charset="-122"/>
              </a:rPr>
              <a:t>dengan</a:t>
            </a:r>
            <a:r>
              <a:rPr lang="en-US" sz="1600" dirty="0">
                <a:effectLst/>
                <a:latin typeface="Times New Roman" panose="02020603050405020304" pitchFamily="18" charset="0"/>
                <a:ea typeface="SimSun" panose="02010600030101010101" pitchFamily="2" charset="-122"/>
              </a:rPr>
              <a:t> 6 </a:t>
            </a:r>
            <a:r>
              <a:rPr lang="en-US" sz="1600" dirty="0" err="1">
                <a:effectLst/>
                <a:latin typeface="Times New Roman" panose="02020603050405020304" pitchFamily="18" charset="0"/>
                <a:ea typeface="SimSun" panose="02010600030101010101" pitchFamily="2" charset="-122"/>
              </a:rPr>
              <a:t>kelas</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yaitu</a:t>
            </a:r>
            <a:r>
              <a:rPr lang="en-US" sz="1600" dirty="0">
                <a:effectLst/>
                <a:latin typeface="Times New Roman" panose="02020603050405020304" pitchFamily="18" charset="0"/>
                <a:ea typeface="SimSun" panose="02010600030101010101" pitchFamily="2" charset="-122"/>
              </a:rPr>
              <a:t> 0,1,2,3,4, dan 5 yang </a:t>
            </a:r>
            <a:r>
              <a:rPr lang="en-US" sz="1600" dirty="0" err="1">
                <a:effectLst/>
                <a:latin typeface="Times New Roman" panose="02020603050405020304" pitchFamily="18" charset="0"/>
                <a:ea typeface="SimSun" panose="02010600030101010101" pitchFamily="2" charset="-122"/>
              </a:rPr>
              <a:t>mengartikan</a:t>
            </a:r>
            <a:r>
              <a:rPr lang="en-US" sz="1600" dirty="0">
                <a:effectLst/>
                <a:latin typeface="Times New Roman" panose="02020603050405020304" pitchFamily="18" charset="0"/>
                <a:ea typeface="SimSun" panose="02010600030101010101" pitchFamily="2" charset="-122"/>
              </a:rPr>
              <a:t> Mati, Very Low, Low, Medium, High, dan Very High. </a:t>
            </a:r>
            <a:r>
              <a:rPr lang="en-US" sz="1600" dirty="0" err="1">
                <a:effectLst/>
                <a:latin typeface="Times New Roman" panose="02020603050405020304" pitchFamily="18" charset="0"/>
                <a:ea typeface="SimSun" panose="02010600030101010101" pitchFamily="2" charset="-122"/>
              </a:rPr>
              <a:t>Setiap</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kelas</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mempunyai</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jumlah</a:t>
            </a:r>
            <a:r>
              <a:rPr lang="en-US" sz="1600" dirty="0">
                <a:effectLst/>
                <a:latin typeface="Times New Roman" panose="02020603050405020304" pitchFamily="18" charset="0"/>
                <a:ea typeface="SimSun" panose="02010600030101010101" pitchFamily="2" charset="-122"/>
              </a:rPr>
              <a:t> data yang </a:t>
            </a:r>
            <a:r>
              <a:rPr lang="en-US" sz="1600" dirty="0" err="1">
                <a:effectLst/>
                <a:latin typeface="Times New Roman" panose="02020603050405020304" pitchFamily="18" charset="0"/>
                <a:ea typeface="SimSun" panose="02010600030101010101" pitchFamily="2" charset="-122"/>
              </a:rPr>
              <a:t>sama</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yaitu</a:t>
            </a:r>
            <a:r>
              <a:rPr lang="en-US" sz="1600" dirty="0">
                <a:effectLst/>
                <a:latin typeface="Times New Roman" panose="02020603050405020304" pitchFamily="18" charset="0"/>
                <a:ea typeface="SimSun" panose="02010600030101010101" pitchFamily="2" charset="-122"/>
              </a:rPr>
              <a:t> 625 data </a:t>
            </a:r>
            <a:r>
              <a:rPr lang="en-US" sz="1600" dirty="0" err="1">
                <a:effectLst/>
                <a:latin typeface="Times New Roman" panose="02020603050405020304" pitchFamily="18" charset="0"/>
                <a:ea typeface="SimSun" panose="02010600030101010101" pitchFamily="2" charset="-122"/>
              </a:rPr>
              <a:t>untuk</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menghindari</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terjadinya</a:t>
            </a:r>
            <a:r>
              <a:rPr lang="en-US" sz="1600" dirty="0">
                <a:effectLst/>
                <a:latin typeface="Times New Roman" panose="02020603050405020304" pitchFamily="18" charset="0"/>
                <a:ea typeface="SimSun" panose="02010600030101010101" pitchFamily="2" charset="-122"/>
              </a:rPr>
              <a:t> unbalancing data</a:t>
            </a:r>
            <a:endParaRPr lang="en-US" sz="2000" dirty="0"/>
          </a:p>
        </p:txBody>
      </p:sp>
      <p:sp>
        <p:nvSpPr>
          <p:cNvPr id="6" name="TextBox 5">
            <a:extLst>
              <a:ext uri="{FF2B5EF4-FFF2-40B4-BE49-F238E27FC236}">
                <a16:creationId xmlns:a16="http://schemas.microsoft.com/office/drawing/2014/main" id="{C9200C69-E694-02AB-DBF5-438F1DBDFCE5}"/>
              </a:ext>
            </a:extLst>
          </p:cNvPr>
          <p:cNvSpPr txBox="1"/>
          <p:nvPr/>
        </p:nvSpPr>
        <p:spPr>
          <a:xfrm>
            <a:off x="660552" y="5604333"/>
            <a:ext cx="6236224" cy="584775"/>
          </a:xfrm>
          <a:prstGeom prst="rect">
            <a:avLst/>
          </a:prstGeom>
          <a:noFill/>
        </p:spPr>
        <p:txBody>
          <a:bodyPr wrap="square" rtlCol="0">
            <a:spAutoFit/>
          </a:bodyPr>
          <a:lstStyle/>
          <a:p>
            <a:r>
              <a:rPr lang="en-US" sz="1600" b="1" dirty="0">
                <a:solidFill>
                  <a:srgbClr val="221F1F"/>
                </a:solidFill>
                <a:effectLst/>
                <a:latin typeface="Times New Roman" panose="02020603050405020304" pitchFamily="18" charset="0"/>
                <a:ea typeface="SimSun" panose="02010600030101010101" pitchFamily="2" charset="-122"/>
              </a:rPr>
              <a:t>Fig. 4. Data Hasil </a:t>
            </a:r>
            <a:r>
              <a:rPr lang="en-US" sz="1600" b="1" dirty="0" err="1">
                <a:solidFill>
                  <a:srgbClr val="221F1F"/>
                </a:solidFill>
                <a:effectLst/>
                <a:latin typeface="Times New Roman" panose="02020603050405020304" pitchFamily="18" charset="0"/>
                <a:ea typeface="SimSun" panose="02010600030101010101" pitchFamily="2" charset="-122"/>
              </a:rPr>
              <a:t>Pengukuran</a:t>
            </a:r>
            <a:r>
              <a:rPr lang="en-US" sz="1600" b="1" dirty="0">
                <a:solidFill>
                  <a:srgbClr val="221F1F"/>
                </a:solidFill>
                <a:effectLst/>
                <a:latin typeface="Times New Roman" panose="02020603050405020304" pitchFamily="18" charset="0"/>
                <a:ea typeface="SimSun" panose="02010600030101010101" pitchFamily="2" charset="-122"/>
              </a:rPr>
              <a:t> Sensor Pada Autonomous Drone.</a:t>
            </a:r>
            <a:endParaRPr lang="en-US" sz="1600" b="1" dirty="0">
              <a:effectLst/>
              <a:latin typeface="Times New Roman" panose="02020603050405020304" pitchFamily="18" charset="0"/>
              <a:ea typeface="SimSun" panose="02010600030101010101" pitchFamily="2" charset="-122"/>
            </a:endParaRPr>
          </a:p>
          <a:p>
            <a:endParaRPr lang="en-US" sz="1600" b="1" dirty="0"/>
          </a:p>
        </p:txBody>
      </p:sp>
      <p:sp>
        <p:nvSpPr>
          <p:cNvPr id="9" name="TextBox 8">
            <a:extLst>
              <a:ext uri="{FF2B5EF4-FFF2-40B4-BE49-F238E27FC236}">
                <a16:creationId xmlns:a16="http://schemas.microsoft.com/office/drawing/2014/main" id="{F97FFB48-B7B4-E4EA-91B7-0440714DBAC8}"/>
              </a:ext>
            </a:extLst>
          </p:cNvPr>
          <p:cNvSpPr txBox="1"/>
          <p:nvPr/>
        </p:nvSpPr>
        <p:spPr>
          <a:xfrm>
            <a:off x="7389109" y="5631180"/>
            <a:ext cx="4026129" cy="584775"/>
          </a:xfrm>
          <a:prstGeom prst="rect">
            <a:avLst/>
          </a:prstGeom>
          <a:noFill/>
        </p:spPr>
        <p:txBody>
          <a:bodyPr wrap="square" rtlCol="0">
            <a:spAutoFit/>
          </a:bodyPr>
          <a:lstStyle/>
          <a:p>
            <a:endParaRPr lang="en-US" sz="1600" b="1" dirty="0">
              <a:effectLst/>
              <a:latin typeface="Times New Roman" panose="02020603050405020304" pitchFamily="18" charset="0"/>
              <a:ea typeface="SimSun" panose="02010600030101010101" pitchFamily="2" charset="-122"/>
            </a:endParaRPr>
          </a:p>
          <a:p>
            <a:endParaRPr lang="en-US" sz="1600" b="1" dirty="0"/>
          </a:p>
        </p:txBody>
      </p:sp>
      <p:pic>
        <p:nvPicPr>
          <p:cNvPr id="7" name="Picture 6">
            <a:extLst>
              <a:ext uri="{FF2B5EF4-FFF2-40B4-BE49-F238E27FC236}">
                <a16:creationId xmlns:a16="http://schemas.microsoft.com/office/drawing/2014/main" id="{CAAFBCC5-24BA-2DEB-95B4-9FD08FC0BC19}"/>
              </a:ext>
            </a:extLst>
          </p:cNvPr>
          <p:cNvPicPr>
            <a:picLocks noChangeAspect="1"/>
          </p:cNvPicPr>
          <p:nvPr/>
        </p:nvPicPr>
        <p:blipFill>
          <a:blip r:embed="rId2"/>
          <a:stretch>
            <a:fillRect/>
          </a:stretch>
        </p:blipFill>
        <p:spPr>
          <a:xfrm>
            <a:off x="913697" y="2458445"/>
            <a:ext cx="5182303" cy="3185423"/>
          </a:xfrm>
          <a:prstGeom prst="rect">
            <a:avLst/>
          </a:prstGeom>
          <a:ln>
            <a:solidFill>
              <a:schemeClr val="bg2">
                <a:lumMod val="75000"/>
              </a:schemeClr>
            </a:solidFill>
          </a:ln>
        </p:spPr>
      </p:pic>
      <p:pic>
        <p:nvPicPr>
          <p:cNvPr id="11" name="Picture 10">
            <a:extLst>
              <a:ext uri="{FF2B5EF4-FFF2-40B4-BE49-F238E27FC236}">
                <a16:creationId xmlns:a16="http://schemas.microsoft.com/office/drawing/2014/main" id="{907F2ACB-ABD4-6D70-EA72-F68B6A6724F7}"/>
              </a:ext>
            </a:extLst>
          </p:cNvPr>
          <p:cNvPicPr>
            <a:picLocks noChangeAspect="1"/>
          </p:cNvPicPr>
          <p:nvPr/>
        </p:nvPicPr>
        <p:blipFill>
          <a:blip r:embed="rId3"/>
          <a:stretch>
            <a:fillRect/>
          </a:stretch>
        </p:blipFill>
        <p:spPr>
          <a:xfrm>
            <a:off x="6439268" y="2248166"/>
            <a:ext cx="5285372" cy="3492120"/>
          </a:xfrm>
          <a:prstGeom prst="rect">
            <a:avLst/>
          </a:prstGeom>
        </p:spPr>
      </p:pic>
    </p:spTree>
    <p:extLst>
      <p:ext uri="{BB962C8B-B14F-4D97-AF65-F5344CB8AC3E}">
        <p14:creationId xmlns:p14="http://schemas.microsoft.com/office/powerpoint/2010/main" val="24883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82B3-F325-7F10-ED3D-85700873C993}"/>
              </a:ext>
            </a:extLst>
          </p:cNvPr>
          <p:cNvSpPr>
            <a:spLocks noGrp="1"/>
          </p:cNvSpPr>
          <p:nvPr>
            <p:ph type="title"/>
          </p:nvPr>
        </p:nvSpPr>
        <p:spPr/>
        <p:txBody>
          <a:bodyPr/>
          <a:lstStyle/>
          <a:p>
            <a:r>
              <a:rPr lang="en-US" dirty="0"/>
              <a:t>Hasil Plot Data</a:t>
            </a:r>
          </a:p>
        </p:txBody>
      </p:sp>
      <p:sp>
        <p:nvSpPr>
          <p:cNvPr id="3" name="Text Placeholder 2">
            <a:extLst>
              <a:ext uri="{FF2B5EF4-FFF2-40B4-BE49-F238E27FC236}">
                <a16:creationId xmlns:a16="http://schemas.microsoft.com/office/drawing/2014/main" id="{E7073374-DF3F-E32A-6438-8EF37DB7C4F8}"/>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AAE4E1A6-5BF8-839E-3E51-60DA75D57E35}"/>
              </a:ext>
            </a:extLst>
          </p:cNvPr>
          <p:cNvPicPr>
            <a:picLocks noChangeAspect="1"/>
          </p:cNvPicPr>
          <p:nvPr/>
        </p:nvPicPr>
        <p:blipFill>
          <a:blip r:embed="rId2"/>
          <a:stretch>
            <a:fillRect/>
          </a:stretch>
        </p:blipFill>
        <p:spPr>
          <a:xfrm>
            <a:off x="781080" y="1402131"/>
            <a:ext cx="4270980" cy="4231211"/>
          </a:xfrm>
          <a:prstGeom prst="rect">
            <a:avLst/>
          </a:prstGeom>
          <a:ln>
            <a:solidFill>
              <a:schemeClr val="bg2">
                <a:lumMod val="75000"/>
              </a:schemeClr>
            </a:solidFill>
          </a:ln>
        </p:spPr>
      </p:pic>
      <p:sp>
        <p:nvSpPr>
          <p:cNvPr id="7" name="TextBox 6">
            <a:extLst>
              <a:ext uri="{FF2B5EF4-FFF2-40B4-BE49-F238E27FC236}">
                <a16:creationId xmlns:a16="http://schemas.microsoft.com/office/drawing/2014/main" id="{EB72AEB2-6FB7-4C9D-C5EF-197AF0976748}"/>
              </a:ext>
            </a:extLst>
          </p:cNvPr>
          <p:cNvSpPr txBox="1"/>
          <p:nvPr/>
        </p:nvSpPr>
        <p:spPr>
          <a:xfrm>
            <a:off x="1011555" y="5735420"/>
            <a:ext cx="4270980" cy="646331"/>
          </a:xfrm>
          <a:prstGeom prst="rect">
            <a:avLst/>
          </a:prstGeom>
          <a:noFill/>
        </p:spPr>
        <p:txBody>
          <a:bodyPr wrap="square">
            <a:spAutoFit/>
          </a:bodyPr>
          <a:lstStyle/>
          <a:p>
            <a:r>
              <a:rPr lang="en-US" sz="1800" b="1" spc="-5" dirty="0">
                <a:effectLst/>
                <a:latin typeface="Times New Roman" panose="02020603050405020304" pitchFamily="18" charset="0"/>
                <a:ea typeface="SimSun" panose="02010600030101010101" pitchFamily="2" charset="-122"/>
              </a:rPr>
              <a:t>Fig</a:t>
            </a:r>
            <a:r>
              <a:rPr lang="en-US" sz="1800" spc="-5" dirty="0">
                <a:effectLst/>
                <a:latin typeface="Times New Roman" panose="02020603050405020304" pitchFamily="18" charset="0"/>
                <a:ea typeface="SimSun" panose="02010600030101010101" pitchFamily="2" charset="-122"/>
              </a:rPr>
              <a:t>. 5. Hasil Plot Data </a:t>
            </a:r>
            <a:r>
              <a:rPr lang="en-US" sz="1800" spc="-5" dirty="0" err="1">
                <a:effectLst/>
                <a:latin typeface="Times New Roman" panose="02020603050405020304" pitchFamily="18" charset="0"/>
                <a:ea typeface="SimSun" panose="02010600030101010101" pitchFamily="2" charset="-122"/>
              </a:rPr>
              <a:t>menjadi</a:t>
            </a:r>
            <a:r>
              <a:rPr lang="en-US" sz="1800" spc="-5" dirty="0">
                <a:effectLst/>
                <a:latin typeface="Times New Roman" panose="02020603050405020304" pitchFamily="18" charset="0"/>
                <a:ea typeface="SimSun" panose="02010600030101010101" pitchFamily="2" charset="-122"/>
              </a:rPr>
              <a:t> </a:t>
            </a:r>
            <a:r>
              <a:rPr lang="en-US" sz="1800" i="1" spc="-5" dirty="0">
                <a:effectLst/>
                <a:latin typeface="Times New Roman" panose="02020603050405020304" pitchFamily="18" charset="0"/>
                <a:ea typeface="SimSun" panose="02010600030101010101" pitchFamily="2" charset="-122"/>
              </a:rPr>
              <a:t>Box Chart</a:t>
            </a:r>
            <a:endParaRPr lang="en-US" sz="1800" spc="-5" dirty="0">
              <a:effectLst/>
              <a:latin typeface="Times New Roman" panose="02020603050405020304" pitchFamily="18" charset="0"/>
              <a:ea typeface="SimSun" panose="02010600030101010101" pitchFamily="2" charset="-122"/>
            </a:endParaRPr>
          </a:p>
          <a:p>
            <a:endParaRPr lang="en-US" sz="1800" b="1" dirty="0"/>
          </a:p>
        </p:txBody>
      </p:sp>
      <p:pic>
        <p:nvPicPr>
          <p:cNvPr id="8" name="Picture 7">
            <a:extLst>
              <a:ext uri="{FF2B5EF4-FFF2-40B4-BE49-F238E27FC236}">
                <a16:creationId xmlns:a16="http://schemas.microsoft.com/office/drawing/2014/main" id="{630E96B0-B150-3941-3D58-C6277D408017}"/>
              </a:ext>
            </a:extLst>
          </p:cNvPr>
          <p:cNvPicPr>
            <a:picLocks noChangeAspect="1"/>
          </p:cNvPicPr>
          <p:nvPr/>
        </p:nvPicPr>
        <p:blipFill>
          <a:blip r:embed="rId3"/>
          <a:stretch>
            <a:fillRect/>
          </a:stretch>
        </p:blipFill>
        <p:spPr>
          <a:xfrm>
            <a:off x="5739735" y="1402131"/>
            <a:ext cx="6171784" cy="4231211"/>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4FFA2DE3-DAD6-F30D-5DAD-84A2B2D3A550}"/>
              </a:ext>
            </a:extLst>
          </p:cNvPr>
          <p:cNvSpPr txBox="1"/>
          <p:nvPr/>
        </p:nvSpPr>
        <p:spPr>
          <a:xfrm>
            <a:off x="5739735" y="5740018"/>
            <a:ext cx="5732598" cy="355482"/>
          </a:xfrm>
          <a:prstGeom prst="rect">
            <a:avLst/>
          </a:prstGeom>
          <a:noFill/>
        </p:spPr>
        <p:txBody>
          <a:bodyPr wrap="square">
            <a:spAutoFit/>
          </a:bodyPr>
          <a:lstStyle/>
          <a:p>
            <a:pPr marL="0" marR="0" indent="182880" algn="ctr">
              <a:lnSpc>
                <a:spcPct val="95000"/>
              </a:lnSpc>
              <a:spcBef>
                <a:spcPts val="0"/>
              </a:spcBef>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Fig</a:t>
            </a:r>
            <a:r>
              <a:rPr lang="en-US" sz="1800" spc="-5" dirty="0">
                <a:effectLst/>
                <a:latin typeface="Times New Roman" panose="02020603050405020304" pitchFamily="18" charset="0"/>
                <a:ea typeface="SimSun" panose="02010600030101010101" pitchFamily="2" charset="-122"/>
              </a:rPr>
              <a:t>. 6. </a:t>
            </a:r>
            <a:r>
              <a:rPr lang="en-US" sz="1800" spc="-5" dirty="0" err="1">
                <a:effectLst/>
                <a:latin typeface="Times New Roman" panose="02020603050405020304" pitchFamily="18" charset="0"/>
                <a:ea typeface="SimSun" panose="02010600030101010101" pitchFamily="2" charset="-122"/>
              </a:rPr>
              <a:t>Korelasi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Antar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Variabel</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menggunakan</a:t>
            </a:r>
            <a:r>
              <a:rPr lang="en-US" sz="1800" spc="-5" dirty="0">
                <a:effectLst/>
                <a:latin typeface="Times New Roman" panose="02020603050405020304" pitchFamily="18" charset="0"/>
                <a:ea typeface="SimSun" panose="02010600030101010101" pitchFamily="2" charset="-122"/>
              </a:rPr>
              <a:t> Heatmap</a:t>
            </a:r>
          </a:p>
        </p:txBody>
      </p:sp>
    </p:spTree>
    <p:extLst>
      <p:ext uri="{BB962C8B-B14F-4D97-AF65-F5344CB8AC3E}">
        <p14:creationId xmlns:p14="http://schemas.microsoft.com/office/powerpoint/2010/main" val="416895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0F7-4805-2E51-20C7-9C158889F57D}"/>
              </a:ext>
            </a:extLst>
          </p:cNvPr>
          <p:cNvSpPr>
            <a:spLocks noGrp="1"/>
          </p:cNvSpPr>
          <p:nvPr>
            <p:ph type="title"/>
          </p:nvPr>
        </p:nvSpPr>
        <p:spPr/>
        <p:txBody>
          <a:bodyPr/>
          <a:lstStyle/>
          <a:p>
            <a:r>
              <a:rPr lang="en-US" dirty="0"/>
              <a:t>Rules </a:t>
            </a:r>
            <a:r>
              <a:rPr lang="en-US" dirty="0" err="1"/>
              <a:t>Algoritma</a:t>
            </a:r>
            <a:r>
              <a:rPr lang="en-US" dirty="0"/>
              <a:t> </a:t>
            </a:r>
            <a:r>
              <a:rPr lang="en-US" dirty="0" err="1"/>
              <a:t>Sistem</a:t>
            </a:r>
            <a:r>
              <a:rPr lang="en-US" dirty="0"/>
              <a:t> Smart Sprayer</a:t>
            </a:r>
          </a:p>
        </p:txBody>
      </p:sp>
      <p:sp>
        <p:nvSpPr>
          <p:cNvPr id="3" name="Text Placeholder 2">
            <a:extLst>
              <a:ext uri="{FF2B5EF4-FFF2-40B4-BE49-F238E27FC236}">
                <a16:creationId xmlns:a16="http://schemas.microsoft.com/office/drawing/2014/main" id="{DBD03DE0-B29C-C410-93E6-AC14CE053136}"/>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26791F4A-06C3-1C95-EE43-6188EEFD5307}"/>
              </a:ext>
            </a:extLst>
          </p:cNvPr>
          <p:cNvPicPr>
            <a:picLocks noChangeAspect="1"/>
          </p:cNvPicPr>
          <p:nvPr/>
        </p:nvPicPr>
        <p:blipFill rotWithShape="1">
          <a:blip r:embed="rId2"/>
          <a:srcRect b="1826"/>
          <a:stretch/>
        </p:blipFill>
        <p:spPr bwMode="auto">
          <a:xfrm>
            <a:off x="1800240" y="1286827"/>
            <a:ext cx="8591520" cy="2696327"/>
          </a:xfrm>
          <a:prstGeom prst="rect">
            <a:avLst/>
          </a:prstGeom>
          <a:ln w="9525" cap="flat" cmpd="sng" algn="ctr">
            <a:solidFill>
              <a:srgbClr val="E7E6E6">
                <a:lumMod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1557954-F606-96F6-8218-91731CA9BA14}"/>
              </a:ext>
            </a:extLst>
          </p:cNvPr>
          <p:cNvPicPr>
            <a:picLocks noChangeAspect="1"/>
          </p:cNvPicPr>
          <p:nvPr/>
        </p:nvPicPr>
        <p:blipFill rotWithShape="1">
          <a:blip r:embed="rId3"/>
          <a:srcRect t="36582"/>
          <a:stretch/>
        </p:blipFill>
        <p:spPr bwMode="auto">
          <a:xfrm>
            <a:off x="1800240" y="4095174"/>
            <a:ext cx="8663508" cy="1734126"/>
          </a:xfrm>
          <a:prstGeom prst="rect">
            <a:avLst/>
          </a:prstGeom>
          <a:ln w="9525" cap="flat" cmpd="sng" algn="ctr">
            <a:solidFill>
              <a:srgbClr val="E7E6E6">
                <a:lumMod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9566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1580</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Cambria Math</vt:lpstr>
      <vt:lpstr>Helvetica</vt:lpstr>
      <vt:lpstr>Myriad Pro</vt:lpstr>
      <vt:lpstr>Times New Roman</vt:lpstr>
      <vt:lpstr>Wingdings</vt:lpstr>
      <vt:lpstr>Office Theme</vt:lpstr>
      <vt:lpstr>Sistem Smart Sprayer pada Autonomous Drone Dengan Metode Ensemble Bagged Trees</vt:lpstr>
      <vt:lpstr>PENDAHULUAN</vt:lpstr>
      <vt:lpstr>Pendahuluan</vt:lpstr>
      <vt:lpstr>METODOLOGI – Autonomous Drone</vt:lpstr>
      <vt:lpstr>METODOLOGI – Ensemble Bagged Trees</vt:lpstr>
      <vt:lpstr>METODOLOGI – Ensemble Bagged Trees</vt:lpstr>
      <vt:lpstr>HASIL</vt:lpstr>
      <vt:lpstr>Hasil Plot Data</vt:lpstr>
      <vt:lpstr>Rules Algoritma Sistem Smart Sprayer</vt:lpstr>
      <vt:lpstr>Algoritma Ensemble Bagged Trees</vt:lpstr>
      <vt:lpstr>Hasil dan Evaluasi Performa Model EBT</vt:lpstr>
      <vt:lpstr>Kesimpulan</vt:lpstr>
      <vt:lpstr>Acknowledgement</vt:lpstr>
      <vt:lpstr>Daftar Pustaka</vt:lpstr>
      <vt:lpstr>Daftar Pustaka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Arjon Turnip</dc:creator>
  <cp:lastModifiedBy>Alvito Dwinovan</cp:lastModifiedBy>
  <cp:revision>8</cp:revision>
  <dcterms:created xsi:type="dcterms:W3CDTF">2023-04-11T04:26:01Z</dcterms:created>
  <dcterms:modified xsi:type="dcterms:W3CDTF">2023-06-04T13:58:06Z</dcterms:modified>
</cp:coreProperties>
</file>