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3" r:id="rId1"/>
  </p:sldMasterIdLst>
  <p:notesMasterIdLst>
    <p:notesMasterId r:id="rId12"/>
  </p:notesMasterIdLst>
  <p:sldIdLst>
    <p:sldId id="256" r:id="rId2"/>
    <p:sldId id="258" r:id="rId3"/>
    <p:sldId id="259" r:id="rId4"/>
    <p:sldId id="260" r:id="rId5"/>
    <p:sldId id="261" r:id="rId6"/>
    <p:sldId id="262" r:id="rId7"/>
    <p:sldId id="266"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88"/>
  </p:normalViewPr>
  <p:slideViewPr>
    <p:cSldViewPr snapToGrid="0" snapToObjects="1">
      <p:cViewPr>
        <p:scale>
          <a:sx n="100" d="100"/>
          <a:sy n="100" d="100"/>
        </p:scale>
        <p:origin x="1000"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98CC2E-50FB-0A4E-9A5B-C0847606BCD5}" type="doc">
      <dgm:prSet loTypeId="urn:microsoft.com/office/officeart/2005/8/layout/process1" loCatId="" qsTypeId="urn:microsoft.com/office/officeart/2005/8/quickstyle/simple1" qsCatId="simple" csTypeId="urn:microsoft.com/office/officeart/2005/8/colors/accent1_2" csCatId="accent1" phldr="1"/>
      <dgm:spPr/>
    </dgm:pt>
    <dgm:pt modelId="{29F2C3A8-7D54-264C-9EE3-1186DBD41083}">
      <dgm:prSet phldrT="[Text]"/>
      <dgm:spPr/>
      <dgm:t>
        <a:bodyPr/>
        <a:lstStyle/>
        <a:p>
          <a:r>
            <a:rPr lang="en-GB" b="1" dirty="0"/>
            <a:t>Get the Data</a:t>
          </a:r>
        </a:p>
      </dgm:t>
    </dgm:pt>
    <dgm:pt modelId="{B27625F5-8B50-2344-802D-BD7BEADBF9B7}" type="parTrans" cxnId="{A586FA4C-2D1F-0647-9425-4C3B6708597C}">
      <dgm:prSet/>
      <dgm:spPr/>
      <dgm:t>
        <a:bodyPr/>
        <a:lstStyle/>
        <a:p>
          <a:endParaRPr lang="en-GB" b="1"/>
        </a:p>
      </dgm:t>
    </dgm:pt>
    <dgm:pt modelId="{AFBD59B5-7CDC-634A-81CD-A3FC457D9EDA}" type="sibTrans" cxnId="{A586FA4C-2D1F-0647-9425-4C3B6708597C}">
      <dgm:prSet/>
      <dgm:spPr/>
      <dgm:t>
        <a:bodyPr/>
        <a:lstStyle/>
        <a:p>
          <a:endParaRPr lang="en-GB" b="1"/>
        </a:p>
      </dgm:t>
    </dgm:pt>
    <dgm:pt modelId="{87EC9DAF-9B8C-A44F-9388-D67364F885AC}">
      <dgm:prSet phldrT="[Text]"/>
      <dgm:spPr/>
      <dgm:t>
        <a:bodyPr/>
        <a:lstStyle/>
        <a:p>
          <a:r>
            <a:rPr lang="en-GB" b="1" dirty="0"/>
            <a:t>Process and Clean the Data</a:t>
          </a:r>
        </a:p>
      </dgm:t>
    </dgm:pt>
    <dgm:pt modelId="{6361F5DF-4B0D-DE44-A048-1D6A3CA55F73}" type="parTrans" cxnId="{70E70091-D238-8145-89EC-BD0BE5210860}">
      <dgm:prSet/>
      <dgm:spPr/>
      <dgm:t>
        <a:bodyPr/>
        <a:lstStyle/>
        <a:p>
          <a:endParaRPr lang="en-GB" b="1"/>
        </a:p>
      </dgm:t>
    </dgm:pt>
    <dgm:pt modelId="{E46603FD-D81E-8D43-91BE-09AB2E031E1C}" type="sibTrans" cxnId="{70E70091-D238-8145-89EC-BD0BE5210860}">
      <dgm:prSet/>
      <dgm:spPr/>
      <dgm:t>
        <a:bodyPr/>
        <a:lstStyle/>
        <a:p>
          <a:endParaRPr lang="en-GB" b="1"/>
        </a:p>
      </dgm:t>
    </dgm:pt>
    <dgm:pt modelId="{8FE341A4-394E-9D44-858B-CBFA7E6D5CB4}">
      <dgm:prSet phldrT="[Text]"/>
      <dgm:spPr/>
      <dgm:t>
        <a:bodyPr/>
        <a:lstStyle/>
        <a:p>
          <a:r>
            <a:rPr lang="en-GB" b="1" dirty="0"/>
            <a:t>Cluster the Data</a:t>
          </a:r>
        </a:p>
      </dgm:t>
    </dgm:pt>
    <dgm:pt modelId="{4692F3AB-EA18-5A4E-BEBC-02C72BE31057}" type="parTrans" cxnId="{43D959E0-E7EF-7F44-92CA-6403F59144EB}">
      <dgm:prSet/>
      <dgm:spPr/>
      <dgm:t>
        <a:bodyPr/>
        <a:lstStyle/>
        <a:p>
          <a:endParaRPr lang="en-GB" b="1"/>
        </a:p>
      </dgm:t>
    </dgm:pt>
    <dgm:pt modelId="{7B4AA678-6CE6-1543-9BE5-00720D48A915}" type="sibTrans" cxnId="{43D959E0-E7EF-7F44-92CA-6403F59144EB}">
      <dgm:prSet/>
      <dgm:spPr/>
      <dgm:t>
        <a:bodyPr/>
        <a:lstStyle/>
        <a:p>
          <a:endParaRPr lang="en-GB" b="1"/>
        </a:p>
      </dgm:t>
    </dgm:pt>
    <dgm:pt modelId="{F3FFCB2B-7467-1C4C-B437-2C5CE2AA37D4}">
      <dgm:prSet phldrT="[Text]"/>
      <dgm:spPr/>
      <dgm:t>
        <a:bodyPr/>
        <a:lstStyle/>
        <a:p>
          <a:r>
            <a:rPr lang="en-GB" b="1" dirty="0"/>
            <a:t>Explore each cluster</a:t>
          </a:r>
        </a:p>
      </dgm:t>
    </dgm:pt>
    <dgm:pt modelId="{8F43847E-BEDD-4F4E-958E-1A4663E6DAE3}" type="parTrans" cxnId="{7E5C6BF1-9585-CF4B-98D9-C2D047E47A5A}">
      <dgm:prSet/>
      <dgm:spPr/>
      <dgm:t>
        <a:bodyPr/>
        <a:lstStyle/>
        <a:p>
          <a:endParaRPr lang="en-GB" b="1"/>
        </a:p>
      </dgm:t>
    </dgm:pt>
    <dgm:pt modelId="{253B6D63-A871-3549-8B0D-B7C811E847C5}" type="sibTrans" cxnId="{7E5C6BF1-9585-CF4B-98D9-C2D047E47A5A}">
      <dgm:prSet/>
      <dgm:spPr/>
      <dgm:t>
        <a:bodyPr/>
        <a:lstStyle/>
        <a:p>
          <a:endParaRPr lang="en-GB" b="1"/>
        </a:p>
      </dgm:t>
    </dgm:pt>
    <dgm:pt modelId="{D9E57FF2-3F17-6640-A779-D19F7C60387C}">
      <dgm:prSet phldrT="[Text]"/>
      <dgm:spPr/>
      <dgm:t>
        <a:bodyPr/>
        <a:lstStyle/>
        <a:p>
          <a:r>
            <a:rPr lang="en-GB" b="1" dirty="0"/>
            <a:t>Visualize the cluster</a:t>
          </a:r>
        </a:p>
      </dgm:t>
    </dgm:pt>
    <dgm:pt modelId="{738575A5-6B5A-FA46-A320-BDAAC6FE6C4B}" type="parTrans" cxnId="{7B42A140-9C60-2442-A9C7-750A53668B0B}">
      <dgm:prSet/>
      <dgm:spPr/>
      <dgm:t>
        <a:bodyPr/>
        <a:lstStyle/>
        <a:p>
          <a:endParaRPr lang="en-GB" b="1"/>
        </a:p>
      </dgm:t>
    </dgm:pt>
    <dgm:pt modelId="{AF0C3022-617E-814D-B45F-FCF261E73476}" type="sibTrans" cxnId="{7B42A140-9C60-2442-A9C7-750A53668B0B}">
      <dgm:prSet/>
      <dgm:spPr/>
      <dgm:t>
        <a:bodyPr/>
        <a:lstStyle/>
        <a:p>
          <a:endParaRPr lang="en-GB" b="1"/>
        </a:p>
      </dgm:t>
    </dgm:pt>
    <dgm:pt modelId="{3D1B9A10-A49E-2F45-B10D-18D4C3ED7B10}">
      <dgm:prSet phldrT="[Text]"/>
      <dgm:spPr/>
      <dgm:t>
        <a:bodyPr/>
        <a:lstStyle/>
        <a:p>
          <a:r>
            <a:rPr lang="en-GB" b="1" dirty="0"/>
            <a:t>Identify Cluster and drill down neighborhood</a:t>
          </a:r>
        </a:p>
      </dgm:t>
    </dgm:pt>
    <dgm:pt modelId="{D09ECA2B-09CB-AC4D-99BC-302AD8F5BD4B}" type="parTrans" cxnId="{F87ED289-E618-C045-B7CA-05888CC375C1}">
      <dgm:prSet/>
      <dgm:spPr/>
      <dgm:t>
        <a:bodyPr/>
        <a:lstStyle/>
        <a:p>
          <a:endParaRPr lang="en-GB" b="1"/>
        </a:p>
      </dgm:t>
    </dgm:pt>
    <dgm:pt modelId="{D26CB5CA-5770-9440-B0A8-1BF04046EFA3}" type="sibTrans" cxnId="{F87ED289-E618-C045-B7CA-05888CC375C1}">
      <dgm:prSet/>
      <dgm:spPr/>
      <dgm:t>
        <a:bodyPr/>
        <a:lstStyle/>
        <a:p>
          <a:endParaRPr lang="en-GB" b="1"/>
        </a:p>
      </dgm:t>
    </dgm:pt>
    <dgm:pt modelId="{D4BD0602-F650-0C4A-BB81-3B692683E712}">
      <dgm:prSet phldrT="[Text]"/>
      <dgm:spPr/>
      <dgm:t>
        <a:bodyPr/>
        <a:lstStyle/>
        <a:p>
          <a:r>
            <a:rPr lang="en-GB" b="1" dirty="0"/>
            <a:t>Our Recommended neighborhood</a:t>
          </a:r>
        </a:p>
      </dgm:t>
    </dgm:pt>
    <dgm:pt modelId="{383ECCDC-AAE4-2743-9248-FD8608B248B2}" type="parTrans" cxnId="{844759F6-8442-F74A-8915-351C250E66AC}">
      <dgm:prSet/>
      <dgm:spPr/>
      <dgm:t>
        <a:bodyPr/>
        <a:lstStyle/>
        <a:p>
          <a:endParaRPr lang="en-GB" b="1"/>
        </a:p>
      </dgm:t>
    </dgm:pt>
    <dgm:pt modelId="{2CF95565-1AF3-2846-BEBF-8362501C17F8}" type="sibTrans" cxnId="{844759F6-8442-F74A-8915-351C250E66AC}">
      <dgm:prSet/>
      <dgm:spPr/>
      <dgm:t>
        <a:bodyPr/>
        <a:lstStyle/>
        <a:p>
          <a:endParaRPr lang="en-GB" b="1"/>
        </a:p>
      </dgm:t>
    </dgm:pt>
    <dgm:pt modelId="{19880445-88F9-1C42-B8E2-82991A1F9E89}" type="pres">
      <dgm:prSet presAssocID="{EE98CC2E-50FB-0A4E-9A5B-C0847606BCD5}" presName="Name0" presStyleCnt="0">
        <dgm:presLayoutVars>
          <dgm:dir/>
          <dgm:resizeHandles val="exact"/>
        </dgm:presLayoutVars>
      </dgm:prSet>
      <dgm:spPr/>
    </dgm:pt>
    <dgm:pt modelId="{CBA55174-9A3D-3A42-989C-D9847E9733B0}" type="pres">
      <dgm:prSet presAssocID="{29F2C3A8-7D54-264C-9EE3-1186DBD41083}" presName="node" presStyleLbl="node1" presStyleIdx="0" presStyleCnt="7">
        <dgm:presLayoutVars>
          <dgm:bulletEnabled val="1"/>
        </dgm:presLayoutVars>
      </dgm:prSet>
      <dgm:spPr/>
    </dgm:pt>
    <dgm:pt modelId="{0152D2BD-684D-6444-BB6F-04C39E5EBAA0}" type="pres">
      <dgm:prSet presAssocID="{AFBD59B5-7CDC-634A-81CD-A3FC457D9EDA}" presName="sibTrans" presStyleLbl="sibTrans2D1" presStyleIdx="0" presStyleCnt="6"/>
      <dgm:spPr/>
    </dgm:pt>
    <dgm:pt modelId="{EA0EB9B0-FC91-3F4F-A14E-1A45C5E8593F}" type="pres">
      <dgm:prSet presAssocID="{AFBD59B5-7CDC-634A-81CD-A3FC457D9EDA}" presName="connectorText" presStyleLbl="sibTrans2D1" presStyleIdx="0" presStyleCnt="6"/>
      <dgm:spPr/>
    </dgm:pt>
    <dgm:pt modelId="{910506D4-87FA-7348-9B64-B9882EACB575}" type="pres">
      <dgm:prSet presAssocID="{87EC9DAF-9B8C-A44F-9388-D67364F885AC}" presName="node" presStyleLbl="node1" presStyleIdx="1" presStyleCnt="7">
        <dgm:presLayoutVars>
          <dgm:bulletEnabled val="1"/>
        </dgm:presLayoutVars>
      </dgm:prSet>
      <dgm:spPr/>
    </dgm:pt>
    <dgm:pt modelId="{0BBFCEA9-1DD7-344E-823C-6BC6FF1D97B2}" type="pres">
      <dgm:prSet presAssocID="{E46603FD-D81E-8D43-91BE-09AB2E031E1C}" presName="sibTrans" presStyleLbl="sibTrans2D1" presStyleIdx="1" presStyleCnt="6"/>
      <dgm:spPr/>
    </dgm:pt>
    <dgm:pt modelId="{5D598D66-01C7-974E-AF71-8DB10ACB4286}" type="pres">
      <dgm:prSet presAssocID="{E46603FD-D81E-8D43-91BE-09AB2E031E1C}" presName="connectorText" presStyleLbl="sibTrans2D1" presStyleIdx="1" presStyleCnt="6"/>
      <dgm:spPr/>
    </dgm:pt>
    <dgm:pt modelId="{12F6E927-C713-A64F-BF32-94AA50E5B661}" type="pres">
      <dgm:prSet presAssocID="{8FE341A4-394E-9D44-858B-CBFA7E6D5CB4}" presName="node" presStyleLbl="node1" presStyleIdx="2" presStyleCnt="7">
        <dgm:presLayoutVars>
          <dgm:bulletEnabled val="1"/>
        </dgm:presLayoutVars>
      </dgm:prSet>
      <dgm:spPr/>
    </dgm:pt>
    <dgm:pt modelId="{3EE03D3A-6386-8A4B-9D7C-119E0A51F733}" type="pres">
      <dgm:prSet presAssocID="{7B4AA678-6CE6-1543-9BE5-00720D48A915}" presName="sibTrans" presStyleLbl="sibTrans2D1" presStyleIdx="2" presStyleCnt="6"/>
      <dgm:spPr/>
    </dgm:pt>
    <dgm:pt modelId="{6870C3D2-7E94-CE4E-AEC8-0611AEE2BDF3}" type="pres">
      <dgm:prSet presAssocID="{7B4AA678-6CE6-1543-9BE5-00720D48A915}" presName="connectorText" presStyleLbl="sibTrans2D1" presStyleIdx="2" presStyleCnt="6"/>
      <dgm:spPr/>
    </dgm:pt>
    <dgm:pt modelId="{B788FB1B-71AC-0B42-A8F3-6D3352B987EC}" type="pres">
      <dgm:prSet presAssocID="{F3FFCB2B-7467-1C4C-B437-2C5CE2AA37D4}" presName="node" presStyleLbl="node1" presStyleIdx="3" presStyleCnt="7">
        <dgm:presLayoutVars>
          <dgm:bulletEnabled val="1"/>
        </dgm:presLayoutVars>
      </dgm:prSet>
      <dgm:spPr/>
    </dgm:pt>
    <dgm:pt modelId="{716496E4-7371-8141-9D8A-AB319E8B74F1}" type="pres">
      <dgm:prSet presAssocID="{253B6D63-A871-3549-8B0D-B7C811E847C5}" presName="sibTrans" presStyleLbl="sibTrans2D1" presStyleIdx="3" presStyleCnt="6"/>
      <dgm:spPr/>
    </dgm:pt>
    <dgm:pt modelId="{49ED7DFD-47DA-B840-8F5A-22F6877EC8E1}" type="pres">
      <dgm:prSet presAssocID="{253B6D63-A871-3549-8B0D-B7C811E847C5}" presName="connectorText" presStyleLbl="sibTrans2D1" presStyleIdx="3" presStyleCnt="6"/>
      <dgm:spPr/>
    </dgm:pt>
    <dgm:pt modelId="{056C560B-EEA9-7743-AAED-1DB545747EE7}" type="pres">
      <dgm:prSet presAssocID="{D9E57FF2-3F17-6640-A779-D19F7C60387C}" presName="node" presStyleLbl="node1" presStyleIdx="4" presStyleCnt="7">
        <dgm:presLayoutVars>
          <dgm:bulletEnabled val="1"/>
        </dgm:presLayoutVars>
      </dgm:prSet>
      <dgm:spPr/>
    </dgm:pt>
    <dgm:pt modelId="{D9E1AF96-3AA5-1F4F-81EE-692BFE960E6B}" type="pres">
      <dgm:prSet presAssocID="{AF0C3022-617E-814D-B45F-FCF261E73476}" presName="sibTrans" presStyleLbl="sibTrans2D1" presStyleIdx="4" presStyleCnt="6"/>
      <dgm:spPr/>
    </dgm:pt>
    <dgm:pt modelId="{F5A7C2E5-97D7-2A4F-89A0-3FCFEC296E4B}" type="pres">
      <dgm:prSet presAssocID="{AF0C3022-617E-814D-B45F-FCF261E73476}" presName="connectorText" presStyleLbl="sibTrans2D1" presStyleIdx="4" presStyleCnt="6"/>
      <dgm:spPr/>
    </dgm:pt>
    <dgm:pt modelId="{64C514B2-BEA6-0044-B9E3-0722132B1998}" type="pres">
      <dgm:prSet presAssocID="{3D1B9A10-A49E-2F45-B10D-18D4C3ED7B10}" presName="node" presStyleLbl="node1" presStyleIdx="5" presStyleCnt="7">
        <dgm:presLayoutVars>
          <dgm:bulletEnabled val="1"/>
        </dgm:presLayoutVars>
      </dgm:prSet>
      <dgm:spPr/>
    </dgm:pt>
    <dgm:pt modelId="{B72E9BCC-FB0B-9446-9FCF-5E4B2B33182B}" type="pres">
      <dgm:prSet presAssocID="{D26CB5CA-5770-9440-B0A8-1BF04046EFA3}" presName="sibTrans" presStyleLbl="sibTrans2D1" presStyleIdx="5" presStyleCnt="6"/>
      <dgm:spPr/>
    </dgm:pt>
    <dgm:pt modelId="{D7477E73-3A06-BC4A-BA6F-72CEFB0CB2A0}" type="pres">
      <dgm:prSet presAssocID="{D26CB5CA-5770-9440-B0A8-1BF04046EFA3}" presName="connectorText" presStyleLbl="sibTrans2D1" presStyleIdx="5" presStyleCnt="6"/>
      <dgm:spPr/>
    </dgm:pt>
    <dgm:pt modelId="{00EDA617-A97A-E647-85DC-978547E5BAAA}" type="pres">
      <dgm:prSet presAssocID="{D4BD0602-F650-0C4A-BB81-3B692683E712}" presName="node" presStyleLbl="node1" presStyleIdx="6" presStyleCnt="7">
        <dgm:presLayoutVars>
          <dgm:bulletEnabled val="1"/>
        </dgm:presLayoutVars>
      </dgm:prSet>
      <dgm:spPr/>
    </dgm:pt>
  </dgm:ptLst>
  <dgm:cxnLst>
    <dgm:cxn modelId="{0D482D07-E44C-E04C-BD09-2858C6D85D7C}" type="presOf" srcId="{253B6D63-A871-3549-8B0D-B7C811E847C5}" destId="{49ED7DFD-47DA-B840-8F5A-22F6877EC8E1}" srcOrd="1" destOrd="0" presId="urn:microsoft.com/office/officeart/2005/8/layout/process1"/>
    <dgm:cxn modelId="{8C50490A-92BC-A84C-9D6D-D3DE956BB37D}" type="presOf" srcId="{29F2C3A8-7D54-264C-9EE3-1186DBD41083}" destId="{CBA55174-9A3D-3A42-989C-D9847E9733B0}" srcOrd="0" destOrd="0" presId="urn:microsoft.com/office/officeart/2005/8/layout/process1"/>
    <dgm:cxn modelId="{B2D9AC23-E3CE-E64F-B690-30BE030796EA}" type="presOf" srcId="{8FE341A4-394E-9D44-858B-CBFA7E6D5CB4}" destId="{12F6E927-C713-A64F-BF32-94AA50E5B661}" srcOrd="0" destOrd="0" presId="urn:microsoft.com/office/officeart/2005/8/layout/process1"/>
    <dgm:cxn modelId="{7B42A140-9C60-2442-A9C7-750A53668B0B}" srcId="{EE98CC2E-50FB-0A4E-9A5B-C0847606BCD5}" destId="{D9E57FF2-3F17-6640-A779-D19F7C60387C}" srcOrd="4" destOrd="0" parTransId="{738575A5-6B5A-FA46-A320-BDAAC6FE6C4B}" sibTransId="{AF0C3022-617E-814D-B45F-FCF261E73476}"/>
    <dgm:cxn modelId="{A586FA4C-2D1F-0647-9425-4C3B6708597C}" srcId="{EE98CC2E-50FB-0A4E-9A5B-C0847606BCD5}" destId="{29F2C3A8-7D54-264C-9EE3-1186DBD41083}" srcOrd="0" destOrd="0" parTransId="{B27625F5-8B50-2344-802D-BD7BEADBF9B7}" sibTransId="{AFBD59B5-7CDC-634A-81CD-A3FC457D9EDA}"/>
    <dgm:cxn modelId="{533FD557-6C41-874D-8BA1-518FD302FAED}" type="presOf" srcId="{EE98CC2E-50FB-0A4E-9A5B-C0847606BCD5}" destId="{19880445-88F9-1C42-B8E2-82991A1F9E89}" srcOrd="0" destOrd="0" presId="urn:microsoft.com/office/officeart/2005/8/layout/process1"/>
    <dgm:cxn modelId="{F5FAE45C-C6AB-164D-A2FD-81C6E7F5EC2F}" type="presOf" srcId="{E46603FD-D81E-8D43-91BE-09AB2E031E1C}" destId="{5D598D66-01C7-974E-AF71-8DB10ACB4286}" srcOrd="1" destOrd="0" presId="urn:microsoft.com/office/officeart/2005/8/layout/process1"/>
    <dgm:cxn modelId="{F9946562-4793-0C49-97D8-CC3259A2E7F2}" type="presOf" srcId="{F3FFCB2B-7467-1C4C-B437-2C5CE2AA37D4}" destId="{B788FB1B-71AC-0B42-A8F3-6D3352B987EC}" srcOrd="0" destOrd="0" presId="urn:microsoft.com/office/officeart/2005/8/layout/process1"/>
    <dgm:cxn modelId="{3F1A0565-11CC-CE4A-A744-8F2261BC28BD}" type="presOf" srcId="{D26CB5CA-5770-9440-B0A8-1BF04046EFA3}" destId="{B72E9BCC-FB0B-9446-9FCF-5E4B2B33182B}" srcOrd="0" destOrd="0" presId="urn:microsoft.com/office/officeart/2005/8/layout/process1"/>
    <dgm:cxn modelId="{F12A7A72-BAA6-BA44-87D0-762AE29F7000}" type="presOf" srcId="{7B4AA678-6CE6-1543-9BE5-00720D48A915}" destId="{6870C3D2-7E94-CE4E-AEC8-0611AEE2BDF3}" srcOrd="1" destOrd="0" presId="urn:microsoft.com/office/officeart/2005/8/layout/process1"/>
    <dgm:cxn modelId="{C0CADB7C-8FBC-7646-81F3-25BEA63A34B3}" type="presOf" srcId="{87EC9DAF-9B8C-A44F-9388-D67364F885AC}" destId="{910506D4-87FA-7348-9B64-B9882EACB575}" srcOrd="0" destOrd="0" presId="urn:microsoft.com/office/officeart/2005/8/layout/process1"/>
    <dgm:cxn modelId="{F87ED289-E618-C045-B7CA-05888CC375C1}" srcId="{EE98CC2E-50FB-0A4E-9A5B-C0847606BCD5}" destId="{3D1B9A10-A49E-2F45-B10D-18D4C3ED7B10}" srcOrd="5" destOrd="0" parTransId="{D09ECA2B-09CB-AC4D-99BC-302AD8F5BD4B}" sibTransId="{D26CB5CA-5770-9440-B0A8-1BF04046EFA3}"/>
    <dgm:cxn modelId="{70E70091-D238-8145-89EC-BD0BE5210860}" srcId="{EE98CC2E-50FB-0A4E-9A5B-C0847606BCD5}" destId="{87EC9DAF-9B8C-A44F-9388-D67364F885AC}" srcOrd="1" destOrd="0" parTransId="{6361F5DF-4B0D-DE44-A048-1D6A3CA55F73}" sibTransId="{E46603FD-D81E-8D43-91BE-09AB2E031E1C}"/>
    <dgm:cxn modelId="{2E3C8A98-9B1A-D342-B7E3-CE64BF99BD1A}" type="presOf" srcId="{D26CB5CA-5770-9440-B0A8-1BF04046EFA3}" destId="{D7477E73-3A06-BC4A-BA6F-72CEFB0CB2A0}" srcOrd="1" destOrd="0" presId="urn:microsoft.com/office/officeart/2005/8/layout/process1"/>
    <dgm:cxn modelId="{2ACA8A98-FDB9-CB44-8277-8D7E5F8B9D1A}" type="presOf" srcId="{253B6D63-A871-3549-8B0D-B7C811E847C5}" destId="{716496E4-7371-8141-9D8A-AB319E8B74F1}" srcOrd="0" destOrd="0" presId="urn:microsoft.com/office/officeart/2005/8/layout/process1"/>
    <dgm:cxn modelId="{C977FBA2-5807-374B-B8AC-84FBBA594425}" type="presOf" srcId="{AFBD59B5-7CDC-634A-81CD-A3FC457D9EDA}" destId="{0152D2BD-684D-6444-BB6F-04C39E5EBAA0}" srcOrd="0" destOrd="0" presId="urn:microsoft.com/office/officeart/2005/8/layout/process1"/>
    <dgm:cxn modelId="{0F2675B8-76B7-3043-B593-8EE1F8E2F5C2}" type="presOf" srcId="{AFBD59B5-7CDC-634A-81CD-A3FC457D9EDA}" destId="{EA0EB9B0-FC91-3F4F-A14E-1A45C5E8593F}" srcOrd="1" destOrd="0" presId="urn:microsoft.com/office/officeart/2005/8/layout/process1"/>
    <dgm:cxn modelId="{867E19B9-E87B-474A-846E-B80B334961F8}" type="presOf" srcId="{3D1B9A10-A49E-2F45-B10D-18D4C3ED7B10}" destId="{64C514B2-BEA6-0044-B9E3-0722132B1998}" srcOrd="0" destOrd="0" presId="urn:microsoft.com/office/officeart/2005/8/layout/process1"/>
    <dgm:cxn modelId="{A68C80C6-10F0-8843-8CF6-DFA496225B33}" type="presOf" srcId="{AF0C3022-617E-814D-B45F-FCF261E73476}" destId="{F5A7C2E5-97D7-2A4F-89A0-3FCFEC296E4B}" srcOrd="1" destOrd="0" presId="urn:microsoft.com/office/officeart/2005/8/layout/process1"/>
    <dgm:cxn modelId="{7B70EBC7-80B3-5543-B213-5CB05F363B53}" type="presOf" srcId="{D9E57FF2-3F17-6640-A779-D19F7C60387C}" destId="{056C560B-EEA9-7743-AAED-1DB545747EE7}" srcOrd="0" destOrd="0" presId="urn:microsoft.com/office/officeart/2005/8/layout/process1"/>
    <dgm:cxn modelId="{74BC11D8-78B2-EF46-8F26-1E3ED7A2C6D2}" type="presOf" srcId="{D4BD0602-F650-0C4A-BB81-3B692683E712}" destId="{00EDA617-A97A-E647-85DC-978547E5BAAA}" srcOrd="0" destOrd="0" presId="urn:microsoft.com/office/officeart/2005/8/layout/process1"/>
    <dgm:cxn modelId="{C47EF1D8-3EF9-F640-A875-809854B97CA1}" type="presOf" srcId="{E46603FD-D81E-8D43-91BE-09AB2E031E1C}" destId="{0BBFCEA9-1DD7-344E-823C-6BC6FF1D97B2}" srcOrd="0" destOrd="0" presId="urn:microsoft.com/office/officeart/2005/8/layout/process1"/>
    <dgm:cxn modelId="{43D959E0-E7EF-7F44-92CA-6403F59144EB}" srcId="{EE98CC2E-50FB-0A4E-9A5B-C0847606BCD5}" destId="{8FE341A4-394E-9D44-858B-CBFA7E6D5CB4}" srcOrd="2" destOrd="0" parTransId="{4692F3AB-EA18-5A4E-BEBC-02C72BE31057}" sibTransId="{7B4AA678-6CE6-1543-9BE5-00720D48A915}"/>
    <dgm:cxn modelId="{EDD058E1-EFD4-6142-B014-DF02D0D92BE5}" type="presOf" srcId="{AF0C3022-617E-814D-B45F-FCF261E73476}" destId="{D9E1AF96-3AA5-1F4F-81EE-692BFE960E6B}" srcOrd="0" destOrd="0" presId="urn:microsoft.com/office/officeart/2005/8/layout/process1"/>
    <dgm:cxn modelId="{B9DB8EE6-0D68-694B-A6C1-93B90ED7110D}" type="presOf" srcId="{7B4AA678-6CE6-1543-9BE5-00720D48A915}" destId="{3EE03D3A-6386-8A4B-9D7C-119E0A51F733}" srcOrd="0" destOrd="0" presId="urn:microsoft.com/office/officeart/2005/8/layout/process1"/>
    <dgm:cxn modelId="{7E5C6BF1-9585-CF4B-98D9-C2D047E47A5A}" srcId="{EE98CC2E-50FB-0A4E-9A5B-C0847606BCD5}" destId="{F3FFCB2B-7467-1C4C-B437-2C5CE2AA37D4}" srcOrd="3" destOrd="0" parTransId="{8F43847E-BEDD-4F4E-958E-1A4663E6DAE3}" sibTransId="{253B6D63-A871-3549-8B0D-B7C811E847C5}"/>
    <dgm:cxn modelId="{844759F6-8442-F74A-8915-351C250E66AC}" srcId="{EE98CC2E-50FB-0A4E-9A5B-C0847606BCD5}" destId="{D4BD0602-F650-0C4A-BB81-3B692683E712}" srcOrd="6" destOrd="0" parTransId="{383ECCDC-AAE4-2743-9248-FD8608B248B2}" sibTransId="{2CF95565-1AF3-2846-BEBF-8362501C17F8}"/>
    <dgm:cxn modelId="{1EA057CF-6566-F24F-B671-331CDFAE72F7}" type="presParOf" srcId="{19880445-88F9-1C42-B8E2-82991A1F9E89}" destId="{CBA55174-9A3D-3A42-989C-D9847E9733B0}" srcOrd="0" destOrd="0" presId="urn:microsoft.com/office/officeart/2005/8/layout/process1"/>
    <dgm:cxn modelId="{F350AB2B-5738-164A-AC74-E7168613C38E}" type="presParOf" srcId="{19880445-88F9-1C42-B8E2-82991A1F9E89}" destId="{0152D2BD-684D-6444-BB6F-04C39E5EBAA0}" srcOrd="1" destOrd="0" presId="urn:microsoft.com/office/officeart/2005/8/layout/process1"/>
    <dgm:cxn modelId="{0C301386-B2D6-9744-8D09-FF878DF8C54C}" type="presParOf" srcId="{0152D2BD-684D-6444-BB6F-04C39E5EBAA0}" destId="{EA0EB9B0-FC91-3F4F-A14E-1A45C5E8593F}" srcOrd="0" destOrd="0" presId="urn:microsoft.com/office/officeart/2005/8/layout/process1"/>
    <dgm:cxn modelId="{087E2B1E-A7FB-104D-8072-5F40A4C1B3B3}" type="presParOf" srcId="{19880445-88F9-1C42-B8E2-82991A1F9E89}" destId="{910506D4-87FA-7348-9B64-B9882EACB575}" srcOrd="2" destOrd="0" presId="urn:microsoft.com/office/officeart/2005/8/layout/process1"/>
    <dgm:cxn modelId="{C595BF0B-48F3-9541-893E-012C85A2CCC6}" type="presParOf" srcId="{19880445-88F9-1C42-B8E2-82991A1F9E89}" destId="{0BBFCEA9-1DD7-344E-823C-6BC6FF1D97B2}" srcOrd="3" destOrd="0" presId="urn:microsoft.com/office/officeart/2005/8/layout/process1"/>
    <dgm:cxn modelId="{9DC1296A-96CD-A944-BCCD-E298E845ED70}" type="presParOf" srcId="{0BBFCEA9-1DD7-344E-823C-6BC6FF1D97B2}" destId="{5D598D66-01C7-974E-AF71-8DB10ACB4286}" srcOrd="0" destOrd="0" presId="urn:microsoft.com/office/officeart/2005/8/layout/process1"/>
    <dgm:cxn modelId="{6D591467-1ABC-B049-8180-465C32050F0E}" type="presParOf" srcId="{19880445-88F9-1C42-B8E2-82991A1F9E89}" destId="{12F6E927-C713-A64F-BF32-94AA50E5B661}" srcOrd="4" destOrd="0" presId="urn:microsoft.com/office/officeart/2005/8/layout/process1"/>
    <dgm:cxn modelId="{4929343E-8E9F-0545-9D3C-B1DC3827BB38}" type="presParOf" srcId="{19880445-88F9-1C42-B8E2-82991A1F9E89}" destId="{3EE03D3A-6386-8A4B-9D7C-119E0A51F733}" srcOrd="5" destOrd="0" presId="urn:microsoft.com/office/officeart/2005/8/layout/process1"/>
    <dgm:cxn modelId="{15BA1186-443E-094E-B2F3-65D1667F9577}" type="presParOf" srcId="{3EE03D3A-6386-8A4B-9D7C-119E0A51F733}" destId="{6870C3D2-7E94-CE4E-AEC8-0611AEE2BDF3}" srcOrd="0" destOrd="0" presId="urn:microsoft.com/office/officeart/2005/8/layout/process1"/>
    <dgm:cxn modelId="{01C5B69B-42E5-2D4D-B8D6-C5B2C0B121F2}" type="presParOf" srcId="{19880445-88F9-1C42-B8E2-82991A1F9E89}" destId="{B788FB1B-71AC-0B42-A8F3-6D3352B987EC}" srcOrd="6" destOrd="0" presId="urn:microsoft.com/office/officeart/2005/8/layout/process1"/>
    <dgm:cxn modelId="{FB6C5257-CC53-9C44-A088-EFBABAF85823}" type="presParOf" srcId="{19880445-88F9-1C42-B8E2-82991A1F9E89}" destId="{716496E4-7371-8141-9D8A-AB319E8B74F1}" srcOrd="7" destOrd="0" presId="urn:microsoft.com/office/officeart/2005/8/layout/process1"/>
    <dgm:cxn modelId="{E77B9986-92BF-564E-B44B-4F81E46A5335}" type="presParOf" srcId="{716496E4-7371-8141-9D8A-AB319E8B74F1}" destId="{49ED7DFD-47DA-B840-8F5A-22F6877EC8E1}" srcOrd="0" destOrd="0" presId="urn:microsoft.com/office/officeart/2005/8/layout/process1"/>
    <dgm:cxn modelId="{3254F95C-CBEA-604A-98B9-E09659DC9406}" type="presParOf" srcId="{19880445-88F9-1C42-B8E2-82991A1F9E89}" destId="{056C560B-EEA9-7743-AAED-1DB545747EE7}" srcOrd="8" destOrd="0" presId="urn:microsoft.com/office/officeart/2005/8/layout/process1"/>
    <dgm:cxn modelId="{E749CCDD-5283-0643-A44C-41E522A39BA2}" type="presParOf" srcId="{19880445-88F9-1C42-B8E2-82991A1F9E89}" destId="{D9E1AF96-3AA5-1F4F-81EE-692BFE960E6B}" srcOrd="9" destOrd="0" presId="urn:microsoft.com/office/officeart/2005/8/layout/process1"/>
    <dgm:cxn modelId="{4370FDB7-D0D7-5149-951D-44F4CC78E7EF}" type="presParOf" srcId="{D9E1AF96-3AA5-1F4F-81EE-692BFE960E6B}" destId="{F5A7C2E5-97D7-2A4F-89A0-3FCFEC296E4B}" srcOrd="0" destOrd="0" presId="urn:microsoft.com/office/officeart/2005/8/layout/process1"/>
    <dgm:cxn modelId="{4729E4D7-6B7D-FC48-8313-7EAEC1825174}" type="presParOf" srcId="{19880445-88F9-1C42-B8E2-82991A1F9E89}" destId="{64C514B2-BEA6-0044-B9E3-0722132B1998}" srcOrd="10" destOrd="0" presId="urn:microsoft.com/office/officeart/2005/8/layout/process1"/>
    <dgm:cxn modelId="{8DE684AA-3037-FB4B-840A-FA379253854C}" type="presParOf" srcId="{19880445-88F9-1C42-B8E2-82991A1F9E89}" destId="{B72E9BCC-FB0B-9446-9FCF-5E4B2B33182B}" srcOrd="11" destOrd="0" presId="urn:microsoft.com/office/officeart/2005/8/layout/process1"/>
    <dgm:cxn modelId="{4ADA4AB4-CA3A-AB4F-8E64-750F1F71444E}" type="presParOf" srcId="{B72E9BCC-FB0B-9446-9FCF-5E4B2B33182B}" destId="{D7477E73-3A06-BC4A-BA6F-72CEFB0CB2A0}" srcOrd="0" destOrd="0" presId="urn:microsoft.com/office/officeart/2005/8/layout/process1"/>
    <dgm:cxn modelId="{9B78598D-BD28-3241-8A7D-809E16784195}" type="presParOf" srcId="{19880445-88F9-1C42-B8E2-82991A1F9E89}" destId="{00EDA617-A97A-E647-85DC-978547E5BAAA}"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55174-9A3D-3A42-989C-D9847E9733B0}">
      <dsp:nvSpPr>
        <dsp:cNvPr id="0" name=""/>
        <dsp:cNvSpPr/>
      </dsp:nvSpPr>
      <dsp:spPr>
        <a:xfrm>
          <a:off x="3188" y="325961"/>
          <a:ext cx="1207396" cy="7244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t>Get the Data</a:t>
          </a:r>
        </a:p>
      </dsp:txBody>
      <dsp:txXfrm>
        <a:off x="24406" y="347179"/>
        <a:ext cx="1164960" cy="682002"/>
      </dsp:txXfrm>
    </dsp:sp>
    <dsp:sp modelId="{0152D2BD-684D-6444-BB6F-04C39E5EBAA0}">
      <dsp:nvSpPr>
        <dsp:cNvPr id="0" name=""/>
        <dsp:cNvSpPr/>
      </dsp:nvSpPr>
      <dsp:spPr>
        <a:xfrm>
          <a:off x="1331324" y="538463"/>
          <a:ext cx="255968" cy="299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b="1" kern="1200"/>
        </a:p>
      </dsp:txBody>
      <dsp:txXfrm>
        <a:off x="1331324" y="598350"/>
        <a:ext cx="179178" cy="179660"/>
      </dsp:txXfrm>
    </dsp:sp>
    <dsp:sp modelId="{910506D4-87FA-7348-9B64-B9882EACB575}">
      <dsp:nvSpPr>
        <dsp:cNvPr id="0" name=""/>
        <dsp:cNvSpPr/>
      </dsp:nvSpPr>
      <dsp:spPr>
        <a:xfrm>
          <a:off x="1693544" y="325961"/>
          <a:ext cx="1207396" cy="7244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t>Process and Clean the Data</a:t>
          </a:r>
        </a:p>
      </dsp:txBody>
      <dsp:txXfrm>
        <a:off x="1714762" y="347179"/>
        <a:ext cx="1164960" cy="682002"/>
      </dsp:txXfrm>
    </dsp:sp>
    <dsp:sp modelId="{0BBFCEA9-1DD7-344E-823C-6BC6FF1D97B2}">
      <dsp:nvSpPr>
        <dsp:cNvPr id="0" name=""/>
        <dsp:cNvSpPr/>
      </dsp:nvSpPr>
      <dsp:spPr>
        <a:xfrm>
          <a:off x="3021680" y="538463"/>
          <a:ext cx="255968" cy="299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b="1" kern="1200"/>
        </a:p>
      </dsp:txBody>
      <dsp:txXfrm>
        <a:off x="3021680" y="598350"/>
        <a:ext cx="179178" cy="179660"/>
      </dsp:txXfrm>
    </dsp:sp>
    <dsp:sp modelId="{12F6E927-C713-A64F-BF32-94AA50E5B661}">
      <dsp:nvSpPr>
        <dsp:cNvPr id="0" name=""/>
        <dsp:cNvSpPr/>
      </dsp:nvSpPr>
      <dsp:spPr>
        <a:xfrm>
          <a:off x="3383899" y="325961"/>
          <a:ext cx="1207396" cy="7244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t>Cluster the Data</a:t>
          </a:r>
        </a:p>
      </dsp:txBody>
      <dsp:txXfrm>
        <a:off x="3405117" y="347179"/>
        <a:ext cx="1164960" cy="682002"/>
      </dsp:txXfrm>
    </dsp:sp>
    <dsp:sp modelId="{3EE03D3A-6386-8A4B-9D7C-119E0A51F733}">
      <dsp:nvSpPr>
        <dsp:cNvPr id="0" name=""/>
        <dsp:cNvSpPr/>
      </dsp:nvSpPr>
      <dsp:spPr>
        <a:xfrm>
          <a:off x="4712036" y="538463"/>
          <a:ext cx="255968" cy="299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b="1" kern="1200"/>
        </a:p>
      </dsp:txBody>
      <dsp:txXfrm>
        <a:off x="4712036" y="598350"/>
        <a:ext cx="179178" cy="179660"/>
      </dsp:txXfrm>
    </dsp:sp>
    <dsp:sp modelId="{B788FB1B-71AC-0B42-A8F3-6D3352B987EC}">
      <dsp:nvSpPr>
        <dsp:cNvPr id="0" name=""/>
        <dsp:cNvSpPr/>
      </dsp:nvSpPr>
      <dsp:spPr>
        <a:xfrm>
          <a:off x="5074255" y="325961"/>
          <a:ext cx="1207396" cy="7244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t>Explore each cluster</a:t>
          </a:r>
        </a:p>
      </dsp:txBody>
      <dsp:txXfrm>
        <a:off x="5095473" y="347179"/>
        <a:ext cx="1164960" cy="682002"/>
      </dsp:txXfrm>
    </dsp:sp>
    <dsp:sp modelId="{716496E4-7371-8141-9D8A-AB319E8B74F1}">
      <dsp:nvSpPr>
        <dsp:cNvPr id="0" name=""/>
        <dsp:cNvSpPr/>
      </dsp:nvSpPr>
      <dsp:spPr>
        <a:xfrm>
          <a:off x="6402392" y="538463"/>
          <a:ext cx="255968" cy="299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b="1" kern="1200"/>
        </a:p>
      </dsp:txBody>
      <dsp:txXfrm>
        <a:off x="6402392" y="598350"/>
        <a:ext cx="179178" cy="179660"/>
      </dsp:txXfrm>
    </dsp:sp>
    <dsp:sp modelId="{056C560B-EEA9-7743-AAED-1DB545747EE7}">
      <dsp:nvSpPr>
        <dsp:cNvPr id="0" name=""/>
        <dsp:cNvSpPr/>
      </dsp:nvSpPr>
      <dsp:spPr>
        <a:xfrm>
          <a:off x="6764611" y="325961"/>
          <a:ext cx="1207396" cy="7244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t>Visualize the cluster</a:t>
          </a:r>
        </a:p>
      </dsp:txBody>
      <dsp:txXfrm>
        <a:off x="6785829" y="347179"/>
        <a:ext cx="1164960" cy="682002"/>
      </dsp:txXfrm>
    </dsp:sp>
    <dsp:sp modelId="{D9E1AF96-3AA5-1F4F-81EE-692BFE960E6B}">
      <dsp:nvSpPr>
        <dsp:cNvPr id="0" name=""/>
        <dsp:cNvSpPr/>
      </dsp:nvSpPr>
      <dsp:spPr>
        <a:xfrm>
          <a:off x="8092747" y="538463"/>
          <a:ext cx="255968" cy="299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b="1" kern="1200"/>
        </a:p>
      </dsp:txBody>
      <dsp:txXfrm>
        <a:off x="8092747" y="598350"/>
        <a:ext cx="179178" cy="179660"/>
      </dsp:txXfrm>
    </dsp:sp>
    <dsp:sp modelId="{64C514B2-BEA6-0044-B9E3-0722132B1998}">
      <dsp:nvSpPr>
        <dsp:cNvPr id="0" name=""/>
        <dsp:cNvSpPr/>
      </dsp:nvSpPr>
      <dsp:spPr>
        <a:xfrm>
          <a:off x="8454967" y="325961"/>
          <a:ext cx="1207396" cy="7244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t>Identify Cluster and drill down neighborhood</a:t>
          </a:r>
        </a:p>
      </dsp:txBody>
      <dsp:txXfrm>
        <a:off x="8476185" y="347179"/>
        <a:ext cx="1164960" cy="682002"/>
      </dsp:txXfrm>
    </dsp:sp>
    <dsp:sp modelId="{B72E9BCC-FB0B-9446-9FCF-5E4B2B33182B}">
      <dsp:nvSpPr>
        <dsp:cNvPr id="0" name=""/>
        <dsp:cNvSpPr/>
      </dsp:nvSpPr>
      <dsp:spPr>
        <a:xfrm>
          <a:off x="9783103" y="538463"/>
          <a:ext cx="255968" cy="2994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b="1" kern="1200"/>
        </a:p>
      </dsp:txBody>
      <dsp:txXfrm>
        <a:off x="9783103" y="598350"/>
        <a:ext cx="179178" cy="179660"/>
      </dsp:txXfrm>
    </dsp:sp>
    <dsp:sp modelId="{00EDA617-A97A-E647-85DC-978547E5BAAA}">
      <dsp:nvSpPr>
        <dsp:cNvPr id="0" name=""/>
        <dsp:cNvSpPr/>
      </dsp:nvSpPr>
      <dsp:spPr>
        <a:xfrm>
          <a:off x="10145322" y="325961"/>
          <a:ext cx="1207396" cy="7244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kern="1200" dirty="0"/>
            <a:t>Our Recommended neighborhood</a:t>
          </a:r>
        </a:p>
      </dsp:txBody>
      <dsp:txXfrm>
        <a:off x="10166540" y="347179"/>
        <a:ext cx="1164960" cy="6820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B2A0B-43C2-264A-BEC7-5D297B1FAFE2}" type="datetimeFigureOut">
              <a:rPr lang="en-US" smtClean="0"/>
              <a:t>1/10/21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AAC50-84D8-A04E-BCFE-7BF0D612D041}" type="slidenum">
              <a:rPr lang="en-US" smtClean="0"/>
              <a:t>‹#›</a:t>
            </a:fld>
            <a:endParaRPr lang="en-US"/>
          </a:p>
        </p:txBody>
      </p:sp>
    </p:spTree>
    <p:extLst>
      <p:ext uri="{BB962C8B-B14F-4D97-AF65-F5344CB8AC3E}">
        <p14:creationId xmlns:p14="http://schemas.microsoft.com/office/powerpoint/2010/main" val="1996753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521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771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3058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50190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7217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945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745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429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38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819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3806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11120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02264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949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821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1/10/21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40819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774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016811"/>
      </p:ext>
    </p:extLst>
  </p:cSld>
  <p:clrMap bg1="dk1" tx1="lt1" bg2="dk2" tx2="lt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24F4AC7-272A-8C43-AD8E-BEDEB5A974DF}"/>
              </a:ext>
            </a:extLst>
          </p:cNvPr>
          <p:cNvSpPr>
            <a:spLocks noGrp="1"/>
          </p:cNvSpPr>
          <p:nvPr>
            <p:ph type="ctrTitle"/>
          </p:nvPr>
        </p:nvSpPr>
        <p:spPr>
          <a:xfrm>
            <a:off x="965505" y="623571"/>
            <a:ext cx="10260990" cy="3523885"/>
          </a:xfrm>
        </p:spPr>
        <p:txBody>
          <a:bodyPr>
            <a:normAutofit/>
          </a:bodyPr>
          <a:lstStyle/>
          <a:p>
            <a:pPr algn="ctr">
              <a:lnSpc>
                <a:spcPct val="90000"/>
              </a:lnSpc>
            </a:pPr>
            <a:r>
              <a:rPr lang="en-SG" sz="8000" cap="all"/>
              <a:t>Clustering the Neighborhood of Singapore</a:t>
            </a:r>
            <a:r>
              <a:rPr lang="en-SG" sz="8000"/>
              <a:t> </a:t>
            </a:r>
            <a:endParaRPr lang="en-US" sz="8000"/>
          </a:p>
        </p:txBody>
      </p:sp>
      <p:sp>
        <p:nvSpPr>
          <p:cNvPr id="4" name="Rectangle 1">
            <a:extLst>
              <a:ext uri="{FF2B5EF4-FFF2-40B4-BE49-F238E27FC236}">
                <a16:creationId xmlns:a16="http://schemas.microsoft.com/office/drawing/2014/main" id="{6C417E2E-4777-A948-AAF1-ED4D26510F61}"/>
              </a:ext>
            </a:extLst>
          </p:cNvPr>
          <p:cNvSpPr>
            <a:spLocks noGrp="1" noChangeArrowheads="1"/>
          </p:cNvSpPr>
          <p:nvPr>
            <p:ph type="subTitle" idx="1"/>
          </p:nvPr>
        </p:nvSpPr>
        <p:spPr bwMode="auto">
          <a:xfrm>
            <a:off x="965505" y="4777380"/>
            <a:ext cx="10260990" cy="12097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algn="ctr" defTabSz="914400" rtl="0" eaLnBrk="0" fontAlgn="base" latinLnBrk="0" hangingPunct="0">
              <a:lnSpc>
                <a:spcPct val="90000"/>
              </a:lnSpc>
              <a:spcBef>
                <a:spcPct val="0"/>
              </a:spcBef>
              <a:spcAft>
                <a:spcPts val="600"/>
              </a:spcAft>
              <a:buClrTx/>
              <a:buSzTx/>
              <a:buFontTx/>
              <a:buNone/>
              <a:tabLst/>
            </a:pPr>
            <a:r>
              <a:rPr kumimoji="0" lang="en-US" altLang="en-US" sz="2200" b="0" i="0" u="none" strike="noStrike" cap="none" normalizeH="0" baseline="0" dirty="0">
                <a:ln>
                  <a:noFill/>
                </a:ln>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Capstone Project - The Battle of Neighborhoods</a:t>
            </a:r>
          </a:p>
          <a:p>
            <a:pPr marL="0" marR="0" lvl="0" indent="0" algn="ctr" defTabSz="914400" rtl="0" eaLnBrk="0" fontAlgn="base" latinLnBrk="0" hangingPunct="0">
              <a:lnSpc>
                <a:spcPct val="90000"/>
              </a:lnSpc>
              <a:spcBef>
                <a:spcPct val="0"/>
              </a:spcBef>
              <a:spcAft>
                <a:spcPts val="600"/>
              </a:spcAft>
              <a:buClrTx/>
              <a:buSzTx/>
              <a:buFontTx/>
              <a:buNone/>
              <a:tabLst/>
            </a:pPr>
            <a:r>
              <a:rPr kumimoji="0" lang="en-US" altLang="en-US" sz="2200" b="0" i="0" u="none" strike="noStrike" cap="none" normalizeH="0" baseline="0" dirty="0">
                <a:ln>
                  <a:noFill/>
                </a:ln>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   </a:t>
            </a:r>
          </a:p>
          <a:p>
            <a:pPr marL="0" marR="0" lvl="0" indent="0" algn="ctr" defTabSz="914400" rtl="0" eaLnBrk="0" fontAlgn="base" latinLnBrk="0" hangingPunct="0">
              <a:lnSpc>
                <a:spcPct val="90000"/>
              </a:lnSpc>
              <a:spcBef>
                <a:spcPct val="0"/>
              </a:spcBef>
              <a:spcAft>
                <a:spcPts val="600"/>
              </a:spcAft>
              <a:buClrTx/>
              <a:buSzTx/>
              <a:buFontTx/>
              <a:buNone/>
              <a:tabLst/>
            </a:pPr>
            <a:r>
              <a:rPr kumimoji="0" lang="en-US" altLang="en-US" sz="2200" b="0" i="0" u="none" strike="noStrike" cap="none" normalizeH="0" baseline="0" dirty="0">
                <a:ln>
                  <a:noFill/>
                </a:ln>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10 January 2021</a:t>
            </a:r>
            <a:endParaRPr kumimoji="0" lang="en-US" altLang="en-US" sz="2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99939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0F4014E-6BAF-4F6C-B8CE-81A4D8F880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B891C919-1CCE-4DE8-BCB6-6D4A823AB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845D3C1D-A85C-44EE-A21E-2DAAEC79F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1272C03D-FF5F-4787-9923-252D8F950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9" name="Picture 18">
            <a:extLst>
              <a:ext uri="{FF2B5EF4-FFF2-40B4-BE49-F238E27FC236}">
                <a16:creationId xmlns:a16="http://schemas.microsoft.com/office/drawing/2014/main" id="{809E94B5-14C4-4FFC-A641-4DD9C0733B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21" name="Rectangle 20">
            <a:extLst>
              <a:ext uri="{FF2B5EF4-FFF2-40B4-BE49-F238E27FC236}">
                <a16:creationId xmlns:a16="http://schemas.microsoft.com/office/drawing/2014/main" id="{D987E165-75F1-443C-9A05-ADC511C33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FBE159F2-7DC0-41C0-A373-04C20F4F47C3}"/>
              </a:ext>
            </a:extLst>
          </p:cNvPr>
          <p:cNvPicPr>
            <a:picLocks noChangeAspect="1"/>
          </p:cNvPicPr>
          <p:nvPr/>
        </p:nvPicPr>
        <p:blipFill rotWithShape="1">
          <a:blip r:embed="rId7">
            <a:duotone>
              <a:prstClr val="black"/>
              <a:schemeClr val="accent5">
                <a:tint val="45000"/>
                <a:satMod val="400000"/>
              </a:schemeClr>
            </a:duotone>
            <a:alphaModFix amt="25000"/>
          </a:blip>
          <a:srcRect t="10364" b="33386"/>
          <a:stretch/>
        </p:blipFill>
        <p:spPr>
          <a:xfrm>
            <a:off x="20" y="10"/>
            <a:ext cx="12191980" cy="6857990"/>
          </a:xfrm>
          <a:prstGeom prst="rect">
            <a:avLst/>
          </a:prstGeom>
        </p:spPr>
      </p:pic>
      <p:sp>
        <p:nvSpPr>
          <p:cNvPr id="4" name="Title 3">
            <a:extLst>
              <a:ext uri="{FF2B5EF4-FFF2-40B4-BE49-F238E27FC236}">
                <a16:creationId xmlns:a16="http://schemas.microsoft.com/office/drawing/2014/main" id="{74DC0094-B815-1B4C-80FA-4A726490C8E8}"/>
              </a:ext>
            </a:extLst>
          </p:cNvPr>
          <p:cNvSpPr>
            <a:spLocks noGrp="1"/>
          </p:cNvSpPr>
          <p:nvPr>
            <p:ph type="title"/>
          </p:nvPr>
        </p:nvSpPr>
        <p:spPr>
          <a:xfrm>
            <a:off x="1154955" y="1447800"/>
            <a:ext cx="8825658" cy="3329581"/>
          </a:xfrm>
        </p:spPr>
        <p:txBody>
          <a:bodyPr vert="horz" lIns="91440" tIns="45720" rIns="91440" bIns="45720" rtlCol="0" anchor="b">
            <a:normAutofit/>
          </a:bodyPr>
          <a:lstStyle/>
          <a:p>
            <a:pPr algn="ctr"/>
            <a:r>
              <a:rPr lang="en-US" sz="11500" dirty="0"/>
              <a:t>Q&amp;A</a:t>
            </a:r>
            <a:endParaRPr lang="en-US" sz="7200" dirty="0"/>
          </a:p>
        </p:txBody>
      </p:sp>
      <p:sp>
        <p:nvSpPr>
          <p:cNvPr id="5" name="Text Placeholder 4">
            <a:extLst>
              <a:ext uri="{FF2B5EF4-FFF2-40B4-BE49-F238E27FC236}">
                <a16:creationId xmlns:a16="http://schemas.microsoft.com/office/drawing/2014/main" id="{FD55ECA9-4F35-E944-9540-85CBE4D6EBD3}"/>
              </a:ext>
            </a:extLst>
          </p:cNvPr>
          <p:cNvSpPr>
            <a:spLocks noGrp="1"/>
          </p:cNvSpPr>
          <p:nvPr>
            <p:ph type="body" idx="1"/>
          </p:nvPr>
        </p:nvSpPr>
        <p:spPr>
          <a:xfrm>
            <a:off x="1154955" y="4777380"/>
            <a:ext cx="8825658" cy="861420"/>
          </a:xfrm>
        </p:spPr>
        <p:txBody>
          <a:bodyPr vert="horz" lIns="91440" tIns="45720" rIns="91440" bIns="45720" rtlCol="0" anchor="t">
            <a:normAutofit/>
          </a:bodyPr>
          <a:lstStyle/>
          <a:p>
            <a:pPr algn="ctr"/>
            <a:r>
              <a:rPr lang="en-US" dirty="0">
                <a:solidFill>
                  <a:schemeClr val="tx1"/>
                </a:solidFill>
              </a:rPr>
              <a:t>Thank you if there are no more questions!</a:t>
            </a:r>
          </a:p>
        </p:txBody>
      </p:sp>
      <p:sp>
        <p:nvSpPr>
          <p:cNvPr id="23" name="Rectangle 22">
            <a:extLst>
              <a:ext uri="{FF2B5EF4-FFF2-40B4-BE49-F238E27FC236}">
                <a16:creationId xmlns:a16="http://schemas.microsoft.com/office/drawing/2014/main" id="{AC06C169-D638-4037-8007-8B00C2FC5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E6D059A4-13D2-D743-B95B-D29A2460A30E}"/>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47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1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4" name="Freeform: Shape 1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83967F3-BF5E-A74D-BD94-000104D181DC}"/>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Setting the context</a:t>
            </a:r>
          </a:p>
        </p:txBody>
      </p:sp>
      <p:sp>
        <p:nvSpPr>
          <p:cNvPr id="3" name="Content Placeholder 2">
            <a:extLst>
              <a:ext uri="{FF2B5EF4-FFF2-40B4-BE49-F238E27FC236}">
                <a16:creationId xmlns:a16="http://schemas.microsoft.com/office/drawing/2014/main" id="{1CBF6F15-6879-B041-B1E5-B91560A8E70A}"/>
              </a:ext>
            </a:extLst>
          </p:cNvPr>
          <p:cNvSpPr>
            <a:spLocks noGrp="1"/>
          </p:cNvSpPr>
          <p:nvPr>
            <p:ph idx="1"/>
          </p:nvPr>
        </p:nvSpPr>
        <p:spPr>
          <a:xfrm>
            <a:off x="1103312" y="2499686"/>
            <a:ext cx="9875275" cy="1495964"/>
          </a:xfrm>
        </p:spPr>
        <p:txBody>
          <a:bodyPr>
            <a:normAutofit lnSpcReduction="10000"/>
          </a:bodyPr>
          <a:lstStyle/>
          <a:p>
            <a:pPr marL="0" indent="0">
              <a:buNone/>
            </a:pPr>
            <a:r>
              <a:rPr lang="en-US" dirty="0"/>
              <a:t>Singapore Food and Beverage (F&amp;B) Market</a:t>
            </a:r>
          </a:p>
          <a:p>
            <a:r>
              <a:rPr lang="en-US" dirty="0"/>
              <a:t>Well-known food paradise</a:t>
            </a:r>
          </a:p>
          <a:p>
            <a:r>
              <a:rPr lang="en-US" dirty="0"/>
              <a:t>Diverse food cuisines available due to its multi-racial society and  Cosmopolitan Culture</a:t>
            </a:r>
          </a:p>
        </p:txBody>
      </p:sp>
      <p:sp>
        <p:nvSpPr>
          <p:cNvPr id="8" name="Rectangle 7">
            <a:extLst>
              <a:ext uri="{FF2B5EF4-FFF2-40B4-BE49-F238E27FC236}">
                <a16:creationId xmlns:a16="http://schemas.microsoft.com/office/drawing/2014/main" id="{69CC2874-3784-284F-810B-A258E30378A4}"/>
              </a:ext>
            </a:extLst>
          </p:cNvPr>
          <p:cNvSpPr/>
          <p:nvPr/>
        </p:nvSpPr>
        <p:spPr>
          <a:xfrm>
            <a:off x="1103312" y="4366451"/>
            <a:ext cx="9765175" cy="2015936"/>
          </a:xfrm>
          <a:prstGeom prst="rect">
            <a:avLst/>
          </a:prstGeom>
          <a:ln>
            <a:noFill/>
          </a:ln>
        </p:spPr>
        <p:txBody>
          <a:bodyPr wrap="square">
            <a:spAutoFit/>
          </a:bodyPr>
          <a:lstStyle/>
          <a:p>
            <a:pPr algn="ctr">
              <a:spcAft>
                <a:spcPts val="600"/>
              </a:spcAft>
            </a:pPr>
            <a:r>
              <a:rPr lang="en-US" sz="3600" b="1" dirty="0"/>
              <a:t>The Problem:</a:t>
            </a:r>
          </a:p>
          <a:p>
            <a:pPr>
              <a:spcAft>
                <a:spcPts val="600"/>
              </a:spcAft>
            </a:pPr>
            <a:r>
              <a:rPr lang="en-US" sz="2800" dirty="0"/>
              <a:t>How do we identify a </a:t>
            </a:r>
            <a:r>
              <a:rPr lang="en-US" sz="2800" b="1" dirty="0"/>
              <a:t>strategic location </a:t>
            </a:r>
            <a:r>
              <a:rPr lang="en-US" sz="2800" dirty="0"/>
              <a:t>in Singapore for a </a:t>
            </a:r>
            <a:r>
              <a:rPr lang="en-US" sz="2800" b="1" dirty="0"/>
              <a:t>new restaurant </a:t>
            </a:r>
            <a:r>
              <a:rPr lang="en-US" sz="2800" dirty="0"/>
              <a:t>to be setup such that </a:t>
            </a:r>
            <a:r>
              <a:rPr lang="en-US" sz="2800" b="1" dirty="0"/>
              <a:t>competition is minimized</a:t>
            </a:r>
            <a:r>
              <a:rPr lang="en-US" sz="2800" dirty="0"/>
              <a:t> while having </a:t>
            </a:r>
            <a:r>
              <a:rPr lang="en-US" sz="2800" b="1" dirty="0"/>
              <a:t>enough customer traffic</a:t>
            </a:r>
            <a:r>
              <a:rPr lang="en-US" sz="2800" dirty="0"/>
              <a:t>?</a:t>
            </a:r>
          </a:p>
        </p:txBody>
      </p:sp>
      <p:sp>
        <p:nvSpPr>
          <p:cNvPr id="9" name="Slide Number Placeholder 8">
            <a:extLst>
              <a:ext uri="{FF2B5EF4-FFF2-40B4-BE49-F238E27FC236}">
                <a16:creationId xmlns:a16="http://schemas.microsoft.com/office/drawing/2014/main" id="{267E7EEC-4C22-4D4E-AB84-E4AF46143960}"/>
              </a:ext>
            </a:extLst>
          </p:cNvPr>
          <p:cNvSpPr>
            <a:spLocks noGrp="1"/>
          </p:cNvSpPr>
          <p:nvPr>
            <p:ph type="sldNum" sz="quarter" idx="12"/>
          </p:nvPr>
        </p:nvSpPr>
        <p:spPr/>
        <p:txBody>
          <a:bodyPr/>
          <a:lstStyle/>
          <a:p>
            <a:fld id="{6D22F896-40B5-4ADD-8801-0D06FADFA095}" type="slidenum">
              <a:rPr lang="en-US" smtClean="0">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11256542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C406305-1137-1A46-9C3F-6D73183BF567}"/>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Our Approach &amp; </a:t>
            </a:r>
            <a:r>
              <a:rPr lang="en-US" dirty="0" err="1">
                <a:solidFill>
                  <a:srgbClr val="FFFFFF"/>
                </a:solidFill>
              </a:rPr>
              <a:t>Methodoloy</a:t>
            </a:r>
            <a:endParaRPr lang="en-US" dirty="0">
              <a:solidFill>
                <a:srgbClr val="FFFFFF"/>
              </a:solidFill>
            </a:endParaRPr>
          </a:p>
        </p:txBody>
      </p:sp>
      <p:graphicFrame>
        <p:nvGraphicFramePr>
          <p:cNvPr id="4" name="Content Placeholder 3">
            <a:extLst>
              <a:ext uri="{FF2B5EF4-FFF2-40B4-BE49-F238E27FC236}">
                <a16:creationId xmlns:a16="http://schemas.microsoft.com/office/drawing/2014/main" id="{F314B43C-FBDC-2241-A5DA-10D514985FDB}"/>
              </a:ext>
            </a:extLst>
          </p:cNvPr>
          <p:cNvGraphicFramePr>
            <a:graphicFrameLocks noGrp="1"/>
          </p:cNvGraphicFramePr>
          <p:nvPr>
            <p:ph idx="1"/>
            <p:extLst>
              <p:ext uri="{D42A27DB-BD31-4B8C-83A1-F6EECF244321}">
                <p14:modId xmlns:p14="http://schemas.microsoft.com/office/powerpoint/2010/main" val="3810138306"/>
              </p:ext>
            </p:extLst>
          </p:nvPr>
        </p:nvGraphicFramePr>
        <p:xfrm>
          <a:off x="418046" y="4633277"/>
          <a:ext cx="11355908" cy="1376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Interactive HTML5 and JavaScript Maps for Websites | Simplemaps.com">
            <a:extLst>
              <a:ext uri="{FF2B5EF4-FFF2-40B4-BE49-F238E27FC236}">
                <a16:creationId xmlns:a16="http://schemas.microsoft.com/office/drawing/2014/main" id="{78BE56D0-F989-5240-AC06-40F7665A7A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4178" y="3898738"/>
            <a:ext cx="2720398" cy="7488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ursquare City Guide - Wikipedia">
            <a:extLst>
              <a:ext uri="{FF2B5EF4-FFF2-40B4-BE49-F238E27FC236}">
                <a16:creationId xmlns:a16="http://schemas.microsoft.com/office/drawing/2014/main" id="{20364CDF-9AC6-B44F-9226-77AD15526B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2440" y="3742103"/>
            <a:ext cx="1458060" cy="8748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914875-2255-C045-A4A0-72EBEEF2A2A7}"/>
              </a:ext>
            </a:extLst>
          </p:cNvPr>
          <p:cNvSpPr txBox="1"/>
          <p:nvPr/>
        </p:nvSpPr>
        <p:spPr>
          <a:xfrm>
            <a:off x="418046" y="2658045"/>
            <a:ext cx="2053692" cy="369332"/>
          </a:xfrm>
          <a:prstGeom prst="rect">
            <a:avLst/>
          </a:prstGeom>
          <a:noFill/>
        </p:spPr>
        <p:txBody>
          <a:bodyPr wrap="square" rtlCol="0">
            <a:spAutoFit/>
          </a:bodyPr>
          <a:lstStyle/>
          <a:p>
            <a:r>
              <a:rPr lang="en-US" b="1" dirty="0"/>
              <a:t>Main Tools used:</a:t>
            </a:r>
          </a:p>
        </p:txBody>
      </p:sp>
      <p:pic>
        <p:nvPicPr>
          <p:cNvPr id="2060" name="Picture 12">
            <a:extLst>
              <a:ext uri="{FF2B5EF4-FFF2-40B4-BE49-F238E27FC236}">
                <a16:creationId xmlns:a16="http://schemas.microsoft.com/office/drawing/2014/main" id="{F20DFA28-752C-404A-A16B-AF4AD0C1D4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1738" y="2491695"/>
            <a:ext cx="2786062" cy="82457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4CFCD0DC-85A4-214C-81DB-4EB1355815D7}"/>
              </a:ext>
            </a:extLst>
          </p:cNvPr>
          <p:cNvSpPr txBox="1"/>
          <p:nvPr/>
        </p:nvSpPr>
        <p:spPr>
          <a:xfrm>
            <a:off x="418046" y="3980747"/>
            <a:ext cx="2053692" cy="369332"/>
          </a:xfrm>
          <a:prstGeom prst="rect">
            <a:avLst/>
          </a:prstGeom>
          <a:noFill/>
        </p:spPr>
        <p:txBody>
          <a:bodyPr wrap="square" rtlCol="0">
            <a:spAutoFit/>
          </a:bodyPr>
          <a:lstStyle/>
          <a:p>
            <a:r>
              <a:rPr lang="en-US" b="1" dirty="0"/>
              <a:t>Data Sources:</a:t>
            </a:r>
          </a:p>
        </p:txBody>
      </p:sp>
      <p:pic>
        <p:nvPicPr>
          <p:cNvPr id="2062" name="Picture 14" descr="Project Jupyter - Wikipedia">
            <a:extLst>
              <a:ext uri="{FF2B5EF4-FFF2-40B4-BE49-F238E27FC236}">
                <a16:creationId xmlns:a16="http://schemas.microsoft.com/office/drawing/2014/main" id="{0E20C173-853C-1743-9792-10EF9F6845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627" y="2502896"/>
            <a:ext cx="812659" cy="94196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ular Callout 6">
            <a:extLst>
              <a:ext uri="{FF2B5EF4-FFF2-40B4-BE49-F238E27FC236}">
                <a16:creationId xmlns:a16="http://schemas.microsoft.com/office/drawing/2014/main" id="{743B1CE7-983D-EE44-8334-131D955E3BA1}"/>
              </a:ext>
            </a:extLst>
          </p:cNvPr>
          <p:cNvSpPr/>
          <p:nvPr/>
        </p:nvSpPr>
        <p:spPr>
          <a:xfrm>
            <a:off x="4095752" y="5917705"/>
            <a:ext cx="1666875" cy="614362"/>
          </a:xfrm>
          <a:prstGeom prst="wedgeRectCallout">
            <a:avLst>
              <a:gd name="adj1" fmla="val -47914"/>
              <a:gd name="adj2" fmla="val -7126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K-means Clustering</a:t>
            </a:r>
          </a:p>
        </p:txBody>
      </p:sp>
      <p:sp>
        <p:nvSpPr>
          <p:cNvPr id="31" name="Rectangular Callout 30">
            <a:extLst>
              <a:ext uri="{FF2B5EF4-FFF2-40B4-BE49-F238E27FC236}">
                <a16:creationId xmlns:a16="http://schemas.microsoft.com/office/drawing/2014/main" id="{62E5EE17-C48F-E54C-A65F-6FF43786A2EC}"/>
              </a:ext>
            </a:extLst>
          </p:cNvPr>
          <p:cNvSpPr/>
          <p:nvPr/>
        </p:nvSpPr>
        <p:spPr>
          <a:xfrm>
            <a:off x="7734576" y="5899038"/>
            <a:ext cx="1666875" cy="614362"/>
          </a:xfrm>
          <a:prstGeom prst="wedgeRectCallout">
            <a:avLst>
              <a:gd name="adj1" fmla="val -47914"/>
              <a:gd name="adj2" fmla="val -7126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Folium Map</a:t>
            </a:r>
          </a:p>
        </p:txBody>
      </p:sp>
      <p:sp>
        <p:nvSpPr>
          <p:cNvPr id="9" name="Slide Number Placeholder 8">
            <a:extLst>
              <a:ext uri="{FF2B5EF4-FFF2-40B4-BE49-F238E27FC236}">
                <a16:creationId xmlns:a16="http://schemas.microsoft.com/office/drawing/2014/main" id="{D56959F6-A696-C049-A0DD-11CA5D79DE04}"/>
              </a:ext>
            </a:extLst>
          </p:cNvPr>
          <p:cNvSpPr>
            <a:spLocks noGrp="1"/>
          </p:cNvSpPr>
          <p:nvPr>
            <p:ph type="sldNum" sz="quarter" idx="12"/>
          </p:nvPr>
        </p:nvSpPr>
        <p:spPr/>
        <p:txBody>
          <a:bodyPr/>
          <a:lstStyle/>
          <a:p>
            <a:fld id="{6D22F896-40B5-4ADD-8801-0D06FADFA095}" type="slidenum">
              <a:rPr lang="en-US" smtClean="0">
                <a:solidFill>
                  <a:schemeClr val="bg1"/>
                </a:solidFill>
              </a:rPr>
              <a:pPr/>
              <a:t>3</a:t>
            </a:fld>
            <a:endParaRPr lang="en-US" dirty="0">
              <a:solidFill>
                <a:schemeClr val="bg1"/>
              </a:solidFill>
            </a:endParaRPr>
          </a:p>
        </p:txBody>
      </p:sp>
      <p:sp>
        <p:nvSpPr>
          <p:cNvPr id="11" name="Rectangle 10">
            <a:extLst>
              <a:ext uri="{FF2B5EF4-FFF2-40B4-BE49-F238E27FC236}">
                <a16:creationId xmlns:a16="http://schemas.microsoft.com/office/drawing/2014/main" id="{E0E51D96-E36A-7145-9783-01E92545278B}"/>
              </a:ext>
            </a:extLst>
          </p:cNvPr>
          <p:cNvSpPr/>
          <p:nvPr/>
        </p:nvSpPr>
        <p:spPr>
          <a:xfrm>
            <a:off x="8719939" y="2812648"/>
            <a:ext cx="3054015" cy="14352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Nearby Restaurant Presence is key!</a:t>
            </a:r>
          </a:p>
        </p:txBody>
      </p:sp>
      <p:sp>
        <p:nvSpPr>
          <p:cNvPr id="32" name="Rectangular Callout 31">
            <a:extLst>
              <a:ext uri="{FF2B5EF4-FFF2-40B4-BE49-F238E27FC236}">
                <a16:creationId xmlns:a16="http://schemas.microsoft.com/office/drawing/2014/main" id="{764B5691-733A-3D40-9E88-0BAB49B0A0FD}"/>
              </a:ext>
            </a:extLst>
          </p:cNvPr>
          <p:cNvSpPr/>
          <p:nvPr/>
        </p:nvSpPr>
        <p:spPr>
          <a:xfrm>
            <a:off x="804863" y="5899038"/>
            <a:ext cx="1666875" cy="614362"/>
          </a:xfrm>
          <a:prstGeom prst="wedgeRectCallout">
            <a:avLst>
              <a:gd name="adj1" fmla="val -47914"/>
              <a:gd name="adj2" fmla="val -7126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.csv file and API</a:t>
            </a:r>
          </a:p>
        </p:txBody>
      </p:sp>
      <p:sp>
        <p:nvSpPr>
          <p:cNvPr id="33" name="Rectangular Callout 32">
            <a:extLst>
              <a:ext uri="{FF2B5EF4-FFF2-40B4-BE49-F238E27FC236}">
                <a16:creationId xmlns:a16="http://schemas.microsoft.com/office/drawing/2014/main" id="{236F4BF2-868E-D04D-A9AD-11BFB128F00F}"/>
              </a:ext>
            </a:extLst>
          </p:cNvPr>
          <p:cNvSpPr/>
          <p:nvPr/>
        </p:nvSpPr>
        <p:spPr>
          <a:xfrm>
            <a:off x="10246946" y="5899038"/>
            <a:ext cx="1666875" cy="614362"/>
          </a:xfrm>
          <a:prstGeom prst="wedgeRectCallout">
            <a:avLst>
              <a:gd name="adj1" fmla="val -6250"/>
              <a:gd name="adj2" fmla="val -750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Stay Tuned!</a:t>
            </a:r>
          </a:p>
        </p:txBody>
      </p:sp>
    </p:spTree>
    <p:extLst>
      <p:ext uri="{BB962C8B-B14F-4D97-AF65-F5344CB8AC3E}">
        <p14:creationId xmlns:p14="http://schemas.microsoft.com/office/powerpoint/2010/main" val="72266748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19A2A06-E30A-E646-8D6C-E14BF6C24417}"/>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Data to focus on(1/2)</a:t>
            </a:r>
          </a:p>
        </p:txBody>
      </p:sp>
      <p:sp>
        <p:nvSpPr>
          <p:cNvPr id="3" name="Content Placeholder 2">
            <a:extLst>
              <a:ext uri="{FF2B5EF4-FFF2-40B4-BE49-F238E27FC236}">
                <a16:creationId xmlns:a16="http://schemas.microsoft.com/office/drawing/2014/main" id="{067562CC-AAE8-F84E-8F59-80784ED5415F}"/>
              </a:ext>
            </a:extLst>
          </p:cNvPr>
          <p:cNvSpPr>
            <a:spLocks noGrp="1"/>
          </p:cNvSpPr>
          <p:nvPr>
            <p:ph idx="1"/>
          </p:nvPr>
        </p:nvSpPr>
        <p:spPr>
          <a:xfrm>
            <a:off x="1103312" y="2763521"/>
            <a:ext cx="6420232" cy="535264"/>
          </a:xfrm>
        </p:spPr>
        <p:txBody>
          <a:bodyPr>
            <a:normAutofit/>
          </a:bodyPr>
          <a:lstStyle/>
          <a:p>
            <a:r>
              <a:rPr lang="en-US" dirty="0"/>
              <a:t>Geo-coordinates data to retrieve our venues :</a:t>
            </a:r>
          </a:p>
        </p:txBody>
      </p:sp>
      <p:sp>
        <p:nvSpPr>
          <p:cNvPr id="4" name="Slide Number Placeholder 3">
            <a:extLst>
              <a:ext uri="{FF2B5EF4-FFF2-40B4-BE49-F238E27FC236}">
                <a16:creationId xmlns:a16="http://schemas.microsoft.com/office/drawing/2014/main" id="{BCBFE135-B47D-0D43-8D9F-1E89FB445513}"/>
              </a:ext>
            </a:extLst>
          </p:cNvPr>
          <p:cNvSpPr>
            <a:spLocks noGrp="1"/>
          </p:cNvSpPr>
          <p:nvPr>
            <p:ph type="sldNum" sz="quarter" idx="12"/>
          </p:nvPr>
        </p:nvSpPr>
        <p:spPr/>
        <p:txBody>
          <a:bodyPr/>
          <a:lstStyle/>
          <a:p>
            <a:fld id="{6D22F896-40B5-4ADD-8801-0D06FADFA095}" type="slidenum">
              <a:rPr lang="en-US" smtClean="0">
                <a:solidFill>
                  <a:schemeClr val="bg1"/>
                </a:solidFill>
              </a:rPr>
              <a:pPr/>
              <a:t>4</a:t>
            </a:fld>
            <a:endParaRPr lang="en-US" dirty="0">
              <a:solidFill>
                <a:schemeClr val="bg1"/>
              </a:solidFill>
            </a:endParaRPr>
          </a:p>
        </p:txBody>
      </p:sp>
      <p:graphicFrame>
        <p:nvGraphicFramePr>
          <p:cNvPr id="5" name="Table 4">
            <a:extLst>
              <a:ext uri="{FF2B5EF4-FFF2-40B4-BE49-F238E27FC236}">
                <a16:creationId xmlns:a16="http://schemas.microsoft.com/office/drawing/2014/main" id="{7B564C9F-8144-804F-BF1C-E43299116D3E}"/>
              </a:ext>
            </a:extLst>
          </p:cNvPr>
          <p:cNvGraphicFramePr>
            <a:graphicFrameLocks noGrp="1"/>
          </p:cNvGraphicFramePr>
          <p:nvPr>
            <p:extLst>
              <p:ext uri="{D42A27DB-BD31-4B8C-83A1-F6EECF244321}">
                <p14:modId xmlns:p14="http://schemas.microsoft.com/office/powerpoint/2010/main" val="4090699849"/>
              </p:ext>
            </p:extLst>
          </p:nvPr>
        </p:nvGraphicFramePr>
        <p:xfrm>
          <a:off x="1195909" y="3429000"/>
          <a:ext cx="8040685" cy="2530517"/>
        </p:xfrm>
        <a:graphic>
          <a:graphicData uri="http://schemas.openxmlformats.org/drawingml/2006/table">
            <a:tbl>
              <a:tblPr/>
              <a:tblGrid>
                <a:gridCol w="800068">
                  <a:extLst>
                    <a:ext uri="{9D8B030D-6E8A-4147-A177-3AD203B41FA5}">
                      <a16:colId xmlns:a16="http://schemas.microsoft.com/office/drawing/2014/main" val="3049646188"/>
                    </a:ext>
                  </a:extLst>
                </a:gridCol>
                <a:gridCol w="800068">
                  <a:extLst>
                    <a:ext uri="{9D8B030D-6E8A-4147-A177-3AD203B41FA5}">
                      <a16:colId xmlns:a16="http://schemas.microsoft.com/office/drawing/2014/main" val="322711830"/>
                    </a:ext>
                  </a:extLst>
                </a:gridCol>
                <a:gridCol w="800068">
                  <a:extLst>
                    <a:ext uri="{9D8B030D-6E8A-4147-A177-3AD203B41FA5}">
                      <a16:colId xmlns:a16="http://schemas.microsoft.com/office/drawing/2014/main" val="2038654734"/>
                    </a:ext>
                  </a:extLst>
                </a:gridCol>
                <a:gridCol w="800068">
                  <a:extLst>
                    <a:ext uri="{9D8B030D-6E8A-4147-A177-3AD203B41FA5}">
                      <a16:colId xmlns:a16="http://schemas.microsoft.com/office/drawing/2014/main" val="6899093"/>
                    </a:ext>
                  </a:extLst>
                </a:gridCol>
                <a:gridCol w="557784">
                  <a:extLst>
                    <a:ext uri="{9D8B030D-6E8A-4147-A177-3AD203B41FA5}">
                      <a16:colId xmlns:a16="http://schemas.microsoft.com/office/drawing/2014/main" val="2099405312"/>
                    </a:ext>
                  </a:extLst>
                </a:gridCol>
                <a:gridCol w="1042352">
                  <a:extLst>
                    <a:ext uri="{9D8B030D-6E8A-4147-A177-3AD203B41FA5}">
                      <a16:colId xmlns:a16="http://schemas.microsoft.com/office/drawing/2014/main" val="3076966238"/>
                    </a:ext>
                  </a:extLst>
                </a:gridCol>
                <a:gridCol w="800068">
                  <a:extLst>
                    <a:ext uri="{9D8B030D-6E8A-4147-A177-3AD203B41FA5}">
                      <a16:colId xmlns:a16="http://schemas.microsoft.com/office/drawing/2014/main" val="43743708"/>
                    </a:ext>
                  </a:extLst>
                </a:gridCol>
                <a:gridCol w="800068">
                  <a:extLst>
                    <a:ext uri="{9D8B030D-6E8A-4147-A177-3AD203B41FA5}">
                      <a16:colId xmlns:a16="http://schemas.microsoft.com/office/drawing/2014/main" val="420121241"/>
                    </a:ext>
                  </a:extLst>
                </a:gridCol>
                <a:gridCol w="1640141">
                  <a:extLst>
                    <a:ext uri="{9D8B030D-6E8A-4147-A177-3AD203B41FA5}">
                      <a16:colId xmlns:a16="http://schemas.microsoft.com/office/drawing/2014/main" val="1022670429"/>
                    </a:ext>
                  </a:extLst>
                </a:gridCol>
              </a:tblGrid>
              <a:tr h="338687">
                <a:tc>
                  <a:txBody>
                    <a:bodyPr/>
                    <a:lstStyle/>
                    <a:p>
                      <a:pPr algn="l" fontAlgn="ctr"/>
                      <a:r>
                        <a:rPr lang="en-SG" sz="1000" b="1" dirty="0">
                          <a:effectLst/>
                        </a:rPr>
                        <a:t>city</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b="1" dirty="0" err="1">
                          <a:effectLst/>
                        </a:rPr>
                        <a:t>lat</a:t>
                      </a:r>
                      <a:endParaRPr lang="en-SG" sz="1000" b="1" dirty="0">
                        <a:effectLst/>
                      </a:endParaRP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b="1">
                          <a:effectLst/>
                        </a:rPr>
                        <a:t>lng</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b="1" dirty="0">
                          <a:effectLst/>
                        </a:rPr>
                        <a:t>country</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b="1">
                          <a:effectLst/>
                        </a:rPr>
                        <a:t>iso2</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b="1">
                          <a:effectLst/>
                        </a:rPr>
                        <a:t>admin_name</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b="1" dirty="0">
                          <a:effectLst/>
                        </a:rPr>
                        <a:t>capital</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b="1" dirty="0">
                          <a:effectLst/>
                        </a:rPr>
                        <a:t>population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b="1" dirty="0" err="1">
                          <a:effectLst/>
                        </a:rPr>
                        <a:t>population_proper</a:t>
                      </a:r>
                      <a:endParaRPr lang="en-SG" sz="1000" b="1" dirty="0">
                        <a:effectLst/>
                      </a:endParaRPr>
                    </a:p>
                  </a:txBody>
                  <a:tcPr marL="21063" marR="21063" marT="21063" marB="21063" anchor="ct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4401694"/>
                  </a:ext>
                </a:extLst>
              </a:tr>
              <a:tr h="338687">
                <a:tc>
                  <a:txBody>
                    <a:bodyPr/>
                    <a:lstStyle/>
                    <a:p>
                      <a:pPr algn="l" fontAlgn="ctr"/>
                      <a:r>
                        <a:rPr lang="en-SG" sz="1000" dirty="0" err="1">
                          <a:effectLst/>
                        </a:rPr>
                        <a:t>Keat</a:t>
                      </a:r>
                      <a:r>
                        <a:rPr lang="en-SG" sz="1000" dirty="0">
                          <a:effectLst/>
                        </a:rPr>
                        <a:t> Hong Village</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dirty="0">
                          <a:effectLst/>
                        </a:rPr>
                        <a:t>1.3778</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a:effectLst/>
                        </a:rPr>
                        <a:t>103.7442</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a:effectLst/>
                        </a:rPr>
                        <a:t>Singapore</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SG</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South West</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dirty="0" err="1">
                          <a:effectLst/>
                        </a:rPr>
                        <a:t>NaN</a:t>
                      </a:r>
                      <a:endParaRPr lang="en-SG" sz="1000" dirty="0">
                        <a:effectLst/>
                      </a:endParaRP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54898754"/>
                  </a:ext>
                </a:extLst>
              </a:tr>
              <a:tr h="417861">
                <a:tc>
                  <a:txBody>
                    <a:bodyPr/>
                    <a:lstStyle/>
                    <a:p>
                      <a:pPr algn="l" fontAlgn="ctr"/>
                      <a:r>
                        <a:rPr lang="en-SG" sz="1000" dirty="0" err="1">
                          <a:effectLst/>
                        </a:rPr>
                        <a:t>Choa</a:t>
                      </a:r>
                      <a:r>
                        <a:rPr lang="en-SG" sz="1000" dirty="0">
                          <a:effectLst/>
                        </a:rPr>
                        <a:t> Chu Kang New Town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dirty="0">
                          <a:effectLst/>
                        </a:rPr>
                        <a:t>1.3833</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dirty="0">
                          <a:effectLst/>
                        </a:rPr>
                        <a:t>103.7500</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a:effectLst/>
                        </a:rPr>
                        <a:t>Singapore</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SG</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South West</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04832216"/>
                  </a:ext>
                </a:extLst>
              </a:tr>
              <a:tr h="338687">
                <a:tc>
                  <a:txBody>
                    <a:bodyPr/>
                    <a:lstStyle/>
                    <a:p>
                      <a:pPr algn="l" fontAlgn="ctr"/>
                      <a:r>
                        <a:rPr lang="en-SG" sz="1000">
                          <a:effectLst/>
                        </a:rPr>
                        <a:t>Bukit Panjang Estate</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dirty="0">
                          <a:effectLst/>
                        </a:rPr>
                        <a:t>1.3817</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dirty="0">
                          <a:effectLst/>
                        </a:rPr>
                        <a:t>103.7525</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a:effectLst/>
                        </a:rPr>
                        <a:t>Singapore</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SG</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South West</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38674334"/>
                  </a:ext>
                </a:extLst>
              </a:tr>
              <a:tr h="338687">
                <a:tc>
                  <a:txBody>
                    <a:bodyPr/>
                    <a:lstStyle/>
                    <a:p>
                      <a:pPr algn="l" fontAlgn="ctr"/>
                      <a:r>
                        <a:rPr lang="en-SG" sz="1000">
                          <a:effectLst/>
                        </a:rPr>
                        <a:t>Jalan Kayu</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dirty="0">
                          <a:effectLst/>
                        </a:rPr>
                        <a:t>1.3972</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dirty="0">
                          <a:effectLst/>
                        </a:rPr>
                        <a:t>103.8719</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a:effectLst/>
                        </a:rPr>
                        <a:t>Singapore</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SG</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Central Singapore</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8022120"/>
                  </a:ext>
                </a:extLst>
              </a:tr>
              <a:tr h="417861">
                <a:tc>
                  <a:txBody>
                    <a:bodyPr/>
                    <a:lstStyle/>
                    <a:p>
                      <a:pPr algn="l" fontAlgn="ctr"/>
                      <a:r>
                        <a:rPr lang="en-SG" sz="1000" dirty="0">
                          <a:effectLst/>
                        </a:rPr>
                        <a:t>Bukit Sembawang Estate</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a:effectLst/>
                        </a:rPr>
                        <a:t>1.3956</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dirty="0">
                          <a:effectLst/>
                        </a:rPr>
                        <a:t>103.8692</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000">
                          <a:effectLst/>
                        </a:rPr>
                        <a:t>Singapore</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SG</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Central Singapore</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a:effectLst/>
                        </a:rPr>
                        <a:t>NaN</a:t>
                      </a: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000" dirty="0" err="1">
                          <a:effectLst/>
                        </a:rPr>
                        <a:t>NaN</a:t>
                      </a:r>
                      <a:endParaRPr lang="en-SG" sz="1000" dirty="0">
                        <a:effectLst/>
                      </a:endParaRPr>
                    </a:p>
                  </a:txBody>
                  <a:tcPr marL="21063" marR="21063" marT="21063" marB="2106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08818207"/>
                  </a:ext>
                </a:extLst>
              </a:tr>
            </a:tbl>
          </a:graphicData>
        </a:graphic>
      </p:graphicFrame>
      <p:pic>
        <p:nvPicPr>
          <p:cNvPr id="11" name="Picture 2" descr="Interactive HTML5 and JavaScript Maps for Websites | Simplemaps.com">
            <a:extLst>
              <a:ext uri="{FF2B5EF4-FFF2-40B4-BE49-F238E27FC236}">
                <a16:creationId xmlns:a16="http://schemas.microsoft.com/office/drawing/2014/main" id="{C75444CA-A6FF-9F4A-B5A4-CD7F24797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404" y="2451056"/>
            <a:ext cx="2720398" cy="74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6905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19A2A06-E30A-E646-8D6C-E14BF6C24417}"/>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Data to focus on (2/2)</a:t>
            </a:r>
          </a:p>
        </p:txBody>
      </p:sp>
      <p:sp>
        <p:nvSpPr>
          <p:cNvPr id="3" name="Content Placeholder 2">
            <a:extLst>
              <a:ext uri="{FF2B5EF4-FFF2-40B4-BE49-F238E27FC236}">
                <a16:creationId xmlns:a16="http://schemas.microsoft.com/office/drawing/2014/main" id="{067562CC-AAE8-F84E-8F59-80784ED5415F}"/>
              </a:ext>
            </a:extLst>
          </p:cNvPr>
          <p:cNvSpPr>
            <a:spLocks noGrp="1"/>
          </p:cNvSpPr>
          <p:nvPr>
            <p:ph idx="1"/>
          </p:nvPr>
        </p:nvSpPr>
        <p:spPr>
          <a:xfrm>
            <a:off x="1103312" y="2763521"/>
            <a:ext cx="6420232" cy="535264"/>
          </a:xfrm>
        </p:spPr>
        <p:txBody>
          <a:bodyPr>
            <a:normAutofit/>
          </a:bodyPr>
          <a:lstStyle/>
          <a:p>
            <a:r>
              <a:rPr lang="en-US" dirty="0"/>
              <a:t>Retrieve our venues via Foursquare API:</a:t>
            </a:r>
          </a:p>
        </p:txBody>
      </p:sp>
      <p:sp>
        <p:nvSpPr>
          <p:cNvPr id="4" name="Slide Number Placeholder 3">
            <a:extLst>
              <a:ext uri="{FF2B5EF4-FFF2-40B4-BE49-F238E27FC236}">
                <a16:creationId xmlns:a16="http://schemas.microsoft.com/office/drawing/2014/main" id="{BCBFE135-B47D-0D43-8D9F-1E89FB445513}"/>
              </a:ext>
            </a:extLst>
          </p:cNvPr>
          <p:cNvSpPr>
            <a:spLocks noGrp="1"/>
          </p:cNvSpPr>
          <p:nvPr>
            <p:ph type="sldNum" sz="quarter" idx="12"/>
          </p:nvPr>
        </p:nvSpPr>
        <p:spPr/>
        <p:txBody>
          <a:bodyPr/>
          <a:lstStyle/>
          <a:p>
            <a:fld id="{6D22F896-40B5-4ADD-8801-0D06FADFA095}" type="slidenum">
              <a:rPr lang="en-US" smtClean="0">
                <a:solidFill>
                  <a:schemeClr val="bg1"/>
                </a:solidFill>
              </a:rPr>
              <a:pPr/>
              <a:t>5</a:t>
            </a:fld>
            <a:endParaRPr lang="en-US" dirty="0">
              <a:solidFill>
                <a:schemeClr val="bg1"/>
              </a:solidFill>
            </a:endParaRPr>
          </a:p>
        </p:txBody>
      </p:sp>
      <p:pic>
        <p:nvPicPr>
          <p:cNvPr id="11" name="Picture 4" descr="Foursquare City Guide - Wikipedia">
            <a:extLst>
              <a:ext uri="{FF2B5EF4-FFF2-40B4-BE49-F238E27FC236}">
                <a16:creationId xmlns:a16="http://schemas.microsoft.com/office/drawing/2014/main" id="{1674FC1E-A1F6-F146-9D1E-EB9FC1177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825" y="2403244"/>
            <a:ext cx="1265587" cy="7593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831E4580-29F2-E544-AA8E-FB71C66D36F5}"/>
              </a:ext>
            </a:extLst>
          </p:cNvPr>
          <p:cNvGraphicFramePr>
            <a:graphicFrameLocks noGrp="1"/>
          </p:cNvGraphicFramePr>
          <p:nvPr>
            <p:extLst>
              <p:ext uri="{D42A27DB-BD31-4B8C-83A1-F6EECF244321}">
                <p14:modId xmlns:p14="http://schemas.microsoft.com/office/powerpoint/2010/main" val="986551763"/>
              </p:ext>
            </p:extLst>
          </p:nvPr>
        </p:nvGraphicFramePr>
        <p:xfrm>
          <a:off x="1168811" y="3502154"/>
          <a:ext cx="8882023" cy="2619408"/>
        </p:xfrm>
        <a:graphic>
          <a:graphicData uri="http://schemas.openxmlformats.org/drawingml/2006/table">
            <a:tbl>
              <a:tblPr/>
              <a:tblGrid>
                <a:gridCol w="1103357">
                  <a:extLst>
                    <a:ext uri="{9D8B030D-6E8A-4147-A177-3AD203B41FA5}">
                      <a16:colId xmlns:a16="http://schemas.microsoft.com/office/drawing/2014/main" val="682034710"/>
                    </a:ext>
                  </a:extLst>
                </a:gridCol>
                <a:gridCol w="1103357">
                  <a:extLst>
                    <a:ext uri="{9D8B030D-6E8A-4147-A177-3AD203B41FA5}">
                      <a16:colId xmlns:a16="http://schemas.microsoft.com/office/drawing/2014/main" val="1106515227"/>
                    </a:ext>
                  </a:extLst>
                </a:gridCol>
                <a:gridCol w="1103357">
                  <a:extLst>
                    <a:ext uri="{9D8B030D-6E8A-4147-A177-3AD203B41FA5}">
                      <a16:colId xmlns:a16="http://schemas.microsoft.com/office/drawing/2014/main" val="2632914508"/>
                    </a:ext>
                  </a:extLst>
                </a:gridCol>
                <a:gridCol w="1103357">
                  <a:extLst>
                    <a:ext uri="{9D8B030D-6E8A-4147-A177-3AD203B41FA5}">
                      <a16:colId xmlns:a16="http://schemas.microsoft.com/office/drawing/2014/main" val="3849915165"/>
                    </a:ext>
                  </a:extLst>
                </a:gridCol>
                <a:gridCol w="1103357">
                  <a:extLst>
                    <a:ext uri="{9D8B030D-6E8A-4147-A177-3AD203B41FA5}">
                      <a16:colId xmlns:a16="http://schemas.microsoft.com/office/drawing/2014/main" val="2897021256"/>
                    </a:ext>
                  </a:extLst>
                </a:gridCol>
                <a:gridCol w="1103357">
                  <a:extLst>
                    <a:ext uri="{9D8B030D-6E8A-4147-A177-3AD203B41FA5}">
                      <a16:colId xmlns:a16="http://schemas.microsoft.com/office/drawing/2014/main" val="3800092973"/>
                    </a:ext>
                  </a:extLst>
                </a:gridCol>
                <a:gridCol w="2261881">
                  <a:extLst>
                    <a:ext uri="{9D8B030D-6E8A-4147-A177-3AD203B41FA5}">
                      <a16:colId xmlns:a16="http://schemas.microsoft.com/office/drawing/2014/main" val="2217125886"/>
                    </a:ext>
                  </a:extLst>
                </a:gridCol>
              </a:tblGrid>
              <a:tr h="354251">
                <a:tc>
                  <a:txBody>
                    <a:bodyPr/>
                    <a:lstStyle/>
                    <a:p>
                      <a:pPr algn="l" fontAlgn="ctr"/>
                      <a:r>
                        <a:rPr lang="en-SG" sz="1100" b="1" dirty="0">
                          <a:effectLst/>
                        </a:rPr>
                        <a:t>Neighborhood</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b="1" dirty="0">
                          <a:effectLst/>
                        </a:rPr>
                        <a:t>Neighborhood Latitude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b="1" dirty="0">
                          <a:effectLst/>
                        </a:rPr>
                        <a:t>Neighborhood Longitude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b="1" dirty="0">
                          <a:effectLst/>
                        </a:rPr>
                        <a:t>Venue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b="1" dirty="0">
                          <a:effectLst/>
                        </a:rPr>
                        <a:t>Venue Latitude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b="1" dirty="0">
                          <a:effectLst/>
                        </a:rPr>
                        <a:t>Venue Longitude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b="1" dirty="0">
                          <a:effectLst/>
                        </a:rPr>
                        <a:t>Venue Category</a:t>
                      </a:r>
                    </a:p>
                  </a:txBody>
                  <a:tcPr marL="22704" marR="22704" marT="22704" marB="22704" anchor="ct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321464609"/>
                  </a:ext>
                </a:extLst>
              </a:tr>
              <a:tr h="271439">
                <a:tc>
                  <a:txBody>
                    <a:bodyPr/>
                    <a:lstStyle/>
                    <a:p>
                      <a:pPr algn="l" fontAlgn="ctr"/>
                      <a:r>
                        <a:rPr lang="en-SG" sz="1100" dirty="0" err="1">
                          <a:effectLst/>
                        </a:rPr>
                        <a:t>Keat</a:t>
                      </a:r>
                      <a:r>
                        <a:rPr lang="en-SG" sz="1100" dirty="0">
                          <a:effectLst/>
                        </a:rPr>
                        <a:t> Hong Village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a:effectLst/>
                        </a:rPr>
                        <a:t>1.3778</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a:effectLst/>
                        </a:rPr>
                        <a:t>103.7442</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dirty="0">
                          <a:effectLst/>
                        </a:rPr>
                        <a:t>KFC</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a:effectLst/>
                        </a:rPr>
                        <a:t>1.377227</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a:effectLst/>
                        </a:rPr>
                        <a:t>103.744419</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dirty="0">
                          <a:effectLst/>
                        </a:rPr>
                        <a:t>Fast Food Restaurant</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633198317"/>
                  </a:ext>
                </a:extLst>
              </a:tr>
              <a:tr h="437063">
                <a:tc>
                  <a:txBody>
                    <a:bodyPr/>
                    <a:lstStyle/>
                    <a:p>
                      <a:pPr algn="l" fontAlgn="ctr"/>
                      <a:r>
                        <a:rPr lang="en-SG" sz="1100" dirty="0" err="1">
                          <a:effectLst/>
                        </a:rPr>
                        <a:t>Keat</a:t>
                      </a:r>
                      <a:r>
                        <a:rPr lang="en-SG" sz="1100" dirty="0">
                          <a:effectLst/>
                        </a:rPr>
                        <a:t> Hong Village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a:effectLst/>
                        </a:rPr>
                        <a:t>1.3778</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a:effectLst/>
                        </a:rPr>
                        <a:t>103.7442</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dirty="0" err="1">
                          <a:effectLst/>
                        </a:rPr>
                        <a:t>Keat</a:t>
                      </a:r>
                      <a:r>
                        <a:rPr lang="en-SG" sz="1100" dirty="0">
                          <a:effectLst/>
                        </a:rPr>
                        <a:t> Hong Shopping Centre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dirty="0">
                          <a:effectLst/>
                        </a:rPr>
                        <a:t>1.377293</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a:effectLst/>
                        </a:rPr>
                        <a:t>103.744429</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dirty="0">
                          <a:effectLst/>
                        </a:rPr>
                        <a:t>Miscellaneous Shop</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82146622"/>
                  </a:ext>
                </a:extLst>
              </a:tr>
              <a:tr h="271439">
                <a:tc>
                  <a:txBody>
                    <a:bodyPr/>
                    <a:lstStyle/>
                    <a:p>
                      <a:pPr algn="l" fontAlgn="ctr"/>
                      <a:r>
                        <a:rPr lang="en-SG" sz="1100" dirty="0" err="1">
                          <a:effectLst/>
                        </a:rPr>
                        <a:t>Keat</a:t>
                      </a:r>
                      <a:r>
                        <a:rPr lang="en-SG" sz="1100" dirty="0">
                          <a:effectLst/>
                        </a:rPr>
                        <a:t> Hong Village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a:effectLst/>
                        </a:rPr>
                        <a:t>1.3778</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a:effectLst/>
                        </a:rPr>
                        <a:t>103.7442</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dirty="0">
                          <a:effectLst/>
                        </a:rPr>
                        <a:t>85 Cafe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a:effectLst/>
                        </a:rPr>
                        <a:t>1.377323</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a:effectLst/>
                        </a:rPr>
                        <a:t>103.744407</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dirty="0">
                          <a:effectLst/>
                        </a:rPr>
                        <a:t>Food Court</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18122780"/>
                  </a:ext>
                </a:extLst>
              </a:tr>
              <a:tr h="519875">
                <a:tc>
                  <a:txBody>
                    <a:bodyPr/>
                    <a:lstStyle/>
                    <a:p>
                      <a:pPr algn="l" fontAlgn="ctr"/>
                      <a:r>
                        <a:rPr lang="en-SG" sz="1100" dirty="0" err="1">
                          <a:effectLst/>
                        </a:rPr>
                        <a:t>Keat</a:t>
                      </a:r>
                      <a:r>
                        <a:rPr lang="en-SG" sz="1100" dirty="0">
                          <a:effectLst/>
                        </a:rPr>
                        <a:t> Hong Village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a:effectLst/>
                        </a:rPr>
                        <a:t>1.3778</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a:effectLst/>
                        </a:rPr>
                        <a:t>103.7442</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dirty="0">
                          <a:effectLst/>
                        </a:rPr>
                        <a:t>Hong </a:t>
                      </a:r>
                      <a:r>
                        <a:rPr lang="en-SG" sz="1100" dirty="0" err="1">
                          <a:effectLst/>
                        </a:rPr>
                        <a:t>Kiat</a:t>
                      </a:r>
                      <a:r>
                        <a:rPr lang="en-SG" sz="1100" dirty="0">
                          <a:effectLst/>
                        </a:rPr>
                        <a:t> Seafood Restaurant</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a:effectLst/>
                        </a:rPr>
                        <a:t>1.376468</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a:effectLst/>
                        </a:rPr>
                        <a:t>103.743865</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dirty="0">
                          <a:effectLst/>
                        </a:rPr>
                        <a:t>Coffee Shop</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8113099"/>
                  </a:ext>
                </a:extLst>
              </a:tr>
              <a:tr h="271439">
                <a:tc>
                  <a:txBody>
                    <a:bodyPr/>
                    <a:lstStyle/>
                    <a:p>
                      <a:pPr algn="l" fontAlgn="ctr"/>
                      <a:r>
                        <a:rPr lang="en-SG" sz="1100" dirty="0" err="1">
                          <a:effectLst/>
                        </a:rPr>
                        <a:t>Keat</a:t>
                      </a:r>
                      <a:r>
                        <a:rPr lang="en-SG" sz="1100" dirty="0">
                          <a:effectLst/>
                        </a:rPr>
                        <a:t> Hong Village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a:effectLst/>
                        </a:rPr>
                        <a:t>1.3778</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a:effectLst/>
                        </a:rPr>
                        <a:t>103.7442</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dirty="0">
                          <a:effectLst/>
                        </a:rPr>
                        <a:t>SMRT Buses: Bus 172</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l" fontAlgn="ctr"/>
                      <a:r>
                        <a:rPr lang="en-SG" sz="1100">
                          <a:effectLst/>
                        </a:rPr>
                        <a:t>1.379646</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a:effectLst/>
                        </a:rPr>
                        <a:t>103.743492</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SG" sz="1100" dirty="0">
                          <a:effectLst/>
                        </a:rPr>
                        <a:t>Bus Line</a:t>
                      </a:r>
                    </a:p>
                  </a:txBody>
                  <a:tcPr marL="22704" marR="22704" marT="22704" marB="227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129980123"/>
                  </a:ext>
                </a:extLst>
              </a:tr>
            </a:tbl>
          </a:graphicData>
        </a:graphic>
      </p:graphicFrame>
    </p:spTree>
    <p:extLst>
      <p:ext uri="{BB962C8B-B14F-4D97-AF65-F5344CB8AC3E}">
        <p14:creationId xmlns:p14="http://schemas.microsoft.com/office/powerpoint/2010/main" val="184985618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19A2A06-E30A-E646-8D6C-E14BF6C24417}"/>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The Results</a:t>
            </a:r>
          </a:p>
        </p:txBody>
      </p:sp>
      <p:sp>
        <p:nvSpPr>
          <p:cNvPr id="4" name="Slide Number Placeholder 3">
            <a:extLst>
              <a:ext uri="{FF2B5EF4-FFF2-40B4-BE49-F238E27FC236}">
                <a16:creationId xmlns:a16="http://schemas.microsoft.com/office/drawing/2014/main" id="{BCBFE135-B47D-0D43-8D9F-1E89FB445513}"/>
              </a:ext>
            </a:extLst>
          </p:cNvPr>
          <p:cNvSpPr>
            <a:spLocks noGrp="1"/>
          </p:cNvSpPr>
          <p:nvPr>
            <p:ph type="sldNum" sz="quarter" idx="12"/>
          </p:nvPr>
        </p:nvSpPr>
        <p:spPr/>
        <p:txBody>
          <a:bodyPr/>
          <a:lstStyle/>
          <a:p>
            <a:fld id="{6D22F896-40B5-4ADD-8801-0D06FADFA095}" type="slidenum">
              <a:rPr lang="en-US" smtClean="0">
                <a:solidFill>
                  <a:schemeClr val="bg1"/>
                </a:solidFill>
              </a:rPr>
              <a:pPr/>
              <a:t>6</a:t>
            </a:fld>
            <a:endParaRPr lang="en-US" dirty="0">
              <a:solidFill>
                <a:schemeClr val="bg1"/>
              </a:solidFill>
            </a:endParaRPr>
          </a:p>
        </p:txBody>
      </p:sp>
      <p:pic>
        <p:nvPicPr>
          <p:cNvPr id="13" name="Content Placeholder 12" descr="Map&#10;&#10;Description automatically generated">
            <a:extLst>
              <a:ext uri="{FF2B5EF4-FFF2-40B4-BE49-F238E27FC236}">
                <a16:creationId xmlns:a16="http://schemas.microsoft.com/office/drawing/2014/main" id="{48F4ECBA-27A1-EA47-9B91-6E3D72FAF9C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6876" y="2557386"/>
            <a:ext cx="5290011" cy="3910806"/>
          </a:xfrm>
          <a:prstGeom prst="rect">
            <a:avLst/>
          </a:prstGeom>
          <a:ln>
            <a:solidFill>
              <a:schemeClr val="accent3"/>
            </a:solidFill>
          </a:ln>
        </p:spPr>
      </p:pic>
      <p:graphicFrame>
        <p:nvGraphicFramePr>
          <p:cNvPr id="7" name="Table 6">
            <a:extLst>
              <a:ext uri="{FF2B5EF4-FFF2-40B4-BE49-F238E27FC236}">
                <a16:creationId xmlns:a16="http://schemas.microsoft.com/office/drawing/2014/main" id="{E8DB9CFB-97B8-ED41-BEE4-9B210ADBE98A}"/>
              </a:ext>
            </a:extLst>
          </p:cNvPr>
          <p:cNvGraphicFramePr>
            <a:graphicFrameLocks noGrp="1"/>
          </p:cNvGraphicFramePr>
          <p:nvPr>
            <p:extLst>
              <p:ext uri="{D42A27DB-BD31-4B8C-83A1-F6EECF244321}">
                <p14:modId xmlns:p14="http://schemas.microsoft.com/office/powerpoint/2010/main" val="3512891482"/>
              </p:ext>
            </p:extLst>
          </p:nvPr>
        </p:nvGraphicFramePr>
        <p:xfrm>
          <a:off x="5880458" y="2568640"/>
          <a:ext cx="5718339" cy="3836641"/>
        </p:xfrm>
        <a:graphic>
          <a:graphicData uri="http://schemas.openxmlformats.org/drawingml/2006/table">
            <a:tbl>
              <a:tblPr firstRow="1" firstCol="1" bandRow="1">
                <a:tableStyleId>{5940675A-B579-460E-94D1-54222C63F5DA}</a:tableStyleId>
              </a:tblPr>
              <a:tblGrid>
                <a:gridCol w="602329">
                  <a:extLst>
                    <a:ext uri="{9D8B030D-6E8A-4147-A177-3AD203B41FA5}">
                      <a16:colId xmlns:a16="http://schemas.microsoft.com/office/drawing/2014/main" val="524607636"/>
                    </a:ext>
                  </a:extLst>
                </a:gridCol>
                <a:gridCol w="1120751">
                  <a:extLst>
                    <a:ext uri="{9D8B030D-6E8A-4147-A177-3AD203B41FA5}">
                      <a16:colId xmlns:a16="http://schemas.microsoft.com/office/drawing/2014/main" val="2115592141"/>
                    </a:ext>
                  </a:extLst>
                </a:gridCol>
                <a:gridCol w="3153242">
                  <a:extLst>
                    <a:ext uri="{9D8B030D-6E8A-4147-A177-3AD203B41FA5}">
                      <a16:colId xmlns:a16="http://schemas.microsoft.com/office/drawing/2014/main" val="1761073770"/>
                    </a:ext>
                  </a:extLst>
                </a:gridCol>
                <a:gridCol w="842017">
                  <a:extLst>
                    <a:ext uri="{9D8B030D-6E8A-4147-A177-3AD203B41FA5}">
                      <a16:colId xmlns:a16="http://schemas.microsoft.com/office/drawing/2014/main" val="3772473773"/>
                    </a:ext>
                  </a:extLst>
                </a:gridCol>
              </a:tblGrid>
              <a:tr h="162580">
                <a:tc>
                  <a:txBody>
                    <a:bodyPr/>
                    <a:lstStyle/>
                    <a:p>
                      <a:r>
                        <a:rPr lang="en-SG" sz="1000" b="1" dirty="0">
                          <a:effectLst/>
                        </a:rPr>
                        <a:t>Cluster </a:t>
                      </a:r>
                      <a:endParaRPr lang="en-SG" sz="1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r>
                        <a:rPr lang="en-SG" sz="1000" b="1">
                          <a:effectLst/>
                        </a:rPr>
                        <a:t>Cluster Name</a:t>
                      </a:r>
                      <a:endParaRPr lang="en-SG" sz="10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r>
                        <a:rPr lang="en-SG" sz="1000" b="1">
                          <a:effectLst/>
                        </a:rPr>
                        <a:t>Cluster Description</a:t>
                      </a:r>
                      <a:endParaRPr lang="en-SG" sz="10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r>
                        <a:rPr lang="en-SG" sz="1000" b="1" dirty="0" err="1">
                          <a:effectLst/>
                        </a:rPr>
                        <a:t>Color</a:t>
                      </a:r>
                      <a:endParaRPr lang="en-SG" sz="1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4108230"/>
                  </a:ext>
                </a:extLst>
              </a:tr>
              <a:tr h="1274528">
                <a:tc>
                  <a:txBody>
                    <a:bodyPr/>
                    <a:lstStyle/>
                    <a:p>
                      <a:pPr algn="ctr"/>
                      <a:r>
                        <a:rPr lang="en-SG" sz="1000" dirty="0">
                          <a:effectLst/>
                        </a:rPr>
                        <a:t>0</a:t>
                      </a:r>
                      <a:endParaRPr lang="en-SG"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dirty="0">
                          <a:effectLst/>
                        </a:rPr>
                        <a:t>‘Bus Pooling’ Cluster</a:t>
                      </a:r>
                      <a:endParaRPr lang="en-SG"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a:effectLst/>
                        </a:rPr>
                        <a:t>This cluster represents a neighborhood where one can commonly find Bus Stations and Swimming Pools as the most common venue found. There are restaurants found in the neighborhood, but they are not the most common venues.</a:t>
                      </a:r>
                      <a:endParaRPr lang="en-SG"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dirty="0">
                          <a:effectLst/>
                        </a:rPr>
                        <a:t>Blue </a:t>
                      </a:r>
                      <a:endParaRPr lang="en-SG"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62254708"/>
                  </a:ext>
                </a:extLst>
              </a:tr>
              <a:tr h="487741">
                <a:tc>
                  <a:txBody>
                    <a:bodyPr/>
                    <a:lstStyle/>
                    <a:p>
                      <a:pPr algn="ctr"/>
                      <a:r>
                        <a:rPr lang="en-SG" sz="1000" dirty="0">
                          <a:effectLst/>
                        </a:rPr>
                        <a:t>1</a:t>
                      </a:r>
                      <a:endParaRPr lang="en-SG"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dirty="0">
                          <a:effectLst/>
                        </a:rPr>
                        <a:t>Not meaningful to assign a name</a:t>
                      </a:r>
                      <a:endParaRPr lang="en-SG"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dirty="0">
                          <a:effectLst/>
                        </a:rPr>
                        <a:t>Not meaningful to analyze this cluster since there is only 1 neighborhood.</a:t>
                      </a:r>
                      <a:endParaRPr lang="en-SG"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dirty="0">
                          <a:effectLst/>
                        </a:rPr>
                        <a:t>Black</a:t>
                      </a:r>
                      <a:endParaRPr lang="en-SG"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58155668"/>
                  </a:ext>
                </a:extLst>
              </a:tr>
              <a:tr h="1274528">
                <a:tc>
                  <a:txBody>
                    <a:bodyPr/>
                    <a:lstStyle/>
                    <a:p>
                      <a:pPr algn="ctr"/>
                      <a:r>
                        <a:rPr lang="en-SG" sz="1000">
                          <a:effectLst/>
                        </a:rPr>
                        <a:t>2</a:t>
                      </a:r>
                      <a:endParaRPr lang="en-SG"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a:effectLst/>
                        </a:rPr>
                        <a:t>‘Restaurant’ Cluster</a:t>
                      </a:r>
                      <a:endParaRPr lang="en-SG"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a:effectLst/>
                        </a:rPr>
                        <a:t>This is the biggest cluster in the dataset, which indicates the most common venue pattern found in Singapore neighborhood. Typically, a neighborhood in this cluster has many restaurants followed by coffee shops and food court.</a:t>
                      </a:r>
                      <a:endParaRPr lang="en-SG"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dirty="0">
                          <a:effectLst/>
                        </a:rPr>
                        <a:t>Red</a:t>
                      </a:r>
                      <a:endParaRPr lang="en-SG"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98364860"/>
                  </a:ext>
                </a:extLst>
              </a:tr>
              <a:tr h="637264">
                <a:tc>
                  <a:txBody>
                    <a:bodyPr/>
                    <a:lstStyle/>
                    <a:p>
                      <a:pPr algn="ctr"/>
                      <a:r>
                        <a:rPr lang="en-SG" sz="1000">
                          <a:effectLst/>
                        </a:rPr>
                        <a:t>3</a:t>
                      </a:r>
                      <a:endParaRPr lang="en-SG"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dirty="0">
                          <a:effectLst/>
                        </a:rPr>
                        <a:t>‘Restaurant Lite’ Cluster</a:t>
                      </a:r>
                      <a:endParaRPr lang="en-SG"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a:effectLst/>
                        </a:rPr>
                        <a:t>A neighborhood that has many restaurants but fewer than Cluster 2. It is mostly populated with substitutes like Food Courts and Coffee Shops.</a:t>
                      </a:r>
                      <a:endParaRPr lang="en-SG" sz="1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SG" sz="1000" dirty="0">
                          <a:effectLst/>
                        </a:rPr>
                        <a:t>Purple </a:t>
                      </a:r>
                      <a:endParaRPr lang="en-SG" sz="1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55280957"/>
                  </a:ext>
                </a:extLst>
              </a:tr>
            </a:tbl>
          </a:graphicData>
        </a:graphic>
      </p:graphicFrame>
      <p:sp>
        <p:nvSpPr>
          <p:cNvPr id="15" name="Oval 14">
            <a:extLst>
              <a:ext uri="{FF2B5EF4-FFF2-40B4-BE49-F238E27FC236}">
                <a16:creationId xmlns:a16="http://schemas.microsoft.com/office/drawing/2014/main" id="{5B995323-0EF0-5346-A833-5376AFADFB31}"/>
              </a:ext>
            </a:extLst>
          </p:cNvPr>
          <p:cNvSpPr/>
          <p:nvPr/>
        </p:nvSpPr>
        <p:spPr>
          <a:xfrm>
            <a:off x="11188463" y="3271915"/>
            <a:ext cx="174625" cy="174625"/>
          </a:xfrm>
          <a:prstGeom prst="ellipse">
            <a:avLst/>
          </a:prstGeom>
          <a:solidFill>
            <a:srgbClr val="14CD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6" name="Oval 15">
            <a:extLst>
              <a:ext uri="{FF2B5EF4-FFF2-40B4-BE49-F238E27FC236}">
                <a16:creationId xmlns:a16="http://schemas.microsoft.com/office/drawing/2014/main" id="{36E0C393-B89C-8342-8ACC-C5D45D1A7769}"/>
              </a:ext>
            </a:extLst>
          </p:cNvPr>
          <p:cNvSpPr/>
          <p:nvPr/>
        </p:nvSpPr>
        <p:spPr>
          <a:xfrm>
            <a:off x="11252904" y="4145735"/>
            <a:ext cx="174625" cy="1746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7" name="Oval 16">
            <a:extLst>
              <a:ext uri="{FF2B5EF4-FFF2-40B4-BE49-F238E27FC236}">
                <a16:creationId xmlns:a16="http://schemas.microsoft.com/office/drawing/2014/main" id="{9D13D4E6-8C0E-1B49-B748-D2D5955DE2AA}"/>
              </a:ext>
            </a:extLst>
          </p:cNvPr>
          <p:cNvSpPr/>
          <p:nvPr/>
        </p:nvSpPr>
        <p:spPr>
          <a:xfrm>
            <a:off x="11253076" y="5027442"/>
            <a:ext cx="174625" cy="17462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8" name="Oval 17">
            <a:extLst>
              <a:ext uri="{FF2B5EF4-FFF2-40B4-BE49-F238E27FC236}">
                <a16:creationId xmlns:a16="http://schemas.microsoft.com/office/drawing/2014/main" id="{415AA716-8A8F-824E-85FA-98462AEB6AF0}"/>
              </a:ext>
            </a:extLst>
          </p:cNvPr>
          <p:cNvSpPr/>
          <p:nvPr/>
        </p:nvSpPr>
        <p:spPr>
          <a:xfrm>
            <a:off x="11269454" y="5996461"/>
            <a:ext cx="174625" cy="174625"/>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9" name="Oval 18">
            <a:extLst>
              <a:ext uri="{FF2B5EF4-FFF2-40B4-BE49-F238E27FC236}">
                <a16:creationId xmlns:a16="http://schemas.microsoft.com/office/drawing/2014/main" id="{F4CB9CF7-89DC-D243-981D-C04D506D4D28}"/>
              </a:ext>
            </a:extLst>
          </p:cNvPr>
          <p:cNvSpPr/>
          <p:nvPr/>
        </p:nvSpPr>
        <p:spPr>
          <a:xfrm>
            <a:off x="2109379" y="4425477"/>
            <a:ext cx="101806" cy="135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3" name="TextBox 22">
            <a:extLst>
              <a:ext uri="{FF2B5EF4-FFF2-40B4-BE49-F238E27FC236}">
                <a16:creationId xmlns:a16="http://schemas.microsoft.com/office/drawing/2014/main" id="{09A42C2F-13E4-7747-87DB-E7139C124868}"/>
              </a:ext>
            </a:extLst>
          </p:cNvPr>
          <p:cNvSpPr txBox="1"/>
          <p:nvPr/>
        </p:nvSpPr>
        <p:spPr>
          <a:xfrm>
            <a:off x="11598797" y="2981977"/>
            <a:ext cx="723900" cy="523220"/>
          </a:xfrm>
          <a:prstGeom prst="rect">
            <a:avLst/>
          </a:prstGeom>
          <a:noFill/>
        </p:spPr>
        <p:txBody>
          <a:bodyPr wrap="square" rtlCol="0">
            <a:spAutoFit/>
          </a:bodyPr>
          <a:lstStyle/>
          <a:p>
            <a:r>
              <a:rPr lang="en-US" sz="2800" dirty="0"/>
              <a:t>👍</a:t>
            </a:r>
            <a:endParaRPr lang="en-US" sz="1000" dirty="0"/>
          </a:p>
        </p:txBody>
      </p:sp>
      <p:sp>
        <p:nvSpPr>
          <p:cNvPr id="24" name="TextBox 23">
            <a:extLst>
              <a:ext uri="{FF2B5EF4-FFF2-40B4-BE49-F238E27FC236}">
                <a16:creationId xmlns:a16="http://schemas.microsoft.com/office/drawing/2014/main" id="{48A57266-A80F-FF47-80C2-FDB52FDCC1F6}"/>
              </a:ext>
            </a:extLst>
          </p:cNvPr>
          <p:cNvSpPr txBox="1"/>
          <p:nvPr/>
        </p:nvSpPr>
        <p:spPr>
          <a:xfrm>
            <a:off x="11557520" y="3958979"/>
            <a:ext cx="723900" cy="523220"/>
          </a:xfrm>
          <a:prstGeom prst="rect">
            <a:avLst/>
          </a:prstGeom>
          <a:noFill/>
        </p:spPr>
        <p:txBody>
          <a:bodyPr wrap="square" rtlCol="0">
            <a:spAutoFit/>
          </a:bodyPr>
          <a:lstStyle/>
          <a:p>
            <a:r>
              <a:rPr lang="en-US" sz="2800" dirty="0"/>
              <a:t>🙅‍♂️</a:t>
            </a:r>
            <a:endParaRPr lang="en-US" sz="1000" dirty="0"/>
          </a:p>
        </p:txBody>
      </p:sp>
      <p:sp>
        <p:nvSpPr>
          <p:cNvPr id="25" name="TextBox 24">
            <a:extLst>
              <a:ext uri="{FF2B5EF4-FFF2-40B4-BE49-F238E27FC236}">
                <a16:creationId xmlns:a16="http://schemas.microsoft.com/office/drawing/2014/main" id="{65E5FB87-3500-6448-BE45-F3E77C2CFAB3}"/>
              </a:ext>
            </a:extLst>
          </p:cNvPr>
          <p:cNvSpPr txBox="1"/>
          <p:nvPr/>
        </p:nvSpPr>
        <p:spPr>
          <a:xfrm>
            <a:off x="11557520" y="4764677"/>
            <a:ext cx="723900" cy="523220"/>
          </a:xfrm>
          <a:prstGeom prst="rect">
            <a:avLst/>
          </a:prstGeom>
          <a:noFill/>
        </p:spPr>
        <p:txBody>
          <a:bodyPr wrap="square" rtlCol="0">
            <a:spAutoFit/>
          </a:bodyPr>
          <a:lstStyle/>
          <a:p>
            <a:r>
              <a:rPr lang="en-US" sz="2800" dirty="0"/>
              <a:t>🙅‍♂️</a:t>
            </a:r>
            <a:endParaRPr lang="en-US" sz="1000" dirty="0"/>
          </a:p>
        </p:txBody>
      </p:sp>
      <p:sp>
        <p:nvSpPr>
          <p:cNvPr id="26" name="TextBox 25">
            <a:extLst>
              <a:ext uri="{FF2B5EF4-FFF2-40B4-BE49-F238E27FC236}">
                <a16:creationId xmlns:a16="http://schemas.microsoft.com/office/drawing/2014/main" id="{B049940D-7F6D-1E48-BBF1-908FA8148444}"/>
              </a:ext>
            </a:extLst>
          </p:cNvPr>
          <p:cNvSpPr txBox="1"/>
          <p:nvPr/>
        </p:nvSpPr>
        <p:spPr>
          <a:xfrm>
            <a:off x="11545282" y="5775644"/>
            <a:ext cx="723900" cy="523220"/>
          </a:xfrm>
          <a:prstGeom prst="rect">
            <a:avLst/>
          </a:prstGeom>
          <a:noFill/>
        </p:spPr>
        <p:txBody>
          <a:bodyPr wrap="square" rtlCol="0">
            <a:spAutoFit/>
          </a:bodyPr>
          <a:lstStyle/>
          <a:p>
            <a:r>
              <a:rPr lang="en-US" sz="2800" dirty="0"/>
              <a:t>🙅‍♂️</a:t>
            </a:r>
            <a:endParaRPr lang="en-US" sz="1000" dirty="0"/>
          </a:p>
        </p:txBody>
      </p:sp>
    </p:spTree>
    <p:extLst>
      <p:ext uri="{BB962C8B-B14F-4D97-AF65-F5344CB8AC3E}">
        <p14:creationId xmlns:p14="http://schemas.microsoft.com/office/powerpoint/2010/main" val="42537619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19A2A06-E30A-E646-8D6C-E14BF6C24417}"/>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Diving into Cluster 0</a:t>
            </a:r>
          </a:p>
        </p:txBody>
      </p:sp>
      <p:sp>
        <p:nvSpPr>
          <p:cNvPr id="4" name="Slide Number Placeholder 3">
            <a:extLst>
              <a:ext uri="{FF2B5EF4-FFF2-40B4-BE49-F238E27FC236}">
                <a16:creationId xmlns:a16="http://schemas.microsoft.com/office/drawing/2014/main" id="{BCBFE135-B47D-0D43-8D9F-1E89FB445513}"/>
              </a:ext>
            </a:extLst>
          </p:cNvPr>
          <p:cNvSpPr>
            <a:spLocks noGrp="1"/>
          </p:cNvSpPr>
          <p:nvPr>
            <p:ph type="sldNum" sz="quarter" idx="12"/>
          </p:nvPr>
        </p:nvSpPr>
        <p:spPr/>
        <p:txBody>
          <a:bodyPr/>
          <a:lstStyle/>
          <a:p>
            <a:fld id="{6D22F896-40B5-4ADD-8801-0D06FADFA095}" type="slidenum">
              <a:rPr lang="en-US" smtClean="0">
                <a:solidFill>
                  <a:schemeClr val="bg1"/>
                </a:solidFill>
              </a:rPr>
              <a:pPr/>
              <a:t>7</a:t>
            </a:fld>
            <a:endParaRPr lang="en-US" dirty="0">
              <a:solidFill>
                <a:schemeClr val="bg1"/>
              </a:solidFill>
            </a:endParaRPr>
          </a:p>
        </p:txBody>
      </p:sp>
      <p:graphicFrame>
        <p:nvGraphicFramePr>
          <p:cNvPr id="22" name="Table 21">
            <a:extLst>
              <a:ext uri="{FF2B5EF4-FFF2-40B4-BE49-F238E27FC236}">
                <a16:creationId xmlns:a16="http://schemas.microsoft.com/office/drawing/2014/main" id="{20E9D435-42DC-C042-A565-05BAFF0F77CC}"/>
              </a:ext>
            </a:extLst>
          </p:cNvPr>
          <p:cNvGraphicFramePr>
            <a:graphicFrameLocks noGrp="1"/>
          </p:cNvGraphicFramePr>
          <p:nvPr>
            <p:extLst>
              <p:ext uri="{D42A27DB-BD31-4B8C-83A1-F6EECF244321}">
                <p14:modId xmlns:p14="http://schemas.microsoft.com/office/powerpoint/2010/main" val="2937733933"/>
              </p:ext>
            </p:extLst>
          </p:nvPr>
        </p:nvGraphicFramePr>
        <p:xfrm>
          <a:off x="542026" y="2587999"/>
          <a:ext cx="9236974" cy="4008120"/>
        </p:xfrm>
        <a:graphic>
          <a:graphicData uri="http://schemas.openxmlformats.org/drawingml/2006/table">
            <a:tbl>
              <a:tblPr firstRow="1" firstCol="1" bandRow="1">
                <a:tableStyleId>{5940675A-B579-460E-94D1-54222C63F5DA}</a:tableStyleId>
              </a:tblPr>
              <a:tblGrid>
                <a:gridCol w="2430965">
                  <a:extLst>
                    <a:ext uri="{9D8B030D-6E8A-4147-A177-3AD203B41FA5}">
                      <a16:colId xmlns:a16="http://schemas.microsoft.com/office/drawing/2014/main" val="1839927864"/>
                    </a:ext>
                  </a:extLst>
                </a:gridCol>
                <a:gridCol w="2227430">
                  <a:extLst>
                    <a:ext uri="{9D8B030D-6E8A-4147-A177-3AD203B41FA5}">
                      <a16:colId xmlns:a16="http://schemas.microsoft.com/office/drawing/2014/main" val="1607211660"/>
                    </a:ext>
                  </a:extLst>
                </a:gridCol>
                <a:gridCol w="2311240">
                  <a:extLst>
                    <a:ext uri="{9D8B030D-6E8A-4147-A177-3AD203B41FA5}">
                      <a16:colId xmlns:a16="http://schemas.microsoft.com/office/drawing/2014/main" val="1646271767"/>
                    </a:ext>
                  </a:extLst>
                </a:gridCol>
                <a:gridCol w="2267339">
                  <a:extLst>
                    <a:ext uri="{9D8B030D-6E8A-4147-A177-3AD203B41FA5}">
                      <a16:colId xmlns:a16="http://schemas.microsoft.com/office/drawing/2014/main" val="3109470291"/>
                    </a:ext>
                  </a:extLst>
                </a:gridCol>
              </a:tblGrid>
              <a:tr h="164389">
                <a:tc>
                  <a:txBody>
                    <a:bodyPr/>
                    <a:lstStyle/>
                    <a:p>
                      <a:pPr marR="254000"/>
                      <a:r>
                        <a:rPr lang="en-SG" sz="1100" b="1" dirty="0">
                          <a:solidFill>
                            <a:sysClr val="windowText" lastClr="000000"/>
                          </a:solidFill>
                          <a:effectLst/>
                        </a:rPr>
                        <a:t>Neighborhood</a:t>
                      </a:r>
                      <a:endParaRPr lang="en-SG" sz="1100" b="1"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100" b="1" dirty="0">
                          <a:solidFill>
                            <a:sysClr val="windowText" lastClr="000000"/>
                          </a:solidFill>
                          <a:effectLst/>
                        </a:rPr>
                        <a:t>1st Most Common Venue</a:t>
                      </a:r>
                      <a:endParaRPr lang="en-SG" sz="1100" b="1"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100" b="1">
                          <a:solidFill>
                            <a:sysClr val="windowText" lastClr="000000"/>
                          </a:solidFill>
                          <a:effectLst/>
                        </a:rPr>
                        <a:t>2nd Most Common Venue</a:t>
                      </a:r>
                      <a:endParaRPr lang="en-SG" sz="1100" b="1">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100" b="1" dirty="0">
                          <a:solidFill>
                            <a:sysClr val="windowText" lastClr="000000"/>
                          </a:solidFill>
                          <a:effectLst/>
                        </a:rPr>
                        <a:t>3rd Most Common Venue</a:t>
                      </a:r>
                      <a:endParaRPr lang="en-SG" sz="1100" b="1"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4371822"/>
                  </a:ext>
                </a:extLst>
              </a:tr>
              <a:tr h="164389">
                <a:tc>
                  <a:txBody>
                    <a:bodyPr/>
                    <a:lstStyle/>
                    <a:p>
                      <a:r>
                        <a:rPr lang="en-SG" sz="1100" dirty="0">
                          <a:solidFill>
                            <a:sysClr val="windowText" lastClr="000000"/>
                          </a:solidFill>
                          <a:effectLst/>
                        </a:rPr>
                        <a:t>Kampong </a:t>
                      </a:r>
                      <a:r>
                        <a:rPr lang="en-SG" sz="1100" dirty="0" err="1">
                          <a:solidFill>
                            <a:sysClr val="windowText" lastClr="000000"/>
                          </a:solidFill>
                          <a:effectLst/>
                        </a:rPr>
                        <a:t>Cutforth</a:t>
                      </a:r>
                      <a:endParaRPr lang="en-SG" sz="11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Golf Course</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Pool</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Restaurant</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162743578"/>
                  </a:ext>
                </a:extLst>
              </a:tr>
              <a:tr h="164389">
                <a:tc>
                  <a:txBody>
                    <a:bodyPr/>
                    <a:lstStyle/>
                    <a:p>
                      <a:r>
                        <a:rPr lang="en-SG" sz="1100">
                          <a:solidFill>
                            <a:sysClr val="windowText" lastClr="000000"/>
                          </a:solidFill>
                          <a:effectLst/>
                        </a:rPr>
                        <a:t>Kampong Sungai Tengah</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Breakfast Spot</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Light Rail Station</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Supermarket</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8329493"/>
                  </a:ext>
                </a:extLst>
              </a:tr>
              <a:tr h="164389">
                <a:tc>
                  <a:txBody>
                    <a:bodyPr/>
                    <a:lstStyle/>
                    <a:p>
                      <a:r>
                        <a:rPr lang="en-SG" sz="1100">
                          <a:solidFill>
                            <a:sysClr val="windowText" lastClr="000000"/>
                          </a:solidFill>
                          <a:effectLst/>
                        </a:rPr>
                        <a:t>Tay Keng Loon Estate</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Bus Station</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Factory</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Food Court</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78431271"/>
                  </a:ext>
                </a:extLst>
              </a:tr>
              <a:tr h="164389">
                <a:tc>
                  <a:txBody>
                    <a:bodyPr/>
                    <a:lstStyle/>
                    <a:p>
                      <a:r>
                        <a:rPr lang="en-SG" sz="1100">
                          <a:solidFill>
                            <a:sysClr val="windowText" lastClr="000000"/>
                          </a:solidFill>
                          <a:effectLst/>
                        </a:rPr>
                        <a:t>Kampong Beremban</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Pet Store</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Resort</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Farm</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6535304"/>
                  </a:ext>
                </a:extLst>
              </a:tr>
              <a:tr h="164389">
                <a:tc>
                  <a:txBody>
                    <a:bodyPr/>
                    <a:lstStyle/>
                    <a:p>
                      <a:r>
                        <a:rPr lang="en-SG" sz="1100">
                          <a:solidFill>
                            <a:sysClr val="windowText" lastClr="000000"/>
                          </a:solidFill>
                          <a:effectLst/>
                        </a:rPr>
                        <a:t>Kampong Bukit Panjang</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Bus Station</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Supermarket</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Karaoke Bar</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77344796"/>
                  </a:ext>
                </a:extLst>
              </a:tr>
              <a:tr h="164389">
                <a:tc>
                  <a:txBody>
                    <a:bodyPr/>
                    <a:lstStyle/>
                    <a:p>
                      <a:r>
                        <a:rPr lang="en-SG" sz="1100">
                          <a:solidFill>
                            <a:sysClr val="windowText" lastClr="000000"/>
                          </a:solidFill>
                          <a:effectLst/>
                        </a:rPr>
                        <a:t>Yio Chu Kang Estate</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Restaurant</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Hotel Pool</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Pool</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6620343"/>
                  </a:ext>
                </a:extLst>
              </a:tr>
              <a:tr h="164389">
                <a:tc>
                  <a:txBody>
                    <a:bodyPr/>
                    <a:lstStyle/>
                    <a:p>
                      <a:r>
                        <a:rPr lang="en-SG" sz="1100">
                          <a:solidFill>
                            <a:sysClr val="windowText" lastClr="000000"/>
                          </a:solidFill>
                          <a:effectLst/>
                        </a:rPr>
                        <a:t>Yio Chu Kang</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Bus Station</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Restaurant</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Pool</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2332817"/>
                  </a:ext>
                </a:extLst>
              </a:tr>
              <a:tr h="164389">
                <a:tc>
                  <a:txBody>
                    <a:bodyPr/>
                    <a:lstStyle/>
                    <a:p>
                      <a:r>
                        <a:rPr lang="en-SG" sz="1100">
                          <a:solidFill>
                            <a:sysClr val="windowText" lastClr="000000"/>
                          </a:solidFill>
                          <a:effectLst/>
                        </a:rPr>
                        <a:t>Kampong Amoy Quee</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Pool</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Food Court</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Tennis Court</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4304056"/>
                  </a:ext>
                </a:extLst>
              </a:tr>
              <a:tr h="164389">
                <a:tc>
                  <a:txBody>
                    <a:bodyPr/>
                    <a:lstStyle/>
                    <a:p>
                      <a:r>
                        <a:rPr lang="en-SG" sz="1100">
                          <a:solidFill>
                            <a:sysClr val="windowText" lastClr="000000"/>
                          </a:solidFill>
                          <a:effectLst/>
                        </a:rPr>
                        <a:t>Singapore United Plantation</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Pool</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College Cafeteria</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BBQ Joint</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93195245"/>
                  </a:ext>
                </a:extLst>
              </a:tr>
              <a:tr h="164389">
                <a:tc>
                  <a:txBody>
                    <a:bodyPr/>
                    <a:lstStyle/>
                    <a:p>
                      <a:r>
                        <a:rPr lang="en-SG" sz="1100">
                          <a:solidFill>
                            <a:sysClr val="windowText" lastClr="000000"/>
                          </a:solidFill>
                          <a:effectLst/>
                        </a:rPr>
                        <a:t>Saint Michael’s Estate</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Café</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Soccer Stadium</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Coffee Shop</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251827721"/>
                  </a:ext>
                </a:extLst>
              </a:tr>
              <a:tr h="164389">
                <a:tc>
                  <a:txBody>
                    <a:bodyPr/>
                    <a:lstStyle/>
                    <a:p>
                      <a:r>
                        <a:rPr lang="en-SG" sz="1100" dirty="0">
                          <a:solidFill>
                            <a:sysClr val="windowText" lastClr="000000"/>
                          </a:solidFill>
                          <a:effectLst/>
                        </a:rPr>
                        <a:t>Teacher’s Housing Estate</a:t>
                      </a:r>
                      <a:endParaRPr lang="en-SG" sz="11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Coffee Shop</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Bus Station</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Office</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2161094"/>
                  </a:ext>
                </a:extLst>
              </a:tr>
              <a:tr h="164389">
                <a:tc>
                  <a:txBody>
                    <a:bodyPr/>
                    <a:lstStyle/>
                    <a:p>
                      <a:r>
                        <a:rPr lang="en-SG" sz="1100">
                          <a:solidFill>
                            <a:sysClr val="windowText" lastClr="000000"/>
                          </a:solidFill>
                          <a:effectLst/>
                        </a:rPr>
                        <a:t>Saga</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Hotel</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Pier</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Factory</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9174816"/>
                  </a:ext>
                </a:extLst>
              </a:tr>
              <a:tr h="164389">
                <a:tc>
                  <a:txBody>
                    <a:bodyPr/>
                    <a:lstStyle/>
                    <a:p>
                      <a:r>
                        <a:rPr lang="en-SG" sz="1100">
                          <a:solidFill>
                            <a:sysClr val="windowText" lastClr="000000"/>
                          </a:solidFill>
                          <a:effectLst/>
                        </a:rPr>
                        <a:t>Kampong Kopit</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Hotel</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Pier</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Factory</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590434"/>
                  </a:ext>
                </a:extLst>
              </a:tr>
              <a:tr h="164389">
                <a:tc>
                  <a:txBody>
                    <a:bodyPr/>
                    <a:lstStyle/>
                    <a:p>
                      <a:r>
                        <a:rPr lang="en-SG" sz="1100">
                          <a:solidFill>
                            <a:sysClr val="windowText" lastClr="000000"/>
                          </a:solidFill>
                          <a:effectLst/>
                        </a:rPr>
                        <a:t>Kampong Siren</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Military Base</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Pool</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Bus Station</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9217398"/>
                  </a:ext>
                </a:extLst>
              </a:tr>
              <a:tr h="164389">
                <a:tc>
                  <a:txBody>
                    <a:bodyPr/>
                    <a:lstStyle/>
                    <a:p>
                      <a:r>
                        <a:rPr lang="en-SG" sz="1100">
                          <a:solidFill>
                            <a:sysClr val="windowText" lastClr="000000"/>
                          </a:solidFill>
                          <a:effectLst/>
                        </a:rPr>
                        <a:t>Kampong Sungai Blukar</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Soccer Field</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Gym</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Beer Garden</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93673461"/>
                  </a:ext>
                </a:extLst>
              </a:tr>
              <a:tr h="164389">
                <a:tc>
                  <a:txBody>
                    <a:bodyPr/>
                    <a:lstStyle/>
                    <a:p>
                      <a:r>
                        <a:rPr lang="en-SG" sz="1100">
                          <a:solidFill>
                            <a:sysClr val="windowText" lastClr="000000"/>
                          </a:solidFill>
                          <a:effectLst/>
                        </a:rPr>
                        <a:t>Yew Tee</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Bus Station</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Building</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Office</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600012"/>
                  </a:ext>
                </a:extLst>
              </a:tr>
              <a:tr h="164389">
                <a:tc>
                  <a:txBody>
                    <a:bodyPr/>
                    <a:lstStyle/>
                    <a:p>
                      <a:r>
                        <a:rPr lang="en-SG" sz="1100">
                          <a:solidFill>
                            <a:sysClr val="windowText" lastClr="000000"/>
                          </a:solidFill>
                          <a:effectLst/>
                        </a:rPr>
                        <a:t>Punggol</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High School</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Bus Line</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Chinese Restaurant</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112186802"/>
                  </a:ext>
                </a:extLst>
              </a:tr>
              <a:tr h="164389">
                <a:tc>
                  <a:txBody>
                    <a:bodyPr/>
                    <a:lstStyle/>
                    <a:p>
                      <a:r>
                        <a:rPr lang="en-SG" sz="1100">
                          <a:solidFill>
                            <a:sysClr val="windowText" lastClr="000000"/>
                          </a:solidFill>
                          <a:effectLst/>
                        </a:rPr>
                        <a:t>Kampong Pasir Ris</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Warehouse Store</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Furniture / Home Store</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Moving Target</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3089541"/>
                  </a:ext>
                </a:extLst>
              </a:tr>
              <a:tr h="164389">
                <a:tc>
                  <a:txBody>
                    <a:bodyPr/>
                    <a:lstStyle/>
                    <a:p>
                      <a:r>
                        <a:rPr lang="en-SG" sz="1100">
                          <a:solidFill>
                            <a:sysClr val="windowText" lastClr="000000"/>
                          </a:solidFill>
                          <a:effectLst/>
                        </a:rPr>
                        <a:t>Kampong Java Teban</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Ski Area</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Planetarium</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Playground</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29233"/>
                  </a:ext>
                </a:extLst>
              </a:tr>
              <a:tr h="164389">
                <a:tc>
                  <a:txBody>
                    <a:bodyPr/>
                    <a:lstStyle/>
                    <a:p>
                      <a:r>
                        <a:rPr lang="en-SG" sz="1100">
                          <a:solidFill>
                            <a:sysClr val="windowText" lastClr="000000"/>
                          </a:solidFill>
                          <a:effectLst/>
                        </a:rPr>
                        <a:t>Kampong Sungai Pandan</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Baseball Stadium</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Steakhouse</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Food &amp; Drink Shop</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169490220"/>
                  </a:ext>
                </a:extLst>
              </a:tr>
              <a:tr h="164389">
                <a:tc>
                  <a:txBody>
                    <a:bodyPr/>
                    <a:lstStyle/>
                    <a:p>
                      <a:r>
                        <a:rPr lang="en-SG" sz="1100">
                          <a:solidFill>
                            <a:sysClr val="windowText" lastClr="000000"/>
                          </a:solidFill>
                          <a:effectLst/>
                        </a:rPr>
                        <a:t>West Coast Village</a:t>
                      </a:r>
                      <a:endParaRPr lang="en-SG" sz="11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1766" marR="317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Baseball Stadium</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Steakhouse</a:t>
                      </a:r>
                      <a:endParaRPr lang="en-SG" sz="120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SG" sz="1200"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rPr>
                        <a:t>Food &amp; Drink Shop</a:t>
                      </a:r>
                      <a:endParaRPr lang="en-SG" sz="120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178764359"/>
                  </a:ext>
                </a:extLst>
              </a:tr>
            </a:tbl>
          </a:graphicData>
        </a:graphic>
      </p:graphicFrame>
      <p:graphicFrame>
        <p:nvGraphicFramePr>
          <p:cNvPr id="27" name="Table 26">
            <a:extLst>
              <a:ext uri="{FF2B5EF4-FFF2-40B4-BE49-F238E27FC236}">
                <a16:creationId xmlns:a16="http://schemas.microsoft.com/office/drawing/2014/main" id="{2C626AAE-AEA5-B44F-8AD1-183557D0DABB}"/>
              </a:ext>
            </a:extLst>
          </p:cNvPr>
          <p:cNvGraphicFramePr>
            <a:graphicFrameLocks noGrp="1"/>
          </p:cNvGraphicFramePr>
          <p:nvPr>
            <p:extLst>
              <p:ext uri="{D42A27DB-BD31-4B8C-83A1-F6EECF244321}">
                <p14:modId xmlns:p14="http://schemas.microsoft.com/office/powerpoint/2010/main" val="2222223815"/>
              </p:ext>
            </p:extLst>
          </p:nvPr>
        </p:nvGraphicFramePr>
        <p:xfrm>
          <a:off x="10152434" y="4246112"/>
          <a:ext cx="1892086" cy="1396788"/>
        </p:xfrm>
        <a:graphic>
          <a:graphicData uri="http://schemas.openxmlformats.org/drawingml/2006/table">
            <a:tbl>
              <a:tblPr firstRow="1" firstCol="1" bandRow="1">
                <a:tableStyleId>{5C22544A-7EE6-4342-B048-85BDC9FD1C3A}</a:tableStyleId>
              </a:tblPr>
              <a:tblGrid>
                <a:gridCol w="517396">
                  <a:extLst>
                    <a:ext uri="{9D8B030D-6E8A-4147-A177-3AD203B41FA5}">
                      <a16:colId xmlns:a16="http://schemas.microsoft.com/office/drawing/2014/main" val="3920555029"/>
                    </a:ext>
                  </a:extLst>
                </a:gridCol>
                <a:gridCol w="1374690">
                  <a:extLst>
                    <a:ext uri="{9D8B030D-6E8A-4147-A177-3AD203B41FA5}">
                      <a16:colId xmlns:a16="http://schemas.microsoft.com/office/drawing/2014/main" val="4290587895"/>
                    </a:ext>
                  </a:extLst>
                </a:gridCol>
              </a:tblGrid>
              <a:tr h="465596">
                <a:tc>
                  <a:txBody>
                    <a:bodyPr/>
                    <a:lstStyle/>
                    <a:p>
                      <a:r>
                        <a:rPr lang="en-SG" sz="1000" b="0" dirty="0">
                          <a:solidFill>
                            <a:sysClr val="windowText" lastClr="000000"/>
                          </a:solidFill>
                          <a:effectLst/>
                        </a:rPr>
                        <a:t> </a:t>
                      </a:r>
                      <a:endParaRPr lang="en-SG" sz="1000" b="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SG" sz="1100" b="0" dirty="0">
                          <a:solidFill>
                            <a:sysClr val="windowText" lastClr="000000"/>
                          </a:solidFill>
                          <a:effectLst/>
                        </a:rPr>
                        <a:t>Restaurant (including Hotel)</a:t>
                      </a:r>
                      <a:endParaRPr lang="en-SG" sz="1100" b="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6324895"/>
                  </a:ext>
                </a:extLst>
              </a:tr>
              <a:tr h="465596">
                <a:tc>
                  <a:txBody>
                    <a:bodyPr/>
                    <a:lstStyle/>
                    <a:p>
                      <a:r>
                        <a:rPr lang="en-SG" sz="1000" b="0" dirty="0">
                          <a:solidFill>
                            <a:sysClr val="windowText" lastClr="000000"/>
                          </a:solidFill>
                          <a:effectLst/>
                        </a:rPr>
                        <a:t> </a:t>
                      </a:r>
                      <a:endParaRPr lang="en-SG" sz="1000" b="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SG" sz="1100" b="0" dirty="0">
                          <a:solidFill>
                            <a:sysClr val="windowText" lastClr="000000"/>
                          </a:solidFill>
                          <a:effectLst/>
                        </a:rPr>
                        <a:t>Restaurant Substitutes</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5211640"/>
                  </a:ext>
                </a:extLst>
              </a:tr>
              <a:tr h="465596">
                <a:tc>
                  <a:txBody>
                    <a:bodyPr/>
                    <a:lstStyle/>
                    <a:p>
                      <a:endParaRPr lang="en-SG" sz="1000" b="0" dirty="0">
                        <a:solidFill>
                          <a:sysClr val="windowText" lastClr="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SG" sz="1100" b="0" dirty="0">
                          <a:solidFill>
                            <a:sysClr val="windowText" lastClr="000000"/>
                          </a:solidFill>
                          <a:effectLst/>
                          <a:latin typeface="+mn-lt"/>
                          <a:ea typeface="DengXian" panose="02010600030101010101" pitchFamily="2" charset="-122"/>
                          <a:cs typeface="Times New Roman" panose="02020603050405020304" pitchFamily="18" charset="0"/>
                        </a:rPr>
                        <a:t>Non-restaurant</a:t>
                      </a: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652910"/>
                  </a:ext>
                </a:extLst>
              </a:tr>
            </a:tbl>
          </a:graphicData>
        </a:graphic>
      </p:graphicFrame>
      <p:sp>
        <p:nvSpPr>
          <p:cNvPr id="28" name="TextBox 27">
            <a:extLst>
              <a:ext uri="{FF2B5EF4-FFF2-40B4-BE49-F238E27FC236}">
                <a16:creationId xmlns:a16="http://schemas.microsoft.com/office/drawing/2014/main" id="{CF4A8AAC-A376-7D4E-A12E-F8A6EFB5D030}"/>
              </a:ext>
            </a:extLst>
          </p:cNvPr>
          <p:cNvSpPr txBox="1"/>
          <p:nvPr/>
        </p:nvSpPr>
        <p:spPr>
          <a:xfrm>
            <a:off x="1594374" y="5038412"/>
            <a:ext cx="516655" cy="338554"/>
          </a:xfrm>
          <a:prstGeom prst="rect">
            <a:avLst/>
          </a:prstGeom>
          <a:noFill/>
        </p:spPr>
        <p:txBody>
          <a:bodyPr wrap="square" rtlCol="0">
            <a:spAutoFit/>
          </a:bodyPr>
          <a:lstStyle/>
          <a:p>
            <a:r>
              <a:rPr lang="en-US" sz="1600" dirty="0"/>
              <a:t>👍</a:t>
            </a:r>
            <a:endParaRPr lang="en-US" sz="600" dirty="0"/>
          </a:p>
        </p:txBody>
      </p:sp>
      <p:sp>
        <p:nvSpPr>
          <p:cNvPr id="29" name="TextBox 28">
            <a:extLst>
              <a:ext uri="{FF2B5EF4-FFF2-40B4-BE49-F238E27FC236}">
                <a16:creationId xmlns:a16="http://schemas.microsoft.com/office/drawing/2014/main" id="{D881A3CA-1FAE-7C4F-A3B3-7B050231E38D}"/>
              </a:ext>
            </a:extLst>
          </p:cNvPr>
          <p:cNvSpPr txBox="1"/>
          <p:nvPr/>
        </p:nvSpPr>
        <p:spPr>
          <a:xfrm>
            <a:off x="1077415" y="5392936"/>
            <a:ext cx="516655" cy="338554"/>
          </a:xfrm>
          <a:prstGeom prst="rect">
            <a:avLst/>
          </a:prstGeom>
          <a:noFill/>
        </p:spPr>
        <p:txBody>
          <a:bodyPr wrap="square" rtlCol="0">
            <a:spAutoFit/>
          </a:bodyPr>
          <a:lstStyle/>
          <a:p>
            <a:r>
              <a:rPr lang="en-US" sz="1600" dirty="0"/>
              <a:t>👍</a:t>
            </a:r>
            <a:endParaRPr lang="en-US" sz="600" dirty="0"/>
          </a:p>
        </p:txBody>
      </p:sp>
      <p:sp>
        <p:nvSpPr>
          <p:cNvPr id="30" name="TextBox 29">
            <a:extLst>
              <a:ext uri="{FF2B5EF4-FFF2-40B4-BE49-F238E27FC236}">
                <a16:creationId xmlns:a16="http://schemas.microsoft.com/office/drawing/2014/main" id="{70AFD70E-8CC4-B14E-83B8-458575F94081}"/>
              </a:ext>
            </a:extLst>
          </p:cNvPr>
          <p:cNvSpPr txBox="1"/>
          <p:nvPr/>
        </p:nvSpPr>
        <p:spPr>
          <a:xfrm>
            <a:off x="1742784" y="5765723"/>
            <a:ext cx="516655" cy="338554"/>
          </a:xfrm>
          <a:prstGeom prst="rect">
            <a:avLst/>
          </a:prstGeom>
          <a:noFill/>
        </p:spPr>
        <p:txBody>
          <a:bodyPr wrap="square" rtlCol="0">
            <a:spAutoFit/>
          </a:bodyPr>
          <a:lstStyle/>
          <a:p>
            <a:r>
              <a:rPr lang="en-US" sz="1600" dirty="0"/>
              <a:t>👍</a:t>
            </a:r>
            <a:endParaRPr lang="en-US" sz="600" dirty="0"/>
          </a:p>
        </p:txBody>
      </p:sp>
      <p:sp>
        <p:nvSpPr>
          <p:cNvPr id="31" name="TextBox 30">
            <a:extLst>
              <a:ext uri="{FF2B5EF4-FFF2-40B4-BE49-F238E27FC236}">
                <a16:creationId xmlns:a16="http://schemas.microsoft.com/office/drawing/2014/main" id="{7F320B73-99BD-CD42-9AB5-B00F63189656}"/>
              </a:ext>
            </a:extLst>
          </p:cNvPr>
          <p:cNvSpPr txBox="1"/>
          <p:nvPr/>
        </p:nvSpPr>
        <p:spPr>
          <a:xfrm>
            <a:off x="2001111" y="5935000"/>
            <a:ext cx="516655" cy="338554"/>
          </a:xfrm>
          <a:prstGeom prst="rect">
            <a:avLst/>
          </a:prstGeom>
          <a:noFill/>
        </p:spPr>
        <p:txBody>
          <a:bodyPr wrap="square" rtlCol="0">
            <a:spAutoFit/>
          </a:bodyPr>
          <a:lstStyle/>
          <a:p>
            <a:r>
              <a:rPr lang="en-US" sz="1600" dirty="0"/>
              <a:t>👍</a:t>
            </a:r>
            <a:endParaRPr lang="en-US" sz="600" dirty="0"/>
          </a:p>
        </p:txBody>
      </p:sp>
      <p:sp>
        <p:nvSpPr>
          <p:cNvPr id="6" name="TextBox 5">
            <a:extLst>
              <a:ext uri="{FF2B5EF4-FFF2-40B4-BE49-F238E27FC236}">
                <a16:creationId xmlns:a16="http://schemas.microsoft.com/office/drawing/2014/main" id="{D4C63788-6B84-8849-9247-31224B3B8EFD}"/>
              </a:ext>
            </a:extLst>
          </p:cNvPr>
          <p:cNvSpPr txBox="1"/>
          <p:nvPr/>
        </p:nvSpPr>
        <p:spPr>
          <a:xfrm>
            <a:off x="10050834" y="3725862"/>
            <a:ext cx="1683966" cy="369332"/>
          </a:xfrm>
          <a:prstGeom prst="rect">
            <a:avLst/>
          </a:prstGeom>
          <a:noFill/>
        </p:spPr>
        <p:txBody>
          <a:bodyPr wrap="square" rtlCol="0">
            <a:spAutoFit/>
          </a:bodyPr>
          <a:lstStyle/>
          <a:p>
            <a:r>
              <a:rPr lang="en-US" b="1" dirty="0"/>
              <a:t>Legend:</a:t>
            </a:r>
          </a:p>
        </p:txBody>
      </p:sp>
    </p:spTree>
    <p:extLst>
      <p:ext uri="{BB962C8B-B14F-4D97-AF65-F5344CB8AC3E}">
        <p14:creationId xmlns:p14="http://schemas.microsoft.com/office/powerpoint/2010/main" val="19201260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19A2A06-E30A-E646-8D6C-E14BF6C24417}"/>
              </a:ext>
            </a:extLst>
          </p:cNvPr>
          <p:cNvSpPr>
            <a:spLocks noGrp="1"/>
          </p:cNvSpPr>
          <p:nvPr>
            <p:ph type="title"/>
          </p:nvPr>
        </p:nvSpPr>
        <p:spPr>
          <a:xfrm>
            <a:off x="557212" y="295729"/>
            <a:ext cx="9526589" cy="825932"/>
          </a:xfrm>
        </p:spPr>
        <p:txBody>
          <a:bodyPr anchor="ctr">
            <a:normAutofit/>
          </a:bodyPr>
          <a:lstStyle/>
          <a:p>
            <a:r>
              <a:rPr lang="en-US" dirty="0">
                <a:solidFill>
                  <a:srgbClr val="FFFFFF"/>
                </a:solidFill>
              </a:rPr>
              <a:t>Our Recommendation</a:t>
            </a:r>
          </a:p>
        </p:txBody>
      </p:sp>
      <p:sp>
        <p:nvSpPr>
          <p:cNvPr id="4" name="Slide Number Placeholder 3">
            <a:extLst>
              <a:ext uri="{FF2B5EF4-FFF2-40B4-BE49-F238E27FC236}">
                <a16:creationId xmlns:a16="http://schemas.microsoft.com/office/drawing/2014/main" id="{BCBFE135-B47D-0D43-8D9F-1E89FB445513}"/>
              </a:ext>
            </a:extLst>
          </p:cNvPr>
          <p:cNvSpPr>
            <a:spLocks noGrp="1"/>
          </p:cNvSpPr>
          <p:nvPr>
            <p:ph type="sldNum" sz="quarter" idx="12"/>
          </p:nvPr>
        </p:nvSpPr>
        <p:spPr/>
        <p:txBody>
          <a:bodyPr/>
          <a:lstStyle/>
          <a:p>
            <a:fld id="{6D22F896-40B5-4ADD-8801-0D06FADFA095}" type="slidenum">
              <a:rPr lang="en-US" smtClean="0">
                <a:solidFill>
                  <a:schemeClr val="bg1"/>
                </a:solidFill>
              </a:rPr>
              <a:pPr/>
              <a:t>8</a:t>
            </a:fld>
            <a:endParaRPr lang="en-US" dirty="0">
              <a:solidFill>
                <a:schemeClr val="bg1"/>
              </a:solidFill>
            </a:endParaRPr>
          </a:p>
        </p:txBody>
      </p:sp>
      <p:graphicFrame>
        <p:nvGraphicFramePr>
          <p:cNvPr id="7" name="Table 8">
            <a:extLst>
              <a:ext uri="{FF2B5EF4-FFF2-40B4-BE49-F238E27FC236}">
                <a16:creationId xmlns:a16="http://schemas.microsoft.com/office/drawing/2014/main" id="{44A66A01-C6D4-2A4B-9319-B086C45CF49C}"/>
              </a:ext>
            </a:extLst>
          </p:cNvPr>
          <p:cNvGraphicFramePr>
            <a:graphicFrameLocks noGrp="1"/>
          </p:cNvGraphicFramePr>
          <p:nvPr>
            <p:ph idx="1"/>
            <p:extLst>
              <p:ext uri="{D42A27DB-BD31-4B8C-83A1-F6EECF244321}">
                <p14:modId xmlns:p14="http://schemas.microsoft.com/office/powerpoint/2010/main" val="5724874"/>
              </p:ext>
            </p:extLst>
          </p:nvPr>
        </p:nvGraphicFramePr>
        <p:xfrm>
          <a:off x="557212" y="1426436"/>
          <a:ext cx="11228388" cy="5111778"/>
        </p:xfrm>
        <a:graphic>
          <a:graphicData uri="http://schemas.openxmlformats.org/drawingml/2006/table">
            <a:tbl>
              <a:tblPr firstRow="1" bandRow="1">
                <a:tableStyleId>{5C22544A-7EE6-4342-B048-85BDC9FD1C3A}</a:tableStyleId>
              </a:tblPr>
              <a:tblGrid>
                <a:gridCol w="2807097">
                  <a:extLst>
                    <a:ext uri="{9D8B030D-6E8A-4147-A177-3AD203B41FA5}">
                      <a16:colId xmlns:a16="http://schemas.microsoft.com/office/drawing/2014/main" val="1019316330"/>
                    </a:ext>
                  </a:extLst>
                </a:gridCol>
                <a:gridCol w="2807097">
                  <a:extLst>
                    <a:ext uri="{9D8B030D-6E8A-4147-A177-3AD203B41FA5}">
                      <a16:colId xmlns:a16="http://schemas.microsoft.com/office/drawing/2014/main" val="819454630"/>
                    </a:ext>
                  </a:extLst>
                </a:gridCol>
                <a:gridCol w="2807097">
                  <a:extLst>
                    <a:ext uri="{9D8B030D-6E8A-4147-A177-3AD203B41FA5}">
                      <a16:colId xmlns:a16="http://schemas.microsoft.com/office/drawing/2014/main" val="1764847731"/>
                    </a:ext>
                  </a:extLst>
                </a:gridCol>
                <a:gridCol w="2807097">
                  <a:extLst>
                    <a:ext uri="{9D8B030D-6E8A-4147-A177-3AD203B41FA5}">
                      <a16:colId xmlns:a16="http://schemas.microsoft.com/office/drawing/2014/main" val="3682159316"/>
                    </a:ext>
                  </a:extLst>
                </a:gridCol>
              </a:tblGrid>
              <a:tr h="387647">
                <a:tc>
                  <a:txBody>
                    <a:bodyPr/>
                    <a:lstStyle/>
                    <a:p>
                      <a:pPr algn="ctr"/>
                      <a:r>
                        <a:rPr lang="en-US" dirty="0">
                          <a:solidFill>
                            <a:schemeClr val="tx1"/>
                          </a:solidFill>
                        </a:rPr>
                        <a:t>Kampong Siren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Yew Tee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Kampong </a:t>
                      </a:r>
                      <a:r>
                        <a:rPr lang="en-US" dirty="0" err="1">
                          <a:solidFill>
                            <a:schemeClr val="tx1"/>
                          </a:solidFill>
                        </a:rPr>
                        <a:t>Pasir</a:t>
                      </a:r>
                      <a:r>
                        <a:rPr lang="en-US" dirty="0">
                          <a:solidFill>
                            <a:schemeClr val="tx1"/>
                          </a:solidFill>
                        </a:rPr>
                        <a:t> </a:t>
                      </a:r>
                      <a:r>
                        <a:rPr lang="en-US" dirty="0" err="1">
                          <a:solidFill>
                            <a:schemeClr val="tx1"/>
                          </a:solidFill>
                        </a:rPr>
                        <a:t>Ris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Kampong Java </a:t>
                      </a:r>
                      <a:r>
                        <a:rPr lang="en-US" dirty="0" err="1">
                          <a:solidFill>
                            <a:schemeClr val="tx1"/>
                          </a:solidFill>
                        </a:rPr>
                        <a:t>Teban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1597353"/>
                  </a:ext>
                </a:extLst>
              </a:tr>
              <a:tr h="2834117">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7465699"/>
                  </a:ext>
                </a:extLst>
              </a:tr>
              <a:tr h="1890014">
                <a:tc>
                  <a:txBody>
                    <a:bodyPr/>
                    <a:lstStyle/>
                    <a:p>
                      <a:pPr marL="285750" indent="-285750">
                        <a:buFont typeface="Arial" panose="020B0604020202020204" pitchFamily="34" charset="0"/>
                        <a:buChar char="•"/>
                      </a:pPr>
                      <a:r>
                        <a:rPr lang="en-US" sz="1400" dirty="0">
                          <a:solidFill>
                            <a:schemeClr val="tx1"/>
                          </a:solidFill>
                        </a:rPr>
                        <a:t>Near Military Base</a:t>
                      </a:r>
                    </a:p>
                    <a:p>
                      <a:pPr marL="285750" indent="-285750">
                        <a:buFont typeface="Arial" panose="020B0604020202020204" pitchFamily="34" charset="0"/>
                        <a:buChar char="•"/>
                      </a:pPr>
                      <a:r>
                        <a:rPr lang="en-US" sz="1400" dirty="0">
                          <a:solidFill>
                            <a:schemeClr val="tx1"/>
                          </a:solidFill>
                        </a:rPr>
                        <a:t>Low expected customer traffic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400" dirty="0">
                          <a:solidFill>
                            <a:schemeClr val="tx1"/>
                          </a:solidFill>
                        </a:rPr>
                        <a:t>Mostly residential places on the west</a:t>
                      </a:r>
                    </a:p>
                    <a:p>
                      <a:pPr marL="285750" indent="-285750">
                        <a:buFont typeface="Arial" panose="020B0604020202020204" pitchFamily="34" charset="0"/>
                        <a:buChar char="•"/>
                      </a:pPr>
                      <a:r>
                        <a:rPr lang="en-US" sz="1400" dirty="0">
                          <a:solidFill>
                            <a:schemeClr val="tx1"/>
                          </a:solidFill>
                        </a:rPr>
                        <a:t>Train depot on the east</a:t>
                      </a:r>
                    </a:p>
                    <a:p>
                      <a:pPr marL="285750" indent="-285750">
                        <a:buFont typeface="Arial" panose="020B0604020202020204" pitchFamily="34" charset="0"/>
                        <a:buChar char="•"/>
                      </a:pPr>
                      <a:r>
                        <a:rPr lang="en-US" sz="1400" dirty="0">
                          <a:solidFill>
                            <a:schemeClr val="tx1"/>
                          </a:solidFill>
                        </a:rPr>
                        <a:t>Potential high customer traffic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400" dirty="0">
                          <a:solidFill>
                            <a:schemeClr val="tx1"/>
                          </a:solidFill>
                        </a:rPr>
                        <a:t>Mixture of industrial, commercial and residential buildings</a:t>
                      </a:r>
                    </a:p>
                    <a:p>
                      <a:pPr marL="285750" indent="-285750">
                        <a:buFont typeface="Arial" panose="020B0604020202020204" pitchFamily="34" charset="0"/>
                        <a:buChar char="•"/>
                      </a:pPr>
                      <a:r>
                        <a:rPr lang="en-US" sz="1400" dirty="0">
                          <a:solidFill>
                            <a:schemeClr val="tx1"/>
                          </a:solidFill>
                        </a:rPr>
                        <a:t>Near highway</a:t>
                      </a:r>
                    </a:p>
                    <a:p>
                      <a:pPr marL="285750" indent="-285750">
                        <a:buFont typeface="Arial" panose="020B0604020202020204" pitchFamily="34" charset="0"/>
                        <a:buChar char="•"/>
                      </a:pPr>
                      <a:r>
                        <a:rPr lang="en-US" sz="1400" dirty="0">
                          <a:solidFill>
                            <a:schemeClr val="tx1"/>
                          </a:solidFill>
                        </a:rPr>
                        <a:t>Potential very high customer traffic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400" dirty="0">
                          <a:solidFill>
                            <a:schemeClr val="tx1"/>
                          </a:solidFill>
                        </a:rPr>
                        <a:t>Mostly recreational parks</a:t>
                      </a:r>
                    </a:p>
                    <a:p>
                      <a:pPr marL="285750" indent="-285750">
                        <a:buFont typeface="Arial" panose="020B0604020202020204" pitchFamily="34" charset="0"/>
                        <a:buChar char="•"/>
                      </a:pPr>
                      <a:r>
                        <a:rPr lang="en-US" sz="1400" dirty="0">
                          <a:solidFill>
                            <a:schemeClr val="tx1"/>
                          </a:solidFill>
                        </a:rPr>
                        <a:t>Some Residential areas on the north east</a:t>
                      </a:r>
                    </a:p>
                    <a:p>
                      <a:pPr marL="285750" indent="-285750">
                        <a:buFont typeface="Arial" panose="020B0604020202020204" pitchFamily="34" charset="0"/>
                        <a:buChar char="•"/>
                      </a:pPr>
                      <a:r>
                        <a:rPr lang="en-US" sz="1400" dirty="0">
                          <a:solidFill>
                            <a:schemeClr val="tx1"/>
                          </a:solidFill>
                        </a:rPr>
                        <a:t>Low expected customer traffic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7401016"/>
                  </a:ext>
                </a:extLst>
              </a:tr>
            </a:tbl>
          </a:graphicData>
        </a:graphic>
      </p:graphicFrame>
      <p:pic>
        <p:nvPicPr>
          <p:cNvPr id="13" name="Picture 12" descr="Map&#10;&#10;Description automatically generated">
            <a:extLst>
              <a:ext uri="{FF2B5EF4-FFF2-40B4-BE49-F238E27FC236}">
                <a16:creationId xmlns:a16="http://schemas.microsoft.com/office/drawing/2014/main" id="{D20334F6-607D-9D4C-BB65-48A2FB466BAC}"/>
              </a:ext>
            </a:extLst>
          </p:cNvPr>
          <p:cNvPicPr/>
          <p:nvPr/>
        </p:nvPicPr>
        <p:blipFill rotWithShape="1">
          <a:blip r:embed="rId2">
            <a:extLst>
              <a:ext uri="{28A0092B-C50C-407E-A947-70E740481C1C}">
                <a14:useLocalDpi xmlns:a14="http://schemas.microsoft.com/office/drawing/2010/main" val="0"/>
              </a:ext>
            </a:extLst>
          </a:blip>
          <a:srcRect t="32463"/>
          <a:stretch/>
        </p:blipFill>
        <p:spPr bwMode="auto">
          <a:xfrm>
            <a:off x="641033" y="1885897"/>
            <a:ext cx="2673668" cy="2673404"/>
          </a:xfrm>
          <a:prstGeom prst="rect">
            <a:avLst/>
          </a:prstGeom>
          <a:ln>
            <a:noFill/>
          </a:ln>
          <a:extLst>
            <a:ext uri="{53640926-AAD7-44D8-BBD7-CCE9431645EC}">
              <a14:shadowObscured xmlns:a14="http://schemas.microsoft.com/office/drawing/2010/main"/>
            </a:ext>
          </a:extLst>
        </p:spPr>
      </p:pic>
      <p:pic>
        <p:nvPicPr>
          <p:cNvPr id="15" name="Picture 14" descr="Map&#10;&#10;Description automatically generated">
            <a:extLst>
              <a:ext uri="{FF2B5EF4-FFF2-40B4-BE49-F238E27FC236}">
                <a16:creationId xmlns:a16="http://schemas.microsoft.com/office/drawing/2014/main" id="{6B498172-4631-4C49-A890-A8416DD772A7}"/>
              </a:ext>
            </a:extLst>
          </p:cNvPr>
          <p:cNvPicPr/>
          <p:nvPr/>
        </p:nvPicPr>
        <p:blipFill>
          <a:blip r:embed="rId3">
            <a:extLst>
              <a:ext uri="{28A0092B-C50C-407E-A947-70E740481C1C}">
                <a14:useLocalDpi xmlns:a14="http://schemas.microsoft.com/office/drawing/2010/main" val="0"/>
              </a:ext>
            </a:extLst>
          </a:blip>
          <a:stretch>
            <a:fillRect/>
          </a:stretch>
        </p:blipFill>
        <p:spPr>
          <a:xfrm>
            <a:off x="3472062" y="1898219"/>
            <a:ext cx="2673668" cy="2679700"/>
          </a:xfrm>
          <a:prstGeom prst="rect">
            <a:avLst/>
          </a:prstGeom>
        </p:spPr>
      </p:pic>
      <p:pic>
        <p:nvPicPr>
          <p:cNvPr id="16" name="Picture 15" descr="Application, map&#10;&#10;Description automatically generated">
            <a:extLst>
              <a:ext uri="{FF2B5EF4-FFF2-40B4-BE49-F238E27FC236}">
                <a16:creationId xmlns:a16="http://schemas.microsoft.com/office/drawing/2014/main" id="{4F12087A-D8DB-9241-AEB2-FEA0C7637BB8}"/>
              </a:ext>
            </a:extLst>
          </p:cNvPr>
          <p:cNvPicPr/>
          <p:nvPr/>
        </p:nvPicPr>
        <p:blipFill>
          <a:blip r:embed="rId4">
            <a:extLst>
              <a:ext uri="{28A0092B-C50C-407E-A947-70E740481C1C}">
                <a14:useLocalDpi xmlns:a14="http://schemas.microsoft.com/office/drawing/2010/main" val="0"/>
              </a:ext>
            </a:extLst>
          </a:blip>
          <a:stretch>
            <a:fillRect/>
          </a:stretch>
        </p:blipFill>
        <p:spPr>
          <a:xfrm>
            <a:off x="6229551" y="1885897"/>
            <a:ext cx="2673668" cy="2673404"/>
          </a:xfrm>
          <a:prstGeom prst="rect">
            <a:avLst/>
          </a:prstGeom>
        </p:spPr>
      </p:pic>
      <p:pic>
        <p:nvPicPr>
          <p:cNvPr id="17" name="Picture 16" descr="Diagram, map&#10;&#10;Description automatically generated">
            <a:extLst>
              <a:ext uri="{FF2B5EF4-FFF2-40B4-BE49-F238E27FC236}">
                <a16:creationId xmlns:a16="http://schemas.microsoft.com/office/drawing/2014/main" id="{3E1BB065-B900-714B-8C85-C0AB6B295739}"/>
              </a:ext>
            </a:extLst>
          </p:cNvPr>
          <p:cNvPicPr/>
          <p:nvPr/>
        </p:nvPicPr>
        <p:blipFill>
          <a:blip r:embed="rId5">
            <a:extLst>
              <a:ext uri="{28A0092B-C50C-407E-A947-70E740481C1C}">
                <a14:useLocalDpi xmlns:a14="http://schemas.microsoft.com/office/drawing/2010/main" val="0"/>
              </a:ext>
            </a:extLst>
          </a:blip>
          <a:stretch>
            <a:fillRect/>
          </a:stretch>
        </p:blipFill>
        <p:spPr>
          <a:xfrm>
            <a:off x="9060580" y="1885897"/>
            <a:ext cx="2574208" cy="2673404"/>
          </a:xfrm>
          <a:prstGeom prst="rect">
            <a:avLst/>
          </a:prstGeom>
        </p:spPr>
      </p:pic>
      <p:sp>
        <p:nvSpPr>
          <p:cNvPr id="18" name="Rectangle 17">
            <a:extLst>
              <a:ext uri="{FF2B5EF4-FFF2-40B4-BE49-F238E27FC236}">
                <a16:creationId xmlns:a16="http://schemas.microsoft.com/office/drawing/2014/main" id="{22367AF9-AD53-3A49-9142-93FAFCCE89EC}"/>
              </a:ext>
            </a:extLst>
          </p:cNvPr>
          <p:cNvSpPr/>
          <p:nvPr/>
        </p:nvSpPr>
        <p:spPr>
          <a:xfrm>
            <a:off x="759777" y="3187269"/>
            <a:ext cx="512445" cy="452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9" name="Rectangle 18">
            <a:extLst>
              <a:ext uri="{FF2B5EF4-FFF2-40B4-BE49-F238E27FC236}">
                <a16:creationId xmlns:a16="http://schemas.microsoft.com/office/drawing/2014/main" id="{090126CE-276D-DF42-9183-9AB6D1304D34}"/>
              </a:ext>
            </a:extLst>
          </p:cNvPr>
          <p:cNvSpPr/>
          <p:nvPr/>
        </p:nvSpPr>
        <p:spPr>
          <a:xfrm>
            <a:off x="2003267" y="2632268"/>
            <a:ext cx="512445" cy="452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0" name="TextBox 19">
            <a:extLst>
              <a:ext uri="{FF2B5EF4-FFF2-40B4-BE49-F238E27FC236}">
                <a16:creationId xmlns:a16="http://schemas.microsoft.com/office/drawing/2014/main" id="{6848AD29-B13D-574E-8822-E130C0689166}"/>
              </a:ext>
            </a:extLst>
          </p:cNvPr>
          <p:cNvSpPr txBox="1"/>
          <p:nvPr/>
        </p:nvSpPr>
        <p:spPr>
          <a:xfrm>
            <a:off x="7903097" y="5707217"/>
            <a:ext cx="723900" cy="830997"/>
          </a:xfrm>
          <a:prstGeom prst="rect">
            <a:avLst/>
          </a:prstGeom>
          <a:noFill/>
        </p:spPr>
        <p:txBody>
          <a:bodyPr wrap="square" rtlCol="0">
            <a:spAutoFit/>
          </a:bodyPr>
          <a:lstStyle/>
          <a:p>
            <a:r>
              <a:rPr lang="en-US" sz="4800" dirty="0"/>
              <a:t>👍</a:t>
            </a:r>
            <a:endParaRPr lang="en-US" sz="1600" dirty="0"/>
          </a:p>
        </p:txBody>
      </p:sp>
    </p:spTree>
    <p:extLst>
      <p:ext uri="{BB962C8B-B14F-4D97-AF65-F5344CB8AC3E}">
        <p14:creationId xmlns:p14="http://schemas.microsoft.com/office/powerpoint/2010/main" val="211170472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BED40652-2041-40A8-BD19-2174322668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3F9E3962-D4A6-4AE1-88E9-74BCE5EB88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C6C9A81-EBD8-4A7D-BE1B-7520E2A46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8" name="Picture 57">
            <a:extLst>
              <a:ext uri="{FF2B5EF4-FFF2-40B4-BE49-F238E27FC236}">
                <a16:creationId xmlns:a16="http://schemas.microsoft.com/office/drawing/2014/main" id="{79C71F41-5AA1-428C-A1E3-0BD5A76911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60" name="Picture 59">
            <a:extLst>
              <a:ext uri="{FF2B5EF4-FFF2-40B4-BE49-F238E27FC236}">
                <a16:creationId xmlns:a16="http://schemas.microsoft.com/office/drawing/2014/main" id="{8AA17048-7FB7-46CB-B99B-8D9D66ECA5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62" name="Rectangle 61">
            <a:extLst>
              <a:ext uri="{FF2B5EF4-FFF2-40B4-BE49-F238E27FC236}">
                <a16:creationId xmlns:a16="http://schemas.microsoft.com/office/drawing/2014/main" id="{1CFBC036-F1E2-42B1-B205-11560583B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2F70F32B-3527-4CFD-886B-79F3A39D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2AC9BDD5-3FE7-47ED-AD33-026DCBF05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Freeform 16">
            <a:extLst>
              <a:ext uri="{FF2B5EF4-FFF2-40B4-BE49-F238E27FC236}">
                <a16:creationId xmlns:a16="http://schemas.microsoft.com/office/drawing/2014/main" id="{53534E65-C191-4A2A-8F40-1D1B22686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27737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80" name="Rectangle 69">
            <a:extLst>
              <a:ext uri="{FF2B5EF4-FFF2-40B4-BE49-F238E27FC236}">
                <a16:creationId xmlns:a16="http://schemas.microsoft.com/office/drawing/2014/main" id="{828C3692-45DB-4A59-8D2E-1E438CFC2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13846"/>
            <a:ext cx="12191695" cy="1144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Freeform 5">
            <a:extLst>
              <a:ext uri="{FF2B5EF4-FFF2-40B4-BE49-F238E27FC236}">
                <a16:creationId xmlns:a16="http://schemas.microsoft.com/office/drawing/2014/main" id="{985282F3-F050-496F-AB1B-3AFACB060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619A2A06-E30A-E646-8D6C-E14BF6C24417}"/>
              </a:ext>
            </a:extLst>
          </p:cNvPr>
          <p:cNvSpPr>
            <a:spLocks noGrp="1"/>
          </p:cNvSpPr>
          <p:nvPr>
            <p:ph type="title"/>
          </p:nvPr>
        </p:nvSpPr>
        <p:spPr>
          <a:xfrm>
            <a:off x="636916" y="4371849"/>
            <a:ext cx="9149350" cy="1350523"/>
          </a:xfrm>
        </p:spPr>
        <p:txBody>
          <a:bodyPr vert="horz" lIns="91440" tIns="45720" rIns="91440" bIns="45720" rtlCol="0" anchor="b">
            <a:normAutofit/>
          </a:bodyPr>
          <a:lstStyle/>
          <a:p>
            <a:r>
              <a:rPr lang="en-US" sz="6600"/>
              <a:t>Conclusion</a:t>
            </a:r>
          </a:p>
        </p:txBody>
      </p:sp>
      <p:pic>
        <p:nvPicPr>
          <p:cNvPr id="47" name="Graphic 17" descr="Gavel">
            <a:extLst>
              <a:ext uri="{FF2B5EF4-FFF2-40B4-BE49-F238E27FC236}">
                <a16:creationId xmlns:a16="http://schemas.microsoft.com/office/drawing/2014/main" id="{FE5B2C14-FFB8-48A7-8516-07A7DAF01D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5458" y="640081"/>
            <a:ext cx="2809447" cy="2809447"/>
          </a:xfrm>
          <a:prstGeom prst="rect">
            <a:avLst/>
          </a:prstGeom>
          <a:effectLst/>
        </p:spPr>
      </p:pic>
      <p:sp>
        <p:nvSpPr>
          <p:cNvPr id="4" name="Slide Number Placeholder 3">
            <a:extLst>
              <a:ext uri="{FF2B5EF4-FFF2-40B4-BE49-F238E27FC236}">
                <a16:creationId xmlns:a16="http://schemas.microsoft.com/office/drawing/2014/main" id="{BCBFE135-B47D-0D43-8D9F-1E89FB44551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6D22F896-40B5-4ADD-8801-0D06FADFA095}" type="slidenum">
              <a:rPr lang="en-US" smtClean="0"/>
              <a:pPr defTabSz="914400">
                <a:spcAft>
                  <a:spcPts val="600"/>
                </a:spcAft>
              </a:pPr>
              <a:t>9</a:t>
            </a:fld>
            <a:endParaRPr lang="en-US"/>
          </a:p>
        </p:txBody>
      </p:sp>
      <p:sp>
        <p:nvSpPr>
          <p:cNvPr id="6" name="TextBox 5">
            <a:extLst>
              <a:ext uri="{FF2B5EF4-FFF2-40B4-BE49-F238E27FC236}">
                <a16:creationId xmlns:a16="http://schemas.microsoft.com/office/drawing/2014/main" id="{5945DFB7-B657-8040-BD49-D832DDD802A8}"/>
              </a:ext>
            </a:extLst>
          </p:cNvPr>
          <p:cNvSpPr txBox="1"/>
          <p:nvPr/>
        </p:nvSpPr>
        <p:spPr>
          <a:xfrm>
            <a:off x="3690951" y="1331774"/>
            <a:ext cx="6500814" cy="1754326"/>
          </a:xfrm>
          <a:prstGeom prst="rect">
            <a:avLst/>
          </a:prstGeom>
          <a:noFill/>
        </p:spPr>
        <p:txBody>
          <a:bodyPr wrap="square" rtlCol="0">
            <a:spAutoFit/>
          </a:bodyPr>
          <a:lstStyle/>
          <a:p>
            <a:r>
              <a:rPr lang="en-US" dirty="0">
                <a:solidFill>
                  <a:schemeClr val="bg1"/>
                </a:solidFill>
              </a:rPr>
              <a:t>K-means Clustering determines that </a:t>
            </a:r>
            <a:r>
              <a:rPr lang="en-US" b="1" dirty="0">
                <a:solidFill>
                  <a:schemeClr val="bg1"/>
                </a:solidFill>
              </a:rPr>
              <a:t>Cluster 0</a:t>
            </a:r>
            <a:r>
              <a:rPr lang="en-US" dirty="0">
                <a:solidFill>
                  <a:schemeClr val="bg1"/>
                </a:solidFill>
              </a:rPr>
              <a:t> has the least, restaurant competition in its neighborhood</a:t>
            </a:r>
            <a:br>
              <a:rPr lang="en-US" dirty="0">
                <a:solidFill>
                  <a:schemeClr val="bg1"/>
                </a:solidFill>
              </a:rPr>
            </a:br>
            <a:endParaRPr lang="en-US" dirty="0">
              <a:solidFill>
                <a:schemeClr val="bg1"/>
              </a:solidFill>
            </a:endParaRPr>
          </a:p>
          <a:p>
            <a:r>
              <a:rPr lang="en-US" dirty="0">
                <a:solidFill>
                  <a:schemeClr val="bg1"/>
                </a:solidFill>
              </a:rPr>
              <a:t>Folium data visualization mapping indicates that ’</a:t>
            </a:r>
            <a:r>
              <a:rPr lang="en-US" b="1" dirty="0">
                <a:solidFill>
                  <a:schemeClr val="bg1"/>
                </a:solidFill>
              </a:rPr>
              <a:t>Kampong </a:t>
            </a:r>
            <a:r>
              <a:rPr lang="en-US" b="1" dirty="0" err="1">
                <a:solidFill>
                  <a:schemeClr val="bg1"/>
                </a:solidFill>
              </a:rPr>
              <a:t>Pasir</a:t>
            </a:r>
            <a:r>
              <a:rPr lang="en-US" b="1" dirty="0">
                <a:solidFill>
                  <a:schemeClr val="bg1"/>
                </a:solidFill>
              </a:rPr>
              <a:t> </a:t>
            </a:r>
            <a:r>
              <a:rPr lang="en-US" b="1" dirty="0" err="1">
                <a:solidFill>
                  <a:schemeClr val="bg1"/>
                </a:solidFill>
              </a:rPr>
              <a:t>Ris</a:t>
            </a:r>
            <a:r>
              <a:rPr lang="en-US" dirty="0">
                <a:solidFill>
                  <a:schemeClr val="bg1"/>
                </a:solidFill>
              </a:rPr>
              <a:t>’ neighborhood has potentially the highest customer volume</a:t>
            </a:r>
          </a:p>
        </p:txBody>
      </p:sp>
    </p:spTree>
    <p:extLst>
      <p:ext uri="{BB962C8B-B14F-4D97-AF65-F5344CB8AC3E}">
        <p14:creationId xmlns:p14="http://schemas.microsoft.com/office/powerpoint/2010/main" val="1452776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773</Words>
  <Application>Microsoft Macintosh PowerPoint</Application>
  <PresentationFormat>Widescreen</PresentationFormat>
  <Paragraphs>280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Clustering the Neighborhood of Singapore </vt:lpstr>
      <vt:lpstr>Setting the context</vt:lpstr>
      <vt:lpstr>Our Approach &amp; Methodoloy</vt:lpstr>
      <vt:lpstr>Data to focus on(1/2)</vt:lpstr>
      <vt:lpstr>Data to focus on (2/2)</vt:lpstr>
      <vt:lpstr>The Results</vt:lpstr>
      <vt:lpstr>Diving into Cluster 0</vt:lpstr>
      <vt:lpstr>Our Recommendation</vt:lpstr>
      <vt:lpstr>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the Neighborhood of Singapore </dc:title>
  <dc:creator>bl5687</dc:creator>
  <cp:lastModifiedBy>bl5687</cp:lastModifiedBy>
  <cp:revision>1</cp:revision>
  <dcterms:created xsi:type="dcterms:W3CDTF">2021-01-10T11:47:34Z</dcterms:created>
  <dcterms:modified xsi:type="dcterms:W3CDTF">2021-01-10T11:50:50Z</dcterms:modified>
</cp:coreProperties>
</file>