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2088EB-DC8C-48E2-B250-D4FD871081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8CD847C-42B8-4AF1-82CA-4C11BB151DAD}">
      <dgm:prSet/>
      <dgm:spPr/>
      <dgm:t>
        <a:bodyPr/>
        <a:lstStyle/>
        <a:p>
          <a:r>
            <a:rPr lang="pt-BR" b="0" i="0"/>
            <a:t>Existem várias razões para implementar um repositório e a sua própria </a:t>
          </a:r>
          <a:r>
            <a:rPr lang="pt-BR"/>
            <a:t>U</a:t>
          </a:r>
          <a:r>
            <a:rPr lang="pt-BR" b="0" i="0"/>
            <a:t>nit of </a:t>
          </a:r>
          <a:r>
            <a:rPr lang="pt-BR"/>
            <a:t>W</a:t>
          </a:r>
          <a:r>
            <a:rPr lang="pt-BR" b="0" i="0"/>
            <a:t>ork, como efetuar logs, tracing, gerenciar as transações, promover testabilidade em seu sistema, entre outras.</a:t>
          </a:r>
          <a:endParaRPr lang="en-US"/>
        </a:p>
      </dgm:t>
    </dgm:pt>
    <dgm:pt modelId="{0EF4F0AB-18F0-46D1-A297-1C89519A300B}" type="parTrans" cxnId="{E5136F6E-5F5C-4C80-B6A8-09AE8E89B71B}">
      <dgm:prSet/>
      <dgm:spPr/>
      <dgm:t>
        <a:bodyPr/>
        <a:lstStyle/>
        <a:p>
          <a:endParaRPr lang="en-US"/>
        </a:p>
      </dgm:t>
    </dgm:pt>
    <dgm:pt modelId="{9AD31D29-6AFA-45F9-969B-2965FD9FE07E}" type="sibTrans" cxnId="{E5136F6E-5F5C-4C80-B6A8-09AE8E89B71B}">
      <dgm:prSet/>
      <dgm:spPr/>
      <dgm:t>
        <a:bodyPr/>
        <a:lstStyle/>
        <a:p>
          <a:endParaRPr lang="en-US"/>
        </a:p>
      </dgm:t>
    </dgm:pt>
    <dgm:pt modelId="{AEE69AC5-7A81-406D-B2E2-C383C03FFACA}">
      <dgm:prSet/>
      <dgm:spPr/>
      <dgm:t>
        <a:bodyPr/>
        <a:lstStyle/>
        <a:p>
          <a:r>
            <a:rPr lang="pt-BR" b="0" i="0"/>
            <a:t>E, quando você for fazer isso, você deve estar certo de estar fazendo da forma correta.</a:t>
          </a:r>
          <a:endParaRPr lang="en-US"/>
        </a:p>
      </dgm:t>
    </dgm:pt>
    <dgm:pt modelId="{DABDD25F-78C1-49D6-B1A8-62E1C26E97E9}" type="parTrans" cxnId="{ED2B024B-C532-478F-8121-D18125C201E8}">
      <dgm:prSet/>
      <dgm:spPr/>
      <dgm:t>
        <a:bodyPr/>
        <a:lstStyle/>
        <a:p>
          <a:endParaRPr lang="en-US"/>
        </a:p>
      </dgm:t>
    </dgm:pt>
    <dgm:pt modelId="{356D8A98-B4B9-4231-9DB4-75B0EF5EF0C7}" type="sibTrans" cxnId="{ED2B024B-C532-478F-8121-D18125C201E8}">
      <dgm:prSet/>
      <dgm:spPr/>
      <dgm:t>
        <a:bodyPr/>
        <a:lstStyle/>
        <a:p>
          <a:endParaRPr lang="en-US"/>
        </a:p>
      </dgm:t>
    </dgm:pt>
    <dgm:pt modelId="{2331F883-C2A5-4D26-BD61-AF09CCC14945}">
      <dgm:prSet/>
      <dgm:spPr/>
      <dgm:t>
        <a:bodyPr/>
        <a:lstStyle/>
        <a:p>
          <a:r>
            <a:rPr lang="pt-BR"/>
            <a:t>Vamos </a:t>
          </a:r>
          <a:r>
            <a:rPr lang="pt-BR" b="0" i="0"/>
            <a:t>apresentar como implementar o padrão Repository e Unit of Work de forma simples evitando muitos problemas de concorrências.</a:t>
          </a:r>
          <a:endParaRPr lang="en-US"/>
        </a:p>
      </dgm:t>
    </dgm:pt>
    <dgm:pt modelId="{0013C3BA-F6B3-4BEF-94D8-0F96FC0B8821}" type="parTrans" cxnId="{926EB5F5-29B0-4F6C-B2D1-5E26C5B3D0A9}">
      <dgm:prSet/>
      <dgm:spPr/>
      <dgm:t>
        <a:bodyPr/>
        <a:lstStyle/>
        <a:p>
          <a:endParaRPr lang="en-US"/>
        </a:p>
      </dgm:t>
    </dgm:pt>
    <dgm:pt modelId="{D0AFB3E9-647C-4740-80F3-F1AD5FE0AE4E}" type="sibTrans" cxnId="{926EB5F5-29B0-4F6C-B2D1-5E26C5B3D0A9}">
      <dgm:prSet/>
      <dgm:spPr/>
      <dgm:t>
        <a:bodyPr/>
        <a:lstStyle/>
        <a:p>
          <a:endParaRPr lang="en-US"/>
        </a:p>
      </dgm:t>
    </dgm:pt>
    <dgm:pt modelId="{921B4BEA-7814-4DE3-9DAB-08FEAC7FEFD6}" type="pres">
      <dgm:prSet presAssocID="{A92088EB-DC8C-48E2-B250-D4FD8710815C}" presName="root" presStyleCnt="0">
        <dgm:presLayoutVars>
          <dgm:dir/>
          <dgm:resizeHandles val="exact"/>
        </dgm:presLayoutVars>
      </dgm:prSet>
      <dgm:spPr/>
    </dgm:pt>
    <dgm:pt modelId="{23536BFF-47F1-4B73-9E48-67D63C121AC2}" type="pres">
      <dgm:prSet presAssocID="{98CD847C-42B8-4AF1-82CA-4C11BB151DAD}" presName="compNode" presStyleCnt="0"/>
      <dgm:spPr/>
    </dgm:pt>
    <dgm:pt modelId="{D25102DD-1C31-412F-91BF-7B6C70D49664}" type="pres">
      <dgm:prSet presAssocID="{98CD847C-42B8-4AF1-82CA-4C11BB151DAD}" presName="bgRect" presStyleLbl="bgShp" presStyleIdx="0" presStyleCnt="3"/>
      <dgm:spPr/>
    </dgm:pt>
    <dgm:pt modelId="{755F2FC2-B8EA-41AF-9321-BBE94011AC11}" type="pres">
      <dgm:prSet presAssocID="{98CD847C-42B8-4AF1-82CA-4C11BB151D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47C5D8FC-49EC-463C-8258-2636449461CA}" type="pres">
      <dgm:prSet presAssocID="{98CD847C-42B8-4AF1-82CA-4C11BB151DAD}" presName="spaceRect" presStyleCnt="0"/>
      <dgm:spPr/>
    </dgm:pt>
    <dgm:pt modelId="{F721EAD5-3339-483F-89A6-2615F1BD95D9}" type="pres">
      <dgm:prSet presAssocID="{98CD847C-42B8-4AF1-82CA-4C11BB151DAD}" presName="parTx" presStyleLbl="revTx" presStyleIdx="0" presStyleCnt="3">
        <dgm:presLayoutVars>
          <dgm:chMax val="0"/>
          <dgm:chPref val="0"/>
        </dgm:presLayoutVars>
      </dgm:prSet>
      <dgm:spPr/>
    </dgm:pt>
    <dgm:pt modelId="{4ABAAC0D-63E1-4756-AA1F-70EE1B1F5B79}" type="pres">
      <dgm:prSet presAssocID="{9AD31D29-6AFA-45F9-969B-2965FD9FE07E}" presName="sibTrans" presStyleCnt="0"/>
      <dgm:spPr/>
    </dgm:pt>
    <dgm:pt modelId="{806C46F4-2000-40BA-81FC-6C52582FA793}" type="pres">
      <dgm:prSet presAssocID="{AEE69AC5-7A81-406D-B2E2-C383C03FFACA}" presName="compNode" presStyleCnt="0"/>
      <dgm:spPr/>
    </dgm:pt>
    <dgm:pt modelId="{69D3A005-E352-48B5-8285-3FC8E7345C12}" type="pres">
      <dgm:prSet presAssocID="{AEE69AC5-7A81-406D-B2E2-C383C03FFACA}" presName="bgRect" presStyleLbl="bgShp" presStyleIdx="1" presStyleCnt="3"/>
      <dgm:spPr/>
    </dgm:pt>
    <dgm:pt modelId="{AECA208A-494D-4D7D-9F97-102298E03E5B}" type="pres">
      <dgm:prSet presAssocID="{AEE69AC5-7A81-406D-B2E2-C383C03FFA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3EBE0EEC-2EBC-428E-93A7-5EEA2B60D5EE}" type="pres">
      <dgm:prSet presAssocID="{AEE69AC5-7A81-406D-B2E2-C383C03FFACA}" presName="spaceRect" presStyleCnt="0"/>
      <dgm:spPr/>
    </dgm:pt>
    <dgm:pt modelId="{785784F0-2A59-4878-8105-CD45C918C549}" type="pres">
      <dgm:prSet presAssocID="{AEE69AC5-7A81-406D-B2E2-C383C03FFACA}" presName="parTx" presStyleLbl="revTx" presStyleIdx="1" presStyleCnt="3">
        <dgm:presLayoutVars>
          <dgm:chMax val="0"/>
          <dgm:chPref val="0"/>
        </dgm:presLayoutVars>
      </dgm:prSet>
      <dgm:spPr/>
    </dgm:pt>
    <dgm:pt modelId="{2D1408A9-A66E-43F2-B0BE-5C1DFF4F529D}" type="pres">
      <dgm:prSet presAssocID="{356D8A98-B4B9-4231-9DB4-75B0EF5EF0C7}" presName="sibTrans" presStyleCnt="0"/>
      <dgm:spPr/>
    </dgm:pt>
    <dgm:pt modelId="{DB91092B-2767-4B99-B2A8-B80A2BD74509}" type="pres">
      <dgm:prSet presAssocID="{2331F883-C2A5-4D26-BD61-AF09CCC14945}" presName="compNode" presStyleCnt="0"/>
      <dgm:spPr/>
    </dgm:pt>
    <dgm:pt modelId="{7B740FED-68CA-44E0-A530-7DA33DB00116}" type="pres">
      <dgm:prSet presAssocID="{2331F883-C2A5-4D26-BD61-AF09CCC14945}" presName="bgRect" presStyleLbl="bgShp" presStyleIdx="2" presStyleCnt="3"/>
      <dgm:spPr/>
    </dgm:pt>
    <dgm:pt modelId="{B814FC64-2E7D-4164-A67C-3AF14851B7E1}" type="pres">
      <dgm:prSet presAssocID="{2331F883-C2A5-4D26-BD61-AF09CCC149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1E7B6A01-7B7D-401D-8D78-C98109A37F5D}" type="pres">
      <dgm:prSet presAssocID="{2331F883-C2A5-4D26-BD61-AF09CCC14945}" presName="spaceRect" presStyleCnt="0"/>
      <dgm:spPr/>
    </dgm:pt>
    <dgm:pt modelId="{DA93BD9F-C1F7-4178-8699-CEC0F073A8F1}" type="pres">
      <dgm:prSet presAssocID="{2331F883-C2A5-4D26-BD61-AF09CCC1494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89CA01A-D2E3-419D-80D6-9F8B9665BEF7}" type="presOf" srcId="{A92088EB-DC8C-48E2-B250-D4FD8710815C}" destId="{921B4BEA-7814-4DE3-9DAB-08FEAC7FEFD6}" srcOrd="0" destOrd="0" presId="urn:microsoft.com/office/officeart/2018/2/layout/IconVerticalSolidList"/>
    <dgm:cxn modelId="{ED2B024B-C532-478F-8121-D18125C201E8}" srcId="{A92088EB-DC8C-48E2-B250-D4FD8710815C}" destId="{AEE69AC5-7A81-406D-B2E2-C383C03FFACA}" srcOrd="1" destOrd="0" parTransId="{DABDD25F-78C1-49D6-B1A8-62E1C26E97E9}" sibTransId="{356D8A98-B4B9-4231-9DB4-75B0EF5EF0C7}"/>
    <dgm:cxn modelId="{E5136F6E-5F5C-4C80-B6A8-09AE8E89B71B}" srcId="{A92088EB-DC8C-48E2-B250-D4FD8710815C}" destId="{98CD847C-42B8-4AF1-82CA-4C11BB151DAD}" srcOrd="0" destOrd="0" parTransId="{0EF4F0AB-18F0-46D1-A297-1C89519A300B}" sibTransId="{9AD31D29-6AFA-45F9-969B-2965FD9FE07E}"/>
    <dgm:cxn modelId="{69BB527E-C86F-4A34-A346-DE8371F401C7}" type="presOf" srcId="{2331F883-C2A5-4D26-BD61-AF09CCC14945}" destId="{DA93BD9F-C1F7-4178-8699-CEC0F073A8F1}" srcOrd="0" destOrd="0" presId="urn:microsoft.com/office/officeart/2018/2/layout/IconVerticalSolidList"/>
    <dgm:cxn modelId="{7544E9CA-3DA7-4827-B955-E8105D5D201D}" type="presOf" srcId="{98CD847C-42B8-4AF1-82CA-4C11BB151DAD}" destId="{F721EAD5-3339-483F-89A6-2615F1BD95D9}" srcOrd="0" destOrd="0" presId="urn:microsoft.com/office/officeart/2018/2/layout/IconVerticalSolidList"/>
    <dgm:cxn modelId="{21D584EF-CBB2-4171-B4F9-1A26AC9B1F3C}" type="presOf" srcId="{AEE69AC5-7A81-406D-B2E2-C383C03FFACA}" destId="{785784F0-2A59-4878-8105-CD45C918C549}" srcOrd="0" destOrd="0" presId="urn:microsoft.com/office/officeart/2018/2/layout/IconVerticalSolidList"/>
    <dgm:cxn modelId="{926EB5F5-29B0-4F6C-B2D1-5E26C5B3D0A9}" srcId="{A92088EB-DC8C-48E2-B250-D4FD8710815C}" destId="{2331F883-C2A5-4D26-BD61-AF09CCC14945}" srcOrd="2" destOrd="0" parTransId="{0013C3BA-F6B3-4BEF-94D8-0F96FC0B8821}" sibTransId="{D0AFB3E9-647C-4740-80F3-F1AD5FE0AE4E}"/>
    <dgm:cxn modelId="{BC9A871F-3165-4960-A63A-2AE4BF418B2C}" type="presParOf" srcId="{921B4BEA-7814-4DE3-9DAB-08FEAC7FEFD6}" destId="{23536BFF-47F1-4B73-9E48-67D63C121AC2}" srcOrd="0" destOrd="0" presId="urn:microsoft.com/office/officeart/2018/2/layout/IconVerticalSolidList"/>
    <dgm:cxn modelId="{1F187E8D-4D37-4EB5-A763-B5E7AD545F27}" type="presParOf" srcId="{23536BFF-47F1-4B73-9E48-67D63C121AC2}" destId="{D25102DD-1C31-412F-91BF-7B6C70D49664}" srcOrd="0" destOrd="0" presId="urn:microsoft.com/office/officeart/2018/2/layout/IconVerticalSolidList"/>
    <dgm:cxn modelId="{5D8F5516-0A4E-4171-8359-110DA6D65EAC}" type="presParOf" srcId="{23536BFF-47F1-4B73-9E48-67D63C121AC2}" destId="{755F2FC2-B8EA-41AF-9321-BBE94011AC11}" srcOrd="1" destOrd="0" presId="urn:microsoft.com/office/officeart/2018/2/layout/IconVerticalSolidList"/>
    <dgm:cxn modelId="{A93E6D52-C9FF-4986-A035-6F9E83E12E22}" type="presParOf" srcId="{23536BFF-47F1-4B73-9E48-67D63C121AC2}" destId="{47C5D8FC-49EC-463C-8258-2636449461CA}" srcOrd="2" destOrd="0" presId="urn:microsoft.com/office/officeart/2018/2/layout/IconVerticalSolidList"/>
    <dgm:cxn modelId="{1B6810C7-49EC-43F6-8668-0555B6BD04C2}" type="presParOf" srcId="{23536BFF-47F1-4B73-9E48-67D63C121AC2}" destId="{F721EAD5-3339-483F-89A6-2615F1BD95D9}" srcOrd="3" destOrd="0" presId="urn:microsoft.com/office/officeart/2018/2/layout/IconVerticalSolidList"/>
    <dgm:cxn modelId="{6F54BC7D-E22E-4E5F-9DB0-34AD7F8A9C7B}" type="presParOf" srcId="{921B4BEA-7814-4DE3-9DAB-08FEAC7FEFD6}" destId="{4ABAAC0D-63E1-4756-AA1F-70EE1B1F5B79}" srcOrd="1" destOrd="0" presId="urn:microsoft.com/office/officeart/2018/2/layout/IconVerticalSolidList"/>
    <dgm:cxn modelId="{F3D6BBD1-9358-4675-917E-81EA62BFFAEC}" type="presParOf" srcId="{921B4BEA-7814-4DE3-9DAB-08FEAC7FEFD6}" destId="{806C46F4-2000-40BA-81FC-6C52582FA793}" srcOrd="2" destOrd="0" presId="urn:microsoft.com/office/officeart/2018/2/layout/IconVerticalSolidList"/>
    <dgm:cxn modelId="{0FEAC838-F49D-4E76-8A15-796608C5B21B}" type="presParOf" srcId="{806C46F4-2000-40BA-81FC-6C52582FA793}" destId="{69D3A005-E352-48B5-8285-3FC8E7345C12}" srcOrd="0" destOrd="0" presId="urn:microsoft.com/office/officeart/2018/2/layout/IconVerticalSolidList"/>
    <dgm:cxn modelId="{4D406F79-0141-4882-9C06-6F33D4C8CD59}" type="presParOf" srcId="{806C46F4-2000-40BA-81FC-6C52582FA793}" destId="{AECA208A-494D-4D7D-9F97-102298E03E5B}" srcOrd="1" destOrd="0" presId="urn:microsoft.com/office/officeart/2018/2/layout/IconVerticalSolidList"/>
    <dgm:cxn modelId="{23DE8D35-CF4E-4A48-9EDC-ECCB5BDA1E17}" type="presParOf" srcId="{806C46F4-2000-40BA-81FC-6C52582FA793}" destId="{3EBE0EEC-2EBC-428E-93A7-5EEA2B60D5EE}" srcOrd="2" destOrd="0" presId="urn:microsoft.com/office/officeart/2018/2/layout/IconVerticalSolidList"/>
    <dgm:cxn modelId="{7EC20810-6C07-44C3-8EEC-0BAD6842C7F6}" type="presParOf" srcId="{806C46F4-2000-40BA-81FC-6C52582FA793}" destId="{785784F0-2A59-4878-8105-CD45C918C549}" srcOrd="3" destOrd="0" presId="urn:microsoft.com/office/officeart/2018/2/layout/IconVerticalSolidList"/>
    <dgm:cxn modelId="{CF06721A-918C-498C-AE0D-BBE1E1CC3FD2}" type="presParOf" srcId="{921B4BEA-7814-4DE3-9DAB-08FEAC7FEFD6}" destId="{2D1408A9-A66E-43F2-B0BE-5C1DFF4F529D}" srcOrd="3" destOrd="0" presId="urn:microsoft.com/office/officeart/2018/2/layout/IconVerticalSolidList"/>
    <dgm:cxn modelId="{58253BBD-371E-487C-BBDE-13D18757E81D}" type="presParOf" srcId="{921B4BEA-7814-4DE3-9DAB-08FEAC7FEFD6}" destId="{DB91092B-2767-4B99-B2A8-B80A2BD74509}" srcOrd="4" destOrd="0" presId="urn:microsoft.com/office/officeart/2018/2/layout/IconVerticalSolidList"/>
    <dgm:cxn modelId="{2A3EF84D-6D7C-4488-958A-93EFF5EB7829}" type="presParOf" srcId="{DB91092B-2767-4B99-B2A8-B80A2BD74509}" destId="{7B740FED-68CA-44E0-A530-7DA33DB00116}" srcOrd="0" destOrd="0" presId="urn:microsoft.com/office/officeart/2018/2/layout/IconVerticalSolidList"/>
    <dgm:cxn modelId="{DA8092FD-62B4-4886-92ED-837745B5E1A2}" type="presParOf" srcId="{DB91092B-2767-4B99-B2A8-B80A2BD74509}" destId="{B814FC64-2E7D-4164-A67C-3AF14851B7E1}" srcOrd="1" destOrd="0" presId="urn:microsoft.com/office/officeart/2018/2/layout/IconVerticalSolidList"/>
    <dgm:cxn modelId="{9738886C-543F-4B15-BF8D-D0D9A7507315}" type="presParOf" srcId="{DB91092B-2767-4B99-B2A8-B80A2BD74509}" destId="{1E7B6A01-7B7D-401D-8D78-C98109A37F5D}" srcOrd="2" destOrd="0" presId="urn:microsoft.com/office/officeart/2018/2/layout/IconVerticalSolidList"/>
    <dgm:cxn modelId="{EAB27F95-8A43-46A5-92B4-77A8CE110C85}" type="presParOf" srcId="{DB91092B-2767-4B99-B2A8-B80A2BD74509}" destId="{DA93BD9F-C1F7-4178-8699-CEC0F073A8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102DD-1C31-412F-91BF-7B6C70D49664}">
      <dsp:nvSpPr>
        <dsp:cNvPr id="0" name=""/>
        <dsp:cNvSpPr/>
      </dsp:nvSpPr>
      <dsp:spPr>
        <a:xfrm>
          <a:off x="0" y="519"/>
          <a:ext cx="6692748" cy="12154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5F2FC2-B8EA-41AF-9321-BBE94011AC11}">
      <dsp:nvSpPr>
        <dsp:cNvPr id="0" name=""/>
        <dsp:cNvSpPr/>
      </dsp:nvSpPr>
      <dsp:spPr>
        <a:xfrm>
          <a:off x="367665" y="273989"/>
          <a:ext cx="668483" cy="6684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1EAD5-3339-483F-89A6-2615F1BD95D9}">
      <dsp:nvSpPr>
        <dsp:cNvPr id="0" name=""/>
        <dsp:cNvSpPr/>
      </dsp:nvSpPr>
      <dsp:spPr>
        <a:xfrm>
          <a:off x="1403815" y="519"/>
          <a:ext cx="5288932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Existem várias razões para implementar um repositório e a sua própria </a:t>
          </a:r>
          <a:r>
            <a:rPr lang="pt-BR" sz="1800" kern="1200"/>
            <a:t>U</a:t>
          </a:r>
          <a:r>
            <a:rPr lang="pt-BR" sz="1800" b="0" i="0" kern="1200"/>
            <a:t>nit of </a:t>
          </a:r>
          <a:r>
            <a:rPr lang="pt-BR" sz="1800" kern="1200"/>
            <a:t>W</a:t>
          </a:r>
          <a:r>
            <a:rPr lang="pt-BR" sz="1800" b="0" i="0" kern="1200"/>
            <a:t>ork, como efetuar logs, tracing, gerenciar as transações, promover testabilidade em seu sistema, entre outras.</a:t>
          </a:r>
          <a:endParaRPr lang="en-US" sz="1800" kern="1200"/>
        </a:p>
      </dsp:txBody>
      <dsp:txXfrm>
        <a:off x="1403815" y="519"/>
        <a:ext cx="5288932" cy="1215424"/>
      </dsp:txXfrm>
    </dsp:sp>
    <dsp:sp modelId="{69D3A005-E352-48B5-8285-3FC8E7345C12}">
      <dsp:nvSpPr>
        <dsp:cNvPr id="0" name=""/>
        <dsp:cNvSpPr/>
      </dsp:nvSpPr>
      <dsp:spPr>
        <a:xfrm>
          <a:off x="0" y="1519799"/>
          <a:ext cx="6692748" cy="12154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A208A-494D-4D7D-9F97-102298E03E5B}">
      <dsp:nvSpPr>
        <dsp:cNvPr id="0" name=""/>
        <dsp:cNvSpPr/>
      </dsp:nvSpPr>
      <dsp:spPr>
        <a:xfrm>
          <a:off x="367665" y="1793270"/>
          <a:ext cx="668483" cy="6684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784F0-2A59-4878-8105-CD45C918C549}">
      <dsp:nvSpPr>
        <dsp:cNvPr id="0" name=""/>
        <dsp:cNvSpPr/>
      </dsp:nvSpPr>
      <dsp:spPr>
        <a:xfrm>
          <a:off x="1403815" y="1519799"/>
          <a:ext cx="5288932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E, quando você for fazer isso, você deve estar certo de estar fazendo da forma correta.</a:t>
          </a:r>
          <a:endParaRPr lang="en-US" sz="1800" kern="1200"/>
        </a:p>
      </dsp:txBody>
      <dsp:txXfrm>
        <a:off x="1403815" y="1519799"/>
        <a:ext cx="5288932" cy="1215424"/>
      </dsp:txXfrm>
    </dsp:sp>
    <dsp:sp modelId="{7B740FED-68CA-44E0-A530-7DA33DB00116}">
      <dsp:nvSpPr>
        <dsp:cNvPr id="0" name=""/>
        <dsp:cNvSpPr/>
      </dsp:nvSpPr>
      <dsp:spPr>
        <a:xfrm>
          <a:off x="0" y="3039080"/>
          <a:ext cx="6692748" cy="12154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4FC64-2E7D-4164-A67C-3AF14851B7E1}">
      <dsp:nvSpPr>
        <dsp:cNvPr id="0" name=""/>
        <dsp:cNvSpPr/>
      </dsp:nvSpPr>
      <dsp:spPr>
        <a:xfrm>
          <a:off x="367665" y="3312550"/>
          <a:ext cx="668483" cy="6684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3BD9F-C1F7-4178-8699-CEC0F073A8F1}">
      <dsp:nvSpPr>
        <dsp:cNvPr id="0" name=""/>
        <dsp:cNvSpPr/>
      </dsp:nvSpPr>
      <dsp:spPr>
        <a:xfrm>
          <a:off x="1403815" y="3039080"/>
          <a:ext cx="5288932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Vamos </a:t>
          </a:r>
          <a:r>
            <a:rPr lang="pt-BR" sz="1800" b="0" i="0" kern="1200"/>
            <a:t>apresentar como implementar o padrão Repository e Unit of Work de forma simples evitando muitos problemas de concorrências.</a:t>
          </a:r>
          <a:endParaRPr lang="en-US" sz="1800" kern="1200"/>
        </a:p>
      </dsp:txBody>
      <dsp:txXfrm>
        <a:off x="1403815" y="3039080"/>
        <a:ext cx="5288932" cy="1215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nderson.vieira@iatec.com.br" TargetMode="External"/><Relationship Id="rId5" Type="http://schemas.openxmlformats.org/officeDocument/2006/relationships/hyperlink" Target="https://www.linkedin.com/in/anderson-lima-vieira-61585222/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2ABF4-16F9-477D-A7A4-AEA6C9D33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of Work Pattern in C#</a:t>
            </a:r>
            <a:endParaRPr lang="pt-BR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803CD10-27AC-46D1-ADF8-55E953DDC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9038" y="5921087"/>
            <a:ext cx="2505964" cy="83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7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7968FA73-D33C-438F-B090-931C56DBA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13282"/>
            <a:ext cx="3734941" cy="2396681"/>
          </a:xfrm>
        </p:spPr>
        <p:txBody>
          <a:bodyPr>
            <a:normAutofit/>
          </a:bodyPr>
          <a:lstStyle/>
          <a:p>
            <a:r>
              <a:rPr lang="pt-BR" cap="none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Instrutor</a:t>
            </a:r>
          </a:p>
        </p:txBody>
      </p:sp>
      <p:sp useBgFill="1">
        <p:nvSpPr>
          <p:cNvPr id="75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Imagem 3" descr="Uma imagem contendo pessoa, ao ar livre, céu, árvore&#10;&#10;Descrição gerada automaticamente">
            <a:extLst>
              <a:ext uri="{FF2B5EF4-FFF2-40B4-BE49-F238E27FC236}">
                <a16:creationId xmlns:a16="http://schemas.microsoft.com/office/drawing/2014/main" id="{1001244C-674B-4322-A646-B4C9200317D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6250"/>
          <a:stretch>
            <a:fillRect/>
          </a:stretch>
        </p:blipFill>
        <p:spPr bwMode="auto">
          <a:xfrm>
            <a:off x="6327613" y="1890743"/>
            <a:ext cx="1314450" cy="21907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32A1528C-40E9-431F-9DB8-DA160997C675}"/>
              </a:ext>
            </a:extLst>
          </p:cNvPr>
          <p:cNvSpPr/>
          <p:nvPr/>
        </p:nvSpPr>
        <p:spPr>
          <a:xfrm>
            <a:off x="7642062" y="1857228"/>
            <a:ext cx="353552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pt-BR" sz="2800" dirty="0">
                <a:solidFill>
                  <a:srgbClr val="203864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Anderson Lima Vieira</a:t>
            </a:r>
            <a:r>
              <a:rPr lang="pt-BR" sz="2000" dirty="0">
                <a:solidFill>
                  <a:srgbClr val="203864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br>
              <a:rPr lang="pt-BR" sz="2800" dirty="0">
                <a:solidFill>
                  <a:srgbClr val="203864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2000" dirty="0">
                <a:solidFill>
                  <a:srgbClr val="203864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br>
              <a:rPr lang="pt-BR" sz="2000" dirty="0">
                <a:solidFill>
                  <a:srgbClr val="203864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1600" dirty="0">
                <a:solidFill>
                  <a:srgbClr val="203864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19 anos de experiencias em Microsoft</a:t>
            </a:r>
            <a:br>
              <a:rPr lang="pt-BR" sz="1600" dirty="0">
                <a:solidFill>
                  <a:srgbClr val="203864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052" name="Imagem 4">
            <a:extLst>
              <a:ext uri="{FF2B5EF4-FFF2-40B4-BE49-F238E27FC236}">
                <a16:creationId xmlns:a16="http://schemas.microsoft.com/office/drawing/2014/main" id="{AFEFB4F4-A8F2-49B5-B630-A03CFE9C6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056" y="2995643"/>
            <a:ext cx="3265083" cy="110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1AA5E6B7-8F49-4918-B45E-495397F3CBA3}"/>
              </a:ext>
            </a:extLst>
          </p:cNvPr>
          <p:cNvSpPr/>
          <p:nvPr/>
        </p:nvSpPr>
        <p:spPr>
          <a:xfrm>
            <a:off x="6327613" y="5371409"/>
            <a:ext cx="4851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Likedin</a:t>
            </a:r>
            <a:r>
              <a:rPr lang="pt-BR" sz="12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pt-BR" sz="1200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https://www.linkedin.com/in/anderson-lima-vieira-61585222/</a:t>
            </a:r>
            <a:br>
              <a:rPr lang="pt-BR" sz="12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1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E-mail:</a:t>
            </a:r>
            <a:r>
              <a:rPr lang="pt-BR" sz="12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 </a:t>
            </a:r>
            <a:r>
              <a:rPr lang="pt-BR" sz="1200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anderson.vieira@iatec.com.br</a:t>
            </a:r>
            <a:br>
              <a:rPr lang="pt-BR" sz="1200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1200" b="1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Celular: </a:t>
            </a:r>
            <a:r>
              <a:rPr lang="pt-BR" sz="1200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11 99316-0813</a:t>
            </a:r>
            <a:endParaRPr lang="pt-BR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2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69" name="Group 81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5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7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5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70" name="Rectangle 122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1" name="Group 124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26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8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7968FA73-D33C-438F-B090-931C56DBA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349" y="1093787"/>
            <a:ext cx="4321873" cy="469741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pt-BR" sz="3600" b="0" i="0" dirty="0">
                <a:effectLst/>
                <a:latin typeface="Segoe UI" panose="020B0502040204020203" pitchFamily="34" charset="0"/>
              </a:rPr>
              <a:t>Qual a utilidade em usar o padrão</a:t>
            </a:r>
            <a:r>
              <a:rPr lang="pt-BR" sz="3600" b="1" i="0" dirty="0">
                <a:effectLst/>
                <a:latin typeface="Segoe UI" panose="020B0502040204020203" pitchFamily="34" charset="0"/>
              </a:rPr>
              <a:t> </a:t>
            </a:r>
            <a:br>
              <a:rPr lang="pt-BR" sz="3600" b="1" i="0" dirty="0">
                <a:effectLst/>
                <a:latin typeface="Segoe UI" panose="020B0502040204020203" pitchFamily="34" charset="0"/>
              </a:rPr>
            </a:br>
            <a:r>
              <a:rPr lang="pt-BR" sz="3600" b="1" i="0" dirty="0">
                <a:effectLst/>
                <a:latin typeface="Segoe UI" panose="020B0502040204020203" pitchFamily="34" charset="0"/>
              </a:rPr>
              <a:t>Unit </a:t>
            </a:r>
            <a:r>
              <a:rPr lang="pt-BR" sz="3600" b="1" i="0" dirty="0" err="1">
                <a:effectLst/>
                <a:latin typeface="Segoe UI" panose="020B0502040204020203" pitchFamily="34" charset="0"/>
              </a:rPr>
              <a:t>Of</a:t>
            </a:r>
            <a:r>
              <a:rPr lang="pt-BR" sz="3600" b="1" i="0" dirty="0">
                <a:effectLst/>
                <a:latin typeface="Segoe UI" panose="020B0502040204020203" pitchFamily="34" charset="0"/>
              </a:rPr>
              <a:t> </a:t>
            </a:r>
            <a:r>
              <a:rPr lang="pt-BR" sz="3600" b="1" i="0" dirty="0" err="1">
                <a:effectLst/>
                <a:latin typeface="Segoe UI" panose="020B0502040204020203" pitchFamily="34" charset="0"/>
              </a:rPr>
              <a:t>Work</a:t>
            </a:r>
            <a:r>
              <a:rPr lang="pt-BR" sz="3600" b="1" i="0" dirty="0">
                <a:effectLst/>
                <a:latin typeface="Segoe UI" panose="020B0502040204020203" pitchFamily="34" charset="0"/>
              </a:rPr>
              <a:t> </a:t>
            </a:r>
            <a:r>
              <a:rPr lang="pt-BR" sz="3600" b="0" i="0" dirty="0">
                <a:effectLst/>
                <a:latin typeface="Segoe UI" panose="020B0502040204020203" pitchFamily="34" charset="0"/>
              </a:rPr>
              <a:t>?</a:t>
            </a:r>
            <a:endParaRPr lang="en-US" sz="3600" dirty="0"/>
          </a:p>
        </p:txBody>
      </p:sp>
      <p:sp useBgFill="1">
        <p:nvSpPr>
          <p:cNvPr id="154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2A1528C-40E9-431F-9DB8-DA160997C675}"/>
              </a:ext>
            </a:extLst>
          </p:cNvPr>
          <p:cNvSpPr/>
          <p:nvPr/>
        </p:nvSpPr>
        <p:spPr>
          <a:xfrm>
            <a:off x="4658422" y="1020763"/>
            <a:ext cx="7463729" cy="558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0" i="0" dirty="0">
                <a:effectLst/>
                <a:latin typeface="Segoe UI" panose="020B0502040204020203" pitchFamily="34" charset="0"/>
              </a:rPr>
              <a:t> Gerenciar as transações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800" b="0" i="0" dirty="0"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0" i="0" dirty="0">
                <a:effectLst/>
                <a:latin typeface="Segoe UI" panose="020B0502040204020203" pitchFamily="34" charset="0"/>
              </a:rPr>
              <a:t> Ordenar o CRUD no banco de dados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800" b="0" i="0" dirty="0"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0" i="0" dirty="0">
                <a:effectLst/>
                <a:latin typeface="Segoe UI" panose="020B0502040204020203" pitchFamily="34" charset="0"/>
              </a:rPr>
              <a:t> Impedir a concorrência (duplicação de atualizações)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800" b="0" i="0" dirty="0"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dirty="0">
                <a:latin typeface="Segoe UI" panose="020B0502040204020203" pitchFamily="34" charset="0"/>
              </a:rPr>
              <a:t> U</a:t>
            </a:r>
            <a:r>
              <a:rPr lang="pt-BR" sz="2800" b="0" i="0" dirty="0">
                <a:effectLst/>
                <a:latin typeface="Segoe UI" panose="020B0502040204020203" pitchFamily="34" charset="0"/>
              </a:rPr>
              <a:t>sar somente uma instância do contexto por requisição</a:t>
            </a:r>
            <a:endParaRPr lang="pt-BR" sz="2800" b="0" i="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558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69" name="Group 81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5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7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5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70" name="Rectangle 122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1" name="Group 124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26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8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7968FA73-D33C-438F-B090-931C56DBA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015" y="1093787"/>
            <a:ext cx="3059969" cy="46974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3600" dirty="0"/>
              <a:t>Unit </a:t>
            </a:r>
            <a:r>
              <a:rPr lang="pt-BR" sz="3600" dirty="0" err="1"/>
              <a:t>Of</a:t>
            </a:r>
            <a:r>
              <a:rPr lang="pt-BR" sz="3600" dirty="0"/>
              <a:t> </a:t>
            </a:r>
            <a:r>
              <a:rPr lang="pt-BR" sz="3600" dirty="0" err="1"/>
              <a:t>Work</a:t>
            </a:r>
            <a:r>
              <a:rPr lang="pt-BR" sz="3600" dirty="0"/>
              <a:t> </a:t>
            </a:r>
            <a:br>
              <a:rPr lang="pt-BR" sz="3600" dirty="0"/>
            </a:br>
            <a:r>
              <a:rPr lang="pt-BR" sz="3600" dirty="0"/>
              <a:t>ou </a:t>
            </a:r>
            <a:br>
              <a:rPr lang="pt-BR" sz="3600" dirty="0"/>
            </a:br>
            <a:r>
              <a:rPr lang="pt-BR" sz="3600" dirty="0"/>
              <a:t>Unidade de Trabalho </a:t>
            </a:r>
            <a:endParaRPr lang="en-US" sz="3600" dirty="0"/>
          </a:p>
        </p:txBody>
      </p:sp>
      <p:sp useBgFill="1">
        <p:nvSpPr>
          <p:cNvPr id="154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2A1528C-40E9-431F-9DB8-DA160997C675}"/>
              </a:ext>
            </a:extLst>
          </p:cNvPr>
          <p:cNvSpPr/>
          <p:nvPr/>
        </p:nvSpPr>
        <p:spPr>
          <a:xfrm>
            <a:off x="5257369" y="1538886"/>
            <a:ext cx="5831944" cy="558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algn="just"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pt-BR" sz="2800" dirty="0">
                <a:latin typeface="WorkSans-Regular"/>
              </a:rPr>
              <a:t>É</a:t>
            </a:r>
            <a:r>
              <a:rPr lang="pt-BR" sz="2800" b="0" i="0" dirty="0">
                <a:effectLst/>
                <a:latin typeface="WorkSans-Regular"/>
              </a:rPr>
              <a:t> um padrão de projeto e, de acordo com </a:t>
            </a:r>
            <a:r>
              <a:rPr lang="pt-BR" sz="2800" b="0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Sans-Regular"/>
              </a:rPr>
              <a:t>Martin Fowler</a:t>
            </a:r>
            <a:r>
              <a:rPr lang="pt-BR" sz="2800" b="0" i="0" dirty="0">
                <a:effectLst/>
                <a:latin typeface="WorkSans-Regular"/>
              </a:rPr>
              <a:t>, o padrão de unidade de trabalho “mantém uma lista de objetos afetados por uma transação, coordena a escrita de mudanças e trata possíveis problemas de concorrência”.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3523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18852B4-63CA-4978-8330-EB8CF4179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308881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3" name="CaixaDeTexto 72">
            <a:extLst>
              <a:ext uri="{FF2B5EF4-FFF2-40B4-BE49-F238E27FC236}">
                <a16:creationId xmlns:a16="http://schemas.microsoft.com/office/drawing/2014/main" id="{DF0311B2-1321-4135-AA8D-E5F7EFEBF23B}"/>
              </a:ext>
            </a:extLst>
          </p:cNvPr>
          <p:cNvSpPr txBox="1"/>
          <p:nvPr/>
        </p:nvSpPr>
        <p:spPr>
          <a:xfrm>
            <a:off x="894159" y="2260329"/>
            <a:ext cx="2635565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 err="1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Repository</a:t>
            </a:r>
            <a:r>
              <a:rPr lang="pt-BR" sz="28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pt-BR" sz="2800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r>
              <a:rPr lang="pt-BR" sz="28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Unit </a:t>
            </a:r>
            <a:r>
              <a:rPr lang="pt-BR" sz="2800" dirty="0" err="1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Of</a:t>
            </a:r>
            <a:r>
              <a:rPr lang="pt-BR" sz="28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pt-BR" sz="2800" dirty="0" err="1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Work</a:t>
            </a:r>
            <a:r>
              <a:rPr lang="pt-BR" sz="28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br>
              <a:rPr lang="pt-BR" sz="18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849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705E34FB-F15B-4B97-A591-8EE92E5FA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ound Diagonal Corner Rectangle 6">
            <a:extLst>
              <a:ext uri="{FF2B5EF4-FFF2-40B4-BE49-F238E27FC236}">
                <a16:creationId xmlns:a16="http://schemas.microsoft.com/office/drawing/2014/main" id="{1E43660D-412A-41EF-9745-E92C0AC60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8B20547-0BCF-4310-9BB2-E64D89338873}"/>
              </a:ext>
            </a:extLst>
          </p:cNvPr>
          <p:cNvSpPr txBox="1"/>
          <p:nvPr/>
        </p:nvSpPr>
        <p:spPr>
          <a:xfrm>
            <a:off x="2617365" y="989793"/>
            <a:ext cx="6618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pt-BR" sz="3200" b="1" i="0" dirty="0">
                <a:solidFill>
                  <a:srgbClr val="0E1835"/>
                </a:solidFill>
                <a:effectLst/>
                <a:latin typeface="WorkSans-SemiBold"/>
              </a:rPr>
              <a:t>Implementando o padrão Repositório</a:t>
            </a:r>
          </a:p>
        </p:txBody>
      </p:sp>
    </p:spTree>
    <p:extLst>
      <p:ext uri="{BB962C8B-B14F-4D97-AF65-F5344CB8AC3E}">
        <p14:creationId xmlns:p14="http://schemas.microsoft.com/office/powerpoint/2010/main" val="342966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705E34FB-F15B-4B97-A591-8EE92E5FA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ound Diagonal Corner Rectangle 6">
            <a:extLst>
              <a:ext uri="{FF2B5EF4-FFF2-40B4-BE49-F238E27FC236}">
                <a16:creationId xmlns:a16="http://schemas.microsoft.com/office/drawing/2014/main" id="{1E43660D-412A-41EF-9745-E92C0AC60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8B20547-0BCF-4310-9BB2-E64D89338873}"/>
              </a:ext>
            </a:extLst>
          </p:cNvPr>
          <p:cNvSpPr txBox="1"/>
          <p:nvPr/>
        </p:nvSpPr>
        <p:spPr>
          <a:xfrm>
            <a:off x="2617365" y="989793"/>
            <a:ext cx="74913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pt-BR" sz="3200" b="1" i="0" dirty="0">
                <a:solidFill>
                  <a:srgbClr val="0E1835"/>
                </a:solidFill>
                <a:effectLst/>
                <a:latin typeface="WorkSans-SemiBold"/>
              </a:rPr>
              <a:t>Implementando o padrão Unit </a:t>
            </a:r>
            <a:r>
              <a:rPr lang="pt-BR" sz="3200" b="1" i="0" dirty="0" err="1">
                <a:solidFill>
                  <a:srgbClr val="0E1835"/>
                </a:solidFill>
                <a:effectLst/>
                <a:latin typeface="WorkSans-SemiBold"/>
              </a:rPr>
              <a:t>of</a:t>
            </a:r>
            <a:r>
              <a:rPr lang="pt-BR" sz="3200" b="1" i="0" dirty="0">
                <a:solidFill>
                  <a:srgbClr val="0E1835"/>
                </a:solidFill>
                <a:effectLst/>
                <a:latin typeface="WorkSans-SemiBold"/>
              </a:rPr>
              <a:t> </a:t>
            </a:r>
            <a:r>
              <a:rPr lang="pt-BR" sz="3200" b="1" i="0" dirty="0" err="1">
                <a:solidFill>
                  <a:srgbClr val="0E1835"/>
                </a:solidFill>
                <a:effectLst/>
                <a:latin typeface="WorkSans-SemiBold"/>
              </a:rPr>
              <a:t>Work</a:t>
            </a:r>
            <a:endParaRPr lang="pt-BR" sz="3200" b="1" i="0" dirty="0">
              <a:solidFill>
                <a:srgbClr val="0E1835"/>
              </a:solidFill>
              <a:effectLst/>
              <a:latin typeface="WorkSans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93667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6203</TotalTime>
  <Words>233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Arial</vt:lpstr>
      <vt:lpstr>Arial Rounded MT Bold</vt:lpstr>
      <vt:lpstr>Calibri</vt:lpstr>
      <vt:lpstr>Segoe UI</vt:lpstr>
      <vt:lpstr>Times New Roman</vt:lpstr>
      <vt:lpstr>Tw Cen MT</vt:lpstr>
      <vt:lpstr>WorkSans-Regular</vt:lpstr>
      <vt:lpstr>WorkSans-SemiBold</vt:lpstr>
      <vt:lpstr>Circuito</vt:lpstr>
      <vt:lpstr>Unit of Work Pattern in C#</vt:lpstr>
      <vt:lpstr>Instrutor</vt:lpstr>
      <vt:lpstr>Qual a utilidade em usar o padrão  Unit Of Work ?</vt:lpstr>
      <vt:lpstr>Unit Of Work  ou  Unidade de Trabalho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of Work Pattern in C#</dc:title>
  <dc:creator>Anderson</dc:creator>
  <cp:lastModifiedBy>Anderson</cp:lastModifiedBy>
  <cp:revision>5</cp:revision>
  <dcterms:created xsi:type="dcterms:W3CDTF">2020-05-07T18:34:55Z</dcterms:created>
  <dcterms:modified xsi:type="dcterms:W3CDTF">2020-05-13T10:39:56Z</dcterms:modified>
</cp:coreProperties>
</file>