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-italic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customXml" Target="../customXml/item3.xml"/><Relationship Id="rId25" Type="http://schemas.openxmlformats.org/officeDocument/2006/relationships/font" Target="fonts/Roboto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OpenSans-bold.fntdata"/><Relationship Id="rId16" Type="http://schemas.openxmlformats.org/officeDocument/2006/relationships/slide" Target="slides/slide11.xml"/><Relationship Id="rId24" Type="http://schemas.openxmlformats.org/officeDocument/2006/relationships/font" Target="fonts/Roboto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1.xml"/><Relationship Id="rId23" Type="http://schemas.openxmlformats.org/officeDocument/2006/relationships/slide" Target="slides/slide18.xml"/><Relationship Id="rId28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oboto-boldItalic.fntdata"/><Relationship Id="rId30" Type="http://schemas.openxmlformats.org/officeDocument/2006/relationships/font" Target="fonts/OpenSans-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c50370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c50370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c50370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4c50370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c503707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4c503707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c50370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4c50370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c503707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4c503707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4c503707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4c503707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c503707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4c503707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4c503707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4c503707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4ef785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4ef785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c50370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c50370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ec719d0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ec719d0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4c503707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4c50370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c503707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c50370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c503707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c503707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4c50370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4c50370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c50370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4c50370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4c50370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4c50370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Cardinalidad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5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273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Un jefe puede tener 1 o n trabajadores, mientras que un trabajador puede tener 0 o 1 jefes.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63" y="1176338"/>
            <a:ext cx="61436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750" y="66325"/>
            <a:ext cx="743726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type="title"/>
          </p:nvPr>
        </p:nvSpPr>
        <p:spPr>
          <a:xfrm>
            <a:off x="248675" y="171525"/>
            <a:ext cx="2022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6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Respecto a las cardinalidades, para poner un ejemplo ilustrativo entre las entidades autor y libro, un autor escribe como mínimo un libro y como máximo varios libros (1,n) y, por su parte, un libro puede ser escrito por un autor o por varios (1,n). 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 cardinalidad general de la relación autor – escribe – libro es M:N (de muchos a muchos, ya que se cogen los valores máximos de las cardinalidades particulares de autor y libro).  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370200" y="381300"/>
            <a:ext cx="2462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2816775" y="1229875"/>
            <a:ext cx="601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Un ejemplar solo puede estar en un libro, mientras que un libro puede tener varios ejemplares.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Cardinalidad general: 1:N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520750"/>
            <a:ext cx="25050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7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 partir del siguiente enunciado se desea realiza el modelo entidad-relación: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“Una empresa vende productos a varios clientes. Se necesita conocer los datos personales de los clientes (nombre, apellidos, dni, dirección y fecha de nacimiento). Cada producto tiene un nombre y un código, así como un precio unitario. Un cliente puede comprar varios productos a la empresa, y un mismo producto puede ser comprado por varios clientes.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Los productos son suministrados por diferentes proveedores. Se debe tener en cuenta que un producto sólo puede ser suministrado por un proveedor, y que un proveedor puede suministrar diferentes productos. De cada proveedor se desea conocer el NIF, nombre y dirección”.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7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52" y="1151425"/>
            <a:ext cx="5880725" cy="29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7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98" y="1094500"/>
            <a:ext cx="7231815" cy="37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7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Explicación: 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La relación existente entre Cliente y Producto es: “Compra”; debido a que un cliente puede comprar varios productos y un mismo producto puede ser comprado por varios clientes. Es decir, que un cliente no tiene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límites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a la hora de comprar productos y el mismo producto puede ser comprado por diferentes personas, a menos que se agote el producto.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Y la relación dada entre Producto y Proveedor es: “Suministra”; porque los productos son suministrados por diferentes proveedores. Tomando en cuenta que un producto sólo puede ser suministrado por un proveedor, y que un proveedor puede suministrar diferentes productos.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relación ternaria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75" y="1375829"/>
            <a:ext cx="6572950" cy="29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Cardinalidad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56475"/>
            <a:ext cx="8520600" cy="3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anota en términos de: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b="1" lang="es">
                <a:solidFill>
                  <a:srgbClr val="B37046"/>
                </a:solidFill>
                <a:latin typeface="Open Sans"/>
                <a:ea typeface="Open Sans"/>
                <a:cs typeface="Open Sans"/>
                <a:sym typeface="Open Sans"/>
              </a:rPr>
              <a:t>cardinalidad mínima. </a:t>
            </a: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Indica el número mínimo de asociaciones en las que aparecerá cada ejemplar de la entidad (el valor que se anota es de </a:t>
            </a:r>
            <a:r>
              <a:rPr b="1" lang="es">
                <a:solidFill>
                  <a:srgbClr val="B37046"/>
                </a:solidFill>
                <a:latin typeface="Open Sans"/>
                <a:ea typeface="Open Sans"/>
                <a:cs typeface="Open Sans"/>
                <a:sym typeface="Open Sans"/>
              </a:rPr>
              <a:t>cero o uno</a:t>
            </a: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aunque tenga una cardinalidad mínima de más de uno, se indica sólo un uno)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b="1" lang="es">
                <a:solidFill>
                  <a:srgbClr val="B37046"/>
                </a:solidFill>
                <a:latin typeface="Open Sans"/>
                <a:ea typeface="Open Sans"/>
                <a:cs typeface="Open Sans"/>
                <a:sym typeface="Open Sans"/>
              </a:rPr>
              <a:t>cardinalidad máxima.</a:t>
            </a: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Indica el número máximo de relaciones en las que puede aparecer cada ejemplar de la entidad. Puede ser uno, otro valor concreto mayor que uno (tres por ejemplo) o muchos (se representa con </a:t>
            </a:r>
            <a:r>
              <a:rPr i="1"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 Normalmente la cardinalidad máxima es </a:t>
            </a:r>
            <a:r>
              <a:rPr b="1" lang="es">
                <a:solidFill>
                  <a:srgbClr val="B37046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ó</a:t>
            </a:r>
            <a:r>
              <a:rPr b="1" lang="es">
                <a:solidFill>
                  <a:srgbClr val="B37046"/>
                </a:solidFill>
                <a:latin typeface="Open Sans"/>
                <a:ea typeface="Open Sans"/>
                <a:cs typeface="Open Sans"/>
                <a:sym typeface="Open Sans"/>
              </a:rPr>
              <a:t> n</a:t>
            </a:r>
            <a:endParaRPr b="1">
              <a:solidFill>
                <a:srgbClr val="B370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Cardinalidad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100" y="1172700"/>
            <a:ext cx="44481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Gato-Ratón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40506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un lugar tengo muchos gatos y muchos ratones.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Un ratón </a:t>
            </a:r>
            <a:r>
              <a:rPr lang="es"/>
              <a:t>sólo</a:t>
            </a:r>
            <a:r>
              <a:rPr lang="es"/>
              <a:t> puede ser cazado por un único gato.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Ver entidades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relación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Comprobar mínimo y máximo de cada entidad.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450" y="1874575"/>
            <a:ext cx="47815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50" y="3168950"/>
            <a:ext cx="47053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1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01725" y="1309700"/>
            <a:ext cx="375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a relación entre las tareas y los trabajos es 1 a </a:t>
            </a:r>
            <a:r>
              <a:rPr i="1" lang="es" sz="16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(cada trabajo se compone de </a:t>
            </a:r>
            <a:r>
              <a:rPr i="1" lang="es" sz="16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tareas). Una tarea obligatoriamente está asignada a un trabajo, es más no tiene sentido hablar de tareas sin hablar del trabajo del que forma parte.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000" y="1195388"/>
            <a:ext cx="43148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1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35238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cardinalidad de una entidad débil siempre es la siguiente: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s" sz="1500">
                <a:solidFill>
                  <a:srgbClr val="B37046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En el lado de la entidad fuerte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s" sz="1500">
                <a:solidFill>
                  <a:srgbClr val="B37046"/>
                </a:solidFill>
                <a:latin typeface="Arial"/>
                <a:ea typeface="Arial"/>
                <a:cs typeface="Arial"/>
                <a:sym typeface="Arial"/>
              </a:rPr>
              <a:t>(0,n) 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es" sz="1500">
                <a:solidFill>
                  <a:srgbClr val="B37046"/>
                </a:solidFill>
                <a:latin typeface="Arial"/>
                <a:ea typeface="Arial"/>
                <a:cs typeface="Arial"/>
                <a:sym typeface="Arial"/>
              </a:rPr>
              <a:t>(1,n)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En el lado de la entidad débil.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900" y="1170200"/>
            <a:ext cx="5003699" cy="240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50" y="1056075"/>
            <a:ext cx="8149901" cy="27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2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97050" y="3860200"/>
            <a:ext cx="81498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alumno puede cursar 1 o n asignaturas.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asignatura puede ser estudiada por 0 o n estudiantes.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3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8" y="1638300"/>
            <a:ext cx="82772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33400" y="3554150"/>
            <a:ext cx="67308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equipo puede tener 1 o n jugadores.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Un jugador puede jugar en 0 o 1 equipo.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4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25" y="950750"/>
            <a:ext cx="70104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33400" y="3554150"/>
            <a:ext cx="67308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alumno puede asistir a 1 o n cursos.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 un curso pueden asistir 1 o n alumnos.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E0DC5825A16B4291BF2D7CC4371E8B" ma:contentTypeVersion="4" ma:contentTypeDescription="Crear nuevo documento." ma:contentTypeScope="" ma:versionID="60a0f9d2fcc39d67a5c61ca454fb6c55">
  <xsd:schema xmlns:xsd="http://www.w3.org/2001/XMLSchema" xmlns:xs="http://www.w3.org/2001/XMLSchema" xmlns:p="http://schemas.microsoft.com/office/2006/metadata/properties" xmlns:ns2="0a490bbf-2b4c-47d2-9ae1-b52730b268da" xmlns:ns3="cf9515c3-ef90-4be8-a1a9-7019a91294c4" targetNamespace="http://schemas.microsoft.com/office/2006/metadata/properties" ma:root="true" ma:fieldsID="a2677099b9b85e583cf72e9aa2f8ebbd" ns2:_="" ns3:_="">
    <xsd:import namespace="0a490bbf-2b4c-47d2-9ae1-b52730b268da"/>
    <xsd:import namespace="cf9515c3-ef90-4be8-a1a9-7019a9129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90bbf-2b4c-47d2-9ae1-b52730b26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515c3-ef90-4be8-a1a9-7019a9129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ACA838-66C4-47E2-AC06-43A936200A6C}"/>
</file>

<file path=customXml/itemProps2.xml><?xml version="1.0" encoding="utf-8"?>
<ds:datastoreItem xmlns:ds="http://schemas.openxmlformats.org/officeDocument/2006/customXml" ds:itemID="{E3014F5F-A0F1-4924-AF28-17C1D22C7C2D}"/>
</file>

<file path=customXml/itemProps3.xml><?xml version="1.0" encoding="utf-8"?>
<ds:datastoreItem xmlns:ds="http://schemas.openxmlformats.org/officeDocument/2006/customXml" ds:itemID="{27900DF2-F11B-408E-B6CE-D0740337C8A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0x01010075E0DC5825A16B4291BF2D7CC4371E8B</vt:lpwstr>
  </property>
</Properties>
</file>