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oboto"/>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slide" Target="slides/slide37.xml"/><Relationship Id="rId47" Type="http://schemas.openxmlformats.org/officeDocument/2006/relationships/slide" Target="slides/slide42.xml"/><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font" Target="fonts/Roboto-italic.fntdata"/><Relationship Id="rId55" Type="http://schemas.openxmlformats.org/officeDocument/2006/relationships/font" Target="fonts/OpenSans-boldItalic.fntdata"/><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53" Type="http://schemas.openxmlformats.org/officeDocument/2006/relationships/font" Target="fonts/OpenSans-bold.fntdata"/><Relationship Id="rId11" Type="http://schemas.openxmlformats.org/officeDocument/2006/relationships/slide" Target="slides/slide6.xml"/><Relationship Id="rId58" Type="http://schemas.openxmlformats.org/officeDocument/2006/relationships/customXml" Target="../customXml/item3.xml"/><Relationship Id="rId5" Type="http://schemas.openxmlformats.org/officeDocument/2006/relationships/notesMaster" Target="notesMasters/notesMaster1.xml"/><Relationship Id="rId19" Type="http://schemas.openxmlformats.org/officeDocument/2006/relationships/slide" Target="slides/slide14.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14" Type="http://schemas.openxmlformats.org/officeDocument/2006/relationships/slide" Target="slides/slide9.xml"/><Relationship Id="rId56" Type="http://schemas.openxmlformats.org/officeDocument/2006/relationships/customXml" Target="../customXml/item1.xml"/><Relationship Id="rId8" Type="http://schemas.openxmlformats.org/officeDocument/2006/relationships/slide" Target="slides/slide3.xml"/><Relationship Id="rId51" Type="http://schemas.openxmlformats.org/officeDocument/2006/relationships/font" Target="fonts/Roboto-boldItalic.fntdata"/><Relationship Id="rId3" Type="http://schemas.openxmlformats.org/officeDocument/2006/relationships/presProps" Target="presProp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41" Type="http://schemas.openxmlformats.org/officeDocument/2006/relationships/slide" Target="slides/slide36.xml"/><Relationship Id="rId20" Type="http://schemas.openxmlformats.org/officeDocument/2006/relationships/slide" Target="slides/slide15.xml"/><Relationship Id="rId54" Type="http://schemas.openxmlformats.org/officeDocument/2006/relationships/font" Target="fonts/OpenSans-italic.fntdata"/><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font" Target="fonts/Roboto-bold.fntdata"/><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15" Type="http://schemas.openxmlformats.org/officeDocument/2006/relationships/slide" Target="slides/slide10.xml"/><Relationship Id="rId57" Type="http://schemas.openxmlformats.org/officeDocument/2006/relationships/customXml" Target="../customXml/item2.xml"/><Relationship Id="rId44" Type="http://schemas.openxmlformats.org/officeDocument/2006/relationships/slide" Target="slides/slide39.xml"/><Relationship Id="rId31" Type="http://schemas.openxmlformats.org/officeDocument/2006/relationships/slide" Target="slides/slide26.xml"/><Relationship Id="rId52" Type="http://schemas.openxmlformats.org/officeDocument/2006/relationships/font" Target="fonts/OpenSans-regular.fntdata"/><Relationship Id="rId10"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b043413c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b043413c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b043413c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b043413c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9432768e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9432768e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cc50801e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cc50801e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cc50801eb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cc50801eb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cc50801eb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cc50801eb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cc50801eb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cc50801eb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cc2b42f0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cc2b42f0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cc2b42f0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cc2b42f0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d6984d5c0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d6984d5c0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b043413c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b043413c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d6984d5c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d6984d5c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d6984d5c0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d6984d5c0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d6984d5c0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d6984d5c0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d6984d5c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d6984d5c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d6984d5c0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d6984d5c0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d6984d5c0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d6984d5c0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d6984d5c0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d6984d5c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d6984d5c0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d6984d5c0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abf861de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abf861de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aa7e3a8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aa7e3a8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b043413c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b043413c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a9b056c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a9b056c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d6984d5c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d6984d5c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d6984d5c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9d6984d5c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d6984d5c0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d6984d5c0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d6984d5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d6984d5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dcf5d88f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dcf5d88f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da58e97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9da58e97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dcf5d88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9dcf5d88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ca0b6327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9ca0b6327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9cc2b42f0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9cc2b42f0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b043413c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b043413c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abf861de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abf861de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cc2b42f0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9cc2b42f0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9abf861d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9abf861d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b043413c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b043413c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9432768e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9432768e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9432768e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9432768e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9432768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9432768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cc50801eb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cc50801eb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4600"/>
              <a:t>Unidad 1 - Introducción Sistemas Almacenamiento Información</a:t>
            </a:r>
            <a:endParaRPr sz="4600"/>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Bases de datos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Sistemas de base de datos</a:t>
            </a:r>
            <a:endParaRPr/>
          </a:p>
        </p:txBody>
      </p:sp>
      <p:sp>
        <p:nvSpPr>
          <p:cNvPr id="141" name="Google Shape;141;p22"/>
          <p:cNvSpPr txBox="1"/>
          <p:nvPr>
            <p:ph idx="1" type="body"/>
          </p:nvPr>
        </p:nvSpPr>
        <p:spPr>
          <a:xfrm>
            <a:off x="311700" y="1266325"/>
            <a:ext cx="8635800" cy="33027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4292E"/>
              </a:buClr>
              <a:buSzPts val="1500"/>
              <a:buFont typeface="Arial"/>
              <a:buChar char="●"/>
            </a:pPr>
            <a:r>
              <a:rPr lang="es" sz="1600">
                <a:solidFill>
                  <a:srgbClr val="000000"/>
                </a:solidFill>
              </a:rPr>
              <a:t>En este tipo de sistemas, los datos se centralizan en una </a:t>
            </a:r>
            <a:r>
              <a:rPr b="1" lang="es" sz="1600">
                <a:solidFill>
                  <a:srgbClr val="B37046"/>
                </a:solidFill>
              </a:rPr>
              <a:t>base de datos</a:t>
            </a:r>
            <a:r>
              <a:rPr lang="es" sz="1600">
                <a:solidFill>
                  <a:srgbClr val="000000"/>
                </a:solidFill>
              </a:rPr>
              <a:t> común a todas las aplicaciones. </a:t>
            </a:r>
            <a:endParaRPr sz="1600">
              <a:solidFill>
                <a:srgbClr val="000000"/>
              </a:solidFill>
            </a:endParaRPr>
          </a:p>
          <a:p>
            <a:pPr indent="-323850" lvl="0" marL="457200" rtl="0" algn="l">
              <a:lnSpc>
                <a:spcPct val="115000"/>
              </a:lnSpc>
              <a:spcBef>
                <a:spcPts val="1600"/>
              </a:spcBef>
              <a:spcAft>
                <a:spcPts val="0"/>
              </a:spcAft>
              <a:buClr>
                <a:srgbClr val="24292E"/>
              </a:buClr>
              <a:buSzPts val="1500"/>
              <a:buFont typeface="Arial"/>
              <a:buChar char="●"/>
            </a:pPr>
            <a:r>
              <a:rPr lang="es" sz="1600">
                <a:solidFill>
                  <a:srgbClr val="000000"/>
                </a:solidFill>
              </a:rPr>
              <a:t>Un software llamado </a:t>
            </a:r>
            <a:r>
              <a:rPr b="1" lang="es" sz="1600">
                <a:solidFill>
                  <a:srgbClr val="B37046"/>
                </a:solidFill>
              </a:rPr>
              <a:t>Sistema Gestor de Bases de Datos (SGBD) </a:t>
            </a:r>
            <a:r>
              <a:rPr lang="es" sz="1600">
                <a:solidFill>
                  <a:srgbClr val="000000"/>
                </a:solidFill>
              </a:rPr>
              <a:t>es el que realmente accede a los datos y se encarga de gestionarlos. </a:t>
            </a:r>
            <a:endParaRPr sz="1600">
              <a:solidFill>
                <a:srgbClr val="000000"/>
              </a:solidFill>
            </a:endParaRPr>
          </a:p>
          <a:p>
            <a:pPr indent="-323850" lvl="0" marL="457200" rtl="0" algn="l">
              <a:lnSpc>
                <a:spcPct val="115000"/>
              </a:lnSpc>
              <a:spcBef>
                <a:spcPts val="1600"/>
              </a:spcBef>
              <a:spcAft>
                <a:spcPts val="0"/>
              </a:spcAft>
              <a:buClr>
                <a:srgbClr val="24292E"/>
              </a:buClr>
              <a:buSzPts val="1500"/>
              <a:buFont typeface="Arial"/>
              <a:buChar char="●"/>
            </a:pPr>
            <a:r>
              <a:rPr lang="es" sz="1600">
                <a:solidFill>
                  <a:srgbClr val="000000"/>
                </a:solidFill>
              </a:rPr>
              <a:t>Las aplicaciones que creen los programadores, no acceden directamente a los datos, de modo que la base de datos es común para todas las aplicaciones.</a:t>
            </a:r>
            <a:endParaRPr sz="1500">
              <a:solidFill>
                <a:srgbClr val="24292E"/>
              </a:solidFill>
              <a:highlight>
                <a:srgbClr val="FFFFFF"/>
              </a:highlight>
            </a:endParaRPr>
          </a:p>
          <a:p>
            <a:pPr indent="0" lvl="0" marL="0" rtl="0" algn="l">
              <a:lnSpc>
                <a:spcPct val="115000"/>
              </a:lnSpc>
              <a:spcBef>
                <a:spcPts val="1600"/>
              </a:spcBef>
              <a:spcAft>
                <a:spcPts val="0"/>
              </a:spcAft>
              <a:buNone/>
            </a:pPr>
            <a:r>
              <a:rPr lang="es" sz="1600" u="sng">
                <a:solidFill>
                  <a:srgbClr val="24292E"/>
                </a:solidFill>
                <a:highlight>
                  <a:srgbClr val="FFFFFF"/>
                </a:highlight>
              </a:rPr>
              <a:t>Ejemplo</a:t>
            </a:r>
            <a:endParaRPr sz="1600" u="sng">
              <a:solidFill>
                <a:srgbClr val="24292E"/>
              </a:solidFill>
              <a:highlight>
                <a:srgbClr val="FFFFFF"/>
              </a:highlight>
            </a:endParaRPr>
          </a:p>
          <a:p>
            <a:pPr indent="0" lvl="0" marL="0" rtl="0" algn="l">
              <a:lnSpc>
                <a:spcPct val="115000"/>
              </a:lnSpc>
              <a:spcBef>
                <a:spcPts val="1200"/>
              </a:spcBef>
              <a:spcAft>
                <a:spcPts val="0"/>
              </a:spcAft>
              <a:buNone/>
            </a:pPr>
            <a:r>
              <a:rPr lang="es" sz="1600">
                <a:solidFill>
                  <a:srgbClr val="24292E"/>
                </a:solidFill>
                <a:highlight>
                  <a:srgbClr val="FFFFFF"/>
                </a:highlight>
              </a:rPr>
              <a:t>Una agenda con los nombres y teléfonos de un conjunto de personas conocidas es una base de datos, puesto que es una colección de datos relacionados con un significado implícito.</a:t>
            </a:r>
            <a:endParaRPr sz="1600">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1564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Sistemas de base de datos</a:t>
            </a:r>
            <a:endParaRPr/>
          </a:p>
          <a:p>
            <a:pPr indent="0" lvl="0" marL="0" rtl="0" algn="l">
              <a:spcBef>
                <a:spcPts val="0"/>
              </a:spcBef>
              <a:spcAft>
                <a:spcPts val="0"/>
              </a:spcAft>
              <a:buNone/>
            </a:pPr>
            <a:r>
              <a:t/>
            </a:r>
            <a:endParaRPr/>
          </a:p>
        </p:txBody>
      </p:sp>
      <p:sp>
        <p:nvSpPr>
          <p:cNvPr id="147" name="Google Shape;147;p23"/>
          <p:cNvSpPr txBox="1"/>
          <p:nvPr>
            <p:ph idx="1" type="body"/>
          </p:nvPr>
        </p:nvSpPr>
        <p:spPr>
          <a:xfrm>
            <a:off x="311700" y="800075"/>
            <a:ext cx="8520600" cy="3302700"/>
          </a:xfrm>
          <a:prstGeom prst="rect">
            <a:avLst/>
          </a:prstGeom>
        </p:spPr>
        <p:txBody>
          <a:bodyPr anchorCtr="0" anchor="t" bIns="91425" lIns="91425" spcFirstLastPara="1" rIns="91425" wrap="square" tIns="91425">
            <a:noAutofit/>
          </a:bodyPr>
          <a:lstStyle/>
          <a:p>
            <a:pPr indent="0" lvl="0" marL="0" rtl="0" algn="l">
              <a:lnSpc>
                <a:spcPct val="150000"/>
              </a:lnSpc>
              <a:spcBef>
                <a:spcPts val="300"/>
              </a:spcBef>
              <a:spcAft>
                <a:spcPts val="0"/>
              </a:spcAft>
              <a:buNone/>
            </a:pPr>
            <a:r>
              <a:t/>
            </a:r>
            <a:endParaRPr>
              <a:solidFill>
                <a:srgbClr val="000000"/>
              </a:solidFill>
            </a:endParaRPr>
          </a:p>
          <a:p>
            <a:pPr indent="0" lvl="0" marL="0" rtl="0" algn="l">
              <a:lnSpc>
                <a:spcPct val="150000"/>
              </a:lnSpc>
              <a:spcBef>
                <a:spcPts val="1200"/>
              </a:spcBef>
              <a:spcAft>
                <a:spcPts val="0"/>
              </a:spcAft>
              <a:buNone/>
            </a:pPr>
            <a:r>
              <a:rPr lang="es">
                <a:solidFill>
                  <a:srgbClr val="000000"/>
                </a:solidFill>
              </a:rPr>
              <a:t>Los términos </a:t>
            </a:r>
            <a:r>
              <a:rPr i="1" lang="es">
                <a:solidFill>
                  <a:srgbClr val="000000"/>
                </a:solidFill>
              </a:rPr>
              <a:t>sistema gestor de base de datos</a:t>
            </a:r>
            <a:r>
              <a:rPr lang="es">
                <a:solidFill>
                  <a:srgbClr val="000000"/>
                </a:solidFill>
              </a:rPr>
              <a:t> (SGBD) y </a:t>
            </a:r>
            <a:r>
              <a:rPr i="1" lang="es">
                <a:solidFill>
                  <a:srgbClr val="000000"/>
                </a:solidFill>
              </a:rPr>
              <a:t>base de datos</a:t>
            </a:r>
            <a:r>
              <a:rPr lang="es">
                <a:solidFill>
                  <a:srgbClr val="000000"/>
                </a:solidFill>
              </a:rPr>
              <a:t> suelen utilizarse indistintamente cuando se habla del software que se emplea para administrar bases de datos. </a:t>
            </a:r>
            <a:endParaRPr>
              <a:solidFill>
                <a:srgbClr val="000000"/>
              </a:solidFill>
            </a:endParaRPr>
          </a:p>
          <a:p>
            <a:pPr indent="0" lvl="0" marL="0" rtl="0" algn="l">
              <a:lnSpc>
                <a:spcPct val="150000"/>
              </a:lnSpc>
              <a:spcBef>
                <a:spcPts val="1200"/>
              </a:spcBef>
              <a:spcAft>
                <a:spcPts val="0"/>
              </a:spcAft>
              <a:buNone/>
            </a:pPr>
            <a:r>
              <a:t/>
            </a:r>
            <a:endParaRPr>
              <a:solidFill>
                <a:srgbClr val="000000"/>
              </a:solidFill>
            </a:endParaRPr>
          </a:p>
          <a:p>
            <a:pPr indent="0" lvl="0" marL="0" rtl="0" algn="l">
              <a:lnSpc>
                <a:spcPct val="150000"/>
              </a:lnSpc>
              <a:spcBef>
                <a:spcPts val="1200"/>
              </a:spcBef>
              <a:spcAft>
                <a:spcPts val="0"/>
              </a:spcAft>
              <a:buNone/>
            </a:pPr>
            <a:r>
              <a:rPr lang="es">
                <a:solidFill>
                  <a:srgbClr val="000000"/>
                </a:solidFill>
              </a:rPr>
              <a:t>No obstante, la base de datos en sí solo consta de los </a:t>
            </a:r>
            <a:r>
              <a:rPr b="1" lang="es">
                <a:solidFill>
                  <a:srgbClr val="000000"/>
                </a:solidFill>
              </a:rPr>
              <a:t>propios datos en forma estructurada</a:t>
            </a:r>
            <a:r>
              <a:rPr lang="es">
                <a:solidFill>
                  <a:srgbClr val="000000"/>
                </a:solidFill>
              </a:rPr>
              <a:t>, mientras que el SGBD es el elemento básico para </a:t>
            </a:r>
            <a:r>
              <a:rPr b="1" lang="es">
                <a:solidFill>
                  <a:srgbClr val="000000"/>
                </a:solidFill>
              </a:rPr>
              <a:t>materializar estas estructuras</a:t>
            </a:r>
            <a:r>
              <a:rPr lang="es">
                <a:solidFill>
                  <a:srgbClr val="000000"/>
                </a:solidFill>
              </a:rPr>
              <a:t>.</a:t>
            </a:r>
            <a:endParaRPr>
              <a:solidFill>
                <a:srgbClr val="000000"/>
              </a:solidFill>
            </a:endParaRPr>
          </a:p>
          <a:p>
            <a:pPr indent="0" lvl="0" marL="0" rtl="0" algn="l">
              <a:spcBef>
                <a:spcPts val="1200"/>
              </a:spcBef>
              <a:spcAft>
                <a:spcPts val="0"/>
              </a:spcAft>
              <a:buNone/>
            </a:pPr>
            <a:r>
              <a:t/>
            </a:r>
            <a:endParaRPr sz="1600">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Sistemas de base de datos</a:t>
            </a:r>
            <a:endParaRPr/>
          </a:p>
          <a:p>
            <a:pPr indent="0" lvl="0" marL="0" rtl="0" algn="l">
              <a:spcBef>
                <a:spcPts val="0"/>
              </a:spcBef>
              <a:spcAft>
                <a:spcPts val="0"/>
              </a:spcAft>
              <a:buNone/>
            </a:pPr>
            <a:r>
              <a:t/>
            </a:r>
            <a:endParaRPr/>
          </a:p>
        </p:txBody>
      </p:sp>
      <p:sp>
        <p:nvSpPr>
          <p:cNvPr id="153" name="Google Shape;153;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sz="1500">
                <a:solidFill>
                  <a:srgbClr val="000000"/>
                </a:solidFill>
              </a:rPr>
              <a:t>Cuando una aplicación modifica un dato, la modificación será visible inmediatamente para el resto de aplicaciones; ya que todas utilizarán la misma base de datos.</a:t>
            </a:r>
            <a:endParaRPr/>
          </a:p>
          <a:p>
            <a:pPr indent="0" lvl="0" marL="0" rtl="0" algn="l">
              <a:spcBef>
                <a:spcPts val="1600"/>
              </a:spcBef>
              <a:spcAft>
                <a:spcPts val="1600"/>
              </a:spcAft>
              <a:buNone/>
            </a:pPr>
            <a:r>
              <a:t/>
            </a:r>
            <a:endParaRPr/>
          </a:p>
        </p:txBody>
      </p:sp>
      <p:pic>
        <p:nvPicPr>
          <p:cNvPr id="154" name="Google Shape;154;p24"/>
          <p:cNvPicPr preferRelativeResize="0"/>
          <p:nvPr/>
        </p:nvPicPr>
        <p:blipFill>
          <a:blip r:embed="rId3">
            <a:alphaModFix/>
          </a:blip>
          <a:stretch>
            <a:fillRect/>
          </a:stretch>
        </p:blipFill>
        <p:spPr>
          <a:xfrm>
            <a:off x="338150" y="1198925"/>
            <a:ext cx="8467725" cy="307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Ventajas</a:t>
            </a:r>
            <a:endParaRPr/>
          </a:p>
        </p:txBody>
      </p:sp>
      <p:sp>
        <p:nvSpPr>
          <p:cNvPr id="160" name="Google Shape;160;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6550" lvl="0" marL="457200" rtl="0" algn="l">
              <a:spcBef>
                <a:spcPts val="1500"/>
              </a:spcBef>
              <a:spcAft>
                <a:spcPts val="0"/>
              </a:spcAft>
              <a:buClr>
                <a:srgbClr val="000000"/>
              </a:buClr>
              <a:buSzPts val="1700"/>
              <a:buFont typeface="Arial"/>
              <a:buChar char="■"/>
            </a:pPr>
            <a:r>
              <a:rPr b="1" lang="es" sz="1700">
                <a:solidFill>
                  <a:srgbClr val="B37046"/>
                </a:solidFill>
                <a:latin typeface="Open Sans"/>
                <a:ea typeface="Open Sans"/>
                <a:cs typeface="Open Sans"/>
                <a:sym typeface="Open Sans"/>
              </a:rPr>
              <a:t>Independencia de los datos y los programas.</a:t>
            </a:r>
            <a:r>
              <a:rPr lang="es" sz="1700">
                <a:solidFill>
                  <a:srgbClr val="000000"/>
                </a:solidFill>
                <a:latin typeface="Open Sans"/>
                <a:ea typeface="Open Sans"/>
                <a:cs typeface="Open Sans"/>
                <a:sym typeface="Open Sans"/>
              </a:rPr>
              <a:t> Esto permite modificar los datos sin modificar el código de las aplicaciones y viceversa.</a:t>
            </a:r>
            <a:endParaRPr sz="1700">
              <a:solidFill>
                <a:srgbClr val="000000"/>
              </a:solidFill>
              <a:latin typeface="Open Sans"/>
              <a:ea typeface="Open Sans"/>
              <a:cs typeface="Open Sans"/>
              <a:sym typeface="Open Sans"/>
            </a:endParaRPr>
          </a:p>
          <a:p>
            <a:pPr indent="-336550" lvl="0" marL="457200" rtl="0" algn="l">
              <a:spcBef>
                <a:spcPts val="0"/>
              </a:spcBef>
              <a:spcAft>
                <a:spcPts val="0"/>
              </a:spcAft>
              <a:buClr>
                <a:srgbClr val="000000"/>
              </a:buClr>
              <a:buSzPts val="1700"/>
              <a:buFont typeface="Arial"/>
              <a:buChar char="■"/>
            </a:pPr>
            <a:r>
              <a:rPr b="1" lang="es" sz="1700">
                <a:solidFill>
                  <a:srgbClr val="B37046"/>
                </a:solidFill>
                <a:latin typeface="Open Sans"/>
                <a:ea typeface="Open Sans"/>
                <a:cs typeface="Open Sans"/>
                <a:sym typeface="Open Sans"/>
              </a:rPr>
              <a:t>Menor redundancia</a:t>
            </a:r>
            <a:r>
              <a:rPr lang="es" sz="1700">
                <a:solidFill>
                  <a:srgbClr val="000000"/>
                </a:solidFill>
                <a:latin typeface="Open Sans"/>
                <a:ea typeface="Open Sans"/>
                <a:cs typeface="Open Sans"/>
                <a:sym typeface="Open Sans"/>
              </a:rPr>
              <a:t>. Este modelo no requiere que los datos se repitan para cada aplicación que los requiera., en su lugar se diseñan los datos de forma independiente a las aplicaciones. Los programadores de aplicaciones deberán conocer la estructura creada para los datos y la forma en la que deben acceder a ellos.</a:t>
            </a:r>
            <a:endParaRPr sz="1700">
              <a:solidFill>
                <a:srgbClr val="000000"/>
              </a:solidFill>
              <a:latin typeface="Open Sans"/>
              <a:ea typeface="Open Sans"/>
              <a:cs typeface="Open Sans"/>
              <a:sym typeface="Open Sans"/>
            </a:endParaRPr>
          </a:p>
          <a:p>
            <a:pPr indent="-336550" lvl="0" marL="457200" rtl="0" algn="l">
              <a:spcBef>
                <a:spcPts val="0"/>
              </a:spcBef>
              <a:spcAft>
                <a:spcPts val="0"/>
              </a:spcAft>
              <a:buClr>
                <a:srgbClr val="000000"/>
              </a:buClr>
              <a:buSzPts val="1700"/>
              <a:buFont typeface="Arial"/>
              <a:buChar char="■"/>
            </a:pPr>
            <a:r>
              <a:rPr b="1" lang="es" sz="1700">
                <a:solidFill>
                  <a:srgbClr val="B37046"/>
                </a:solidFill>
                <a:latin typeface="Open Sans"/>
                <a:ea typeface="Open Sans"/>
                <a:cs typeface="Open Sans"/>
                <a:sym typeface="Open Sans"/>
              </a:rPr>
              <a:t>Integridad de los datos</a:t>
            </a:r>
            <a:r>
              <a:rPr lang="es" sz="1700">
                <a:solidFill>
                  <a:srgbClr val="000000"/>
                </a:solidFill>
                <a:latin typeface="Open Sans"/>
                <a:ea typeface="Open Sans"/>
                <a:cs typeface="Open Sans"/>
                <a:sym typeface="Open Sans"/>
              </a:rPr>
              <a:t>. Al estar centralizados, es más difícil que haya datos incoherentes. Es decir, que una aplicación muestre información distinta al resto de aplicaciones, ya que los datos son los mismos para todas.</a:t>
            </a:r>
            <a:endParaRPr sz="1700">
              <a:solidFill>
                <a:srgbClr val="000000"/>
              </a:solidFill>
              <a:latin typeface="Open Sans"/>
              <a:ea typeface="Open Sans"/>
              <a:cs typeface="Open Sans"/>
              <a:sym typeface="Open Sans"/>
            </a:endParaRPr>
          </a:p>
          <a:p>
            <a:pPr indent="0" lvl="0" marL="0" rtl="0" algn="l">
              <a:spcBef>
                <a:spcPts val="23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Ventajas</a:t>
            </a:r>
            <a:endParaRPr/>
          </a:p>
        </p:txBody>
      </p:sp>
      <p:sp>
        <p:nvSpPr>
          <p:cNvPr id="166" name="Google Shape;166;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1500"/>
              </a:spcBef>
              <a:spcAft>
                <a:spcPts val="0"/>
              </a:spcAft>
              <a:buClr>
                <a:srgbClr val="000000"/>
              </a:buClr>
              <a:buSzPts val="1800"/>
              <a:buFont typeface="Arial"/>
              <a:buChar char="■"/>
            </a:pPr>
            <a:r>
              <a:rPr b="1" lang="es">
                <a:solidFill>
                  <a:srgbClr val="B37046"/>
                </a:solidFill>
                <a:latin typeface="Open Sans"/>
                <a:ea typeface="Open Sans"/>
                <a:cs typeface="Open Sans"/>
                <a:sym typeface="Open Sans"/>
              </a:rPr>
              <a:t>Mayor seguridad en los datos. </a:t>
            </a:r>
            <a:r>
              <a:rPr lang="es">
                <a:solidFill>
                  <a:srgbClr val="000000"/>
                </a:solidFill>
                <a:latin typeface="Open Sans"/>
                <a:ea typeface="Open Sans"/>
                <a:cs typeface="Open Sans"/>
                <a:sym typeface="Open Sans"/>
              </a:rPr>
              <a:t>El SGBD es el encargado de la seguridad y se puede centrar en ella de forma independiente a las aplicaciones. Como las aplicaciones deben atravesar la capa del SGBD para llegar a los datos, no se podrán saltar la seguridad.</a:t>
            </a:r>
            <a:endParaRPr>
              <a:solidFill>
                <a:srgbClr val="000000"/>
              </a:solidFill>
              <a:latin typeface="Open Sans"/>
              <a:ea typeface="Open Sans"/>
              <a:cs typeface="Open Sans"/>
              <a:sym typeface="Open Sans"/>
            </a:endParaRPr>
          </a:p>
          <a:p>
            <a:pPr indent="-342900" lvl="0" marL="457200" rtl="0" algn="l">
              <a:spcBef>
                <a:spcPts val="0"/>
              </a:spcBef>
              <a:spcAft>
                <a:spcPts val="0"/>
              </a:spcAft>
              <a:buClr>
                <a:srgbClr val="000000"/>
              </a:buClr>
              <a:buSzPts val="1800"/>
              <a:buFont typeface="Arial"/>
              <a:buChar char="■"/>
            </a:pPr>
            <a:r>
              <a:rPr b="1" lang="es">
                <a:solidFill>
                  <a:srgbClr val="B37046"/>
                </a:solidFill>
                <a:latin typeface="Open Sans"/>
                <a:ea typeface="Open Sans"/>
                <a:cs typeface="Open Sans"/>
                <a:sym typeface="Open Sans"/>
              </a:rPr>
              <a:t>Visiones distintas según el usuario.</a:t>
            </a:r>
            <a:r>
              <a:rPr lang="es">
                <a:solidFill>
                  <a:srgbClr val="000000"/>
                </a:solidFill>
                <a:latin typeface="Open Sans"/>
                <a:ea typeface="Open Sans"/>
                <a:cs typeface="Open Sans"/>
                <a:sym typeface="Open Sans"/>
              </a:rPr>
              <a:t> Nuevamente, centralizar los datos facilita crear políticas que permitan que los usuarios vean la información de la base de datos de forma distinta.</a:t>
            </a:r>
            <a:endParaRPr>
              <a:solidFill>
                <a:srgbClr val="000000"/>
              </a:solidFill>
              <a:latin typeface="Open Sans"/>
              <a:ea typeface="Open Sans"/>
              <a:cs typeface="Open Sans"/>
              <a:sym typeface="Open Sans"/>
            </a:endParaRPr>
          </a:p>
          <a:p>
            <a:pPr indent="-342900" lvl="0" marL="457200" rtl="0" algn="l">
              <a:spcBef>
                <a:spcPts val="0"/>
              </a:spcBef>
              <a:spcAft>
                <a:spcPts val="0"/>
              </a:spcAft>
              <a:buClr>
                <a:srgbClr val="000000"/>
              </a:buClr>
              <a:buSzPts val="1800"/>
              <a:buFont typeface="Arial"/>
              <a:buChar char="■"/>
            </a:pPr>
            <a:r>
              <a:rPr b="1" lang="es">
                <a:solidFill>
                  <a:srgbClr val="B37046"/>
                </a:solidFill>
                <a:latin typeface="Open Sans"/>
                <a:ea typeface="Open Sans"/>
                <a:cs typeface="Open Sans"/>
                <a:sym typeface="Open Sans"/>
              </a:rPr>
              <a:t>Datos más documentados.</a:t>
            </a:r>
            <a:r>
              <a:rPr lang="es">
                <a:solidFill>
                  <a:srgbClr val="000000"/>
                </a:solidFill>
                <a:latin typeface="Open Sans"/>
                <a:ea typeface="Open Sans"/>
                <a:cs typeface="Open Sans"/>
                <a:sym typeface="Open Sans"/>
              </a:rPr>
              <a:t> Las bases de datos tienen mucho mejor gestionados los </a:t>
            </a:r>
            <a:r>
              <a:rPr b="1" lang="es">
                <a:solidFill>
                  <a:srgbClr val="B37046"/>
                </a:solidFill>
                <a:latin typeface="Open Sans"/>
                <a:ea typeface="Open Sans"/>
                <a:cs typeface="Open Sans"/>
                <a:sym typeface="Open Sans"/>
              </a:rPr>
              <a:t>metadatos, </a:t>
            </a:r>
            <a:r>
              <a:rPr lang="es">
                <a:solidFill>
                  <a:srgbClr val="000000"/>
                </a:solidFill>
                <a:latin typeface="Open Sans"/>
                <a:ea typeface="Open Sans"/>
                <a:cs typeface="Open Sans"/>
                <a:sym typeface="Open Sans"/>
              </a:rPr>
              <a:t>que permiten describir la información de la base de datos y que pueden ser consultados por las aplicaciones.</a:t>
            </a:r>
            <a:endParaRPr>
              <a:solidFill>
                <a:srgbClr val="000000"/>
              </a:solidFill>
              <a:latin typeface="Open Sans"/>
              <a:ea typeface="Open Sans"/>
              <a:cs typeface="Open Sans"/>
              <a:sym typeface="Open Sans"/>
            </a:endParaRPr>
          </a:p>
          <a:p>
            <a:pPr indent="0" lvl="0" marL="0" rtl="0" algn="l">
              <a:spcBef>
                <a:spcPts val="23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Ventajas</a:t>
            </a:r>
            <a:endParaRPr/>
          </a:p>
        </p:txBody>
      </p:sp>
      <p:sp>
        <p:nvSpPr>
          <p:cNvPr id="172" name="Google Shape;172;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6550" lvl="0" marL="457200" rtl="0" algn="l">
              <a:spcBef>
                <a:spcPts val="1500"/>
              </a:spcBef>
              <a:spcAft>
                <a:spcPts val="0"/>
              </a:spcAft>
              <a:buClr>
                <a:srgbClr val="000000"/>
              </a:buClr>
              <a:buSzPts val="1700"/>
              <a:buFont typeface="Arial"/>
              <a:buChar char="■"/>
            </a:pPr>
            <a:r>
              <a:rPr b="1" lang="es" sz="1700">
                <a:solidFill>
                  <a:srgbClr val="B37046"/>
                </a:solidFill>
                <a:latin typeface="Open Sans"/>
                <a:ea typeface="Open Sans"/>
                <a:cs typeface="Open Sans"/>
                <a:sym typeface="Open Sans"/>
              </a:rPr>
              <a:t>Acceso a los datos más eficiente.</a:t>
            </a:r>
            <a:r>
              <a:rPr lang="es" sz="1700">
                <a:solidFill>
                  <a:srgbClr val="000000"/>
                </a:solidFill>
                <a:latin typeface="Open Sans"/>
                <a:ea typeface="Open Sans"/>
                <a:cs typeface="Open Sans"/>
                <a:sym typeface="Open Sans"/>
              </a:rPr>
              <a:t> Esta forma de organizar los datos produce un resultado más óptimo en rendimiento ya que los sistemas gestores centralizan el acceso pudiendo ejecutar políticas diferentes en función de la demanda.</a:t>
            </a:r>
            <a:endParaRPr sz="1700">
              <a:solidFill>
                <a:srgbClr val="000000"/>
              </a:solidFill>
              <a:latin typeface="Open Sans"/>
              <a:ea typeface="Open Sans"/>
              <a:cs typeface="Open Sans"/>
              <a:sym typeface="Open Sans"/>
            </a:endParaRPr>
          </a:p>
          <a:p>
            <a:pPr indent="-336550" lvl="0" marL="457200" rtl="0" algn="l">
              <a:spcBef>
                <a:spcPts val="0"/>
              </a:spcBef>
              <a:spcAft>
                <a:spcPts val="0"/>
              </a:spcAft>
              <a:buClr>
                <a:srgbClr val="000000"/>
              </a:buClr>
              <a:buSzPts val="1700"/>
              <a:buFont typeface="Arial"/>
              <a:buChar char="■"/>
            </a:pPr>
            <a:r>
              <a:rPr b="1" lang="es" sz="1700">
                <a:solidFill>
                  <a:srgbClr val="B37046"/>
                </a:solidFill>
                <a:latin typeface="Open Sans"/>
                <a:ea typeface="Open Sans"/>
                <a:cs typeface="Open Sans"/>
                <a:sym typeface="Open Sans"/>
              </a:rPr>
              <a:t>Menor espacio de almacenamiento. </a:t>
            </a:r>
            <a:r>
              <a:rPr lang="es" sz="1700">
                <a:solidFill>
                  <a:srgbClr val="000000"/>
                </a:solidFill>
                <a:latin typeface="Open Sans"/>
                <a:ea typeface="Open Sans"/>
                <a:cs typeface="Open Sans"/>
                <a:sym typeface="Open Sans"/>
              </a:rPr>
              <a:t>Puesto que hay muy poca redundancia.</a:t>
            </a:r>
            <a:endParaRPr sz="1700">
              <a:solidFill>
                <a:srgbClr val="000000"/>
              </a:solidFill>
              <a:latin typeface="Open Sans"/>
              <a:ea typeface="Open Sans"/>
              <a:cs typeface="Open Sans"/>
              <a:sym typeface="Open Sans"/>
            </a:endParaRPr>
          </a:p>
          <a:p>
            <a:pPr indent="-336550" lvl="0" marL="457200" rtl="0" algn="l">
              <a:spcBef>
                <a:spcPts val="0"/>
              </a:spcBef>
              <a:spcAft>
                <a:spcPts val="0"/>
              </a:spcAft>
              <a:buClr>
                <a:srgbClr val="000000"/>
              </a:buClr>
              <a:buSzPts val="1700"/>
              <a:buFont typeface="Arial"/>
              <a:buChar char="■"/>
            </a:pPr>
            <a:r>
              <a:rPr b="1" lang="es" sz="1700">
                <a:solidFill>
                  <a:srgbClr val="B37046"/>
                </a:solidFill>
                <a:latin typeface="Open Sans"/>
                <a:ea typeface="Open Sans"/>
                <a:cs typeface="Open Sans"/>
                <a:sym typeface="Open Sans"/>
              </a:rPr>
              <a:t>Acceso simultáneo a los datos.</a:t>
            </a:r>
            <a:r>
              <a:rPr lang="es" sz="1700">
                <a:solidFill>
                  <a:srgbClr val="000000"/>
                </a:solidFill>
                <a:latin typeface="Open Sans"/>
                <a:ea typeface="Open Sans"/>
                <a:cs typeface="Open Sans"/>
                <a:sym typeface="Open Sans"/>
              </a:rPr>
              <a:t> Nuevamente el SGBD tiene más capacidad de conseguir esto. Cuando hay varias aplicaciones que intentan acceder a los datos en los sistemas orientados a los ficheros, compiten por los datos y es fácil el bloqueo mutuo. En el caso de los sistemas orientados a bases de datos, toda petición pasa la capa del SGBD y esto permite evitar los bloqueos.</a:t>
            </a:r>
            <a:endParaRPr sz="1700">
              <a:solidFill>
                <a:srgbClr val="000000"/>
              </a:solidFill>
              <a:latin typeface="Open Sans"/>
              <a:ea typeface="Open Sans"/>
              <a:cs typeface="Open Sans"/>
              <a:sym typeface="Open Sans"/>
            </a:endParaRPr>
          </a:p>
          <a:p>
            <a:pPr indent="0" lvl="0" marL="0" rtl="0" algn="l">
              <a:spcBef>
                <a:spcPts val="23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Desventajas</a:t>
            </a:r>
            <a:endParaRPr/>
          </a:p>
        </p:txBody>
      </p:sp>
      <p:sp>
        <p:nvSpPr>
          <p:cNvPr id="178" name="Google Shape;178;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6550" lvl="0" marL="457200" rtl="0" algn="l">
              <a:spcBef>
                <a:spcPts val="1500"/>
              </a:spcBef>
              <a:spcAft>
                <a:spcPts val="0"/>
              </a:spcAft>
              <a:buClr>
                <a:srgbClr val="000000"/>
              </a:buClr>
              <a:buSzPts val="1700"/>
              <a:buFont typeface="Arial"/>
              <a:buChar char="■"/>
            </a:pPr>
            <a:r>
              <a:rPr b="1" lang="es" sz="1700">
                <a:solidFill>
                  <a:srgbClr val="B37046"/>
                </a:solidFill>
                <a:latin typeface="Open Sans"/>
                <a:ea typeface="Open Sans"/>
                <a:cs typeface="Open Sans"/>
                <a:sym typeface="Open Sans"/>
              </a:rPr>
              <a:t>Instalación costosa.</a:t>
            </a:r>
            <a:r>
              <a:rPr lang="es" sz="1700">
                <a:solidFill>
                  <a:srgbClr val="000000"/>
                </a:solidFill>
                <a:latin typeface="Open Sans"/>
                <a:ea typeface="Open Sans"/>
                <a:cs typeface="Open Sans"/>
                <a:sym typeface="Open Sans"/>
              </a:rPr>
              <a:t> El control y administración de bases de datos requiere de un software y hardware poderoso.</a:t>
            </a:r>
            <a:endParaRPr sz="1700">
              <a:solidFill>
                <a:srgbClr val="000000"/>
              </a:solidFill>
              <a:latin typeface="Open Sans"/>
              <a:ea typeface="Open Sans"/>
              <a:cs typeface="Open Sans"/>
              <a:sym typeface="Open Sans"/>
            </a:endParaRPr>
          </a:p>
          <a:p>
            <a:pPr indent="-336550" lvl="0" marL="457200" rtl="0" algn="l">
              <a:spcBef>
                <a:spcPts val="0"/>
              </a:spcBef>
              <a:spcAft>
                <a:spcPts val="0"/>
              </a:spcAft>
              <a:buClr>
                <a:srgbClr val="000000"/>
              </a:buClr>
              <a:buSzPts val="1700"/>
              <a:buFont typeface="Arial"/>
              <a:buChar char="■"/>
            </a:pPr>
            <a:r>
              <a:rPr b="1" lang="es" sz="1700">
                <a:solidFill>
                  <a:srgbClr val="B37046"/>
                </a:solidFill>
                <a:latin typeface="Open Sans"/>
                <a:ea typeface="Open Sans"/>
                <a:cs typeface="Open Sans"/>
                <a:sym typeface="Open Sans"/>
              </a:rPr>
              <a:t>Requiere personal cualificado. </a:t>
            </a:r>
            <a:r>
              <a:rPr lang="es" sz="1700">
                <a:solidFill>
                  <a:srgbClr val="000000"/>
                </a:solidFill>
                <a:latin typeface="Open Sans"/>
                <a:ea typeface="Open Sans"/>
                <a:cs typeface="Open Sans"/>
                <a:sym typeface="Open Sans"/>
              </a:rPr>
              <a:t>Debido a la dificultad de manejo de este tipo de sistemas.</a:t>
            </a:r>
            <a:endParaRPr sz="1700">
              <a:solidFill>
                <a:srgbClr val="000000"/>
              </a:solidFill>
              <a:latin typeface="Open Sans"/>
              <a:ea typeface="Open Sans"/>
              <a:cs typeface="Open Sans"/>
              <a:sym typeface="Open Sans"/>
            </a:endParaRPr>
          </a:p>
          <a:p>
            <a:pPr indent="-336550" lvl="0" marL="457200" rtl="0" algn="l">
              <a:spcBef>
                <a:spcPts val="0"/>
              </a:spcBef>
              <a:spcAft>
                <a:spcPts val="0"/>
              </a:spcAft>
              <a:buClr>
                <a:srgbClr val="000000"/>
              </a:buClr>
              <a:buSzPts val="1700"/>
              <a:buFont typeface="Arial"/>
              <a:buChar char="■"/>
            </a:pPr>
            <a:r>
              <a:rPr b="1" lang="es" sz="1700">
                <a:solidFill>
                  <a:srgbClr val="B37046"/>
                </a:solidFill>
                <a:latin typeface="Open Sans"/>
                <a:ea typeface="Open Sans"/>
                <a:cs typeface="Open Sans"/>
                <a:sym typeface="Open Sans"/>
              </a:rPr>
              <a:t>Implantación larga y difícil. </a:t>
            </a:r>
            <a:r>
              <a:rPr lang="es" sz="1700">
                <a:solidFill>
                  <a:srgbClr val="000000"/>
                </a:solidFill>
                <a:latin typeface="Open Sans"/>
                <a:ea typeface="Open Sans"/>
                <a:cs typeface="Open Sans"/>
                <a:sym typeface="Open Sans"/>
              </a:rPr>
              <a:t>En relación a los puntos anteriores. La adaptación del personal y del equipamiento es mucho más complicada y lleva bastante tiempo.</a:t>
            </a:r>
            <a:endParaRPr sz="1700">
              <a:solidFill>
                <a:srgbClr val="000000"/>
              </a:solidFill>
              <a:latin typeface="Open Sans"/>
              <a:ea typeface="Open Sans"/>
              <a:cs typeface="Open Sans"/>
              <a:sym typeface="Open Sans"/>
            </a:endParaRPr>
          </a:p>
          <a:p>
            <a:pPr indent="0" lvl="0" marL="0" rtl="0" algn="l">
              <a:spcBef>
                <a:spcPts val="23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Clasificación de las bases de datos</a:t>
            </a:r>
            <a:endParaRPr/>
          </a:p>
        </p:txBody>
      </p:sp>
      <p:pic>
        <p:nvPicPr>
          <p:cNvPr id="184" name="Google Shape;184;p29"/>
          <p:cNvPicPr preferRelativeResize="0"/>
          <p:nvPr/>
        </p:nvPicPr>
        <p:blipFill>
          <a:blip r:embed="rId3">
            <a:alphaModFix/>
          </a:blip>
          <a:stretch>
            <a:fillRect/>
          </a:stretch>
        </p:blipFill>
        <p:spPr>
          <a:xfrm>
            <a:off x="957275" y="1017800"/>
            <a:ext cx="7229475" cy="3872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1125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Tarea modelos de bases de datos</a:t>
            </a:r>
            <a:endParaRPr/>
          </a:p>
        </p:txBody>
      </p:sp>
      <p:sp>
        <p:nvSpPr>
          <p:cNvPr id="190" name="Google Shape;190;p30"/>
          <p:cNvSpPr txBox="1"/>
          <p:nvPr>
            <p:ph idx="1" type="body"/>
          </p:nvPr>
        </p:nvSpPr>
        <p:spPr>
          <a:xfrm>
            <a:off x="311700" y="7203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t>Indica concepto y breve descripción del funcionamiento, 5 características principales, 5 ventajas, 3 inconvenientes y una imagen de ejemplo sobre los siguientes modelos:</a:t>
            </a:r>
            <a:endParaRPr sz="1600"/>
          </a:p>
          <a:p>
            <a:pPr indent="-330200" lvl="0" marL="457200" rtl="0" algn="l">
              <a:lnSpc>
                <a:spcPct val="130000"/>
              </a:lnSpc>
              <a:spcBef>
                <a:spcPts val="1600"/>
              </a:spcBef>
              <a:spcAft>
                <a:spcPts val="0"/>
              </a:spcAft>
              <a:buClr>
                <a:srgbClr val="333333"/>
              </a:buClr>
              <a:buSzPts val="1600"/>
              <a:buFont typeface="Open Sans"/>
              <a:buChar char="●"/>
            </a:pPr>
            <a:r>
              <a:rPr b="1" lang="es" sz="1600">
                <a:solidFill>
                  <a:srgbClr val="333333"/>
                </a:solidFill>
                <a:highlight>
                  <a:srgbClr val="FFFFFF"/>
                </a:highlight>
                <a:latin typeface="Open Sans"/>
                <a:ea typeface="Open Sans"/>
                <a:cs typeface="Open Sans"/>
                <a:sym typeface="Open Sans"/>
              </a:rPr>
              <a:t>Relacionales</a:t>
            </a:r>
            <a:endParaRPr sz="1600">
              <a:solidFill>
                <a:srgbClr val="333333"/>
              </a:solidFill>
              <a:highlight>
                <a:srgbClr val="FFFFFF"/>
              </a:highlight>
              <a:latin typeface="Open Sans"/>
              <a:ea typeface="Open Sans"/>
              <a:cs typeface="Open Sans"/>
              <a:sym typeface="Open Sans"/>
            </a:endParaRPr>
          </a:p>
          <a:p>
            <a:pPr indent="-330200" lvl="0" marL="457200" rtl="0" algn="l">
              <a:lnSpc>
                <a:spcPct val="130000"/>
              </a:lnSpc>
              <a:spcBef>
                <a:spcPts val="0"/>
              </a:spcBef>
              <a:spcAft>
                <a:spcPts val="0"/>
              </a:spcAft>
              <a:buClr>
                <a:srgbClr val="333333"/>
              </a:buClr>
              <a:buSzPts val="1600"/>
              <a:buFont typeface="Open Sans"/>
              <a:buChar char="●"/>
            </a:pPr>
            <a:r>
              <a:rPr lang="es" sz="1600">
                <a:solidFill>
                  <a:srgbClr val="333333"/>
                </a:solidFill>
                <a:highlight>
                  <a:srgbClr val="FFFFFF"/>
                </a:highlight>
                <a:latin typeface="Open Sans"/>
                <a:ea typeface="Open Sans"/>
                <a:cs typeface="Open Sans"/>
                <a:sym typeface="Open Sans"/>
              </a:rPr>
              <a:t>En red</a:t>
            </a:r>
            <a:endParaRPr sz="1600">
              <a:solidFill>
                <a:srgbClr val="333333"/>
              </a:solidFill>
              <a:highlight>
                <a:srgbClr val="FFFFFF"/>
              </a:highlight>
              <a:latin typeface="Open Sans"/>
              <a:ea typeface="Open Sans"/>
              <a:cs typeface="Open Sans"/>
              <a:sym typeface="Open Sans"/>
            </a:endParaRPr>
          </a:p>
          <a:p>
            <a:pPr indent="-330200" lvl="0" marL="457200" rtl="0" algn="l">
              <a:lnSpc>
                <a:spcPct val="130000"/>
              </a:lnSpc>
              <a:spcBef>
                <a:spcPts val="0"/>
              </a:spcBef>
              <a:spcAft>
                <a:spcPts val="0"/>
              </a:spcAft>
              <a:buClr>
                <a:srgbClr val="333333"/>
              </a:buClr>
              <a:buSzPts val="1600"/>
              <a:buFont typeface="Open Sans"/>
              <a:buChar char="●"/>
            </a:pPr>
            <a:r>
              <a:rPr lang="es" sz="1600">
                <a:solidFill>
                  <a:srgbClr val="333333"/>
                </a:solidFill>
                <a:highlight>
                  <a:srgbClr val="FFFFFF"/>
                </a:highlight>
                <a:latin typeface="Open Sans"/>
                <a:ea typeface="Open Sans"/>
                <a:cs typeface="Open Sans"/>
                <a:sym typeface="Open Sans"/>
              </a:rPr>
              <a:t>Jerárquicos</a:t>
            </a:r>
            <a:endParaRPr sz="1600">
              <a:solidFill>
                <a:srgbClr val="333333"/>
              </a:solidFill>
              <a:highlight>
                <a:srgbClr val="FFFFFF"/>
              </a:highlight>
              <a:latin typeface="Open Sans"/>
              <a:ea typeface="Open Sans"/>
              <a:cs typeface="Open Sans"/>
              <a:sym typeface="Open Sans"/>
            </a:endParaRPr>
          </a:p>
          <a:p>
            <a:pPr indent="-330200" lvl="0" marL="457200" rtl="0" algn="l">
              <a:lnSpc>
                <a:spcPct val="130000"/>
              </a:lnSpc>
              <a:spcBef>
                <a:spcPts val="0"/>
              </a:spcBef>
              <a:spcAft>
                <a:spcPts val="0"/>
              </a:spcAft>
              <a:buClr>
                <a:srgbClr val="333333"/>
              </a:buClr>
              <a:buSzPts val="1600"/>
              <a:buFont typeface="Open Sans"/>
              <a:buChar char="●"/>
            </a:pPr>
            <a:r>
              <a:rPr lang="es" sz="1600">
                <a:solidFill>
                  <a:srgbClr val="333333"/>
                </a:solidFill>
                <a:highlight>
                  <a:srgbClr val="FFFFFF"/>
                </a:highlight>
                <a:latin typeface="Open Sans"/>
                <a:ea typeface="Open Sans"/>
                <a:cs typeface="Open Sans"/>
                <a:sym typeface="Open Sans"/>
              </a:rPr>
              <a:t>De objetos</a:t>
            </a:r>
            <a:endParaRPr sz="1600">
              <a:solidFill>
                <a:srgbClr val="333333"/>
              </a:solidFill>
              <a:highlight>
                <a:srgbClr val="FFFFFF"/>
              </a:highlight>
              <a:latin typeface="Open Sans"/>
              <a:ea typeface="Open Sans"/>
              <a:cs typeface="Open Sans"/>
              <a:sym typeface="Open Sans"/>
            </a:endParaRPr>
          </a:p>
          <a:p>
            <a:pPr indent="-330200" lvl="0" marL="457200" rtl="0" algn="l">
              <a:lnSpc>
                <a:spcPct val="130000"/>
              </a:lnSpc>
              <a:spcBef>
                <a:spcPts val="0"/>
              </a:spcBef>
              <a:spcAft>
                <a:spcPts val="0"/>
              </a:spcAft>
              <a:buClr>
                <a:srgbClr val="333333"/>
              </a:buClr>
              <a:buSzPts val="1600"/>
              <a:buFont typeface="Open Sans"/>
              <a:buChar char="●"/>
            </a:pPr>
            <a:r>
              <a:rPr lang="es" sz="1600">
                <a:solidFill>
                  <a:srgbClr val="333333"/>
                </a:solidFill>
                <a:highlight>
                  <a:srgbClr val="FFFFFF"/>
                </a:highlight>
                <a:latin typeface="Open Sans"/>
                <a:ea typeface="Open Sans"/>
                <a:cs typeface="Open Sans"/>
                <a:sym typeface="Open Sans"/>
              </a:rPr>
              <a:t>Multidimensionales</a:t>
            </a:r>
            <a:endParaRPr sz="1600">
              <a:solidFill>
                <a:srgbClr val="333333"/>
              </a:solidFill>
              <a:highlight>
                <a:srgbClr val="FFFFFF"/>
              </a:highlight>
              <a:latin typeface="Open Sans"/>
              <a:ea typeface="Open Sans"/>
              <a:cs typeface="Open Sans"/>
              <a:sym typeface="Open Sans"/>
            </a:endParaRPr>
          </a:p>
          <a:p>
            <a:pPr indent="-330200" lvl="0" marL="457200" rtl="0" algn="l">
              <a:lnSpc>
                <a:spcPct val="130000"/>
              </a:lnSpc>
              <a:spcBef>
                <a:spcPts val="0"/>
              </a:spcBef>
              <a:spcAft>
                <a:spcPts val="0"/>
              </a:spcAft>
              <a:buClr>
                <a:srgbClr val="333333"/>
              </a:buClr>
              <a:buSzPts val="1600"/>
              <a:buFont typeface="Open Sans"/>
              <a:buChar char="●"/>
            </a:pPr>
            <a:r>
              <a:rPr lang="es" sz="1600">
                <a:solidFill>
                  <a:srgbClr val="333333"/>
                </a:solidFill>
                <a:highlight>
                  <a:srgbClr val="FFFFFF"/>
                </a:highlight>
                <a:latin typeface="Open Sans"/>
                <a:ea typeface="Open Sans"/>
                <a:cs typeface="Open Sans"/>
                <a:sym typeface="Open Sans"/>
              </a:rPr>
              <a:t>Documentales</a:t>
            </a:r>
            <a:endParaRPr sz="1600">
              <a:solidFill>
                <a:srgbClr val="333333"/>
              </a:solidFill>
              <a:highlight>
                <a:srgbClr val="FFFFFF"/>
              </a:highlight>
              <a:latin typeface="Open Sans"/>
              <a:ea typeface="Open Sans"/>
              <a:cs typeface="Open Sans"/>
              <a:sym typeface="Open Sans"/>
            </a:endParaRPr>
          </a:p>
          <a:p>
            <a:pPr indent="0" lvl="0" marL="0" rtl="0" algn="l">
              <a:spcBef>
                <a:spcPts val="1300"/>
              </a:spcBef>
              <a:spcAft>
                <a:spcPts val="0"/>
              </a:spcAft>
              <a:buNone/>
            </a:pPr>
            <a:r>
              <a:rPr b="1" lang="es" sz="1600">
                <a:solidFill>
                  <a:srgbClr val="3C4043"/>
                </a:solidFill>
                <a:latin typeface="Open Sans"/>
                <a:ea typeface="Open Sans"/>
                <a:cs typeface="Open Sans"/>
                <a:sym typeface="Open Sans"/>
              </a:rPr>
              <a:t>Fuente: </a:t>
            </a:r>
            <a:r>
              <a:rPr lang="es" sz="1600">
                <a:solidFill>
                  <a:srgbClr val="3C4043"/>
                </a:solidFill>
                <a:latin typeface="Open Sans"/>
                <a:ea typeface="Open Sans"/>
                <a:cs typeface="Open Sans"/>
                <a:sym typeface="Open Sans"/>
              </a:rPr>
              <a:t>Times New Roman.  </a:t>
            </a:r>
            <a:r>
              <a:rPr b="1" lang="es" sz="1600">
                <a:solidFill>
                  <a:srgbClr val="3C4043"/>
                </a:solidFill>
                <a:latin typeface="Open Sans"/>
                <a:ea typeface="Open Sans"/>
                <a:cs typeface="Open Sans"/>
                <a:sym typeface="Open Sans"/>
              </a:rPr>
              <a:t>Tamaño: </a:t>
            </a:r>
            <a:r>
              <a:rPr lang="es" sz="1600">
                <a:solidFill>
                  <a:srgbClr val="3C4043"/>
                </a:solidFill>
                <a:latin typeface="Open Sans"/>
                <a:ea typeface="Open Sans"/>
                <a:cs typeface="Open Sans"/>
                <a:sym typeface="Open Sans"/>
              </a:rPr>
              <a:t>12</a:t>
            </a:r>
            <a:endParaRPr sz="1600">
              <a:solidFill>
                <a:srgbClr val="3C4043"/>
              </a:solidFill>
              <a:latin typeface="Open Sans"/>
              <a:ea typeface="Open Sans"/>
              <a:cs typeface="Open Sans"/>
              <a:sym typeface="Open Sans"/>
            </a:endParaRPr>
          </a:p>
          <a:p>
            <a:pPr indent="0" lvl="0" marL="0" rtl="0" algn="l">
              <a:spcBef>
                <a:spcPts val="1600"/>
              </a:spcBef>
              <a:spcAft>
                <a:spcPts val="0"/>
              </a:spcAft>
              <a:buNone/>
            </a:pPr>
            <a:r>
              <a:rPr lang="es" sz="1600">
                <a:solidFill>
                  <a:srgbClr val="3C4043"/>
                </a:solidFill>
                <a:latin typeface="Open Sans"/>
                <a:ea typeface="Open Sans"/>
                <a:cs typeface="Open Sans"/>
                <a:sym typeface="Open Sans"/>
              </a:rPr>
              <a:t>Nombre del fichero: Nombre Módulo _ nombre tarea_ unidad</a:t>
            </a:r>
            <a:endParaRPr sz="1600">
              <a:solidFill>
                <a:srgbClr val="3C4043"/>
              </a:solidFill>
              <a:latin typeface="Open Sans"/>
              <a:ea typeface="Open Sans"/>
              <a:cs typeface="Open Sans"/>
              <a:sym typeface="Open Sans"/>
            </a:endParaRPr>
          </a:p>
          <a:p>
            <a:pPr indent="0" lvl="0" marL="0" rtl="0" algn="l">
              <a:spcBef>
                <a:spcPts val="1600"/>
              </a:spcBef>
              <a:spcAft>
                <a:spcPts val="0"/>
              </a:spcAft>
              <a:buNone/>
            </a:pPr>
            <a:r>
              <a:rPr lang="es" sz="1600">
                <a:solidFill>
                  <a:srgbClr val="3C4043"/>
                </a:solidFill>
                <a:latin typeface="Open Sans"/>
                <a:ea typeface="Open Sans"/>
                <a:cs typeface="Open Sans"/>
                <a:sym typeface="Open Sans"/>
              </a:rPr>
              <a:t>Formato: doc. o pdf.</a:t>
            </a:r>
            <a:endParaRPr sz="1300">
              <a:solidFill>
                <a:srgbClr val="333333"/>
              </a:solidFill>
              <a:highlight>
                <a:srgbClr val="FFFFFF"/>
              </a:highlight>
              <a:latin typeface="Open Sans"/>
              <a:ea typeface="Open Sans"/>
              <a:cs typeface="Open Sans"/>
              <a:sym typeface="Open Sans"/>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Sistemas de base de datos relacional</a:t>
            </a:r>
            <a:endParaRPr/>
          </a:p>
        </p:txBody>
      </p:sp>
      <p:pic>
        <p:nvPicPr>
          <p:cNvPr id="196" name="Google Shape;196;p31"/>
          <p:cNvPicPr preferRelativeResize="0"/>
          <p:nvPr/>
        </p:nvPicPr>
        <p:blipFill>
          <a:blip r:embed="rId3">
            <a:alphaModFix/>
          </a:blip>
          <a:stretch>
            <a:fillRect/>
          </a:stretch>
        </p:blipFill>
        <p:spPr>
          <a:xfrm>
            <a:off x="2695575" y="1229863"/>
            <a:ext cx="3752850" cy="351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Introducción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2000">
              <a:solidFill>
                <a:srgbClr val="24292E"/>
              </a:solidFill>
              <a:highlight>
                <a:srgbClr val="FFFFFF"/>
              </a:highlight>
            </a:endParaRPr>
          </a:p>
          <a:p>
            <a:pPr indent="0" lvl="0" marL="0" rtl="0" algn="l">
              <a:lnSpc>
                <a:spcPct val="200000"/>
              </a:lnSpc>
              <a:spcBef>
                <a:spcPts val="1200"/>
              </a:spcBef>
              <a:spcAft>
                <a:spcPts val="0"/>
              </a:spcAft>
              <a:buNone/>
            </a:pPr>
            <a:r>
              <a:rPr lang="es">
                <a:solidFill>
                  <a:srgbClr val="000000"/>
                </a:solidFill>
              </a:rPr>
              <a:t>En el mundo actual existe una cada vez mayor demanda de gestión de la información, debido al acceso multitudinario a Internet. Para automatizar la gestión de los datos, surgieron las bases de datos.</a:t>
            </a:r>
            <a:endParaRPr>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266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Sistemas de base de datos relacional</a:t>
            </a:r>
            <a:endParaRPr/>
          </a:p>
        </p:txBody>
      </p:sp>
      <p:sp>
        <p:nvSpPr>
          <p:cNvPr id="202" name="Google Shape;202;p32"/>
          <p:cNvSpPr txBox="1"/>
          <p:nvPr>
            <p:ph idx="1" type="body"/>
          </p:nvPr>
        </p:nvSpPr>
        <p:spPr>
          <a:xfrm>
            <a:off x="311700" y="1085750"/>
            <a:ext cx="8520600" cy="3303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solidFill>
                  <a:srgbClr val="000000"/>
                </a:solidFill>
                <a:latin typeface="Open Sans"/>
                <a:ea typeface="Open Sans"/>
                <a:cs typeface="Open Sans"/>
                <a:sym typeface="Open Sans"/>
              </a:rPr>
              <a:t>Es el modelo más popular, </a:t>
            </a:r>
            <a:r>
              <a:rPr lang="es">
                <a:solidFill>
                  <a:srgbClr val="000000"/>
                </a:solidFill>
                <a:highlight>
                  <a:srgbClr val="FFFFFF"/>
                </a:highlight>
                <a:latin typeface="Open Sans"/>
                <a:ea typeface="Open Sans"/>
                <a:cs typeface="Open Sans"/>
                <a:sym typeface="Open Sans"/>
              </a:rPr>
              <a:t> basado en el concepto de tablas y las relaciones entre ellas como forma de relacionar la información entre sí. </a:t>
            </a:r>
            <a:endParaRPr>
              <a:solidFill>
                <a:srgbClr val="000000"/>
              </a:solidFill>
              <a:highlight>
                <a:srgbClr val="FFFFFF"/>
              </a:highlight>
              <a:latin typeface="Open Sans"/>
              <a:ea typeface="Open Sans"/>
              <a:cs typeface="Open Sans"/>
              <a:sym typeface="Open Sans"/>
            </a:endParaRPr>
          </a:p>
          <a:p>
            <a:pPr indent="0" lvl="0" marL="0" rtl="0" algn="just">
              <a:lnSpc>
                <a:spcPct val="150000"/>
              </a:lnSpc>
              <a:spcBef>
                <a:spcPts val="1500"/>
              </a:spcBef>
              <a:spcAft>
                <a:spcPts val="0"/>
              </a:spcAft>
              <a:buNone/>
            </a:pPr>
            <a:r>
              <a:rPr lang="es">
                <a:solidFill>
                  <a:srgbClr val="000000"/>
                </a:solidFill>
                <a:latin typeface="Open Sans"/>
                <a:ea typeface="Open Sans"/>
                <a:cs typeface="Open Sans"/>
                <a:sym typeface="Open Sans"/>
              </a:rPr>
              <a:t>Los datos se organizan en tablas y estas en columnas y filas de datos. Cada tabla posee un nombre que es único.</a:t>
            </a:r>
            <a:endParaRPr>
              <a:solidFill>
                <a:srgbClr val="000000"/>
              </a:solidFill>
              <a:latin typeface="Open Sans"/>
              <a:ea typeface="Open Sans"/>
              <a:cs typeface="Open Sans"/>
              <a:sym typeface="Open Sans"/>
            </a:endParaRPr>
          </a:p>
          <a:p>
            <a:pPr indent="0" lvl="0" marL="0" rtl="0" algn="just">
              <a:lnSpc>
                <a:spcPct val="150000"/>
              </a:lnSpc>
              <a:spcBef>
                <a:spcPts val="1500"/>
              </a:spcBef>
              <a:spcAft>
                <a:spcPts val="0"/>
              </a:spcAft>
              <a:buNone/>
            </a:pPr>
            <a:r>
              <a:rPr lang="es">
                <a:solidFill>
                  <a:srgbClr val="000000"/>
                </a:solidFill>
                <a:latin typeface="Open Sans"/>
                <a:ea typeface="Open Sans"/>
                <a:cs typeface="Open Sans"/>
                <a:sym typeface="Open Sans"/>
              </a:rPr>
              <a:t>El lenguaje habitual para construir las consultas a bases de datos relacionales es SQL, Structured Query Language o Lenguaje Estructurado de Consultas, un </a:t>
            </a:r>
            <a:r>
              <a:rPr lang="es">
                <a:solidFill>
                  <a:srgbClr val="000000"/>
                </a:solidFill>
                <a:latin typeface="Open Sans"/>
                <a:ea typeface="Open Sans"/>
                <a:cs typeface="Open Sans"/>
                <a:sym typeface="Open Sans"/>
              </a:rPr>
              <a:t>estándar</a:t>
            </a:r>
            <a:r>
              <a:rPr lang="es">
                <a:solidFill>
                  <a:srgbClr val="000000"/>
                </a:solidFill>
                <a:latin typeface="Open Sans"/>
                <a:ea typeface="Open Sans"/>
                <a:cs typeface="Open Sans"/>
                <a:sym typeface="Open Sans"/>
              </a:rPr>
              <a:t> implementado por los principales motores o sistemas de gestión de bases de datos relacionales.</a:t>
            </a:r>
            <a:endParaRPr>
              <a:solidFill>
                <a:srgbClr val="000000"/>
              </a:solidFill>
              <a:latin typeface="Open Sans"/>
              <a:ea typeface="Open Sans"/>
              <a:cs typeface="Open Sans"/>
              <a:sym typeface="Open Sans"/>
            </a:endParaRPr>
          </a:p>
          <a:p>
            <a:pPr indent="0" lvl="0" marL="0" rtl="0" algn="just">
              <a:spcBef>
                <a:spcPts val="1500"/>
              </a:spcBef>
              <a:spcAft>
                <a:spcPts val="0"/>
              </a:spcAft>
              <a:buNone/>
            </a:pPr>
            <a:r>
              <a:t/>
            </a:r>
            <a:endParaRPr>
              <a:solidFill>
                <a:srgbClr val="333333"/>
              </a:solidFill>
              <a:highlight>
                <a:srgbClr val="FFFFFF"/>
              </a:highlight>
              <a:latin typeface="Open Sans"/>
              <a:ea typeface="Open Sans"/>
              <a:cs typeface="Open Sans"/>
              <a:sym typeface="Open Sans"/>
            </a:endParaRPr>
          </a:p>
          <a:p>
            <a:pPr indent="0" lvl="0" marL="0" rtl="0" algn="l">
              <a:spcBef>
                <a:spcPts val="15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Sistemas de base de datos relacional</a:t>
            </a:r>
            <a:endParaRPr/>
          </a:p>
          <a:p>
            <a:pPr indent="0" lvl="0" marL="0" rtl="0" algn="l">
              <a:spcBef>
                <a:spcPts val="0"/>
              </a:spcBef>
              <a:spcAft>
                <a:spcPts val="0"/>
              </a:spcAft>
              <a:buNone/>
            </a:pPr>
            <a:r>
              <a:t/>
            </a:r>
            <a:endParaRPr/>
          </a:p>
        </p:txBody>
      </p:sp>
      <p:pic>
        <p:nvPicPr>
          <p:cNvPr id="208" name="Google Shape;208;p33"/>
          <p:cNvPicPr preferRelativeResize="0"/>
          <p:nvPr/>
        </p:nvPicPr>
        <p:blipFill>
          <a:blip r:embed="rId3">
            <a:alphaModFix/>
          </a:blip>
          <a:stretch>
            <a:fillRect/>
          </a:stretch>
        </p:blipFill>
        <p:spPr>
          <a:xfrm>
            <a:off x="1891312" y="1017800"/>
            <a:ext cx="5361375" cy="3838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Sistemas de base de datos relacional</a:t>
            </a:r>
            <a:endParaRPr/>
          </a:p>
          <a:p>
            <a:pPr indent="0" lvl="0" marL="0" rtl="0" algn="l">
              <a:spcBef>
                <a:spcPts val="0"/>
              </a:spcBef>
              <a:spcAft>
                <a:spcPts val="0"/>
              </a:spcAft>
              <a:buNone/>
            </a:pPr>
            <a:r>
              <a:t/>
            </a:r>
            <a:endParaRPr/>
          </a:p>
        </p:txBody>
      </p:sp>
      <p:sp>
        <p:nvSpPr>
          <p:cNvPr id="214" name="Google Shape;214;p34"/>
          <p:cNvSpPr txBox="1"/>
          <p:nvPr>
            <p:ph idx="1" type="body"/>
          </p:nvPr>
        </p:nvSpPr>
        <p:spPr>
          <a:xfrm>
            <a:off x="311700" y="1229875"/>
            <a:ext cx="5112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1600"/>
              </a:spcBef>
              <a:spcAft>
                <a:spcPts val="0"/>
              </a:spcAft>
              <a:buNone/>
            </a:pPr>
            <a:r>
              <a:rPr lang="es">
                <a:latin typeface="Open Sans"/>
                <a:ea typeface="Open Sans"/>
                <a:cs typeface="Open Sans"/>
                <a:sym typeface="Open Sans"/>
              </a:rPr>
              <a:t>Se llamará </a:t>
            </a:r>
            <a:r>
              <a:rPr b="1" lang="es">
                <a:latin typeface="Open Sans"/>
                <a:ea typeface="Open Sans"/>
                <a:cs typeface="Open Sans"/>
                <a:sym typeface="Open Sans"/>
              </a:rPr>
              <a:t>registro, entidad o tupla</a:t>
            </a:r>
            <a:r>
              <a:rPr lang="es">
                <a:latin typeface="Open Sans"/>
                <a:ea typeface="Open Sans"/>
                <a:cs typeface="Open Sans"/>
                <a:sym typeface="Open Sans"/>
              </a:rPr>
              <a:t> a cada fila de la tabla y </a:t>
            </a:r>
            <a:r>
              <a:rPr b="1" lang="es">
                <a:latin typeface="Open Sans"/>
                <a:ea typeface="Open Sans"/>
                <a:cs typeface="Open Sans"/>
                <a:sym typeface="Open Sans"/>
              </a:rPr>
              <a:t>campo o atributo</a:t>
            </a:r>
            <a:r>
              <a:rPr lang="es">
                <a:latin typeface="Open Sans"/>
                <a:ea typeface="Open Sans"/>
                <a:cs typeface="Open Sans"/>
                <a:sym typeface="Open Sans"/>
              </a:rPr>
              <a:t> a cada columna de la tabla.</a:t>
            </a:r>
            <a:endParaRPr>
              <a:latin typeface="Open Sans"/>
              <a:ea typeface="Open Sans"/>
              <a:cs typeface="Open Sans"/>
              <a:sym typeface="Open Sans"/>
            </a:endParaRPr>
          </a:p>
          <a:p>
            <a:pPr indent="0" lvl="0" marL="0" rtl="0" algn="l">
              <a:spcBef>
                <a:spcPts val="1600"/>
              </a:spcBef>
              <a:spcAft>
                <a:spcPts val="0"/>
              </a:spcAft>
              <a:buNone/>
            </a:pPr>
            <a:r>
              <a:t/>
            </a:r>
            <a:endParaRPr>
              <a:latin typeface="Open Sans"/>
              <a:ea typeface="Open Sans"/>
              <a:cs typeface="Open Sans"/>
              <a:sym typeface="Open Sans"/>
            </a:endParaRPr>
          </a:p>
          <a:p>
            <a:pPr indent="0" lvl="0" marL="0" rtl="0" algn="l">
              <a:spcBef>
                <a:spcPts val="1600"/>
              </a:spcBef>
              <a:spcAft>
                <a:spcPts val="1600"/>
              </a:spcAft>
              <a:buNone/>
            </a:pPr>
            <a:r>
              <a:rPr lang="es">
                <a:latin typeface="Open Sans"/>
                <a:ea typeface="Open Sans"/>
                <a:cs typeface="Open Sans"/>
                <a:sym typeface="Open Sans"/>
              </a:rPr>
              <a:t>Una </a:t>
            </a:r>
            <a:r>
              <a:rPr b="1" lang="es">
                <a:latin typeface="Open Sans"/>
                <a:ea typeface="Open Sans"/>
                <a:cs typeface="Open Sans"/>
                <a:sym typeface="Open Sans"/>
              </a:rPr>
              <a:t>clave </a:t>
            </a:r>
            <a:r>
              <a:rPr lang="es">
                <a:latin typeface="Open Sans"/>
                <a:ea typeface="Open Sans"/>
                <a:cs typeface="Open Sans"/>
                <a:sym typeface="Open Sans"/>
              </a:rPr>
              <a:t>será un atributo o conjunto de atributos que identifique de forma unica a una tupla.</a:t>
            </a:r>
            <a:endParaRPr>
              <a:latin typeface="Open Sans"/>
              <a:ea typeface="Open Sans"/>
              <a:cs typeface="Open Sans"/>
              <a:sym typeface="Open Sans"/>
            </a:endParaRPr>
          </a:p>
        </p:txBody>
      </p:sp>
      <p:pic>
        <p:nvPicPr>
          <p:cNvPr id="215" name="Google Shape;215;p34"/>
          <p:cNvPicPr preferRelativeResize="0"/>
          <p:nvPr/>
        </p:nvPicPr>
        <p:blipFill>
          <a:blip r:embed="rId3">
            <a:alphaModFix/>
          </a:blip>
          <a:stretch>
            <a:fillRect/>
          </a:stretch>
        </p:blipFill>
        <p:spPr>
          <a:xfrm>
            <a:off x="5200855" y="1504763"/>
            <a:ext cx="3838425" cy="2252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Sistemas de base de datos relacional</a:t>
            </a:r>
            <a:endParaRPr/>
          </a:p>
          <a:p>
            <a:pPr indent="0" lvl="0" marL="0" rtl="0" algn="l">
              <a:spcBef>
                <a:spcPts val="0"/>
              </a:spcBef>
              <a:spcAft>
                <a:spcPts val="0"/>
              </a:spcAft>
              <a:buNone/>
            </a:pPr>
            <a:r>
              <a:t/>
            </a:r>
            <a:endParaRPr/>
          </a:p>
        </p:txBody>
      </p:sp>
      <p:sp>
        <p:nvSpPr>
          <p:cNvPr id="221" name="Google Shape;221;p35"/>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333333"/>
                </a:solidFill>
                <a:highlight>
                  <a:srgbClr val="FFFFFF"/>
                </a:highlight>
                <a:latin typeface="Open Sans"/>
                <a:ea typeface="Open Sans"/>
                <a:cs typeface="Open Sans"/>
                <a:sym typeface="Open Sans"/>
              </a:rPr>
              <a:t>Los SGBD relacionales proporcionan una serie de funcionalidades, entre las que destacan las siguientes:</a:t>
            </a:r>
            <a:endParaRPr sz="1600">
              <a:solidFill>
                <a:srgbClr val="333333"/>
              </a:solidFill>
              <a:highlight>
                <a:srgbClr val="FFFFFF"/>
              </a:highlight>
              <a:latin typeface="Open Sans"/>
              <a:ea typeface="Open Sans"/>
              <a:cs typeface="Open Sans"/>
              <a:sym typeface="Open Sans"/>
            </a:endParaRPr>
          </a:p>
          <a:p>
            <a:pPr indent="-330200" lvl="0" marL="660400" rtl="0" algn="l">
              <a:spcBef>
                <a:spcPts val="1500"/>
              </a:spcBef>
              <a:spcAft>
                <a:spcPts val="0"/>
              </a:spcAft>
              <a:buClr>
                <a:schemeClr val="lt2"/>
              </a:buClr>
              <a:buSzPts val="1600"/>
              <a:buFont typeface="Arial"/>
              <a:buChar char="●"/>
            </a:pPr>
            <a:r>
              <a:rPr b="1" lang="es" sz="1600">
                <a:solidFill>
                  <a:srgbClr val="333333"/>
                </a:solidFill>
                <a:highlight>
                  <a:srgbClr val="FFFFFF"/>
                </a:highlight>
                <a:latin typeface="Open Sans"/>
                <a:ea typeface="Open Sans"/>
                <a:cs typeface="Open Sans"/>
                <a:sym typeface="Open Sans"/>
              </a:rPr>
              <a:t>Tipos de datos</a:t>
            </a:r>
            <a:r>
              <a:rPr lang="es" sz="1600">
                <a:solidFill>
                  <a:srgbClr val="333333"/>
                </a:solidFill>
                <a:highlight>
                  <a:srgbClr val="FFFFFF"/>
                </a:highlight>
                <a:latin typeface="Open Sans"/>
                <a:ea typeface="Open Sans"/>
                <a:cs typeface="Open Sans"/>
                <a:sym typeface="Open Sans"/>
              </a:rPr>
              <a:t>: Cada columna tiene un tipo de dato definido de manera que el SGBD no permite almacenar valores de otro tipo en dicha columna</a:t>
            </a:r>
            <a:endParaRPr sz="1600">
              <a:solidFill>
                <a:srgbClr val="333333"/>
              </a:solidFill>
              <a:highlight>
                <a:srgbClr val="FFFFFF"/>
              </a:highlight>
              <a:latin typeface="Open Sans"/>
              <a:ea typeface="Open Sans"/>
              <a:cs typeface="Open Sans"/>
              <a:sym typeface="Open Sans"/>
            </a:endParaRPr>
          </a:p>
          <a:p>
            <a:pPr indent="-330200" lvl="0" marL="660400" rtl="0" algn="l">
              <a:spcBef>
                <a:spcPts val="0"/>
              </a:spcBef>
              <a:spcAft>
                <a:spcPts val="0"/>
              </a:spcAft>
              <a:buClr>
                <a:schemeClr val="lt2"/>
              </a:buClr>
              <a:buSzPts val="1600"/>
              <a:buFont typeface="Arial"/>
              <a:buChar char="●"/>
            </a:pPr>
            <a:r>
              <a:rPr b="1" lang="es" sz="1600">
                <a:solidFill>
                  <a:srgbClr val="333333"/>
                </a:solidFill>
                <a:highlight>
                  <a:srgbClr val="FFFFFF"/>
                </a:highlight>
                <a:latin typeface="Open Sans"/>
                <a:ea typeface="Open Sans"/>
                <a:cs typeface="Open Sans"/>
                <a:sym typeface="Open Sans"/>
              </a:rPr>
              <a:t>Restricciones</a:t>
            </a:r>
            <a:r>
              <a:rPr lang="es" sz="1600">
                <a:solidFill>
                  <a:srgbClr val="333333"/>
                </a:solidFill>
                <a:highlight>
                  <a:srgbClr val="FFFFFF"/>
                </a:highlight>
                <a:latin typeface="Open Sans"/>
                <a:ea typeface="Open Sans"/>
                <a:cs typeface="Open Sans"/>
                <a:sym typeface="Open Sans"/>
              </a:rPr>
              <a:t>: Es posible definir restricciones que obliguen a cumplir una serie de requisitos a los valores que se </a:t>
            </a:r>
            <a:r>
              <a:rPr lang="es" sz="1600">
                <a:solidFill>
                  <a:srgbClr val="333333"/>
                </a:solidFill>
                <a:highlight>
                  <a:srgbClr val="FFFFFF"/>
                </a:highlight>
                <a:latin typeface="Open Sans"/>
                <a:ea typeface="Open Sans"/>
                <a:cs typeface="Open Sans"/>
                <a:sym typeface="Open Sans"/>
              </a:rPr>
              <a:t>almacenan</a:t>
            </a:r>
            <a:r>
              <a:rPr lang="es" sz="1600">
                <a:solidFill>
                  <a:srgbClr val="333333"/>
                </a:solidFill>
                <a:highlight>
                  <a:srgbClr val="FFFFFF"/>
                </a:highlight>
                <a:latin typeface="Open Sans"/>
                <a:ea typeface="Open Sans"/>
                <a:cs typeface="Open Sans"/>
                <a:sym typeface="Open Sans"/>
              </a:rPr>
              <a:t> en una columna determinada</a:t>
            </a:r>
            <a:endParaRPr sz="1600">
              <a:solidFill>
                <a:srgbClr val="333333"/>
              </a:solidFill>
              <a:highlight>
                <a:srgbClr val="FFFFFF"/>
              </a:highlight>
              <a:latin typeface="Open Sans"/>
              <a:ea typeface="Open Sans"/>
              <a:cs typeface="Open Sans"/>
              <a:sym typeface="Open Sans"/>
            </a:endParaRPr>
          </a:p>
          <a:p>
            <a:pPr indent="-330200" lvl="0" marL="660400" rtl="0" algn="l">
              <a:spcBef>
                <a:spcPts val="0"/>
              </a:spcBef>
              <a:spcAft>
                <a:spcPts val="0"/>
              </a:spcAft>
              <a:buClr>
                <a:schemeClr val="lt2"/>
              </a:buClr>
              <a:buSzPts val="1600"/>
              <a:buFont typeface="Arial"/>
              <a:buChar char="●"/>
            </a:pPr>
            <a:r>
              <a:rPr b="1" lang="es" sz="1600">
                <a:solidFill>
                  <a:srgbClr val="333333"/>
                </a:solidFill>
                <a:highlight>
                  <a:srgbClr val="FFFFFF"/>
                </a:highlight>
                <a:latin typeface="Open Sans"/>
                <a:ea typeface="Open Sans"/>
                <a:cs typeface="Open Sans"/>
                <a:sym typeface="Open Sans"/>
              </a:rPr>
              <a:t>Integridad referencial</a:t>
            </a:r>
            <a:r>
              <a:rPr lang="es" sz="1600">
                <a:solidFill>
                  <a:srgbClr val="333333"/>
                </a:solidFill>
                <a:highlight>
                  <a:srgbClr val="FFFFFF"/>
                </a:highlight>
                <a:latin typeface="Open Sans"/>
                <a:ea typeface="Open Sans"/>
                <a:cs typeface="Open Sans"/>
                <a:sym typeface="Open Sans"/>
              </a:rPr>
              <a:t>: En el momento de registrar algún nuevo dato que deba estar relacionado con otro, el SGBD comprobará que el segundo existe antes de permitir el registro. En caso contrario no lo permitirá</a:t>
            </a:r>
            <a:endParaRPr sz="1600">
              <a:solidFill>
                <a:srgbClr val="333333"/>
              </a:solidFill>
              <a:highlight>
                <a:srgbClr val="FFFFFF"/>
              </a:highlight>
              <a:latin typeface="Open Sans"/>
              <a:ea typeface="Open Sans"/>
              <a:cs typeface="Open Sans"/>
              <a:sym typeface="Open Sans"/>
            </a:endParaRPr>
          </a:p>
          <a:p>
            <a:pPr indent="-330200" lvl="0" marL="660400" rtl="0" algn="l">
              <a:spcBef>
                <a:spcPts val="0"/>
              </a:spcBef>
              <a:spcAft>
                <a:spcPts val="0"/>
              </a:spcAft>
              <a:buClr>
                <a:schemeClr val="lt2"/>
              </a:buClr>
              <a:buSzPts val="1600"/>
              <a:buFont typeface="Arial"/>
              <a:buChar char="●"/>
            </a:pPr>
            <a:r>
              <a:rPr b="1" lang="es" sz="1600">
                <a:solidFill>
                  <a:srgbClr val="333333"/>
                </a:solidFill>
                <a:highlight>
                  <a:srgbClr val="FFFFFF"/>
                </a:highlight>
                <a:latin typeface="Open Sans"/>
                <a:ea typeface="Open Sans"/>
                <a:cs typeface="Open Sans"/>
                <a:sym typeface="Open Sans"/>
              </a:rPr>
              <a:t>Consultas complejas</a:t>
            </a:r>
            <a:r>
              <a:rPr lang="es" sz="1600">
                <a:solidFill>
                  <a:srgbClr val="333333"/>
                </a:solidFill>
                <a:highlight>
                  <a:srgbClr val="FFFFFF"/>
                </a:highlight>
                <a:latin typeface="Open Sans"/>
                <a:ea typeface="Open Sans"/>
                <a:cs typeface="Open Sans"/>
                <a:sym typeface="Open Sans"/>
              </a:rPr>
              <a:t>: Es posible realizar consultas muy complejas, incluso aquellas que inicialmente no habían sido tenidas en cuenta durante el diseño de la Base de Datos</a:t>
            </a:r>
            <a:endParaRPr sz="1600">
              <a:solidFill>
                <a:srgbClr val="333333"/>
              </a:solidFill>
              <a:highlight>
                <a:srgbClr val="FFFFFF"/>
              </a:highlight>
              <a:latin typeface="Open Sans"/>
              <a:ea typeface="Open Sans"/>
              <a:cs typeface="Open Sans"/>
              <a:sym typeface="Open Sans"/>
            </a:endParaRPr>
          </a:p>
          <a:p>
            <a:pPr indent="0" lvl="0" marL="0" rtl="0" algn="l">
              <a:spcBef>
                <a:spcPts val="30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Sistemas de base de datos relacional</a:t>
            </a:r>
            <a:endParaRPr/>
          </a:p>
          <a:p>
            <a:pPr indent="0" lvl="0" marL="0" rtl="0" algn="l">
              <a:spcBef>
                <a:spcPts val="0"/>
              </a:spcBef>
              <a:spcAft>
                <a:spcPts val="0"/>
              </a:spcAft>
              <a:buNone/>
            </a:pPr>
            <a:r>
              <a:t/>
            </a:r>
            <a:endParaRPr/>
          </a:p>
        </p:txBody>
      </p:sp>
      <p:sp>
        <p:nvSpPr>
          <p:cNvPr id="227" name="Google Shape;227;p36"/>
          <p:cNvSpPr txBox="1"/>
          <p:nvPr>
            <p:ph idx="1" type="body"/>
          </p:nvPr>
        </p:nvSpPr>
        <p:spPr>
          <a:xfrm>
            <a:off x="311700" y="1089250"/>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solidFill>
                  <a:srgbClr val="333333"/>
                </a:solidFill>
                <a:highlight>
                  <a:srgbClr val="FFFFFF"/>
                </a:highlight>
                <a:latin typeface="Open Sans"/>
                <a:ea typeface="Open Sans"/>
                <a:cs typeface="Open Sans"/>
                <a:sym typeface="Open Sans"/>
              </a:rPr>
              <a:t>Sus </a:t>
            </a:r>
            <a:r>
              <a:rPr b="1" lang="es" sz="1400">
                <a:solidFill>
                  <a:srgbClr val="333333"/>
                </a:solidFill>
                <a:highlight>
                  <a:srgbClr val="FFFFFF"/>
                </a:highlight>
                <a:latin typeface="Open Sans"/>
                <a:ea typeface="Open Sans"/>
                <a:cs typeface="Open Sans"/>
                <a:sym typeface="Open Sans"/>
              </a:rPr>
              <a:t>ventajas</a:t>
            </a:r>
            <a:r>
              <a:rPr lang="es" sz="1400">
                <a:solidFill>
                  <a:srgbClr val="333333"/>
                </a:solidFill>
                <a:highlight>
                  <a:srgbClr val="FFFFFF"/>
                </a:highlight>
                <a:latin typeface="Open Sans"/>
                <a:ea typeface="Open Sans"/>
                <a:cs typeface="Open Sans"/>
                <a:sym typeface="Open Sans"/>
              </a:rPr>
              <a:t> son las siguientes:</a:t>
            </a:r>
            <a:endParaRPr sz="1400">
              <a:solidFill>
                <a:srgbClr val="333333"/>
              </a:solidFill>
              <a:highlight>
                <a:srgbClr val="FFFFFF"/>
              </a:highlight>
              <a:latin typeface="Open Sans"/>
              <a:ea typeface="Open Sans"/>
              <a:cs typeface="Open Sans"/>
              <a:sym typeface="Open Sans"/>
            </a:endParaRPr>
          </a:p>
          <a:p>
            <a:pPr indent="-228600" lvl="0" marL="457200" rtl="0" algn="l">
              <a:lnSpc>
                <a:spcPct val="130000"/>
              </a:lnSpc>
              <a:spcBef>
                <a:spcPts val="1100"/>
              </a:spcBef>
              <a:spcAft>
                <a:spcPts val="0"/>
              </a:spcAft>
              <a:buClr>
                <a:srgbClr val="333333"/>
              </a:buClr>
              <a:buSzPts val="1600"/>
              <a:buFont typeface="Arial"/>
              <a:buNone/>
            </a:pPr>
            <a:r>
              <a:rPr b="1" lang="es" sz="1600">
                <a:solidFill>
                  <a:srgbClr val="333333"/>
                </a:solidFill>
                <a:highlight>
                  <a:srgbClr val="FFFFFF"/>
                </a:highlight>
                <a:latin typeface="Open Sans"/>
                <a:ea typeface="Open Sans"/>
                <a:cs typeface="Open Sans"/>
                <a:sym typeface="Open Sans"/>
              </a:rPr>
              <a:t>Menor redundancia</a:t>
            </a:r>
            <a:r>
              <a:rPr lang="es" sz="1600">
                <a:solidFill>
                  <a:srgbClr val="333333"/>
                </a:solidFill>
                <a:highlight>
                  <a:srgbClr val="FFFFFF"/>
                </a:highlight>
                <a:latin typeface="Open Sans"/>
                <a:ea typeface="Open Sans"/>
                <a:cs typeface="Open Sans"/>
                <a:sym typeface="Open Sans"/>
              </a:rPr>
              <a:t>. No hace falta tanta repetición de datos. </a:t>
            </a:r>
            <a:endParaRPr sz="1600">
              <a:solidFill>
                <a:srgbClr val="333333"/>
              </a:solidFill>
              <a:highlight>
                <a:srgbClr val="FFFFFF"/>
              </a:highlight>
              <a:latin typeface="Open Sans"/>
              <a:ea typeface="Open Sans"/>
              <a:cs typeface="Open Sans"/>
              <a:sym typeface="Open Sans"/>
            </a:endParaRPr>
          </a:p>
          <a:p>
            <a:pPr indent="-228600" lvl="0" marL="457200" rtl="0" algn="l">
              <a:lnSpc>
                <a:spcPct val="130000"/>
              </a:lnSpc>
              <a:spcBef>
                <a:spcPts val="0"/>
              </a:spcBef>
              <a:spcAft>
                <a:spcPts val="0"/>
              </a:spcAft>
              <a:buClr>
                <a:srgbClr val="333333"/>
              </a:buClr>
              <a:buSzPts val="1600"/>
              <a:buFont typeface="Arial"/>
              <a:buNone/>
            </a:pPr>
            <a:r>
              <a:rPr b="1" lang="es" sz="1600">
                <a:solidFill>
                  <a:srgbClr val="333333"/>
                </a:solidFill>
                <a:highlight>
                  <a:srgbClr val="FFFFFF"/>
                </a:highlight>
                <a:latin typeface="Open Sans"/>
                <a:ea typeface="Open Sans"/>
                <a:cs typeface="Open Sans"/>
                <a:sym typeface="Open Sans"/>
              </a:rPr>
              <a:t>Menor espacio de almacenamiento</a:t>
            </a:r>
            <a:r>
              <a:rPr lang="es" sz="1600">
                <a:solidFill>
                  <a:srgbClr val="333333"/>
                </a:solidFill>
                <a:highlight>
                  <a:srgbClr val="FFFFFF"/>
                </a:highlight>
                <a:latin typeface="Open Sans"/>
                <a:ea typeface="Open Sans"/>
                <a:cs typeface="Open Sans"/>
                <a:sym typeface="Open Sans"/>
              </a:rPr>
              <a:t>. Gracias a una mejor estructuración de los datos.</a:t>
            </a:r>
            <a:endParaRPr sz="1600">
              <a:solidFill>
                <a:srgbClr val="333333"/>
              </a:solidFill>
              <a:highlight>
                <a:srgbClr val="FFFFFF"/>
              </a:highlight>
              <a:latin typeface="Open Sans"/>
              <a:ea typeface="Open Sans"/>
              <a:cs typeface="Open Sans"/>
              <a:sym typeface="Open Sans"/>
            </a:endParaRPr>
          </a:p>
          <a:p>
            <a:pPr indent="-228600" lvl="0" marL="457200" rtl="0" algn="l">
              <a:lnSpc>
                <a:spcPct val="130000"/>
              </a:lnSpc>
              <a:spcBef>
                <a:spcPts val="0"/>
              </a:spcBef>
              <a:spcAft>
                <a:spcPts val="0"/>
              </a:spcAft>
              <a:buClr>
                <a:srgbClr val="333333"/>
              </a:buClr>
              <a:buSzPts val="1600"/>
              <a:buFont typeface="Arial"/>
              <a:buNone/>
            </a:pPr>
            <a:r>
              <a:rPr b="1" lang="es" sz="1600">
                <a:solidFill>
                  <a:srgbClr val="333333"/>
                </a:solidFill>
                <a:highlight>
                  <a:srgbClr val="FFFFFF"/>
                </a:highlight>
                <a:latin typeface="Open Sans"/>
                <a:ea typeface="Open Sans"/>
                <a:cs typeface="Open Sans"/>
                <a:sym typeface="Open Sans"/>
              </a:rPr>
              <a:t>Acceso a los datos más eficiente</a:t>
            </a:r>
            <a:r>
              <a:rPr lang="es" sz="1600">
                <a:solidFill>
                  <a:srgbClr val="333333"/>
                </a:solidFill>
                <a:highlight>
                  <a:srgbClr val="FFFFFF"/>
                </a:highlight>
                <a:latin typeface="Open Sans"/>
                <a:ea typeface="Open Sans"/>
                <a:cs typeface="Open Sans"/>
                <a:sym typeface="Open Sans"/>
              </a:rPr>
              <a:t>. La organización de los datos produce un resultado más óptimo en rendimiento.</a:t>
            </a:r>
            <a:endParaRPr sz="1600">
              <a:solidFill>
                <a:srgbClr val="333333"/>
              </a:solidFill>
              <a:highlight>
                <a:srgbClr val="FFFFFF"/>
              </a:highlight>
              <a:latin typeface="Open Sans"/>
              <a:ea typeface="Open Sans"/>
              <a:cs typeface="Open Sans"/>
              <a:sym typeface="Open Sans"/>
            </a:endParaRPr>
          </a:p>
          <a:p>
            <a:pPr indent="-228600" lvl="0" marL="457200" rtl="0" algn="l">
              <a:lnSpc>
                <a:spcPct val="130000"/>
              </a:lnSpc>
              <a:spcBef>
                <a:spcPts val="0"/>
              </a:spcBef>
              <a:spcAft>
                <a:spcPts val="0"/>
              </a:spcAft>
              <a:buClr>
                <a:srgbClr val="333333"/>
              </a:buClr>
              <a:buSzPts val="1600"/>
              <a:buFont typeface="Arial"/>
              <a:buNone/>
            </a:pPr>
            <a:r>
              <a:rPr b="1" lang="es" sz="1600">
                <a:solidFill>
                  <a:srgbClr val="333333"/>
                </a:solidFill>
                <a:highlight>
                  <a:srgbClr val="FFFFFF"/>
                </a:highlight>
                <a:latin typeface="Open Sans"/>
                <a:ea typeface="Open Sans"/>
                <a:cs typeface="Open Sans"/>
                <a:sym typeface="Open Sans"/>
              </a:rPr>
              <a:t>Independencia de los datos y los programas y procesos</a:t>
            </a:r>
            <a:r>
              <a:rPr lang="es" sz="1600">
                <a:solidFill>
                  <a:srgbClr val="333333"/>
                </a:solidFill>
                <a:highlight>
                  <a:srgbClr val="FFFFFF"/>
                </a:highlight>
                <a:latin typeface="Open Sans"/>
                <a:ea typeface="Open Sans"/>
                <a:cs typeface="Open Sans"/>
                <a:sym typeface="Open Sans"/>
              </a:rPr>
              <a:t>. Esto permite modificar los datos sin modificar el código de las aplicaciones.</a:t>
            </a:r>
            <a:endParaRPr sz="1600">
              <a:solidFill>
                <a:srgbClr val="333333"/>
              </a:solidFill>
              <a:highlight>
                <a:srgbClr val="FFFFFF"/>
              </a:highlight>
              <a:latin typeface="Open Sans"/>
              <a:ea typeface="Open Sans"/>
              <a:cs typeface="Open Sans"/>
              <a:sym typeface="Open Sans"/>
            </a:endParaRPr>
          </a:p>
          <a:p>
            <a:pPr indent="-228600" lvl="0" marL="457200" rtl="0" algn="l">
              <a:lnSpc>
                <a:spcPct val="130000"/>
              </a:lnSpc>
              <a:spcBef>
                <a:spcPts val="0"/>
              </a:spcBef>
              <a:spcAft>
                <a:spcPts val="0"/>
              </a:spcAft>
              <a:buClr>
                <a:srgbClr val="333333"/>
              </a:buClr>
              <a:buSzPts val="1600"/>
              <a:buFont typeface="Arial"/>
              <a:buNone/>
            </a:pPr>
            <a:r>
              <a:rPr b="1" lang="es" sz="1600">
                <a:solidFill>
                  <a:srgbClr val="333333"/>
                </a:solidFill>
                <a:highlight>
                  <a:srgbClr val="FFFFFF"/>
                </a:highlight>
                <a:latin typeface="Open Sans"/>
                <a:ea typeface="Open Sans"/>
                <a:cs typeface="Open Sans"/>
                <a:sym typeface="Open Sans"/>
              </a:rPr>
              <a:t>Integridad de los datos</a:t>
            </a:r>
            <a:r>
              <a:rPr lang="es" sz="1600">
                <a:solidFill>
                  <a:srgbClr val="333333"/>
                </a:solidFill>
                <a:highlight>
                  <a:srgbClr val="FFFFFF"/>
                </a:highlight>
                <a:latin typeface="Open Sans"/>
                <a:ea typeface="Open Sans"/>
                <a:cs typeface="Open Sans"/>
                <a:sym typeface="Open Sans"/>
              </a:rPr>
              <a:t>. Mayor dificultad de perder los datos o de realizar incoherencias con ellos.</a:t>
            </a:r>
            <a:endParaRPr sz="1600">
              <a:solidFill>
                <a:srgbClr val="333333"/>
              </a:solidFill>
              <a:highlight>
                <a:srgbClr val="FFFFFF"/>
              </a:highlight>
              <a:latin typeface="Open Sans"/>
              <a:ea typeface="Open Sans"/>
              <a:cs typeface="Open Sans"/>
              <a:sym typeface="Open Sans"/>
            </a:endParaRPr>
          </a:p>
          <a:p>
            <a:pPr indent="-228600" lvl="0" marL="457200" rtl="0" algn="l">
              <a:lnSpc>
                <a:spcPct val="130000"/>
              </a:lnSpc>
              <a:spcBef>
                <a:spcPts val="0"/>
              </a:spcBef>
              <a:spcAft>
                <a:spcPts val="0"/>
              </a:spcAft>
              <a:buClr>
                <a:srgbClr val="333333"/>
              </a:buClr>
              <a:buSzPts val="1600"/>
              <a:buFont typeface="Arial"/>
              <a:buNone/>
            </a:pPr>
            <a:r>
              <a:rPr b="1" lang="es" sz="1600">
                <a:solidFill>
                  <a:srgbClr val="333333"/>
                </a:solidFill>
                <a:highlight>
                  <a:srgbClr val="FFFFFF"/>
                </a:highlight>
                <a:latin typeface="Open Sans"/>
                <a:ea typeface="Open Sans"/>
                <a:cs typeface="Open Sans"/>
                <a:sym typeface="Open Sans"/>
              </a:rPr>
              <a:t>Mayor seguridad en los datos</a:t>
            </a:r>
            <a:r>
              <a:rPr lang="es" sz="1600">
                <a:solidFill>
                  <a:srgbClr val="333333"/>
                </a:solidFill>
                <a:highlight>
                  <a:srgbClr val="FFFFFF"/>
                </a:highlight>
                <a:latin typeface="Open Sans"/>
                <a:ea typeface="Open Sans"/>
                <a:cs typeface="Open Sans"/>
                <a:sym typeface="Open Sans"/>
              </a:rPr>
              <a:t>. Al limitar el acceso a ciertos usuarios.</a:t>
            </a:r>
            <a:endParaRPr sz="1600">
              <a:solidFill>
                <a:srgbClr val="333333"/>
              </a:solidFill>
              <a:highlight>
                <a:srgbClr val="FFFFFF"/>
              </a:highlight>
              <a:latin typeface="Open Sans"/>
              <a:ea typeface="Open Sans"/>
              <a:cs typeface="Open Sans"/>
              <a:sym typeface="Open Sans"/>
            </a:endParaRPr>
          </a:p>
          <a:p>
            <a:pPr indent="0" lvl="0" marL="0" rtl="0" algn="l">
              <a:spcBef>
                <a:spcPts val="13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Sistemas de base de datos relacional</a:t>
            </a:r>
            <a:endParaRPr/>
          </a:p>
        </p:txBody>
      </p:sp>
      <p:sp>
        <p:nvSpPr>
          <p:cNvPr id="233" name="Google Shape;233;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1100"/>
              </a:spcBef>
              <a:spcAft>
                <a:spcPts val="0"/>
              </a:spcAft>
              <a:buNone/>
            </a:pPr>
            <a:r>
              <a:rPr lang="es">
                <a:solidFill>
                  <a:srgbClr val="333333"/>
                </a:solidFill>
                <a:highlight>
                  <a:srgbClr val="FFFFFF"/>
                </a:highlight>
                <a:latin typeface="Open Sans"/>
                <a:ea typeface="Open Sans"/>
                <a:cs typeface="Open Sans"/>
                <a:sym typeface="Open Sans"/>
              </a:rPr>
              <a:t>Como contrapartida encontramos los siguientes </a:t>
            </a:r>
            <a:r>
              <a:rPr b="1" lang="es">
                <a:solidFill>
                  <a:srgbClr val="333333"/>
                </a:solidFill>
                <a:highlight>
                  <a:srgbClr val="FFFFFF"/>
                </a:highlight>
                <a:latin typeface="Open Sans"/>
                <a:ea typeface="Open Sans"/>
                <a:cs typeface="Open Sans"/>
                <a:sym typeface="Open Sans"/>
              </a:rPr>
              <a:t>inconvenientes</a:t>
            </a:r>
            <a:r>
              <a:rPr lang="es">
                <a:solidFill>
                  <a:srgbClr val="333333"/>
                </a:solidFill>
                <a:highlight>
                  <a:srgbClr val="FFFFFF"/>
                </a:highlight>
                <a:latin typeface="Open Sans"/>
                <a:ea typeface="Open Sans"/>
                <a:cs typeface="Open Sans"/>
                <a:sym typeface="Open Sans"/>
              </a:rPr>
              <a:t>:</a:t>
            </a:r>
            <a:endParaRPr>
              <a:solidFill>
                <a:srgbClr val="333333"/>
              </a:solidFill>
              <a:highlight>
                <a:srgbClr val="FFFFFF"/>
              </a:highlight>
              <a:latin typeface="Open Sans"/>
              <a:ea typeface="Open Sans"/>
              <a:cs typeface="Open Sans"/>
              <a:sym typeface="Open Sans"/>
            </a:endParaRPr>
          </a:p>
          <a:p>
            <a:pPr indent="-228600" lvl="0" marL="457200" rtl="0" algn="l">
              <a:lnSpc>
                <a:spcPct val="130000"/>
              </a:lnSpc>
              <a:spcBef>
                <a:spcPts val="1100"/>
              </a:spcBef>
              <a:spcAft>
                <a:spcPts val="0"/>
              </a:spcAft>
              <a:buClr>
                <a:srgbClr val="333333"/>
              </a:buClr>
              <a:buSzPts val="1800"/>
              <a:buFont typeface="Arial"/>
              <a:buNone/>
            </a:pPr>
            <a:r>
              <a:rPr b="1" lang="es">
                <a:solidFill>
                  <a:srgbClr val="333333"/>
                </a:solidFill>
                <a:highlight>
                  <a:srgbClr val="FFFFFF"/>
                </a:highlight>
                <a:latin typeface="Open Sans"/>
                <a:ea typeface="Open Sans"/>
                <a:cs typeface="Open Sans"/>
                <a:sym typeface="Open Sans"/>
              </a:rPr>
              <a:t>Instalación costosa</a:t>
            </a:r>
            <a:r>
              <a:rPr lang="es">
                <a:solidFill>
                  <a:srgbClr val="333333"/>
                </a:solidFill>
                <a:highlight>
                  <a:srgbClr val="FFFFFF"/>
                </a:highlight>
                <a:latin typeface="Open Sans"/>
                <a:ea typeface="Open Sans"/>
                <a:cs typeface="Open Sans"/>
                <a:sym typeface="Open Sans"/>
              </a:rPr>
              <a:t>. El control y administración de bases de datos requiere de un software y hardware potente.</a:t>
            </a:r>
            <a:endParaRPr>
              <a:solidFill>
                <a:srgbClr val="333333"/>
              </a:solidFill>
              <a:highlight>
                <a:srgbClr val="FFFFFF"/>
              </a:highlight>
              <a:latin typeface="Open Sans"/>
              <a:ea typeface="Open Sans"/>
              <a:cs typeface="Open Sans"/>
              <a:sym typeface="Open Sans"/>
            </a:endParaRPr>
          </a:p>
          <a:p>
            <a:pPr indent="-228600" lvl="0" marL="457200" rtl="0" algn="l">
              <a:lnSpc>
                <a:spcPct val="130000"/>
              </a:lnSpc>
              <a:spcBef>
                <a:spcPts val="0"/>
              </a:spcBef>
              <a:spcAft>
                <a:spcPts val="0"/>
              </a:spcAft>
              <a:buClr>
                <a:srgbClr val="333333"/>
              </a:buClr>
              <a:buSzPts val="1800"/>
              <a:buFont typeface="Arial"/>
              <a:buNone/>
            </a:pPr>
            <a:r>
              <a:rPr b="1" lang="es">
                <a:solidFill>
                  <a:srgbClr val="333333"/>
                </a:solidFill>
                <a:highlight>
                  <a:srgbClr val="FFFFFF"/>
                </a:highlight>
                <a:latin typeface="Open Sans"/>
                <a:ea typeface="Open Sans"/>
                <a:cs typeface="Open Sans"/>
                <a:sym typeface="Open Sans"/>
              </a:rPr>
              <a:t>Requiere personal cualificado</a:t>
            </a:r>
            <a:r>
              <a:rPr lang="es">
                <a:solidFill>
                  <a:srgbClr val="333333"/>
                </a:solidFill>
                <a:highlight>
                  <a:srgbClr val="FFFFFF"/>
                </a:highlight>
                <a:latin typeface="Open Sans"/>
                <a:ea typeface="Open Sans"/>
                <a:cs typeface="Open Sans"/>
                <a:sym typeface="Open Sans"/>
              </a:rPr>
              <a:t>. Debido a la dificultad de manejo de este tipo de sistemas.</a:t>
            </a:r>
            <a:endParaRPr>
              <a:solidFill>
                <a:srgbClr val="333333"/>
              </a:solidFill>
              <a:highlight>
                <a:srgbClr val="FFFFFF"/>
              </a:highlight>
              <a:latin typeface="Open Sans"/>
              <a:ea typeface="Open Sans"/>
              <a:cs typeface="Open Sans"/>
              <a:sym typeface="Open Sans"/>
            </a:endParaRPr>
          </a:p>
          <a:p>
            <a:pPr indent="-228600" lvl="0" marL="457200" rtl="0" algn="l">
              <a:lnSpc>
                <a:spcPct val="130000"/>
              </a:lnSpc>
              <a:spcBef>
                <a:spcPts val="0"/>
              </a:spcBef>
              <a:spcAft>
                <a:spcPts val="0"/>
              </a:spcAft>
              <a:buClr>
                <a:srgbClr val="333333"/>
              </a:buClr>
              <a:buSzPts val="1800"/>
              <a:buFont typeface="Arial"/>
              <a:buNone/>
            </a:pPr>
            <a:r>
              <a:rPr b="1" lang="es">
                <a:solidFill>
                  <a:srgbClr val="333333"/>
                </a:solidFill>
                <a:highlight>
                  <a:srgbClr val="FFFFFF"/>
                </a:highlight>
                <a:latin typeface="Open Sans"/>
                <a:ea typeface="Open Sans"/>
                <a:cs typeface="Open Sans"/>
                <a:sym typeface="Open Sans"/>
              </a:rPr>
              <a:t>Implantación larga y difícil</a:t>
            </a:r>
            <a:r>
              <a:rPr lang="es">
                <a:solidFill>
                  <a:srgbClr val="333333"/>
                </a:solidFill>
                <a:highlight>
                  <a:srgbClr val="FFFFFF"/>
                </a:highlight>
                <a:latin typeface="Open Sans"/>
                <a:ea typeface="Open Sans"/>
                <a:cs typeface="Open Sans"/>
                <a:sym typeface="Open Sans"/>
              </a:rPr>
              <a:t>. Debido a los puntos anteriores. La adaptación del personal es mucho más complicada y lleva bastante tiempo.</a:t>
            </a:r>
            <a:endParaRPr>
              <a:solidFill>
                <a:srgbClr val="333333"/>
              </a:solidFill>
              <a:highlight>
                <a:srgbClr val="FFFFFF"/>
              </a:highlight>
              <a:latin typeface="Open Sans"/>
              <a:ea typeface="Open Sans"/>
              <a:cs typeface="Open Sans"/>
              <a:sym typeface="Open Sans"/>
            </a:endParaRPr>
          </a:p>
          <a:p>
            <a:pPr indent="0" lvl="0" marL="0" rtl="0" algn="l">
              <a:spcBef>
                <a:spcPts val="13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535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Sistemas de base de datos relacional</a:t>
            </a:r>
            <a:endParaRPr/>
          </a:p>
          <a:p>
            <a:pPr indent="0" lvl="0" marL="0" rtl="0" algn="l">
              <a:spcBef>
                <a:spcPts val="0"/>
              </a:spcBef>
              <a:spcAft>
                <a:spcPts val="0"/>
              </a:spcAft>
              <a:buNone/>
            </a:pPr>
            <a:r>
              <a:t/>
            </a:r>
            <a:endParaRPr/>
          </a:p>
        </p:txBody>
      </p:sp>
      <p:sp>
        <p:nvSpPr>
          <p:cNvPr id="239" name="Google Shape;239;p38"/>
          <p:cNvSpPr txBox="1"/>
          <p:nvPr>
            <p:ph idx="1" type="body"/>
          </p:nvPr>
        </p:nvSpPr>
        <p:spPr>
          <a:xfrm>
            <a:off x="311700" y="1284225"/>
            <a:ext cx="86580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a:solidFill>
                  <a:srgbClr val="333333"/>
                </a:solidFill>
                <a:highlight>
                  <a:srgbClr val="FFFFFF"/>
                </a:highlight>
                <a:latin typeface="Open Sans"/>
                <a:ea typeface="Open Sans"/>
                <a:cs typeface="Open Sans"/>
                <a:sym typeface="Open Sans"/>
              </a:rPr>
              <a:t>Las Bases de Datos relacionales son apropiadas si:</a:t>
            </a:r>
            <a:endParaRPr>
              <a:solidFill>
                <a:srgbClr val="333333"/>
              </a:solidFill>
              <a:highlight>
                <a:srgbClr val="FFFFFF"/>
              </a:highlight>
              <a:latin typeface="Open Sans"/>
              <a:ea typeface="Open Sans"/>
              <a:cs typeface="Open Sans"/>
              <a:sym typeface="Open Sans"/>
            </a:endParaRPr>
          </a:p>
          <a:p>
            <a:pPr indent="-342900" lvl="0" marL="457200" rtl="0" algn="l">
              <a:lnSpc>
                <a:spcPct val="150000"/>
              </a:lnSpc>
              <a:spcBef>
                <a:spcPts val="1500"/>
              </a:spcBef>
              <a:spcAft>
                <a:spcPts val="0"/>
              </a:spcAft>
              <a:buClr>
                <a:srgbClr val="333333"/>
              </a:buClr>
              <a:buSzPts val="1800"/>
              <a:buFont typeface="Open Sans"/>
              <a:buChar char="●"/>
            </a:pPr>
            <a:r>
              <a:rPr lang="es">
                <a:solidFill>
                  <a:srgbClr val="333333"/>
                </a:solidFill>
                <a:highlight>
                  <a:srgbClr val="FFFFFF"/>
                </a:highlight>
                <a:latin typeface="Open Sans"/>
                <a:ea typeface="Open Sans"/>
                <a:cs typeface="Open Sans"/>
                <a:sym typeface="Open Sans"/>
              </a:rPr>
              <a:t>Es necesario realizar consultas muy complejas entre diferentes tablas</a:t>
            </a:r>
            <a:endParaRPr>
              <a:solidFill>
                <a:srgbClr val="333333"/>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333333"/>
              </a:buClr>
              <a:buSzPts val="1800"/>
              <a:buFont typeface="Open Sans"/>
              <a:buChar char="●"/>
            </a:pPr>
            <a:r>
              <a:rPr lang="es">
                <a:solidFill>
                  <a:srgbClr val="333333"/>
                </a:solidFill>
                <a:highlight>
                  <a:srgbClr val="FFFFFF"/>
                </a:highlight>
                <a:latin typeface="Open Sans"/>
                <a:ea typeface="Open Sans"/>
                <a:cs typeface="Open Sans"/>
                <a:sym typeface="Open Sans"/>
              </a:rPr>
              <a:t>Es necesario validar la información entre tablas</a:t>
            </a:r>
            <a:endParaRPr>
              <a:solidFill>
                <a:srgbClr val="333333"/>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333333"/>
              </a:buClr>
              <a:buSzPts val="1800"/>
              <a:buFont typeface="Open Sans"/>
              <a:buChar char="●"/>
            </a:pPr>
            <a:r>
              <a:rPr lang="es">
                <a:solidFill>
                  <a:srgbClr val="333333"/>
                </a:solidFill>
                <a:highlight>
                  <a:srgbClr val="FFFFFF"/>
                </a:highlight>
                <a:latin typeface="Open Sans"/>
                <a:ea typeface="Open Sans"/>
                <a:cs typeface="Open Sans"/>
                <a:sym typeface="Open Sans"/>
              </a:rPr>
              <a:t>Se permite que un dato pueda tener cualquier número de valores</a:t>
            </a:r>
            <a:endParaRPr>
              <a:solidFill>
                <a:srgbClr val="333333"/>
              </a:solidFill>
              <a:highlight>
                <a:srgbClr val="FFFFFF"/>
              </a:highlight>
              <a:latin typeface="Open Sans"/>
              <a:ea typeface="Open Sans"/>
              <a:cs typeface="Open Sans"/>
              <a:sym typeface="Open Sans"/>
            </a:endParaRPr>
          </a:p>
          <a:p>
            <a:pPr indent="-342900" lvl="0" marL="457200" rtl="0" algn="l">
              <a:lnSpc>
                <a:spcPct val="150000"/>
              </a:lnSpc>
              <a:spcBef>
                <a:spcPts val="0"/>
              </a:spcBef>
              <a:spcAft>
                <a:spcPts val="0"/>
              </a:spcAft>
              <a:buClr>
                <a:srgbClr val="333333"/>
              </a:buClr>
              <a:buSzPts val="1800"/>
              <a:buFont typeface="Open Sans"/>
              <a:buChar char="●"/>
            </a:pPr>
            <a:r>
              <a:rPr lang="es">
                <a:solidFill>
                  <a:srgbClr val="333333"/>
                </a:solidFill>
                <a:highlight>
                  <a:srgbClr val="FFFFFF"/>
                </a:highlight>
                <a:latin typeface="Open Sans"/>
                <a:ea typeface="Open Sans"/>
                <a:cs typeface="Open Sans"/>
                <a:sym typeface="Open Sans"/>
              </a:rPr>
              <a:t>Es necesario construir nuevas consultas que no habían sido planificadas cuando se diseñó la Base de Datos</a:t>
            </a:r>
            <a:endParaRPr>
              <a:solidFill>
                <a:srgbClr val="333333"/>
              </a:solidFill>
              <a:highlight>
                <a:srgbClr val="FFFFFF"/>
              </a:highlight>
              <a:latin typeface="Open Sans"/>
              <a:ea typeface="Open Sans"/>
              <a:cs typeface="Open Sans"/>
              <a:sym typeface="Open Sans"/>
            </a:endParaRPr>
          </a:p>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9"/>
          <p:cNvPicPr preferRelativeResize="0"/>
          <p:nvPr/>
        </p:nvPicPr>
        <p:blipFill>
          <a:blip r:embed="rId3">
            <a:alphaModFix/>
          </a:blip>
          <a:stretch>
            <a:fillRect/>
          </a:stretch>
        </p:blipFill>
        <p:spPr>
          <a:xfrm>
            <a:off x="1247988" y="81400"/>
            <a:ext cx="6648025" cy="4742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Funcionamiento de un SGBD: SQL</a:t>
            </a:r>
            <a:endParaRPr/>
          </a:p>
          <a:p>
            <a:pPr indent="0" lvl="0" marL="0" rtl="0" algn="l">
              <a:spcBef>
                <a:spcPts val="0"/>
              </a:spcBef>
              <a:spcAft>
                <a:spcPts val="0"/>
              </a:spcAft>
              <a:buNone/>
            </a:pPr>
            <a:r>
              <a:t/>
            </a:r>
            <a:endParaRPr/>
          </a:p>
        </p:txBody>
      </p:sp>
      <p:sp>
        <p:nvSpPr>
          <p:cNvPr id="250" name="Google Shape;250;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s"/>
              <a:t>La principal herramienta de un gestor de base de datos es la interfaz de programación con el usuario. </a:t>
            </a:r>
            <a:endParaRPr/>
          </a:p>
          <a:p>
            <a:pPr indent="-342900" lvl="0" marL="457200" rtl="0" algn="l">
              <a:lnSpc>
                <a:spcPct val="200000"/>
              </a:lnSpc>
              <a:spcBef>
                <a:spcPts val="0"/>
              </a:spcBef>
              <a:spcAft>
                <a:spcPts val="0"/>
              </a:spcAft>
              <a:buSzPts val="1800"/>
              <a:buChar char="❏"/>
            </a:pPr>
            <a:r>
              <a:rPr lang="es"/>
              <a:t>Este interfaz consiste en un lenguaje muy sencillo mediante el cuál el usuario realiza preguntas al servidor, contestando este a las demandas del usuario. </a:t>
            </a:r>
            <a:endParaRPr/>
          </a:p>
          <a:p>
            <a:pPr indent="-342900" lvl="0" marL="457200" rtl="0" algn="l">
              <a:lnSpc>
                <a:spcPct val="200000"/>
              </a:lnSpc>
              <a:spcBef>
                <a:spcPts val="0"/>
              </a:spcBef>
              <a:spcAft>
                <a:spcPts val="0"/>
              </a:spcAft>
              <a:buSzPts val="1800"/>
              <a:buChar char="❏"/>
            </a:pPr>
            <a:r>
              <a:rPr lang="es"/>
              <a:t>Este lenguaje comúnmente se denomina SQL, Structured Query Language.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1"/>
          <p:cNvPicPr preferRelativeResize="0"/>
          <p:nvPr/>
        </p:nvPicPr>
        <p:blipFill>
          <a:blip r:embed="rId3">
            <a:alphaModFix/>
          </a:blip>
          <a:stretch>
            <a:fillRect/>
          </a:stretch>
        </p:blipFill>
        <p:spPr>
          <a:xfrm>
            <a:off x="452625" y="126750"/>
            <a:ext cx="8238750" cy="476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Introducción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a:solidFill>
                  <a:srgbClr val="24292E"/>
                </a:solidFill>
                <a:highlight>
                  <a:srgbClr val="FFFFFF"/>
                </a:highlight>
              </a:rPr>
              <a:t>Los sistemas de información actuales se basan en </a:t>
            </a:r>
            <a:r>
              <a:rPr b="1" lang="es">
                <a:solidFill>
                  <a:srgbClr val="24292E"/>
                </a:solidFill>
                <a:highlight>
                  <a:srgbClr val="FFFFFF"/>
                </a:highlight>
              </a:rPr>
              <a:t>bases de datos (BD) y sistemas de bases de datos (SGBD) </a:t>
            </a:r>
            <a:r>
              <a:rPr lang="es">
                <a:solidFill>
                  <a:srgbClr val="24292E"/>
                </a:solidFill>
                <a:highlight>
                  <a:srgbClr val="FFFFFF"/>
                </a:highlight>
              </a:rPr>
              <a:t>que se han convertido en elementos imprescindibles de la vida cotidiana de la sociedad moderna.</a:t>
            </a:r>
            <a:endParaRPr>
              <a:solidFill>
                <a:srgbClr val="24292E"/>
              </a:solidFill>
              <a:highlight>
                <a:srgbClr val="FFFFFF"/>
              </a:highlight>
            </a:endParaRPr>
          </a:p>
          <a:p>
            <a:pPr indent="0" lvl="0" marL="0" rtl="0" algn="l">
              <a:lnSpc>
                <a:spcPct val="150000"/>
              </a:lnSpc>
              <a:spcBef>
                <a:spcPts val="1200"/>
              </a:spcBef>
              <a:spcAft>
                <a:spcPts val="0"/>
              </a:spcAft>
              <a:buNone/>
            </a:pPr>
            <a:r>
              <a:t/>
            </a:r>
            <a:endParaRPr>
              <a:solidFill>
                <a:srgbClr val="24292E"/>
              </a:solidFill>
              <a:highlight>
                <a:srgbClr val="FFFFFF"/>
              </a:highlight>
            </a:endParaRPr>
          </a:p>
          <a:p>
            <a:pPr indent="0" lvl="0" marL="0" rtl="0" algn="l">
              <a:lnSpc>
                <a:spcPct val="150000"/>
              </a:lnSpc>
              <a:spcBef>
                <a:spcPts val="1200"/>
              </a:spcBef>
              <a:spcAft>
                <a:spcPts val="0"/>
              </a:spcAft>
              <a:buNone/>
            </a:pPr>
            <a:r>
              <a:rPr lang="es">
                <a:solidFill>
                  <a:srgbClr val="24292E"/>
                </a:solidFill>
                <a:highlight>
                  <a:srgbClr val="FFFFFF"/>
                </a:highlight>
              </a:rPr>
              <a:t>Cada día, la mayoría de nosotros nos encontramos con actividades que requieren algún tipo de interacción con una base de datos (ingreso en un banco, reserva de una entrada para el teatro, solicitud de una suscripción a una revista, compra de productos, ...).</a:t>
            </a:r>
            <a:endParaRPr>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Funcionamiento de un SGBD</a:t>
            </a:r>
            <a:endParaRPr/>
          </a:p>
        </p:txBody>
      </p:sp>
      <p:sp>
        <p:nvSpPr>
          <p:cNvPr id="261" name="Google Shape;261;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latin typeface="Open Sans"/>
                <a:ea typeface="Open Sans"/>
                <a:cs typeface="Open Sans"/>
                <a:sym typeface="Open Sans"/>
              </a:rPr>
              <a:t>Los SGBD tienen que realizar tres tipos de funciones para ser considerados válidos, para ello utilizaremos los siguientes 3 lenguajes:</a:t>
            </a:r>
            <a:endParaRPr>
              <a:solidFill>
                <a:srgbClr val="000000"/>
              </a:solidFill>
              <a:latin typeface="Open Sans"/>
              <a:ea typeface="Open Sans"/>
              <a:cs typeface="Open Sans"/>
              <a:sym typeface="Open Sans"/>
            </a:endParaRPr>
          </a:p>
          <a:p>
            <a:pPr indent="0" lvl="0" marL="0" rtl="0" algn="l">
              <a:spcBef>
                <a:spcPts val="1600"/>
              </a:spcBef>
              <a:spcAft>
                <a:spcPts val="0"/>
              </a:spcAft>
              <a:buNone/>
            </a:pPr>
            <a:r>
              <a:t/>
            </a:r>
            <a:endParaRPr>
              <a:solidFill>
                <a:srgbClr val="000000"/>
              </a:solidFill>
              <a:latin typeface="Open Sans"/>
              <a:ea typeface="Open Sans"/>
              <a:cs typeface="Open Sans"/>
              <a:sym typeface="Open Sans"/>
            </a:endParaRPr>
          </a:p>
          <a:p>
            <a:pPr indent="-342900" lvl="0" marL="457200" rtl="0" algn="l">
              <a:lnSpc>
                <a:spcPct val="200000"/>
              </a:lnSpc>
              <a:spcBef>
                <a:spcPts val="1600"/>
              </a:spcBef>
              <a:spcAft>
                <a:spcPts val="0"/>
              </a:spcAft>
              <a:buClr>
                <a:srgbClr val="000000"/>
              </a:buClr>
              <a:buSzPts val="1800"/>
              <a:buFont typeface="Open Sans"/>
              <a:buChar char="❏"/>
            </a:pPr>
            <a:r>
              <a:rPr b="1" lang="es">
                <a:solidFill>
                  <a:srgbClr val="000000"/>
                </a:solidFill>
                <a:latin typeface="Open Sans"/>
                <a:ea typeface="Open Sans"/>
                <a:cs typeface="Open Sans"/>
                <a:sym typeface="Open Sans"/>
              </a:rPr>
              <a:t>Función de descripción o definición mediante lenguaje DDL.</a:t>
            </a:r>
            <a:endParaRPr b="1">
              <a:solidFill>
                <a:srgbClr val="000000"/>
              </a:solidFill>
              <a:latin typeface="Open Sans"/>
              <a:ea typeface="Open Sans"/>
              <a:cs typeface="Open Sans"/>
              <a:sym typeface="Open Sans"/>
            </a:endParaRPr>
          </a:p>
          <a:p>
            <a:pPr indent="-342900" lvl="0" marL="457200" rtl="0" algn="l">
              <a:lnSpc>
                <a:spcPct val="200000"/>
              </a:lnSpc>
              <a:spcBef>
                <a:spcPts val="0"/>
              </a:spcBef>
              <a:spcAft>
                <a:spcPts val="0"/>
              </a:spcAft>
              <a:buClr>
                <a:srgbClr val="000000"/>
              </a:buClr>
              <a:buSzPts val="1800"/>
              <a:buFont typeface="Open Sans"/>
              <a:buChar char="❏"/>
            </a:pPr>
            <a:r>
              <a:rPr b="1" lang="es">
                <a:solidFill>
                  <a:srgbClr val="000000"/>
                </a:solidFill>
                <a:latin typeface="Open Sans"/>
                <a:ea typeface="Open Sans"/>
                <a:cs typeface="Open Sans"/>
                <a:sym typeface="Open Sans"/>
              </a:rPr>
              <a:t>Función de manipulación mediante lenguaje DML.</a:t>
            </a:r>
            <a:endParaRPr b="1">
              <a:solidFill>
                <a:srgbClr val="000000"/>
              </a:solidFill>
              <a:latin typeface="Open Sans"/>
              <a:ea typeface="Open Sans"/>
              <a:cs typeface="Open Sans"/>
              <a:sym typeface="Open Sans"/>
            </a:endParaRPr>
          </a:p>
          <a:p>
            <a:pPr indent="-342900" lvl="0" marL="457200" rtl="0" algn="l">
              <a:lnSpc>
                <a:spcPct val="200000"/>
              </a:lnSpc>
              <a:spcBef>
                <a:spcPts val="0"/>
              </a:spcBef>
              <a:spcAft>
                <a:spcPts val="0"/>
              </a:spcAft>
              <a:buClr>
                <a:srgbClr val="000000"/>
              </a:buClr>
              <a:buSzPts val="1800"/>
              <a:buFont typeface="Open Sans"/>
              <a:buChar char="❏"/>
            </a:pPr>
            <a:r>
              <a:rPr b="1" lang="es">
                <a:solidFill>
                  <a:srgbClr val="000000"/>
                </a:solidFill>
                <a:latin typeface="Open Sans"/>
                <a:ea typeface="Open Sans"/>
                <a:cs typeface="Open Sans"/>
                <a:sym typeface="Open Sans"/>
              </a:rPr>
              <a:t>Función de control mediante lenguaje DCL.</a:t>
            </a:r>
            <a:endParaRPr b="1">
              <a:solidFill>
                <a:srgbClr val="000000"/>
              </a:solidFill>
              <a:latin typeface="Open Sans"/>
              <a:ea typeface="Open Sans"/>
              <a:cs typeface="Open Sans"/>
              <a:sym typeface="Open Sans"/>
            </a:endParaRPr>
          </a:p>
          <a:p>
            <a:pPr indent="0" lvl="0" marL="0" rtl="0" algn="l">
              <a:spcBef>
                <a:spcPts val="1600"/>
              </a:spcBef>
              <a:spcAft>
                <a:spcPts val="16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Función de definición (DDL)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7" name="Google Shape;267;p4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solidFill>
                  <a:srgbClr val="000000"/>
                </a:solidFill>
                <a:latin typeface="Open Sans"/>
                <a:ea typeface="Open Sans"/>
                <a:cs typeface="Open Sans"/>
                <a:sym typeface="Open Sans"/>
              </a:rPr>
              <a:t>Con la función de definición podremos:</a:t>
            </a:r>
            <a:endParaRPr sz="1700">
              <a:solidFill>
                <a:srgbClr val="000000"/>
              </a:solidFill>
              <a:latin typeface="Open Sans"/>
              <a:ea typeface="Open Sans"/>
              <a:cs typeface="Open Sans"/>
              <a:sym typeface="Open Sans"/>
            </a:endParaRPr>
          </a:p>
          <a:p>
            <a:pPr indent="-342900" lvl="0" marL="457200" rtl="0" algn="l">
              <a:lnSpc>
                <a:spcPct val="150000"/>
              </a:lnSpc>
              <a:spcBef>
                <a:spcPts val="1500"/>
              </a:spcBef>
              <a:spcAft>
                <a:spcPts val="0"/>
              </a:spcAft>
              <a:buClr>
                <a:srgbClr val="000000"/>
              </a:buClr>
              <a:buSzPts val="1800"/>
              <a:buFont typeface="Open Sans"/>
              <a:buChar char="■"/>
            </a:pPr>
            <a:r>
              <a:rPr lang="es">
                <a:solidFill>
                  <a:srgbClr val="000000"/>
                </a:solidFill>
                <a:latin typeface="Open Sans"/>
                <a:ea typeface="Open Sans"/>
                <a:cs typeface="Open Sans"/>
                <a:sym typeface="Open Sans"/>
              </a:rPr>
              <a:t>Crear todos los elementos estructurales de la base de datos (desde tablas hasta los usuarios)</a:t>
            </a:r>
            <a:endParaRPr>
              <a:solidFill>
                <a:srgbClr val="000000"/>
              </a:solidFill>
              <a:latin typeface="Open Sans"/>
              <a:ea typeface="Open Sans"/>
              <a:cs typeface="Open Sans"/>
              <a:sym typeface="Open Sans"/>
            </a:endParaRPr>
          </a:p>
          <a:p>
            <a:pPr indent="-342900" lvl="0" marL="457200" rtl="0" algn="l">
              <a:lnSpc>
                <a:spcPct val="150000"/>
              </a:lnSpc>
              <a:spcBef>
                <a:spcPts val="0"/>
              </a:spcBef>
              <a:spcAft>
                <a:spcPts val="0"/>
              </a:spcAft>
              <a:buClr>
                <a:srgbClr val="000000"/>
              </a:buClr>
              <a:buSzPts val="1800"/>
              <a:buFont typeface="Open Sans"/>
              <a:buChar char="■"/>
            </a:pPr>
            <a:r>
              <a:rPr lang="es">
                <a:solidFill>
                  <a:srgbClr val="000000"/>
                </a:solidFill>
                <a:latin typeface="Open Sans"/>
                <a:ea typeface="Open Sans"/>
                <a:cs typeface="Open Sans"/>
                <a:sym typeface="Open Sans"/>
              </a:rPr>
              <a:t>Relacionar los datos de forma precisa</a:t>
            </a:r>
            <a:endParaRPr>
              <a:solidFill>
                <a:srgbClr val="000000"/>
              </a:solidFill>
              <a:latin typeface="Open Sans"/>
              <a:ea typeface="Open Sans"/>
              <a:cs typeface="Open Sans"/>
              <a:sym typeface="Open Sans"/>
            </a:endParaRPr>
          </a:p>
          <a:p>
            <a:pPr indent="-342900" lvl="0" marL="457200" rtl="0" algn="l">
              <a:lnSpc>
                <a:spcPct val="150000"/>
              </a:lnSpc>
              <a:spcBef>
                <a:spcPts val="0"/>
              </a:spcBef>
              <a:spcAft>
                <a:spcPts val="0"/>
              </a:spcAft>
              <a:buClr>
                <a:srgbClr val="000000"/>
              </a:buClr>
              <a:buSzPts val="1800"/>
              <a:buFont typeface="Open Sans"/>
              <a:buChar char="■"/>
            </a:pPr>
            <a:r>
              <a:rPr lang="es">
                <a:solidFill>
                  <a:srgbClr val="000000"/>
                </a:solidFill>
                <a:latin typeface="Open Sans"/>
                <a:ea typeface="Open Sans"/>
                <a:cs typeface="Open Sans"/>
                <a:sym typeface="Open Sans"/>
              </a:rPr>
              <a:t>Especificar el significado de los datos</a:t>
            </a:r>
            <a:endParaRPr>
              <a:solidFill>
                <a:srgbClr val="000000"/>
              </a:solidFill>
              <a:latin typeface="Open Sans"/>
              <a:ea typeface="Open Sans"/>
              <a:cs typeface="Open Sans"/>
              <a:sym typeface="Open Sans"/>
            </a:endParaRPr>
          </a:p>
          <a:p>
            <a:pPr indent="-342900" lvl="0" marL="457200" rtl="0" algn="l">
              <a:lnSpc>
                <a:spcPct val="150000"/>
              </a:lnSpc>
              <a:spcBef>
                <a:spcPts val="0"/>
              </a:spcBef>
              <a:spcAft>
                <a:spcPts val="0"/>
              </a:spcAft>
              <a:buClr>
                <a:srgbClr val="000000"/>
              </a:buClr>
              <a:buSzPts val="1800"/>
              <a:buFont typeface="Open Sans"/>
              <a:buChar char="■"/>
            </a:pPr>
            <a:r>
              <a:rPr lang="es">
                <a:solidFill>
                  <a:srgbClr val="000000"/>
                </a:solidFill>
                <a:latin typeface="Open Sans"/>
                <a:ea typeface="Open Sans"/>
                <a:cs typeface="Open Sans"/>
                <a:sym typeface="Open Sans"/>
              </a:rPr>
              <a:t>Especificar reglas especiales que deben cumplir los datos</a:t>
            </a:r>
            <a:endParaRPr>
              <a:solidFill>
                <a:srgbClr val="000000"/>
              </a:solidFill>
              <a:latin typeface="Open Sans"/>
              <a:ea typeface="Open Sans"/>
              <a:cs typeface="Open Sans"/>
              <a:sym typeface="Open Sans"/>
            </a:endParaRPr>
          </a:p>
          <a:p>
            <a:pPr indent="0" lvl="0" marL="0" rtl="0" algn="l">
              <a:spcBef>
                <a:spcPts val="2300"/>
              </a:spcBef>
              <a:spcAft>
                <a:spcPts val="0"/>
              </a:spcAft>
              <a:buNone/>
            </a:pPr>
            <a:r>
              <a:t/>
            </a:r>
            <a:endParaRPr sz="1700">
              <a:solidFill>
                <a:srgbClr val="000000"/>
              </a:solidFill>
              <a:latin typeface="Open Sans"/>
              <a:ea typeface="Open Sans"/>
              <a:cs typeface="Open Sans"/>
              <a:sym typeface="Open Sans"/>
            </a:endParaRPr>
          </a:p>
          <a:p>
            <a:pPr indent="0" lvl="0" marL="0" rtl="0" algn="just">
              <a:spcBef>
                <a:spcPts val="2300"/>
              </a:spcBef>
              <a:spcAft>
                <a:spcPts val="0"/>
              </a:spcAft>
              <a:buNone/>
            </a:pPr>
            <a:r>
              <a:t/>
            </a:r>
            <a:endParaRPr sz="1700">
              <a:solidFill>
                <a:srgbClr val="000000"/>
              </a:solidFill>
              <a:latin typeface="Open Sans"/>
              <a:ea typeface="Open Sans"/>
              <a:cs typeface="Open Sans"/>
              <a:sym typeface="Open Sans"/>
            </a:endParaRPr>
          </a:p>
          <a:p>
            <a:pPr indent="0" lvl="0" marL="0" rtl="0" algn="l">
              <a:spcBef>
                <a:spcPts val="15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432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Función de manipulación (DML)</a:t>
            </a:r>
            <a:endParaRPr/>
          </a:p>
        </p:txBody>
      </p:sp>
      <p:sp>
        <p:nvSpPr>
          <p:cNvPr id="273" name="Google Shape;273;p44"/>
          <p:cNvSpPr txBox="1"/>
          <p:nvPr>
            <p:ph idx="1" type="body"/>
          </p:nvPr>
        </p:nvSpPr>
        <p:spPr>
          <a:xfrm>
            <a:off x="311700" y="1084400"/>
            <a:ext cx="8520600" cy="3339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s">
                <a:solidFill>
                  <a:srgbClr val="000000"/>
                </a:solidFill>
                <a:latin typeface="Open Sans"/>
                <a:ea typeface="Open Sans"/>
                <a:cs typeface="Open Sans"/>
                <a:sym typeface="Open Sans"/>
              </a:rPr>
              <a:t>Permite cambiar y consultar los </a:t>
            </a:r>
            <a:r>
              <a:rPr b="1" lang="es">
                <a:solidFill>
                  <a:srgbClr val="B37046"/>
                </a:solidFill>
                <a:latin typeface="Open Sans"/>
                <a:ea typeface="Open Sans"/>
                <a:cs typeface="Open Sans"/>
                <a:sym typeface="Open Sans"/>
              </a:rPr>
              <a:t>datos</a:t>
            </a:r>
            <a:r>
              <a:rPr lang="es">
                <a:solidFill>
                  <a:srgbClr val="000000"/>
                </a:solidFill>
                <a:latin typeface="Open Sans"/>
                <a:ea typeface="Open Sans"/>
                <a:cs typeface="Open Sans"/>
                <a:sym typeface="Open Sans"/>
              </a:rPr>
              <a:t> de la base de datos. Se realiza mediante un </a:t>
            </a:r>
            <a:r>
              <a:rPr b="1" lang="es">
                <a:solidFill>
                  <a:srgbClr val="B37046"/>
                </a:solidFill>
                <a:latin typeface="Open Sans"/>
                <a:ea typeface="Open Sans"/>
                <a:cs typeface="Open Sans"/>
                <a:sym typeface="Open Sans"/>
              </a:rPr>
              <a:t>lenguaje de modificación de datos</a:t>
            </a:r>
            <a:r>
              <a:rPr lang="es">
                <a:solidFill>
                  <a:srgbClr val="000000"/>
                </a:solidFill>
                <a:latin typeface="Open Sans"/>
                <a:ea typeface="Open Sans"/>
                <a:cs typeface="Open Sans"/>
                <a:sym typeface="Open Sans"/>
              </a:rPr>
              <a:t> o </a:t>
            </a:r>
            <a:r>
              <a:rPr b="1" lang="es">
                <a:solidFill>
                  <a:srgbClr val="B37046"/>
                </a:solidFill>
                <a:latin typeface="Open Sans"/>
                <a:ea typeface="Open Sans"/>
                <a:cs typeface="Open Sans"/>
                <a:sym typeface="Open Sans"/>
              </a:rPr>
              <a:t>DML.</a:t>
            </a:r>
            <a:r>
              <a:rPr lang="es">
                <a:solidFill>
                  <a:srgbClr val="000000"/>
                </a:solidFill>
                <a:latin typeface="Open Sans"/>
                <a:ea typeface="Open Sans"/>
                <a:cs typeface="Open Sans"/>
                <a:sym typeface="Open Sans"/>
              </a:rPr>
              <a:t> Mediante este lenguaje se puede:</a:t>
            </a:r>
            <a:endParaRPr>
              <a:solidFill>
                <a:srgbClr val="000000"/>
              </a:solidFill>
              <a:latin typeface="Open Sans"/>
              <a:ea typeface="Open Sans"/>
              <a:cs typeface="Open Sans"/>
              <a:sym typeface="Open Sans"/>
            </a:endParaRPr>
          </a:p>
          <a:p>
            <a:pPr indent="-342900" lvl="0" marL="457200" rtl="0" algn="l">
              <a:lnSpc>
                <a:spcPct val="150000"/>
              </a:lnSpc>
              <a:spcBef>
                <a:spcPts val="1500"/>
              </a:spcBef>
              <a:spcAft>
                <a:spcPts val="0"/>
              </a:spcAft>
              <a:buClr>
                <a:srgbClr val="000000"/>
              </a:buClr>
              <a:buSzPts val="1800"/>
              <a:buFont typeface="Arial"/>
              <a:buChar char="■"/>
            </a:pPr>
            <a:r>
              <a:rPr lang="es">
                <a:solidFill>
                  <a:srgbClr val="000000"/>
                </a:solidFill>
                <a:latin typeface="Open Sans"/>
                <a:ea typeface="Open Sans"/>
                <a:cs typeface="Open Sans"/>
                <a:sym typeface="Open Sans"/>
              </a:rPr>
              <a:t>Añadir</a:t>
            </a:r>
            <a:r>
              <a:rPr b="1" lang="es">
                <a:solidFill>
                  <a:srgbClr val="B37046"/>
                </a:solidFill>
                <a:latin typeface="Open Sans"/>
                <a:ea typeface="Open Sans"/>
                <a:cs typeface="Open Sans"/>
                <a:sym typeface="Open Sans"/>
              </a:rPr>
              <a:t> </a:t>
            </a:r>
            <a:r>
              <a:rPr lang="es">
                <a:solidFill>
                  <a:srgbClr val="000000"/>
                </a:solidFill>
                <a:latin typeface="Open Sans"/>
                <a:ea typeface="Open Sans"/>
                <a:cs typeface="Open Sans"/>
                <a:sym typeface="Open Sans"/>
              </a:rPr>
              <a:t>datos</a:t>
            </a:r>
            <a:endParaRPr>
              <a:solidFill>
                <a:srgbClr val="000000"/>
              </a:solidFill>
              <a:latin typeface="Open Sans"/>
              <a:ea typeface="Open Sans"/>
              <a:cs typeface="Open Sans"/>
              <a:sym typeface="Open Sans"/>
            </a:endParaRPr>
          </a:p>
          <a:p>
            <a:pPr indent="-342900" lvl="0" marL="457200" rtl="0" algn="l">
              <a:lnSpc>
                <a:spcPct val="150000"/>
              </a:lnSpc>
              <a:spcBef>
                <a:spcPts val="0"/>
              </a:spcBef>
              <a:spcAft>
                <a:spcPts val="0"/>
              </a:spcAft>
              <a:buClr>
                <a:srgbClr val="000000"/>
              </a:buClr>
              <a:buSzPts val="1800"/>
              <a:buFont typeface="Arial"/>
              <a:buChar char="■"/>
            </a:pPr>
            <a:r>
              <a:rPr lang="es">
                <a:solidFill>
                  <a:srgbClr val="000000"/>
                </a:solidFill>
                <a:latin typeface="Open Sans"/>
                <a:ea typeface="Open Sans"/>
                <a:cs typeface="Open Sans"/>
                <a:sym typeface="Open Sans"/>
              </a:rPr>
              <a:t>Eliminar</a:t>
            </a:r>
            <a:r>
              <a:rPr b="1" lang="es">
                <a:solidFill>
                  <a:srgbClr val="B37046"/>
                </a:solidFill>
                <a:latin typeface="Open Sans"/>
                <a:ea typeface="Open Sans"/>
                <a:cs typeface="Open Sans"/>
                <a:sym typeface="Open Sans"/>
              </a:rPr>
              <a:t> </a:t>
            </a:r>
            <a:r>
              <a:rPr lang="es">
                <a:solidFill>
                  <a:srgbClr val="000000"/>
                </a:solidFill>
                <a:latin typeface="Open Sans"/>
                <a:ea typeface="Open Sans"/>
                <a:cs typeface="Open Sans"/>
                <a:sym typeface="Open Sans"/>
              </a:rPr>
              <a:t>datos</a:t>
            </a:r>
            <a:endParaRPr>
              <a:solidFill>
                <a:srgbClr val="000000"/>
              </a:solidFill>
              <a:latin typeface="Open Sans"/>
              <a:ea typeface="Open Sans"/>
              <a:cs typeface="Open Sans"/>
              <a:sym typeface="Open Sans"/>
            </a:endParaRPr>
          </a:p>
          <a:p>
            <a:pPr indent="-342900" lvl="0" marL="457200" rtl="0" algn="l">
              <a:lnSpc>
                <a:spcPct val="150000"/>
              </a:lnSpc>
              <a:spcBef>
                <a:spcPts val="0"/>
              </a:spcBef>
              <a:spcAft>
                <a:spcPts val="0"/>
              </a:spcAft>
              <a:buClr>
                <a:srgbClr val="000000"/>
              </a:buClr>
              <a:buSzPts val="1800"/>
              <a:buFont typeface="Arial"/>
              <a:buChar char="■"/>
            </a:pPr>
            <a:r>
              <a:rPr lang="es">
                <a:solidFill>
                  <a:srgbClr val="000000"/>
                </a:solidFill>
                <a:latin typeface="Open Sans"/>
                <a:ea typeface="Open Sans"/>
                <a:cs typeface="Open Sans"/>
                <a:sym typeface="Open Sans"/>
              </a:rPr>
              <a:t>Modificar</a:t>
            </a:r>
            <a:r>
              <a:rPr b="1" lang="es">
                <a:solidFill>
                  <a:srgbClr val="B37046"/>
                </a:solidFill>
                <a:latin typeface="Open Sans"/>
                <a:ea typeface="Open Sans"/>
                <a:cs typeface="Open Sans"/>
                <a:sym typeface="Open Sans"/>
              </a:rPr>
              <a:t> </a:t>
            </a:r>
            <a:r>
              <a:rPr lang="es">
                <a:solidFill>
                  <a:srgbClr val="000000"/>
                </a:solidFill>
                <a:latin typeface="Open Sans"/>
                <a:ea typeface="Open Sans"/>
                <a:cs typeface="Open Sans"/>
                <a:sym typeface="Open Sans"/>
              </a:rPr>
              <a:t>datos</a:t>
            </a:r>
            <a:endParaRPr>
              <a:solidFill>
                <a:srgbClr val="000000"/>
              </a:solidFill>
              <a:latin typeface="Open Sans"/>
              <a:ea typeface="Open Sans"/>
              <a:cs typeface="Open Sans"/>
              <a:sym typeface="Open Sans"/>
            </a:endParaRPr>
          </a:p>
          <a:p>
            <a:pPr indent="-342900" lvl="0" marL="457200" rtl="0" algn="l">
              <a:lnSpc>
                <a:spcPct val="150000"/>
              </a:lnSpc>
              <a:spcBef>
                <a:spcPts val="0"/>
              </a:spcBef>
              <a:spcAft>
                <a:spcPts val="0"/>
              </a:spcAft>
              <a:buClr>
                <a:srgbClr val="000000"/>
              </a:buClr>
              <a:buSzPts val="1800"/>
              <a:buFont typeface="Open Sans"/>
              <a:buChar char="■"/>
            </a:pPr>
            <a:r>
              <a:rPr lang="es">
                <a:solidFill>
                  <a:srgbClr val="000000"/>
                </a:solidFill>
                <a:latin typeface="Open Sans"/>
                <a:ea typeface="Open Sans"/>
                <a:cs typeface="Open Sans"/>
                <a:sym typeface="Open Sans"/>
              </a:rPr>
              <a:t>Consultar datos</a:t>
            </a:r>
            <a:endParaRPr>
              <a:solidFill>
                <a:srgbClr val="000000"/>
              </a:solidFill>
              <a:latin typeface="Open Sans"/>
              <a:ea typeface="Open Sans"/>
              <a:cs typeface="Open Sans"/>
              <a:sym typeface="Open Sans"/>
            </a:endParaRPr>
          </a:p>
          <a:p>
            <a:pPr indent="0" lvl="0" marL="0" rtl="0" algn="just">
              <a:spcBef>
                <a:spcPts val="2300"/>
              </a:spcBef>
              <a:spcAft>
                <a:spcPts val="0"/>
              </a:spcAft>
              <a:buNone/>
            </a:pPr>
            <a:r>
              <a:t/>
            </a:r>
            <a:endParaRPr b="1">
              <a:solidFill>
                <a:srgbClr val="B37046"/>
              </a:solidFill>
              <a:latin typeface="Open Sans"/>
              <a:ea typeface="Open Sans"/>
              <a:cs typeface="Open Sans"/>
              <a:sym typeface="Open Sans"/>
            </a:endParaRPr>
          </a:p>
          <a:p>
            <a:pPr indent="0" lvl="0" marL="0" rtl="0" algn="l">
              <a:spcBef>
                <a:spcPts val="15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Función de control (DCL)</a:t>
            </a:r>
            <a:endParaRPr/>
          </a:p>
        </p:txBody>
      </p:sp>
      <p:sp>
        <p:nvSpPr>
          <p:cNvPr id="279" name="Google Shape;279;p4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1500"/>
              </a:spcBef>
              <a:spcAft>
                <a:spcPts val="0"/>
              </a:spcAft>
              <a:buClr>
                <a:srgbClr val="000000"/>
              </a:buClr>
              <a:buSzPts val="1800"/>
              <a:buFont typeface="Open Sans"/>
              <a:buChar char="❏"/>
            </a:pPr>
            <a:r>
              <a:rPr lang="es">
                <a:solidFill>
                  <a:srgbClr val="000000"/>
                </a:solidFill>
                <a:latin typeface="Open Sans"/>
                <a:ea typeface="Open Sans"/>
                <a:cs typeface="Open Sans"/>
                <a:sym typeface="Open Sans"/>
              </a:rPr>
              <a:t>Esta función permiten al administrador gestionar el acceso a los datos contenidos en la base de datos.  </a:t>
            </a:r>
            <a:endParaRPr>
              <a:solidFill>
                <a:srgbClr val="000000"/>
              </a:solidFill>
              <a:latin typeface="Open Sans"/>
              <a:ea typeface="Open Sans"/>
              <a:cs typeface="Open Sans"/>
              <a:sym typeface="Open Sans"/>
            </a:endParaRPr>
          </a:p>
          <a:p>
            <a:pPr indent="-342900" lvl="0" marL="457200" rtl="0" algn="just">
              <a:lnSpc>
                <a:spcPct val="150000"/>
              </a:lnSpc>
              <a:spcBef>
                <a:spcPts val="0"/>
              </a:spcBef>
              <a:spcAft>
                <a:spcPts val="0"/>
              </a:spcAft>
              <a:buClr>
                <a:srgbClr val="000000"/>
              </a:buClr>
              <a:buSzPts val="1800"/>
              <a:buFont typeface="Open Sans"/>
              <a:buChar char="❏"/>
            </a:pPr>
            <a:r>
              <a:rPr lang="es">
                <a:solidFill>
                  <a:srgbClr val="000000"/>
                </a:solidFill>
                <a:latin typeface="Open Sans"/>
                <a:ea typeface="Open Sans"/>
                <a:cs typeface="Open Sans"/>
                <a:sym typeface="Open Sans"/>
              </a:rPr>
              <a:t>Es la función encargada de establecer los permisos de acceso a los elementos que forman parte de la base de datos.</a:t>
            </a:r>
            <a:endParaRPr>
              <a:solidFill>
                <a:srgbClr val="000000"/>
              </a:solidFill>
              <a:latin typeface="Open Sans"/>
              <a:ea typeface="Open Sans"/>
              <a:cs typeface="Open Sans"/>
              <a:sym typeface="Open Sans"/>
            </a:endParaRPr>
          </a:p>
          <a:p>
            <a:pPr indent="-342900" lvl="0" marL="457200" rtl="0" algn="just">
              <a:lnSpc>
                <a:spcPct val="150000"/>
              </a:lnSpc>
              <a:spcBef>
                <a:spcPts val="0"/>
              </a:spcBef>
              <a:spcAft>
                <a:spcPts val="0"/>
              </a:spcAft>
              <a:buSzPts val="1800"/>
              <a:buFont typeface="Open Sans"/>
              <a:buChar char="❏"/>
            </a:pPr>
            <a:r>
              <a:rPr lang="es">
                <a:solidFill>
                  <a:srgbClr val="000000"/>
                </a:solidFill>
                <a:latin typeface="Open Sans"/>
                <a:ea typeface="Open Sans"/>
                <a:cs typeface="Open Sans"/>
                <a:sym typeface="Open Sans"/>
              </a:rPr>
              <a:t>El lenguaje que implementa esta función es el </a:t>
            </a:r>
            <a:r>
              <a:rPr b="1" lang="es">
                <a:solidFill>
                  <a:srgbClr val="B37046"/>
                </a:solidFill>
                <a:latin typeface="Open Sans"/>
                <a:ea typeface="Open Sans"/>
                <a:cs typeface="Open Sans"/>
                <a:sym typeface="Open Sans"/>
              </a:rPr>
              <a:t>lenguaje de control de datos </a:t>
            </a:r>
            <a:r>
              <a:rPr lang="es">
                <a:solidFill>
                  <a:srgbClr val="000000"/>
                </a:solidFill>
                <a:latin typeface="Open Sans"/>
                <a:ea typeface="Open Sans"/>
                <a:cs typeface="Open Sans"/>
                <a:sym typeface="Open Sans"/>
              </a:rPr>
              <a:t>o </a:t>
            </a:r>
            <a:r>
              <a:rPr b="1" lang="es">
                <a:solidFill>
                  <a:srgbClr val="B37046"/>
                </a:solidFill>
                <a:latin typeface="Open Sans"/>
                <a:ea typeface="Open Sans"/>
                <a:cs typeface="Open Sans"/>
                <a:sym typeface="Open Sans"/>
              </a:rPr>
              <a:t>DCL.</a:t>
            </a:r>
            <a:endParaRPr b="1">
              <a:solidFill>
                <a:srgbClr val="B37046"/>
              </a:solidFill>
              <a:latin typeface="Open Sans"/>
              <a:ea typeface="Open Sans"/>
              <a:cs typeface="Open Sans"/>
              <a:sym typeface="Open Sans"/>
            </a:endParaRPr>
          </a:p>
          <a:p>
            <a:pPr indent="0" lvl="0" marL="0" rtl="0" algn="l">
              <a:spcBef>
                <a:spcPts val="15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Niveles de abstracción de una SGBD</a:t>
            </a:r>
            <a:endParaRPr/>
          </a:p>
        </p:txBody>
      </p:sp>
      <p:sp>
        <p:nvSpPr>
          <p:cNvPr id="285" name="Google Shape;285;p4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En cualquier sistema de información se considera que se pueden observar los datos desde dos puntos de vista:</a:t>
            </a:r>
            <a:endParaRPr>
              <a:latin typeface="Open Sans"/>
              <a:ea typeface="Open Sans"/>
              <a:cs typeface="Open Sans"/>
              <a:sym typeface="Open Sans"/>
            </a:endParaRPr>
          </a:p>
          <a:p>
            <a:pPr indent="-342900" lvl="0" marL="457200" rtl="0" algn="l">
              <a:lnSpc>
                <a:spcPct val="115000"/>
              </a:lnSpc>
              <a:spcBef>
                <a:spcPts val="1600"/>
              </a:spcBef>
              <a:spcAft>
                <a:spcPts val="0"/>
              </a:spcAft>
              <a:buSzPts val="1800"/>
              <a:buFont typeface="Open Sans"/>
              <a:buChar char="❏"/>
            </a:pPr>
            <a:r>
              <a:rPr b="1" lang="es">
                <a:latin typeface="Open Sans"/>
                <a:ea typeface="Open Sans"/>
                <a:cs typeface="Open Sans"/>
                <a:sym typeface="Open Sans"/>
              </a:rPr>
              <a:t>Vista externa.</a:t>
            </a:r>
            <a:r>
              <a:rPr lang="es">
                <a:latin typeface="Open Sans"/>
                <a:ea typeface="Open Sans"/>
                <a:cs typeface="Open Sans"/>
                <a:sym typeface="Open Sans"/>
              </a:rPr>
              <a:t> Esta es la visión de los datos que poseen los usuarios del Sistema de Información.</a:t>
            </a:r>
            <a:endParaRPr>
              <a:latin typeface="Open Sans"/>
              <a:ea typeface="Open Sans"/>
              <a:cs typeface="Open Sans"/>
              <a:sym typeface="Open Sans"/>
            </a:endParaRPr>
          </a:p>
          <a:p>
            <a:pPr indent="-342900" lvl="0" marL="457200" rtl="0" algn="l">
              <a:lnSpc>
                <a:spcPct val="115000"/>
              </a:lnSpc>
              <a:spcBef>
                <a:spcPts val="0"/>
              </a:spcBef>
              <a:spcAft>
                <a:spcPts val="0"/>
              </a:spcAft>
              <a:buSzPts val="1800"/>
              <a:buFont typeface="Open Sans"/>
              <a:buChar char="❏"/>
            </a:pPr>
            <a:r>
              <a:rPr b="1" lang="es">
                <a:latin typeface="Open Sans"/>
                <a:ea typeface="Open Sans"/>
                <a:cs typeface="Open Sans"/>
                <a:sym typeface="Open Sans"/>
              </a:rPr>
              <a:t>Vista física.</a:t>
            </a:r>
            <a:r>
              <a:rPr lang="es">
                <a:latin typeface="Open Sans"/>
                <a:ea typeface="Open Sans"/>
                <a:cs typeface="Open Sans"/>
                <a:sym typeface="Open Sans"/>
              </a:rPr>
              <a:t> </a:t>
            </a:r>
            <a:r>
              <a:rPr lang="es">
                <a:solidFill>
                  <a:srgbClr val="000000"/>
                </a:solidFill>
                <a:latin typeface="Open Sans"/>
                <a:ea typeface="Open Sans"/>
                <a:cs typeface="Open Sans"/>
                <a:sym typeface="Open Sans"/>
              </a:rPr>
              <a:t>Visión de los creadores del software, que determina su forma de funcionar.</a:t>
            </a:r>
            <a:endParaRPr>
              <a:solidFill>
                <a:srgbClr val="000000"/>
              </a:solidFill>
              <a:latin typeface="Open Sans"/>
              <a:ea typeface="Open Sans"/>
              <a:cs typeface="Open Sans"/>
              <a:sym typeface="Open Sans"/>
            </a:endParaRPr>
          </a:p>
          <a:p>
            <a:pPr indent="0" lvl="0" marL="0" rtl="0" algn="l">
              <a:lnSpc>
                <a:spcPct val="115000"/>
              </a:lnSpc>
              <a:spcBef>
                <a:spcPts val="1600"/>
              </a:spcBef>
              <a:spcAft>
                <a:spcPts val="1600"/>
              </a:spcAft>
              <a:buNone/>
            </a:pPr>
            <a:r>
              <a:rPr lang="es">
                <a:solidFill>
                  <a:srgbClr val="000000"/>
                </a:solidFill>
                <a:latin typeface="Open Sans"/>
                <a:ea typeface="Open Sans"/>
                <a:cs typeface="Open Sans"/>
                <a:sym typeface="Open Sans"/>
              </a:rPr>
              <a:t>Esta separación distingue a los usuarios, de los programadores que han creado la aplicación.</a:t>
            </a:r>
            <a:endParaRPr sz="2100">
              <a:solidFill>
                <a:srgbClr val="000000"/>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SGBDs</a:t>
            </a:r>
            <a:endParaRPr/>
          </a:p>
        </p:txBody>
      </p:sp>
      <p:pic>
        <p:nvPicPr>
          <p:cNvPr id="291" name="Google Shape;291;p47"/>
          <p:cNvPicPr preferRelativeResize="0"/>
          <p:nvPr/>
        </p:nvPicPr>
        <p:blipFill>
          <a:blip r:embed="rId3">
            <a:alphaModFix/>
          </a:blip>
          <a:stretch>
            <a:fillRect/>
          </a:stretch>
        </p:blipFill>
        <p:spPr>
          <a:xfrm>
            <a:off x="2005000" y="1377988"/>
            <a:ext cx="5133975" cy="3190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8"/>
          <p:cNvPicPr preferRelativeResize="0"/>
          <p:nvPr/>
        </p:nvPicPr>
        <p:blipFill>
          <a:blip r:embed="rId3">
            <a:alphaModFix/>
          </a:blip>
          <a:stretch>
            <a:fillRect/>
          </a:stretch>
        </p:blipFill>
        <p:spPr>
          <a:xfrm>
            <a:off x="37075" y="0"/>
            <a:ext cx="8551849" cy="4877075"/>
          </a:xfrm>
          <a:prstGeom prst="rect">
            <a:avLst/>
          </a:prstGeom>
          <a:noFill/>
          <a:ln>
            <a:noFill/>
          </a:ln>
        </p:spPr>
      </p:pic>
      <p:pic>
        <p:nvPicPr>
          <p:cNvPr id="297" name="Google Shape;297;p48"/>
          <p:cNvPicPr preferRelativeResize="0"/>
          <p:nvPr/>
        </p:nvPicPr>
        <p:blipFill>
          <a:blip r:embed="rId4">
            <a:alphaModFix/>
          </a:blip>
          <a:stretch>
            <a:fillRect/>
          </a:stretch>
        </p:blipFill>
        <p:spPr>
          <a:xfrm>
            <a:off x="5492900" y="296300"/>
            <a:ext cx="2266950" cy="800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311700" y="136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Ejemplos de SGBDs</a:t>
            </a:r>
            <a:endParaRPr/>
          </a:p>
        </p:txBody>
      </p:sp>
      <p:sp>
        <p:nvSpPr>
          <p:cNvPr id="303" name="Google Shape;303;p49"/>
          <p:cNvSpPr txBox="1"/>
          <p:nvPr>
            <p:ph idx="1" type="body"/>
          </p:nvPr>
        </p:nvSpPr>
        <p:spPr>
          <a:xfrm>
            <a:off x="348700" y="743975"/>
            <a:ext cx="8520600" cy="3339000"/>
          </a:xfrm>
          <a:prstGeom prst="rect">
            <a:avLst/>
          </a:prstGeom>
        </p:spPr>
        <p:txBody>
          <a:bodyPr anchorCtr="0" anchor="t" bIns="91425" lIns="91425" spcFirstLastPara="1" rIns="91425" wrap="square" tIns="91425">
            <a:noAutofit/>
          </a:bodyPr>
          <a:lstStyle/>
          <a:p>
            <a:pPr indent="-317500" lvl="1" marL="457200" rtl="0" algn="l">
              <a:lnSpc>
                <a:spcPct val="150000"/>
              </a:lnSpc>
              <a:spcBef>
                <a:spcPts val="0"/>
              </a:spcBef>
              <a:spcAft>
                <a:spcPts val="0"/>
              </a:spcAft>
              <a:buClr>
                <a:srgbClr val="4E4E4E"/>
              </a:buClr>
              <a:buSzPts val="1400"/>
              <a:buFont typeface="Open Sans"/>
              <a:buChar char="❏"/>
            </a:pPr>
            <a:r>
              <a:rPr b="1" lang="es">
                <a:solidFill>
                  <a:srgbClr val="4E4E4E"/>
                </a:solidFill>
                <a:latin typeface="Open Sans"/>
                <a:ea typeface="Open Sans"/>
                <a:cs typeface="Open Sans"/>
                <a:sym typeface="Open Sans"/>
              </a:rPr>
              <a:t>mySQL </a:t>
            </a:r>
            <a:r>
              <a:rPr lang="es">
                <a:solidFill>
                  <a:srgbClr val="4E4E4E"/>
                </a:solidFill>
                <a:latin typeface="Open Sans"/>
                <a:ea typeface="Open Sans"/>
                <a:cs typeface="Open Sans"/>
                <a:sym typeface="Open Sans"/>
              </a:rPr>
              <a:t>es muy utilizado en aplicaciones web.</a:t>
            </a:r>
            <a:endParaRPr>
              <a:solidFill>
                <a:srgbClr val="4E4E4E"/>
              </a:solidFill>
              <a:latin typeface="Open Sans"/>
              <a:ea typeface="Open Sans"/>
              <a:cs typeface="Open Sans"/>
              <a:sym typeface="Open Sans"/>
            </a:endParaRPr>
          </a:p>
          <a:p>
            <a:pPr indent="-317500" lvl="1" marL="457200" rtl="0" algn="l">
              <a:lnSpc>
                <a:spcPct val="150000"/>
              </a:lnSpc>
              <a:spcBef>
                <a:spcPts val="0"/>
              </a:spcBef>
              <a:spcAft>
                <a:spcPts val="0"/>
              </a:spcAft>
              <a:buClr>
                <a:srgbClr val="4E4E4E"/>
              </a:buClr>
              <a:buSzPts val="1400"/>
              <a:buFont typeface="Open Sans"/>
              <a:buChar char="❏"/>
            </a:pPr>
            <a:r>
              <a:rPr b="1" lang="es">
                <a:solidFill>
                  <a:srgbClr val="4E4E4E"/>
                </a:solidFill>
                <a:latin typeface="Open Sans"/>
                <a:ea typeface="Open Sans"/>
                <a:cs typeface="Open Sans"/>
                <a:sym typeface="Open Sans"/>
              </a:rPr>
              <a:t>PostgreSQL </a:t>
            </a:r>
            <a:r>
              <a:rPr lang="es">
                <a:solidFill>
                  <a:srgbClr val="4E4E4E"/>
                </a:solidFill>
                <a:latin typeface="Open Sans"/>
                <a:ea typeface="Open Sans"/>
                <a:cs typeface="Open Sans"/>
                <a:sym typeface="Open Sans"/>
              </a:rPr>
              <a:t>es relacional orientado a objetos.</a:t>
            </a:r>
            <a:endParaRPr>
              <a:solidFill>
                <a:srgbClr val="4E4E4E"/>
              </a:solidFill>
              <a:latin typeface="Open Sans"/>
              <a:ea typeface="Open Sans"/>
              <a:cs typeface="Open Sans"/>
              <a:sym typeface="Open Sans"/>
            </a:endParaRPr>
          </a:p>
          <a:p>
            <a:pPr indent="-317500" lvl="1" marL="457200" rtl="0" algn="l">
              <a:lnSpc>
                <a:spcPct val="150000"/>
              </a:lnSpc>
              <a:spcBef>
                <a:spcPts val="0"/>
              </a:spcBef>
              <a:spcAft>
                <a:spcPts val="0"/>
              </a:spcAft>
              <a:buClr>
                <a:srgbClr val="4E4E4E"/>
              </a:buClr>
              <a:buSzPts val="1400"/>
              <a:buFont typeface="Open Sans"/>
              <a:buChar char="❏"/>
            </a:pPr>
            <a:r>
              <a:rPr b="1" lang="es">
                <a:solidFill>
                  <a:srgbClr val="4E4E4E"/>
                </a:solidFill>
                <a:latin typeface="Open Sans"/>
                <a:ea typeface="Open Sans"/>
                <a:cs typeface="Open Sans"/>
                <a:sym typeface="Open Sans"/>
              </a:rPr>
              <a:t>Openoffice.org</a:t>
            </a:r>
            <a:r>
              <a:rPr lang="es">
                <a:solidFill>
                  <a:srgbClr val="4E4E4E"/>
                </a:solidFill>
                <a:latin typeface="Open Sans"/>
                <a:ea typeface="Open Sans"/>
                <a:cs typeface="Open Sans"/>
                <a:sym typeface="Open Sans"/>
              </a:rPr>
              <a:t> Base es el componente de la suite Openoffice.org para aplicaciones estándar y relativamente pequeñas.</a:t>
            </a:r>
            <a:endParaRPr>
              <a:solidFill>
                <a:srgbClr val="4E4E4E"/>
              </a:solidFill>
              <a:latin typeface="Open Sans"/>
              <a:ea typeface="Open Sans"/>
              <a:cs typeface="Open Sans"/>
              <a:sym typeface="Open Sans"/>
            </a:endParaRPr>
          </a:p>
          <a:p>
            <a:pPr indent="-317500" lvl="1" marL="457200" rtl="0" algn="l">
              <a:lnSpc>
                <a:spcPct val="150000"/>
              </a:lnSpc>
              <a:spcBef>
                <a:spcPts val="0"/>
              </a:spcBef>
              <a:spcAft>
                <a:spcPts val="0"/>
              </a:spcAft>
              <a:buClr>
                <a:srgbClr val="4E4E4E"/>
              </a:buClr>
              <a:buSzPts val="1400"/>
              <a:buFont typeface="Open Sans"/>
              <a:buChar char="❏"/>
            </a:pPr>
            <a:r>
              <a:rPr b="1" lang="es">
                <a:solidFill>
                  <a:srgbClr val="4E4E4E"/>
                </a:solidFill>
                <a:latin typeface="Open Sans"/>
                <a:ea typeface="Open Sans"/>
                <a:cs typeface="Open Sans"/>
                <a:sym typeface="Open Sans"/>
              </a:rPr>
              <a:t>dBase</a:t>
            </a:r>
            <a:r>
              <a:rPr lang="es">
                <a:solidFill>
                  <a:srgbClr val="4E4E4E"/>
                </a:solidFill>
                <a:latin typeface="Open Sans"/>
                <a:ea typeface="Open Sans"/>
                <a:cs typeface="Open Sans"/>
                <a:sym typeface="Open Sans"/>
              </a:rPr>
              <a:t> fue el primer sistema utilizado, compatible con Macintosh. Actualmente no se usa.</a:t>
            </a:r>
            <a:endParaRPr>
              <a:solidFill>
                <a:srgbClr val="4E4E4E"/>
              </a:solidFill>
              <a:latin typeface="Open Sans"/>
              <a:ea typeface="Open Sans"/>
              <a:cs typeface="Open Sans"/>
              <a:sym typeface="Open Sans"/>
            </a:endParaRPr>
          </a:p>
          <a:p>
            <a:pPr indent="-317500" lvl="1" marL="457200" rtl="0" algn="l">
              <a:lnSpc>
                <a:spcPct val="150000"/>
              </a:lnSpc>
              <a:spcBef>
                <a:spcPts val="0"/>
              </a:spcBef>
              <a:spcAft>
                <a:spcPts val="0"/>
              </a:spcAft>
              <a:buClr>
                <a:srgbClr val="4E4E4E"/>
              </a:buClr>
              <a:buSzPts val="1400"/>
              <a:buFont typeface="Open Sans"/>
              <a:buChar char="❏"/>
            </a:pPr>
            <a:r>
              <a:rPr b="1" lang="es">
                <a:solidFill>
                  <a:srgbClr val="4E4E4E"/>
                </a:solidFill>
                <a:latin typeface="Open Sans"/>
                <a:ea typeface="Open Sans"/>
                <a:cs typeface="Open Sans"/>
                <a:sym typeface="Open Sans"/>
              </a:rPr>
              <a:t>DB2 </a:t>
            </a:r>
            <a:r>
              <a:rPr lang="es">
                <a:solidFill>
                  <a:srgbClr val="4E4E4E"/>
                </a:solidFill>
                <a:latin typeface="Open Sans"/>
                <a:ea typeface="Open Sans"/>
                <a:cs typeface="Open Sans"/>
                <a:sym typeface="Open Sans"/>
              </a:rPr>
              <a:t>es propiedad de la empresa IBM.</a:t>
            </a:r>
            <a:endParaRPr>
              <a:solidFill>
                <a:srgbClr val="4E4E4E"/>
              </a:solidFill>
              <a:latin typeface="Open Sans"/>
              <a:ea typeface="Open Sans"/>
              <a:cs typeface="Open Sans"/>
              <a:sym typeface="Open Sans"/>
            </a:endParaRPr>
          </a:p>
          <a:p>
            <a:pPr indent="-317500" lvl="1" marL="457200" rtl="0" algn="l">
              <a:lnSpc>
                <a:spcPct val="150000"/>
              </a:lnSpc>
              <a:spcBef>
                <a:spcPts val="0"/>
              </a:spcBef>
              <a:spcAft>
                <a:spcPts val="0"/>
              </a:spcAft>
              <a:buClr>
                <a:srgbClr val="4E4E4E"/>
              </a:buClr>
              <a:buSzPts val="1400"/>
              <a:buFont typeface="Open Sans"/>
              <a:buChar char="❏"/>
            </a:pPr>
            <a:r>
              <a:rPr b="1" lang="es">
                <a:solidFill>
                  <a:srgbClr val="4E4E4E"/>
                </a:solidFill>
                <a:latin typeface="Open Sans"/>
                <a:ea typeface="Open Sans"/>
                <a:cs typeface="Open Sans"/>
                <a:sym typeface="Open Sans"/>
              </a:rPr>
              <a:t>Oracle </a:t>
            </a:r>
            <a:r>
              <a:rPr lang="es">
                <a:solidFill>
                  <a:srgbClr val="4E4E4E"/>
                </a:solidFill>
                <a:latin typeface="Open Sans"/>
                <a:ea typeface="Open Sans"/>
                <a:cs typeface="Open Sans"/>
                <a:sym typeface="Open Sans"/>
              </a:rPr>
              <a:t>es uno de los sistemas más potentes y más extendidos. Ha sido considerado durante mucho tiempo el más completo.</a:t>
            </a:r>
            <a:endParaRPr>
              <a:solidFill>
                <a:srgbClr val="4E4E4E"/>
              </a:solidFill>
              <a:latin typeface="Open Sans"/>
              <a:ea typeface="Open Sans"/>
              <a:cs typeface="Open Sans"/>
              <a:sym typeface="Open Sans"/>
            </a:endParaRPr>
          </a:p>
          <a:p>
            <a:pPr indent="-317500" lvl="1" marL="457200" rtl="0" algn="l">
              <a:lnSpc>
                <a:spcPct val="150000"/>
              </a:lnSpc>
              <a:spcBef>
                <a:spcPts val="0"/>
              </a:spcBef>
              <a:spcAft>
                <a:spcPts val="0"/>
              </a:spcAft>
              <a:buClr>
                <a:srgbClr val="4E4E4E"/>
              </a:buClr>
              <a:buSzPts val="1400"/>
              <a:buFont typeface="Open Sans"/>
              <a:buChar char="❏"/>
            </a:pPr>
            <a:r>
              <a:rPr b="1" lang="es">
                <a:solidFill>
                  <a:srgbClr val="4E4E4E"/>
                </a:solidFill>
                <a:latin typeface="Open Sans"/>
                <a:ea typeface="Open Sans"/>
                <a:cs typeface="Open Sans"/>
                <a:sym typeface="Open Sans"/>
              </a:rPr>
              <a:t>Microsoft SQL Server</a:t>
            </a:r>
            <a:r>
              <a:rPr lang="es">
                <a:solidFill>
                  <a:srgbClr val="4E4E4E"/>
                </a:solidFill>
                <a:latin typeface="Open Sans"/>
                <a:ea typeface="Open Sans"/>
                <a:cs typeface="Open Sans"/>
                <a:sym typeface="Open Sans"/>
              </a:rPr>
              <a:t> es el equivalente de software de propietario a MySQL. Dispone de una versión Express Edition gratuita.</a:t>
            </a:r>
            <a:endParaRPr>
              <a:solidFill>
                <a:srgbClr val="4E4E4E"/>
              </a:solidFill>
              <a:latin typeface="Open Sans"/>
              <a:ea typeface="Open Sans"/>
              <a:cs typeface="Open Sans"/>
              <a:sym typeface="Open Sans"/>
            </a:endParaRPr>
          </a:p>
          <a:p>
            <a:pPr indent="-317500" lvl="1" marL="457200" rtl="0" algn="l">
              <a:lnSpc>
                <a:spcPct val="150000"/>
              </a:lnSpc>
              <a:spcBef>
                <a:spcPts val="1000"/>
              </a:spcBef>
              <a:spcAft>
                <a:spcPts val="0"/>
              </a:spcAft>
              <a:buClr>
                <a:srgbClr val="4E4E4E"/>
              </a:buClr>
              <a:buSzPts val="1400"/>
              <a:buFont typeface="Verdana"/>
              <a:buChar char="❏"/>
            </a:pPr>
            <a:r>
              <a:rPr b="1" lang="es">
                <a:solidFill>
                  <a:srgbClr val="4E4E4E"/>
                </a:solidFill>
                <a:latin typeface="Open Sans"/>
                <a:ea typeface="Open Sans"/>
                <a:cs typeface="Open Sans"/>
                <a:sym typeface="Open Sans"/>
              </a:rPr>
              <a:t>Microsoft Access</a:t>
            </a:r>
            <a:r>
              <a:rPr lang="es">
                <a:solidFill>
                  <a:srgbClr val="4E4E4E"/>
                </a:solidFill>
                <a:latin typeface="Open Sans"/>
                <a:ea typeface="Open Sans"/>
                <a:cs typeface="Open Sans"/>
                <a:sym typeface="Open Sans"/>
              </a:rPr>
              <a:t> es el componente de la suite Microsoft Office, es decir, el equivalente a Openoffice.org Base.</a:t>
            </a:r>
            <a:endParaRPr>
              <a:solidFill>
                <a:srgbClr val="4E4E4E"/>
              </a:solidFill>
              <a:latin typeface="Open Sans"/>
              <a:ea typeface="Open Sans"/>
              <a:cs typeface="Open Sans"/>
              <a:sym typeface="Open Sans"/>
            </a:endParaRPr>
          </a:p>
          <a:p>
            <a:pPr indent="0" lvl="0" marL="0" rtl="0" algn="l">
              <a:spcBef>
                <a:spcPts val="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Componentes Bases de datos</a:t>
            </a:r>
            <a:endParaRPr/>
          </a:p>
        </p:txBody>
      </p:sp>
      <p:sp>
        <p:nvSpPr>
          <p:cNvPr id="309" name="Google Shape;309;p50"/>
          <p:cNvSpPr txBox="1"/>
          <p:nvPr>
            <p:ph idx="1" type="body"/>
          </p:nvPr>
        </p:nvSpPr>
        <p:spPr>
          <a:xfrm>
            <a:off x="311700" y="1176725"/>
            <a:ext cx="4979700" cy="3392100"/>
          </a:xfrm>
          <a:prstGeom prst="rect">
            <a:avLst/>
          </a:prstGeom>
        </p:spPr>
        <p:txBody>
          <a:bodyPr anchorCtr="0" anchor="t" bIns="91425" lIns="91425" spcFirstLastPara="1" rIns="91425" wrap="square" tIns="91425">
            <a:noAutofit/>
          </a:bodyPr>
          <a:lstStyle/>
          <a:p>
            <a:pPr indent="0" lvl="0" marL="0" rtl="0" algn="l">
              <a:lnSpc>
                <a:spcPct val="130000"/>
              </a:lnSpc>
              <a:spcBef>
                <a:spcPts val="200"/>
              </a:spcBef>
              <a:spcAft>
                <a:spcPts val="0"/>
              </a:spcAft>
              <a:buNone/>
            </a:pPr>
            <a:r>
              <a:rPr b="1" lang="es" sz="1600">
                <a:solidFill>
                  <a:srgbClr val="333333"/>
                </a:solidFill>
                <a:highlight>
                  <a:srgbClr val="FFFFFF"/>
                </a:highlight>
                <a:latin typeface="Open Sans"/>
                <a:ea typeface="Open Sans"/>
                <a:cs typeface="Open Sans"/>
                <a:sym typeface="Open Sans"/>
              </a:rPr>
              <a:t>Tabla</a:t>
            </a:r>
            <a:r>
              <a:rPr lang="es" sz="1600">
                <a:solidFill>
                  <a:srgbClr val="333333"/>
                </a:solidFill>
                <a:highlight>
                  <a:srgbClr val="FFFFFF"/>
                </a:highlight>
                <a:latin typeface="Open Sans"/>
                <a:ea typeface="Open Sans"/>
                <a:cs typeface="Open Sans"/>
                <a:sym typeface="Open Sans"/>
              </a:rPr>
              <a:t>: Es un conjunto de filas y columnas bajo un mismo nombre que representa el conjunto de valores almacenados para una serie de datos. Por ejemplo,la información de todos los clientes de una BD se almacenarán en una tabla llamada CLIENTES.</a:t>
            </a:r>
            <a:endParaRPr sz="1600">
              <a:solidFill>
                <a:srgbClr val="333333"/>
              </a:solidFill>
              <a:highlight>
                <a:srgbClr val="FFFFFF"/>
              </a:highlight>
              <a:latin typeface="Open Sans"/>
              <a:ea typeface="Open Sans"/>
              <a:cs typeface="Open Sans"/>
              <a:sym typeface="Open Sans"/>
            </a:endParaRPr>
          </a:p>
          <a:p>
            <a:pPr indent="0" lvl="0" marL="0" rtl="0" algn="l">
              <a:lnSpc>
                <a:spcPct val="130000"/>
              </a:lnSpc>
              <a:spcBef>
                <a:spcPts val="1300"/>
              </a:spcBef>
              <a:spcAft>
                <a:spcPts val="0"/>
              </a:spcAft>
              <a:buNone/>
            </a:pPr>
            <a:r>
              <a:rPr b="1" lang="es" sz="1600">
                <a:solidFill>
                  <a:srgbClr val="333333"/>
                </a:solidFill>
                <a:highlight>
                  <a:srgbClr val="FFFFFF"/>
                </a:highlight>
                <a:latin typeface="Open Sans"/>
                <a:ea typeface="Open Sans"/>
                <a:cs typeface="Open Sans"/>
                <a:sym typeface="Open Sans"/>
              </a:rPr>
              <a:t>Campo</a:t>
            </a:r>
            <a:r>
              <a:rPr lang="es" sz="1600">
                <a:solidFill>
                  <a:srgbClr val="333333"/>
                </a:solidFill>
                <a:highlight>
                  <a:srgbClr val="FFFFFF"/>
                </a:highlight>
                <a:latin typeface="Open Sans"/>
                <a:ea typeface="Open Sans"/>
                <a:cs typeface="Open Sans"/>
                <a:sym typeface="Open Sans"/>
              </a:rPr>
              <a:t>: Es cada una de las </a:t>
            </a:r>
            <a:r>
              <a:rPr b="1" lang="es" sz="1600">
                <a:solidFill>
                  <a:srgbClr val="333333"/>
                </a:solidFill>
                <a:highlight>
                  <a:srgbClr val="FFFFFF"/>
                </a:highlight>
                <a:latin typeface="Open Sans"/>
                <a:ea typeface="Open Sans"/>
                <a:cs typeface="Open Sans"/>
                <a:sym typeface="Open Sans"/>
              </a:rPr>
              <a:t>columnas</a:t>
            </a:r>
            <a:r>
              <a:rPr lang="es" sz="1600">
                <a:solidFill>
                  <a:srgbClr val="333333"/>
                </a:solidFill>
                <a:highlight>
                  <a:srgbClr val="FFFFFF"/>
                </a:highlight>
                <a:latin typeface="Open Sans"/>
                <a:ea typeface="Open Sans"/>
                <a:cs typeface="Open Sans"/>
                <a:sym typeface="Open Sans"/>
              </a:rPr>
              <a:t> de una tabla. Identifica una familia de datos. Por ejemplo, el campo fechaNacimiento representa las fechas de nacimiento de todos los clientes que contiene una tabla CLIENTES.</a:t>
            </a:r>
            <a:endParaRPr sz="1600">
              <a:solidFill>
                <a:srgbClr val="333333"/>
              </a:solidFill>
              <a:highlight>
                <a:srgbClr val="FFFFFF"/>
              </a:highlight>
              <a:latin typeface="Open Sans"/>
              <a:ea typeface="Open Sans"/>
              <a:cs typeface="Open Sans"/>
              <a:sym typeface="Open Sans"/>
            </a:endParaRPr>
          </a:p>
          <a:p>
            <a:pPr indent="0" lvl="0" marL="0" rtl="0" algn="l">
              <a:spcBef>
                <a:spcPts val="1300"/>
              </a:spcBef>
              <a:spcAft>
                <a:spcPts val="1600"/>
              </a:spcAft>
              <a:buNone/>
            </a:pPr>
            <a:r>
              <a:t/>
            </a:r>
            <a:endParaRPr/>
          </a:p>
        </p:txBody>
      </p:sp>
      <p:pic>
        <p:nvPicPr>
          <p:cNvPr id="310" name="Google Shape;310;p50"/>
          <p:cNvPicPr preferRelativeResize="0"/>
          <p:nvPr/>
        </p:nvPicPr>
        <p:blipFill>
          <a:blip r:embed="rId3">
            <a:alphaModFix/>
          </a:blip>
          <a:stretch>
            <a:fillRect/>
          </a:stretch>
        </p:blipFill>
        <p:spPr>
          <a:xfrm>
            <a:off x="5187450" y="1176725"/>
            <a:ext cx="3956550" cy="3611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311700" y="442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Componentes Bases de datos</a:t>
            </a:r>
            <a:endParaRPr/>
          </a:p>
          <a:p>
            <a:pPr indent="0" lvl="0" marL="0" rtl="0" algn="l">
              <a:spcBef>
                <a:spcPts val="0"/>
              </a:spcBef>
              <a:spcAft>
                <a:spcPts val="0"/>
              </a:spcAft>
              <a:buNone/>
            </a:pPr>
            <a:r>
              <a:t/>
            </a:r>
            <a:endParaRPr/>
          </a:p>
        </p:txBody>
      </p:sp>
      <p:sp>
        <p:nvSpPr>
          <p:cNvPr id="316" name="Google Shape;316;p51"/>
          <p:cNvSpPr txBox="1"/>
          <p:nvPr>
            <p:ph idx="1" type="body"/>
          </p:nvPr>
        </p:nvSpPr>
        <p:spPr>
          <a:xfrm>
            <a:off x="133975" y="1176725"/>
            <a:ext cx="5158200" cy="3624900"/>
          </a:xfrm>
          <a:prstGeom prst="rect">
            <a:avLst/>
          </a:prstGeom>
        </p:spPr>
        <p:txBody>
          <a:bodyPr anchorCtr="0" anchor="t" bIns="91425" lIns="91425" spcFirstLastPara="1" rIns="91425" wrap="square" tIns="91425">
            <a:noAutofit/>
          </a:bodyPr>
          <a:lstStyle/>
          <a:p>
            <a:pPr indent="0" lvl="0" marL="0" rtl="0" algn="l">
              <a:lnSpc>
                <a:spcPct val="130000"/>
              </a:lnSpc>
              <a:spcBef>
                <a:spcPts val="200"/>
              </a:spcBef>
              <a:spcAft>
                <a:spcPts val="0"/>
              </a:spcAft>
              <a:buNone/>
            </a:pPr>
            <a:r>
              <a:rPr b="1" lang="es" sz="1500">
                <a:solidFill>
                  <a:srgbClr val="333333"/>
                </a:solidFill>
                <a:highlight>
                  <a:srgbClr val="FFFFFF"/>
                </a:highlight>
                <a:latin typeface="Open Sans"/>
                <a:ea typeface="Open Sans"/>
                <a:cs typeface="Open Sans"/>
                <a:sym typeface="Open Sans"/>
              </a:rPr>
              <a:t>Tipo de Dato</a:t>
            </a:r>
            <a:r>
              <a:rPr lang="es" sz="1500">
                <a:solidFill>
                  <a:srgbClr val="333333"/>
                </a:solidFill>
                <a:highlight>
                  <a:srgbClr val="FFFFFF"/>
                </a:highlight>
                <a:latin typeface="Open Sans"/>
                <a:ea typeface="Open Sans"/>
                <a:cs typeface="Open Sans"/>
                <a:sym typeface="Open Sans"/>
              </a:rPr>
              <a:t>: El tipo de dato indica la naturaleza del campo. Así, se puede tener datos numéricos, que son aquellos con los que se pueden realizar cálculos aritméticos (sumas, restas, multiplicaciones…), los datos alfanuméricos, que son los que contienen caracteres alfabéticos y números…</a:t>
            </a:r>
            <a:endParaRPr sz="1500">
              <a:solidFill>
                <a:srgbClr val="333333"/>
              </a:solidFill>
              <a:highlight>
                <a:srgbClr val="FFFFFF"/>
              </a:highlight>
              <a:latin typeface="Open Sans"/>
              <a:ea typeface="Open Sans"/>
              <a:cs typeface="Open Sans"/>
              <a:sym typeface="Open Sans"/>
            </a:endParaRPr>
          </a:p>
          <a:p>
            <a:pPr indent="0" lvl="0" marL="0" rtl="0" algn="l">
              <a:lnSpc>
                <a:spcPct val="130000"/>
              </a:lnSpc>
              <a:spcBef>
                <a:spcPts val="1300"/>
              </a:spcBef>
              <a:spcAft>
                <a:spcPts val="0"/>
              </a:spcAft>
              <a:buNone/>
            </a:pPr>
            <a:r>
              <a:rPr b="1" lang="es" sz="1500">
                <a:solidFill>
                  <a:srgbClr val="333333"/>
                </a:solidFill>
                <a:highlight>
                  <a:srgbClr val="FFFFFF"/>
                </a:highlight>
                <a:latin typeface="Open Sans"/>
                <a:ea typeface="Open Sans"/>
                <a:cs typeface="Open Sans"/>
                <a:sym typeface="Open Sans"/>
              </a:rPr>
              <a:t>Vista</a:t>
            </a:r>
            <a:r>
              <a:rPr lang="es" sz="1500">
                <a:solidFill>
                  <a:srgbClr val="333333"/>
                </a:solidFill>
                <a:highlight>
                  <a:srgbClr val="FFFFFF"/>
                </a:highlight>
                <a:latin typeface="Open Sans"/>
                <a:ea typeface="Open Sans"/>
                <a:cs typeface="Open Sans"/>
                <a:sym typeface="Open Sans"/>
              </a:rPr>
              <a:t>: Se obtienen al guardar una consulta de una o varias tablas. De esta forma se obtiene una tabla virtual, es decir, no está almacenada en los dispositivos de almacenamiento del ordenador, aunque sí se almacena su definición.</a:t>
            </a:r>
            <a:endParaRPr sz="1500">
              <a:solidFill>
                <a:srgbClr val="333333"/>
              </a:solidFill>
              <a:highlight>
                <a:srgbClr val="FFFFFF"/>
              </a:highlight>
              <a:latin typeface="Open Sans"/>
              <a:ea typeface="Open Sans"/>
              <a:cs typeface="Open Sans"/>
              <a:sym typeface="Open Sans"/>
            </a:endParaRPr>
          </a:p>
          <a:p>
            <a:pPr indent="0" lvl="0" marL="0" rtl="0" algn="l">
              <a:lnSpc>
                <a:spcPct val="130000"/>
              </a:lnSpc>
              <a:spcBef>
                <a:spcPts val="1300"/>
              </a:spcBef>
              <a:spcAft>
                <a:spcPts val="0"/>
              </a:spcAft>
              <a:buNone/>
            </a:pPr>
            <a:r>
              <a:t/>
            </a:r>
            <a:endParaRPr sz="1100">
              <a:solidFill>
                <a:srgbClr val="333333"/>
              </a:solidFill>
              <a:highlight>
                <a:srgbClr val="FFFFFF"/>
              </a:highlight>
              <a:latin typeface="Arial"/>
              <a:ea typeface="Arial"/>
              <a:cs typeface="Arial"/>
              <a:sym typeface="Arial"/>
            </a:endParaRPr>
          </a:p>
          <a:p>
            <a:pPr indent="0" lvl="0" marL="0" rtl="0" algn="l">
              <a:spcBef>
                <a:spcPts val="1300"/>
              </a:spcBef>
              <a:spcAft>
                <a:spcPts val="1600"/>
              </a:spcAft>
              <a:buNone/>
            </a:pPr>
            <a:r>
              <a:t/>
            </a:r>
            <a:endParaRPr/>
          </a:p>
        </p:txBody>
      </p:sp>
      <p:pic>
        <p:nvPicPr>
          <p:cNvPr id="317" name="Google Shape;317;p51"/>
          <p:cNvPicPr preferRelativeResize="0"/>
          <p:nvPr/>
        </p:nvPicPr>
        <p:blipFill>
          <a:blip r:embed="rId3">
            <a:alphaModFix/>
          </a:blip>
          <a:stretch>
            <a:fillRect/>
          </a:stretch>
        </p:blipFill>
        <p:spPr>
          <a:xfrm>
            <a:off x="5252680" y="1633226"/>
            <a:ext cx="3838425" cy="225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Introducción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a:solidFill>
                  <a:srgbClr val="000000"/>
                </a:solidFill>
                <a:highlight>
                  <a:srgbClr val="FFFFFF"/>
                </a:highlight>
              </a:rPr>
              <a:t>Las Bases de Datos tienen una gran relevancia a nivel personal, pero más si cabe, a nivel empresarial, y </a:t>
            </a:r>
            <a:r>
              <a:rPr b="1" lang="es">
                <a:solidFill>
                  <a:srgbClr val="000000"/>
                </a:solidFill>
                <a:highlight>
                  <a:srgbClr val="FFFFFF"/>
                </a:highlight>
              </a:rPr>
              <a:t>se consideran una de las mayores aportaciones que ha dado la informática a las empresas</a:t>
            </a:r>
            <a:r>
              <a:rPr lang="es">
                <a:solidFill>
                  <a:srgbClr val="000000"/>
                </a:solidFill>
                <a:highlight>
                  <a:srgbClr val="FFFFFF"/>
                </a:highlight>
              </a:rPr>
              <a:t>. </a:t>
            </a:r>
            <a:endParaRPr>
              <a:solidFill>
                <a:srgbClr val="000000"/>
              </a:solidFill>
              <a:highlight>
                <a:srgbClr val="FFFFFF"/>
              </a:highlight>
            </a:endParaRPr>
          </a:p>
          <a:p>
            <a:pPr indent="0" lvl="0" marL="0" rtl="0" algn="l">
              <a:lnSpc>
                <a:spcPct val="150000"/>
              </a:lnSpc>
              <a:spcBef>
                <a:spcPts val="1600"/>
              </a:spcBef>
              <a:spcAft>
                <a:spcPts val="0"/>
              </a:spcAft>
              <a:buNone/>
            </a:pPr>
            <a:r>
              <a:t/>
            </a:r>
            <a:endParaRPr>
              <a:solidFill>
                <a:srgbClr val="000000"/>
              </a:solidFill>
              <a:highlight>
                <a:srgbClr val="FFFFFF"/>
              </a:highlight>
            </a:endParaRPr>
          </a:p>
          <a:p>
            <a:pPr indent="0" lvl="0" marL="0" rtl="0" algn="l">
              <a:lnSpc>
                <a:spcPct val="150000"/>
              </a:lnSpc>
              <a:spcBef>
                <a:spcPts val="1600"/>
              </a:spcBef>
              <a:spcAft>
                <a:spcPts val="1600"/>
              </a:spcAft>
              <a:buNone/>
            </a:pPr>
            <a:r>
              <a:rPr lang="es">
                <a:solidFill>
                  <a:srgbClr val="000000"/>
                </a:solidFill>
                <a:highlight>
                  <a:srgbClr val="FFFFFF"/>
                </a:highlight>
              </a:rPr>
              <a:t>En la actualidad, cualquier organización que se precie, por pequeña que sea, debe contar con una Base de Datos, pero </a:t>
            </a:r>
            <a:r>
              <a:rPr b="1" lang="es">
                <a:solidFill>
                  <a:srgbClr val="000000"/>
                </a:solidFill>
                <a:highlight>
                  <a:srgbClr val="FFFFFF"/>
                </a:highlight>
              </a:rPr>
              <a:t>para que sea todo lo efectiva que debe, no basta con tenerla: hay que saber cómo gestionarlas.</a:t>
            </a:r>
            <a:endParaRPr sz="23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Componentes Bases de datos</a:t>
            </a:r>
            <a:endParaRPr/>
          </a:p>
          <a:p>
            <a:pPr indent="0" lvl="0" marL="0" rtl="0" algn="l">
              <a:spcBef>
                <a:spcPts val="0"/>
              </a:spcBef>
              <a:spcAft>
                <a:spcPts val="0"/>
              </a:spcAft>
              <a:buNone/>
            </a:pPr>
            <a:r>
              <a:t/>
            </a:r>
            <a:endParaRPr/>
          </a:p>
        </p:txBody>
      </p:sp>
      <p:sp>
        <p:nvSpPr>
          <p:cNvPr id="323" name="Google Shape;323;p5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30000"/>
              </a:lnSpc>
              <a:spcBef>
                <a:spcPts val="200"/>
              </a:spcBef>
              <a:spcAft>
                <a:spcPts val="0"/>
              </a:spcAft>
              <a:buNone/>
            </a:pPr>
            <a:r>
              <a:rPr b="1" lang="es">
                <a:solidFill>
                  <a:srgbClr val="333333"/>
                </a:solidFill>
                <a:highlight>
                  <a:schemeClr val="lt1"/>
                </a:highlight>
                <a:latin typeface="Open Sans"/>
                <a:ea typeface="Open Sans"/>
                <a:cs typeface="Open Sans"/>
                <a:sym typeface="Open Sans"/>
              </a:rPr>
              <a:t>Registro</a:t>
            </a:r>
            <a:r>
              <a:rPr lang="es">
                <a:solidFill>
                  <a:srgbClr val="333333"/>
                </a:solidFill>
                <a:highlight>
                  <a:schemeClr val="lt1"/>
                </a:highlight>
                <a:latin typeface="Open Sans"/>
                <a:ea typeface="Open Sans"/>
                <a:cs typeface="Open Sans"/>
                <a:sym typeface="Open Sans"/>
              </a:rPr>
              <a:t>: Corresponde a cada una de las </a:t>
            </a:r>
            <a:r>
              <a:rPr b="1" lang="es">
                <a:solidFill>
                  <a:srgbClr val="333333"/>
                </a:solidFill>
                <a:highlight>
                  <a:schemeClr val="lt1"/>
                </a:highlight>
                <a:latin typeface="Open Sans"/>
                <a:ea typeface="Open Sans"/>
                <a:cs typeface="Open Sans"/>
                <a:sym typeface="Open Sans"/>
              </a:rPr>
              <a:t>filas</a:t>
            </a:r>
            <a:r>
              <a:rPr lang="es">
                <a:solidFill>
                  <a:srgbClr val="333333"/>
                </a:solidFill>
                <a:highlight>
                  <a:schemeClr val="lt1"/>
                </a:highlight>
                <a:latin typeface="Open Sans"/>
                <a:ea typeface="Open Sans"/>
                <a:cs typeface="Open Sans"/>
                <a:sym typeface="Open Sans"/>
              </a:rPr>
              <a:t> de la tabla. También se llaman tuplas. Por ejemplo en la siguiente tabla CLIENTES, observamos dos registros, que corresponden a la información sobre los clientes Juan García y Fernándo Martínez:</a:t>
            </a:r>
            <a:endParaRPr>
              <a:solidFill>
                <a:srgbClr val="333333"/>
              </a:solidFill>
              <a:highlight>
                <a:schemeClr val="lt1"/>
              </a:highlight>
              <a:latin typeface="Open Sans"/>
              <a:ea typeface="Open Sans"/>
              <a:cs typeface="Open Sans"/>
              <a:sym typeface="Open Sans"/>
            </a:endParaRPr>
          </a:p>
          <a:p>
            <a:pPr indent="0" lvl="0" marL="0" rtl="0" algn="l">
              <a:lnSpc>
                <a:spcPct val="130000"/>
              </a:lnSpc>
              <a:spcBef>
                <a:spcPts val="1300"/>
              </a:spcBef>
              <a:spcAft>
                <a:spcPts val="0"/>
              </a:spcAft>
              <a:buNone/>
            </a:pPr>
            <a:r>
              <a:rPr b="1" lang="es">
                <a:solidFill>
                  <a:srgbClr val="333333"/>
                </a:solidFill>
                <a:highlight>
                  <a:schemeClr val="lt1"/>
                </a:highlight>
                <a:latin typeface="Open Sans"/>
                <a:ea typeface="Open Sans"/>
                <a:cs typeface="Open Sans"/>
                <a:sym typeface="Open Sans"/>
              </a:rPr>
              <a:t>Índice</a:t>
            </a:r>
            <a:r>
              <a:rPr lang="es">
                <a:solidFill>
                  <a:srgbClr val="333333"/>
                </a:solidFill>
                <a:highlight>
                  <a:schemeClr val="lt1"/>
                </a:highlight>
                <a:latin typeface="Open Sans"/>
                <a:ea typeface="Open Sans"/>
                <a:cs typeface="Open Sans"/>
                <a:sym typeface="Open Sans"/>
              </a:rPr>
              <a:t>: Es una estructura que almacena los campos clave de una tabla, organizándolos para hacer más fácil encontrar y ordenar los registros de esa tabla.</a:t>
            </a:r>
            <a:endParaRPr b="1">
              <a:solidFill>
                <a:srgbClr val="333333"/>
              </a:solidFill>
              <a:highlight>
                <a:schemeClr val="lt1"/>
              </a:highlight>
              <a:latin typeface="Open Sans"/>
              <a:ea typeface="Open Sans"/>
              <a:cs typeface="Open Sans"/>
              <a:sym typeface="Open Sans"/>
            </a:endParaRPr>
          </a:p>
          <a:p>
            <a:pPr indent="0" lvl="0" marL="0" rtl="0" algn="l">
              <a:lnSpc>
                <a:spcPct val="130000"/>
              </a:lnSpc>
              <a:spcBef>
                <a:spcPts val="1300"/>
              </a:spcBef>
              <a:spcAft>
                <a:spcPts val="0"/>
              </a:spcAft>
              <a:buNone/>
            </a:pPr>
            <a:r>
              <a:rPr b="1" lang="es">
                <a:solidFill>
                  <a:srgbClr val="333333"/>
                </a:solidFill>
                <a:highlight>
                  <a:schemeClr val="lt1"/>
                </a:highlight>
                <a:latin typeface="Open Sans"/>
                <a:ea typeface="Open Sans"/>
                <a:cs typeface="Open Sans"/>
                <a:sym typeface="Open Sans"/>
              </a:rPr>
              <a:t>Consulta</a:t>
            </a:r>
            <a:r>
              <a:rPr lang="es">
                <a:solidFill>
                  <a:srgbClr val="333333"/>
                </a:solidFill>
                <a:highlight>
                  <a:schemeClr val="lt1"/>
                </a:highlight>
                <a:latin typeface="Open Sans"/>
                <a:ea typeface="Open Sans"/>
                <a:cs typeface="Open Sans"/>
                <a:sym typeface="Open Sans"/>
              </a:rPr>
              <a:t>: Es una instrucción para hacer peticiones a una BD.</a:t>
            </a:r>
            <a:endParaRPr>
              <a:solidFill>
                <a:srgbClr val="333333"/>
              </a:solidFill>
              <a:highlight>
                <a:schemeClr val="lt1"/>
              </a:highlight>
              <a:latin typeface="Open Sans"/>
              <a:ea typeface="Open Sans"/>
              <a:cs typeface="Open Sans"/>
              <a:sym typeface="Open Sans"/>
            </a:endParaRPr>
          </a:p>
          <a:p>
            <a:pPr indent="0" lvl="0" marL="0" rtl="0" algn="l">
              <a:lnSpc>
                <a:spcPct val="130000"/>
              </a:lnSpc>
              <a:spcBef>
                <a:spcPts val="1300"/>
              </a:spcBef>
              <a:spcAft>
                <a:spcPts val="0"/>
              </a:spcAft>
              <a:buNone/>
            </a:pPr>
            <a:r>
              <a:t/>
            </a:r>
            <a:endParaRPr>
              <a:solidFill>
                <a:srgbClr val="333333"/>
              </a:solidFill>
              <a:highlight>
                <a:schemeClr val="lt1"/>
              </a:highlight>
              <a:latin typeface="Open Sans"/>
              <a:ea typeface="Open Sans"/>
              <a:cs typeface="Open Sans"/>
              <a:sym typeface="Open Sans"/>
            </a:endParaRPr>
          </a:p>
          <a:p>
            <a:pPr indent="0" lvl="0" marL="0" rtl="0" algn="l">
              <a:spcBef>
                <a:spcPts val="13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Componentes Bases de datos</a:t>
            </a:r>
            <a:endParaRPr/>
          </a:p>
          <a:p>
            <a:pPr indent="0" lvl="0" marL="0" rtl="0" algn="l">
              <a:spcBef>
                <a:spcPts val="0"/>
              </a:spcBef>
              <a:spcAft>
                <a:spcPts val="0"/>
              </a:spcAft>
              <a:buNone/>
            </a:pPr>
            <a:r>
              <a:t/>
            </a:r>
            <a:endParaRPr/>
          </a:p>
        </p:txBody>
      </p:sp>
      <p:sp>
        <p:nvSpPr>
          <p:cNvPr id="329" name="Google Shape;329;p53"/>
          <p:cNvSpPr txBox="1"/>
          <p:nvPr>
            <p:ph idx="1" type="body"/>
          </p:nvPr>
        </p:nvSpPr>
        <p:spPr>
          <a:xfrm>
            <a:off x="311700" y="1073100"/>
            <a:ext cx="8520600" cy="3495900"/>
          </a:xfrm>
          <a:prstGeom prst="rect">
            <a:avLst/>
          </a:prstGeom>
        </p:spPr>
        <p:txBody>
          <a:bodyPr anchorCtr="0" anchor="t" bIns="91425" lIns="91425" spcFirstLastPara="1" rIns="91425" wrap="square" tIns="91425">
            <a:noAutofit/>
          </a:bodyPr>
          <a:lstStyle/>
          <a:p>
            <a:pPr indent="0" lvl="0" marL="0" rtl="0" algn="l">
              <a:lnSpc>
                <a:spcPct val="130000"/>
              </a:lnSpc>
              <a:spcBef>
                <a:spcPts val="200"/>
              </a:spcBef>
              <a:spcAft>
                <a:spcPts val="0"/>
              </a:spcAft>
              <a:buNone/>
            </a:pPr>
            <a:r>
              <a:rPr b="1" lang="es" sz="1400">
                <a:solidFill>
                  <a:srgbClr val="333333"/>
                </a:solidFill>
                <a:highlight>
                  <a:srgbClr val="FFFFFF"/>
                </a:highlight>
                <a:latin typeface="Open Sans"/>
                <a:ea typeface="Open Sans"/>
                <a:cs typeface="Open Sans"/>
                <a:sym typeface="Open Sans"/>
              </a:rPr>
              <a:t>Informe</a:t>
            </a:r>
            <a:r>
              <a:rPr lang="es" sz="1400">
                <a:solidFill>
                  <a:srgbClr val="333333"/>
                </a:solidFill>
                <a:highlight>
                  <a:srgbClr val="FFFFFF"/>
                </a:highlight>
                <a:latin typeface="Open Sans"/>
                <a:ea typeface="Open Sans"/>
                <a:cs typeface="Open Sans"/>
                <a:sym typeface="Open Sans"/>
              </a:rPr>
              <a:t>: Es un listado ordenado de los campos y registros seleccionados en un formato fácil de leer. Por ejemplo, un informe de las facturas impagadas del mes de enero ordenadas por nombre de cliente.</a:t>
            </a:r>
            <a:endParaRPr sz="1400">
              <a:solidFill>
                <a:srgbClr val="333333"/>
              </a:solidFill>
              <a:highlight>
                <a:srgbClr val="FFFFFF"/>
              </a:highlight>
              <a:latin typeface="Open Sans"/>
              <a:ea typeface="Open Sans"/>
              <a:cs typeface="Open Sans"/>
              <a:sym typeface="Open Sans"/>
            </a:endParaRPr>
          </a:p>
          <a:p>
            <a:pPr indent="0" lvl="0" marL="0" rtl="0" algn="l">
              <a:lnSpc>
                <a:spcPct val="130000"/>
              </a:lnSpc>
              <a:spcBef>
                <a:spcPts val="1300"/>
              </a:spcBef>
              <a:spcAft>
                <a:spcPts val="0"/>
              </a:spcAft>
              <a:buNone/>
            </a:pPr>
            <a:r>
              <a:rPr b="1" lang="es" sz="1400">
                <a:solidFill>
                  <a:srgbClr val="333333"/>
                </a:solidFill>
                <a:highlight>
                  <a:srgbClr val="FFFFFF"/>
                </a:highlight>
                <a:latin typeface="Open Sans"/>
                <a:ea typeface="Open Sans"/>
                <a:cs typeface="Open Sans"/>
                <a:sym typeface="Open Sans"/>
              </a:rPr>
              <a:t>Guiones o scripts</a:t>
            </a:r>
            <a:r>
              <a:rPr lang="es" sz="1400">
                <a:solidFill>
                  <a:srgbClr val="333333"/>
                </a:solidFill>
                <a:highlight>
                  <a:srgbClr val="FFFFFF"/>
                </a:highlight>
                <a:latin typeface="Open Sans"/>
                <a:ea typeface="Open Sans"/>
                <a:cs typeface="Open Sans"/>
                <a:sym typeface="Open Sans"/>
              </a:rPr>
              <a:t>: Son un conjunto de instrucciones, que ejecutadas de forma ordenada, realizan operaciones avanzadas o mantenimiento de los datos almacenados en la BD.</a:t>
            </a:r>
            <a:endParaRPr sz="1400">
              <a:solidFill>
                <a:srgbClr val="333333"/>
              </a:solidFill>
              <a:highlight>
                <a:srgbClr val="FFFFFF"/>
              </a:highlight>
              <a:latin typeface="Open Sans"/>
              <a:ea typeface="Open Sans"/>
              <a:cs typeface="Open Sans"/>
              <a:sym typeface="Open Sans"/>
            </a:endParaRPr>
          </a:p>
          <a:p>
            <a:pPr indent="0" lvl="0" marL="0" rtl="0" algn="l">
              <a:lnSpc>
                <a:spcPct val="130000"/>
              </a:lnSpc>
              <a:spcBef>
                <a:spcPts val="1300"/>
              </a:spcBef>
              <a:spcAft>
                <a:spcPts val="1300"/>
              </a:spcAft>
              <a:buNone/>
            </a:pPr>
            <a:r>
              <a:rPr b="1" lang="es" sz="1400">
                <a:solidFill>
                  <a:srgbClr val="333333"/>
                </a:solidFill>
                <a:highlight>
                  <a:srgbClr val="FFFFFF"/>
                </a:highlight>
                <a:latin typeface="Open Sans"/>
                <a:ea typeface="Open Sans"/>
                <a:cs typeface="Open Sans"/>
                <a:sym typeface="Open Sans"/>
              </a:rPr>
              <a:t>Procedimientos</a:t>
            </a:r>
            <a:r>
              <a:rPr lang="es" sz="1400">
                <a:solidFill>
                  <a:srgbClr val="333333"/>
                </a:solidFill>
                <a:highlight>
                  <a:srgbClr val="FFFFFF"/>
                </a:highlight>
                <a:latin typeface="Open Sans"/>
                <a:ea typeface="Open Sans"/>
                <a:cs typeface="Open Sans"/>
                <a:sym typeface="Open Sans"/>
              </a:rPr>
              <a:t>: Son un tipo especial de script que están almacenados en la BD y forman parte de su esquema.</a:t>
            </a:r>
            <a:endParaRPr sz="1400">
              <a:latin typeface="Open Sans"/>
              <a:ea typeface="Open Sans"/>
              <a:cs typeface="Open Sans"/>
              <a:sym typeface="Open Sans"/>
            </a:endParaRPr>
          </a:p>
        </p:txBody>
      </p:sp>
      <p:pic>
        <p:nvPicPr>
          <p:cNvPr id="330" name="Google Shape;330;p53"/>
          <p:cNvPicPr preferRelativeResize="0"/>
          <p:nvPr/>
        </p:nvPicPr>
        <p:blipFill>
          <a:blip r:embed="rId3">
            <a:alphaModFix/>
          </a:blip>
          <a:stretch>
            <a:fillRect/>
          </a:stretch>
        </p:blipFill>
        <p:spPr>
          <a:xfrm>
            <a:off x="1701600" y="3148613"/>
            <a:ext cx="6934200" cy="1743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 de una base de datos</a:t>
            </a:r>
            <a:endParaRPr/>
          </a:p>
        </p:txBody>
      </p:sp>
      <p:sp>
        <p:nvSpPr>
          <p:cNvPr id="336" name="Google Shape;336;p54"/>
          <p:cNvSpPr txBox="1"/>
          <p:nvPr>
            <p:ph idx="1" type="body"/>
          </p:nvPr>
        </p:nvSpPr>
        <p:spPr>
          <a:xfrm>
            <a:off x="311700" y="1229875"/>
            <a:ext cx="4947000" cy="35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base de datos almacena los datos a través de un esquema. </a:t>
            </a:r>
            <a:endParaRPr/>
          </a:p>
          <a:p>
            <a:pPr indent="0" lvl="0" marL="0" rtl="0" algn="l">
              <a:spcBef>
                <a:spcPts val="1600"/>
              </a:spcBef>
              <a:spcAft>
                <a:spcPts val="0"/>
              </a:spcAft>
              <a:buNone/>
            </a:pPr>
            <a:r>
              <a:rPr lang="es"/>
              <a:t>El esquema es la </a:t>
            </a:r>
            <a:r>
              <a:rPr lang="es"/>
              <a:t>definición</a:t>
            </a:r>
            <a:r>
              <a:rPr lang="es"/>
              <a:t> de la estructura donde se almacenan los datos, contiene todo lo necesario para organizar la información mediante tablas, registros (las) y campos (columnas). </a:t>
            </a:r>
            <a:endParaRPr/>
          </a:p>
          <a:p>
            <a:pPr indent="0" lvl="0" marL="0" rtl="0" algn="l">
              <a:spcBef>
                <a:spcPts val="1600"/>
              </a:spcBef>
              <a:spcAft>
                <a:spcPts val="1600"/>
              </a:spcAft>
              <a:buNone/>
            </a:pPr>
            <a:r>
              <a:rPr lang="es"/>
              <a:t>También contiene otros objetos necesarios para el tratamiento de los datos (procedimientos, vistas, índices, etc.) </a:t>
            </a:r>
            <a:endParaRPr/>
          </a:p>
        </p:txBody>
      </p:sp>
      <p:pic>
        <p:nvPicPr>
          <p:cNvPr id="337" name="Google Shape;337;p54"/>
          <p:cNvPicPr preferRelativeResize="0"/>
          <p:nvPr/>
        </p:nvPicPr>
        <p:blipFill>
          <a:blip r:embed="rId3">
            <a:alphaModFix/>
          </a:blip>
          <a:stretch>
            <a:fillRect/>
          </a:stretch>
        </p:blipFill>
        <p:spPr>
          <a:xfrm>
            <a:off x="5106500" y="1140600"/>
            <a:ext cx="3990900" cy="277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de gestión de información </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Dos tipos fundamentales de sistemas de información electrónico:</a:t>
            </a:r>
            <a:endParaRPr>
              <a:solidFill>
                <a:srgbClr val="000000"/>
              </a:solidFill>
            </a:endParaRPr>
          </a:p>
          <a:p>
            <a:pPr indent="-349250" lvl="0" marL="457200" rtl="0" algn="l">
              <a:lnSpc>
                <a:spcPct val="200000"/>
              </a:lnSpc>
              <a:spcBef>
                <a:spcPts val="1200"/>
              </a:spcBef>
              <a:spcAft>
                <a:spcPts val="0"/>
              </a:spcAft>
              <a:buClr>
                <a:srgbClr val="000000"/>
              </a:buClr>
              <a:buSzPts val="1900"/>
              <a:buAutoNum type="arabicPeriod"/>
            </a:pPr>
            <a:r>
              <a:rPr b="1" lang="es" sz="1900">
                <a:solidFill>
                  <a:srgbClr val="000000"/>
                </a:solidFill>
              </a:rPr>
              <a:t>Sistemas de gestión de ficheros</a:t>
            </a:r>
            <a:endParaRPr b="1" sz="1900">
              <a:solidFill>
                <a:srgbClr val="000000"/>
              </a:solidFill>
            </a:endParaRPr>
          </a:p>
          <a:p>
            <a:pPr indent="-349250" lvl="0" marL="457200" rtl="0" algn="l">
              <a:lnSpc>
                <a:spcPct val="200000"/>
              </a:lnSpc>
              <a:spcBef>
                <a:spcPts val="0"/>
              </a:spcBef>
              <a:spcAft>
                <a:spcPts val="0"/>
              </a:spcAft>
              <a:buClr>
                <a:srgbClr val="000000"/>
              </a:buClr>
              <a:buSzPts val="1900"/>
              <a:buAutoNum type="arabicPeriod"/>
            </a:pPr>
            <a:r>
              <a:rPr b="1" lang="es" sz="1900">
                <a:solidFill>
                  <a:srgbClr val="000000"/>
                </a:solidFill>
              </a:rPr>
              <a:t>Sistemas de bases de datos</a:t>
            </a:r>
            <a:endParaRPr b="1" sz="19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Sistemas de gestión de ficheros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rgbClr val="000000"/>
                </a:solidFill>
                <a:latin typeface="Arial"/>
                <a:ea typeface="Arial"/>
                <a:cs typeface="Arial"/>
                <a:sym typeface="Arial"/>
              </a:rPr>
              <a:t>Este tipo de sistemas hace referencia a la forma que inicialmente se desarrolló en la informática para gestionar ficheros (y que aún se usa).</a:t>
            </a:r>
            <a:endParaRPr sz="1500">
              <a:solidFill>
                <a:srgbClr val="000000"/>
              </a:solidFill>
              <a:latin typeface="Arial"/>
              <a:ea typeface="Arial"/>
              <a:cs typeface="Arial"/>
              <a:sym typeface="Arial"/>
            </a:endParaRPr>
          </a:p>
          <a:p>
            <a:pPr indent="0" lvl="0" marL="0" rtl="0" algn="l">
              <a:spcBef>
                <a:spcPts val="1600"/>
              </a:spcBef>
              <a:spcAft>
                <a:spcPts val="0"/>
              </a:spcAft>
              <a:buNone/>
            </a:pPr>
            <a:r>
              <a:t/>
            </a:r>
            <a:endParaRPr sz="1500">
              <a:solidFill>
                <a:srgbClr val="000000"/>
              </a:solidFill>
              <a:latin typeface="Arial"/>
              <a:ea typeface="Arial"/>
              <a:cs typeface="Arial"/>
              <a:sym typeface="Arial"/>
            </a:endParaRPr>
          </a:p>
          <a:p>
            <a:pPr indent="0" lvl="0" marL="0" rtl="0" algn="l">
              <a:spcBef>
                <a:spcPts val="1600"/>
              </a:spcBef>
              <a:spcAft>
                <a:spcPts val="1600"/>
              </a:spcAft>
              <a:buNone/>
            </a:pPr>
            <a:r>
              <a:t/>
            </a:r>
            <a:endParaRPr sz="1500">
              <a:solidFill>
                <a:srgbClr val="000000"/>
              </a:solidFill>
              <a:latin typeface="Arial"/>
              <a:ea typeface="Arial"/>
              <a:cs typeface="Arial"/>
              <a:sym typeface="Arial"/>
            </a:endParaRPr>
          </a:p>
        </p:txBody>
      </p:sp>
      <p:pic>
        <p:nvPicPr>
          <p:cNvPr id="117" name="Google Shape;117;p18"/>
          <p:cNvPicPr preferRelativeResize="0"/>
          <p:nvPr/>
        </p:nvPicPr>
        <p:blipFill>
          <a:blip r:embed="rId3">
            <a:alphaModFix/>
          </a:blip>
          <a:stretch>
            <a:fillRect/>
          </a:stretch>
        </p:blipFill>
        <p:spPr>
          <a:xfrm>
            <a:off x="1530450" y="2238750"/>
            <a:ext cx="6083099" cy="233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Sistemas de gestión de ficheros</a:t>
            </a:r>
            <a:endParaRPr/>
          </a:p>
          <a:p>
            <a:pPr indent="0" lvl="0" marL="0" rtl="0" algn="l">
              <a:spcBef>
                <a:spcPts val="0"/>
              </a:spcBef>
              <a:spcAft>
                <a:spcPts val="0"/>
              </a:spcAft>
              <a:buNone/>
            </a:pPr>
            <a:r>
              <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000000"/>
                </a:solidFill>
                <a:latin typeface="Arial"/>
                <a:ea typeface="Arial"/>
                <a:cs typeface="Arial"/>
                <a:sym typeface="Arial"/>
              </a:rPr>
              <a:t>La idea es que los datos se almacenan en ficheros y se crean aplicaciones</a:t>
            </a:r>
            <a:r>
              <a:rPr lang="es">
                <a:solidFill>
                  <a:srgbClr val="000000"/>
                </a:solidFill>
                <a:latin typeface="Arial"/>
                <a:ea typeface="Arial"/>
                <a:cs typeface="Arial"/>
                <a:sym typeface="Arial"/>
              </a:rPr>
              <a:t> (cuyo código posee la empresa que crea dichas aplicaciones) </a:t>
            </a:r>
            <a:r>
              <a:rPr b="1" lang="es">
                <a:solidFill>
                  <a:srgbClr val="000000"/>
                </a:solidFill>
                <a:latin typeface="Arial"/>
                <a:ea typeface="Arial"/>
                <a:cs typeface="Arial"/>
                <a:sym typeface="Arial"/>
              </a:rPr>
              <a:t>para acceder a los ficheros.</a:t>
            </a:r>
            <a:endParaRPr b="1">
              <a:solidFill>
                <a:srgbClr val="000000"/>
              </a:solidFill>
              <a:latin typeface="Arial"/>
              <a:ea typeface="Arial"/>
              <a:cs typeface="Arial"/>
              <a:sym typeface="Arial"/>
            </a:endParaRPr>
          </a:p>
          <a:p>
            <a:pPr indent="0" lvl="0" marL="0" rtl="0" algn="just">
              <a:spcBef>
                <a:spcPts val="1600"/>
              </a:spcBef>
              <a:spcAft>
                <a:spcPts val="0"/>
              </a:spcAft>
              <a:buNone/>
            </a:pPr>
            <a:r>
              <a:rPr lang="es">
                <a:solidFill>
                  <a:srgbClr val="000000"/>
                </a:solidFill>
                <a:latin typeface="Arial"/>
                <a:ea typeface="Arial"/>
                <a:cs typeface="Arial"/>
                <a:sym typeface="Arial"/>
              </a:rPr>
              <a:t>Cada aplicación organiza los datos en los ficheros como le parece mejor y si incorporamos aplicaciones nuevas, estas usarán sus propios ficheros.</a:t>
            </a:r>
            <a:endParaRPr>
              <a:solidFill>
                <a:srgbClr val="000000"/>
              </a:solidFill>
              <a:latin typeface="Arial"/>
              <a:ea typeface="Arial"/>
              <a:cs typeface="Arial"/>
              <a:sym typeface="Arial"/>
            </a:endParaRPr>
          </a:p>
          <a:p>
            <a:pPr indent="0" lvl="0" marL="0" rtl="0" algn="just">
              <a:spcBef>
                <a:spcPts val="1500"/>
              </a:spcBef>
              <a:spcAft>
                <a:spcPts val="0"/>
              </a:spcAft>
              <a:buNone/>
            </a:pPr>
            <a:r>
              <a:rPr lang="es">
                <a:solidFill>
                  <a:srgbClr val="000000"/>
                </a:solidFill>
                <a:latin typeface="Arial"/>
                <a:ea typeface="Arial"/>
                <a:cs typeface="Arial"/>
                <a:sym typeface="Arial"/>
              </a:rPr>
              <a:t>Cada aplicación almacena y utiliza sus propios datos de forma un tanto caótica. </a:t>
            </a:r>
            <a:r>
              <a:rPr b="1" lang="es">
                <a:solidFill>
                  <a:srgbClr val="000000"/>
                </a:solidFill>
                <a:latin typeface="Arial"/>
                <a:ea typeface="Arial"/>
                <a:cs typeface="Arial"/>
                <a:sym typeface="Arial"/>
              </a:rPr>
              <a:t>La ventaja de este sistema (la única ventaja), es que los procesos son independientes por lo que la modificación de uno no afecta al resto.</a:t>
            </a:r>
            <a:endParaRPr b="1">
              <a:solidFill>
                <a:srgbClr val="000000"/>
              </a:solidFill>
              <a:latin typeface="Arial"/>
              <a:ea typeface="Arial"/>
              <a:cs typeface="Arial"/>
              <a:sym typeface="Arial"/>
            </a:endParaRPr>
          </a:p>
          <a:p>
            <a:pPr indent="0" lvl="0" marL="0" rtl="0" algn="l">
              <a:spcBef>
                <a:spcPts val="1500"/>
              </a:spcBef>
              <a:spcAft>
                <a:spcPts val="16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Sistemas de gestión de ficheros</a:t>
            </a:r>
            <a:endParaRPr/>
          </a:p>
          <a:p>
            <a:pPr indent="0" lvl="0" marL="0" rtl="0" algn="l">
              <a:spcBef>
                <a:spcPts val="0"/>
              </a:spcBef>
              <a:spcAft>
                <a:spcPts val="0"/>
              </a:spcAft>
              <a:buNone/>
            </a:pPr>
            <a:r>
              <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000000"/>
                </a:solidFill>
                <a:latin typeface="Open Sans"/>
                <a:ea typeface="Open Sans"/>
                <a:cs typeface="Open Sans"/>
                <a:sym typeface="Open Sans"/>
              </a:rPr>
              <a:t>Este sistema tiene grandes inconvenientes:</a:t>
            </a:r>
            <a:endParaRPr sz="1600">
              <a:solidFill>
                <a:srgbClr val="000000"/>
              </a:solidFill>
              <a:latin typeface="Open Sans"/>
              <a:ea typeface="Open Sans"/>
              <a:cs typeface="Open Sans"/>
              <a:sym typeface="Open Sans"/>
            </a:endParaRPr>
          </a:p>
          <a:p>
            <a:pPr indent="-330200" lvl="0" marL="457200" rtl="0" algn="l">
              <a:spcBef>
                <a:spcPts val="1600"/>
              </a:spcBef>
              <a:spcAft>
                <a:spcPts val="0"/>
              </a:spcAft>
              <a:buClr>
                <a:srgbClr val="000000"/>
              </a:buClr>
              <a:buSzPts val="1600"/>
              <a:buFont typeface="Arial"/>
              <a:buChar char="■"/>
            </a:pPr>
            <a:r>
              <a:rPr b="1" lang="es" sz="1600">
                <a:solidFill>
                  <a:srgbClr val="B37046"/>
                </a:solidFill>
                <a:latin typeface="Open Sans"/>
                <a:ea typeface="Open Sans"/>
                <a:cs typeface="Open Sans"/>
                <a:sym typeface="Open Sans"/>
              </a:rPr>
              <a:t>Programación de aplicaciones compleja. </a:t>
            </a:r>
            <a:r>
              <a:rPr lang="es" sz="1600">
                <a:solidFill>
                  <a:srgbClr val="000000"/>
                </a:solidFill>
                <a:latin typeface="Open Sans"/>
                <a:ea typeface="Open Sans"/>
                <a:cs typeface="Open Sans"/>
                <a:sym typeface="Open Sans"/>
              </a:rPr>
              <a:t>Ya que los programadores se deben de encargar de lo que tiene que hacer la aplicación y además de estructurar los datos en disco.</a:t>
            </a:r>
            <a:endParaRPr sz="1600">
              <a:solidFill>
                <a:srgbClr val="000000"/>
              </a:solidFill>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Arial"/>
              <a:buChar char="■"/>
            </a:pPr>
            <a:r>
              <a:rPr b="1" lang="es" sz="1600">
                <a:solidFill>
                  <a:srgbClr val="B37046"/>
                </a:solidFill>
                <a:latin typeface="Open Sans"/>
                <a:ea typeface="Open Sans"/>
                <a:cs typeface="Open Sans"/>
                <a:sym typeface="Open Sans"/>
              </a:rPr>
              <a:t>Datos redundantes.</a:t>
            </a:r>
            <a:r>
              <a:rPr lang="es" sz="1600">
                <a:solidFill>
                  <a:srgbClr val="000000"/>
                </a:solidFill>
                <a:latin typeface="Open Sans"/>
                <a:ea typeface="Open Sans"/>
                <a:cs typeface="Open Sans"/>
                <a:sym typeface="Open Sans"/>
              </a:rPr>
              <a:t> Ya que se repiten continuamente. Podría, por ejemplo, ocurrir que una segunda aplicación utilice datos de personales, que resulta que ya estaban almacenados en los ficheros de una primera aplicación, pero como ambas son independientes, los datos se repetirán.</a:t>
            </a:r>
            <a:endParaRPr sz="1600">
              <a:solidFill>
                <a:srgbClr val="000000"/>
              </a:solidFill>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Arial"/>
              <a:buChar char="■"/>
            </a:pPr>
            <a:r>
              <a:rPr b="1" lang="es" sz="1600">
                <a:solidFill>
                  <a:srgbClr val="B37046"/>
                </a:solidFill>
                <a:latin typeface="Open Sans"/>
                <a:ea typeface="Open Sans"/>
                <a:cs typeface="Open Sans"/>
                <a:sym typeface="Open Sans"/>
              </a:rPr>
              <a:t>Datos inconsistentes. </a:t>
            </a:r>
            <a:r>
              <a:rPr lang="es" sz="1600">
                <a:solidFill>
                  <a:srgbClr val="000000"/>
                </a:solidFill>
                <a:latin typeface="Open Sans"/>
                <a:ea typeface="Open Sans"/>
                <a:cs typeface="Open Sans"/>
                <a:sym typeface="Open Sans"/>
              </a:rPr>
              <a:t>En relación con el problema anterior, ya</a:t>
            </a:r>
            <a:r>
              <a:rPr b="1" lang="es" sz="1600">
                <a:solidFill>
                  <a:srgbClr val="B37046"/>
                </a:solidFill>
                <a:latin typeface="Open Sans"/>
                <a:ea typeface="Open Sans"/>
                <a:cs typeface="Open Sans"/>
                <a:sym typeface="Open Sans"/>
              </a:rPr>
              <a:t> </a:t>
            </a:r>
            <a:r>
              <a:rPr lang="es" sz="1600">
                <a:solidFill>
                  <a:srgbClr val="000000"/>
                </a:solidFill>
                <a:latin typeface="Open Sans"/>
                <a:ea typeface="Open Sans"/>
                <a:cs typeface="Open Sans"/>
                <a:sym typeface="Open Sans"/>
              </a:rPr>
              <a:t>que un proceso cambia sus datos y no los del resto. Por lo que la misma información puede tener distintos valores según qué aplicación acceda a él.</a:t>
            </a:r>
            <a:endParaRPr sz="1600">
              <a:solidFill>
                <a:srgbClr val="000000"/>
              </a:solidFill>
              <a:latin typeface="Open Sans"/>
              <a:ea typeface="Open Sans"/>
              <a:cs typeface="Open Sans"/>
              <a:sym typeface="Open Sans"/>
            </a:endParaRPr>
          </a:p>
          <a:p>
            <a:pPr indent="0" lvl="0" marL="457200" rtl="0" algn="l">
              <a:spcBef>
                <a:spcPts val="2300"/>
              </a:spcBef>
              <a:spcAft>
                <a:spcPts val="0"/>
              </a:spcAft>
              <a:buNone/>
            </a:pPr>
            <a:r>
              <a:t/>
            </a:r>
            <a:endParaRPr b="1" sz="1500">
              <a:solidFill>
                <a:srgbClr val="B37046"/>
              </a:solidFill>
              <a:latin typeface="Arial"/>
              <a:ea typeface="Arial"/>
              <a:cs typeface="Arial"/>
              <a:sym typeface="Arial"/>
            </a:endParaRPr>
          </a:p>
          <a:p>
            <a:pPr indent="0" lvl="0" marL="0" rtl="0" algn="l">
              <a:spcBef>
                <a:spcPts val="2300"/>
              </a:spcBef>
              <a:spcAft>
                <a:spcPts val="0"/>
              </a:spcAft>
              <a:buNone/>
            </a:pPr>
            <a:r>
              <a:t/>
            </a:r>
            <a:endParaRPr sz="1500">
              <a:solidFill>
                <a:srgbClr val="000000"/>
              </a:solidFill>
              <a:latin typeface="Arial"/>
              <a:ea typeface="Arial"/>
              <a:cs typeface="Arial"/>
              <a:sym typeface="Arial"/>
            </a:endParaRPr>
          </a:p>
          <a:p>
            <a:pPr indent="0" lvl="0" marL="0" rtl="0" algn="l">
              <a:spcBef>
                <a:spcPts val="2300"/>
              </a:spcBef>
              <a:spcAft>
                <a:spcPts val="16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Sistemas de gestión de ficheros</a:t>
            </a:r>
            <a:endParaRPr/>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b="1" lang="es" sz="1600">
                <a:solidFill>
                  <a:srgbClr val="B37046"/>
                </a:solidFill>
                <a:latin typeface="Open Sans"/>
                <a:ea typeface="Open Sans"/>
                <a:cs typeface="Open Sans"/>
                <a:sym typeface="Open Sans"/>
              </a:rPr>
              <a:t>Difícil acceso a los datos.</a:t>
            </a:r>
            <a:r>
              <a:rPr lang="es" sz="1600">
                <a:solidFill>
                  <a:srgbClr val="000000"/>
                </a:solidFill>
                <a:latin typeface="Open Sans"/>
                <a:ea typeface="Open Sans"/>
                <a:cs typeface="Open Sans"/>
                <a:sym typeface="Open Sans"/>
              </a:rPr>
              <a:t> Cada vez que se requiera una consulta no prevista inicialmente, hay que modificar el código de las aplicaciones o incluso crear una nueva aplicación. Esto hace imposible pensar en nuevas consultas e instantáneamente obtener sus resultados; inviable para aplicaciones que requieren grandes capacidades de consultas y análisis de datos.</a:t>
            </a:r>
            <a:endParaRPr sz="1600">
              <a:solidFill>
                <a:srgbClr val="000000"/>
              </a:solidFill>
              <a:latin typeface="Open Sans"/>
              <a:ea typeface="Open Sans"/>
              <a:cs typeface="Open Sans"/>
              <a:sym typeface="Open Sans"/>
            </a:endParaRPr>
          </a:p>
          <a:p>
            <a:pPr indent="-330200" lvl="0" marL="457200" rtl="0" algn="l">
              <a:spcBef>
                <a:spcPts val="0"/>
              </a:spcBef>
              <a:spcAft>
                <a:spcPts val="0"/>
              </a:spcAft>
              <a:buClr>
                <a:srgbClr val="000000"/>
              </a:buClr>
              <a:buSzPts val="1600"/>
              <a:buFont typeface="Arial"/>
              <a:buChar char="■"/>
            </a:pPr>
            <a:r>
              <a:rPr b="1" lang="es" sz="1600">
                <a:solidFill>
                  <a:srgbClr val="B37046"/>
                </a:solidFill>
                <a:latin typeface="Open Sans"/>
                <a:ea typeface="Open Sans"/>
                <a:cs typeface="Open Sans"/>
                <a:sym typeface="Open Sans"/>
              </a:rPr>
              <a:t>Coste de almacenamiento elevado. </a:t>
            </a:r>
            <a:r>
              <a:rPr lang="es" sz="1600">
                <a:solidFill>
                  <a:srgbClr val="000000"/>
                </a:solidFill>
                <a:latin typeface="Open Sans"/>
                <a:ea typeface="Open Sans"/>
                <a:cs typeface="Open Sans"/>
                <a:sym typeface="Open Sans"/>
              </a:rPr>
              <a:t>Al almacenarse varias veces el mismo dato, se requiere más espacio en los discos. Además, las aplicaciones también ocupan mucho al tener que pensar en todas las posibles consultas sobre los datos que la organización precisa.</a:t>
            </a:r>
            <a:endParaRPr sz="1600">
              <a:solidFill>
                <a:srgbClr val="000000"/>
              </a:solidFill>
              <a:latin typeface="Open Sans"/>
              <a:ea typeface="Open Sans"/>
              <a:cs typeface="Open Sans"/>
              <a:sym typeface="Open Sans"/>
            </a:endParaRPr>
          </a:p>
          <a:p>
            <a:pPr indent="-323850" lvl="0" marL="457200" rtl="0" algn="l">
              <a:spcBef>
                <a:spcPts val="0"/>
              </a:spcBef>
              <a:spcAft>
                <a:spcPts val="0"/>
              </a:spcAft>
              <a:buClr>
                <a:srgbClr val="000000"/>
              </a:buClr>
              <a:buSzPts val="1500"/>
              <a:buFont typeface="Arial"/>
              <a:buChar char="■"/>
            </a:pPr>
            <a:r>
              <a:rPr b="1" lang="es" sz="1500">
                <a:solidFill>
                  <a:srgbClr val="B37046"/>
                </a:solidFill>
                <a:latin typeface="Open Sans"/>
                <a:ea typeface="Open Sans"/>
                <a:cs typeface="Open Sans"/>
                <a:sym typeface="Open Sans"/>
              </a:rPr>
              <a:t>Dificultad para el acceso simultáneo a los datos. </a:t>
            </a:r>
            <a:r>
              <a:rPr lang="es" sz="1500">
                <a:solidFill>
                  <a:srgbClr val="000000"/>
                </a:solidFill>
                <a:latin typeface="Open Sans"/>
                <a:ea typeface="Open Sans"/>
                <a:cs typeface="Open Sans"/>
                <a:sym typeface="Open Sans"/>
              </a:rPr>
              <a:t>El acceso simultáneo requiere que varios usuarios al puedan acceder a la misma información. Con este tipo de sistemas es extremadamente difícil conseguir esta capacidad.</a:t>
            </a:r>
            <a:endParaRPr sz="1500">
              <a:solidFill>
                <a:srgbClr val="000000"/>
              </a:solidFill>
              <a:latin typeface="Open Sans"/>
              <a:ea typeface="Open Sans"/>
              <a:cs typeface="Open Sans"/>
              <a:sym typeface="Open Sans"/>
            </a:endParaRPr>
          </a:p>
          <a:p>
            <a:pPr indent="0" lvl="0" marL="457200" rtl="0" algn="l">
              <a:spcBef>
                <a:spcPts val="2300"/>
              </a:spcBef>
              <a:spcAft>
                <a:spcPts val="0"/>
              </a:spcAft>
              <a:buNone/>
            </a:pPr>
            <a:r>
              <a:t/>
            </a:r>
            <a:endParaRPr b="1" sz="1600">
              <a:solidFill>
                <a:srgbClr val="B37046"/>
              </a:solidFill>
              <a:latin typeface="Open Sans"/>
              <a:ea typeface="Open Sans"/>
              <a:cs typeface="Open Sans"/>
              <a:sym typeface="Open Sans"/>
            </a:endParaRPr>
          </a:p>
          <a:p>
            <a:pPr indent="0" lvl="0" marL="0" rtl="0" algn="l">
              <a:spcBef>
                <a:spcPts val="23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5E0DC5825A16B4291BF2D7CC4371E8B" ma:contentTypeVersion="4" ma:contentTypeDescription="Crear nuevo documento." ma:contentTypeScope="" ma:versionID="60a0f9d2fcc39d67a5c61ca454fb6c55">
  <xsd:schema xmlns:xsd="http://www.w3.org/2001/XMLSchema" xmlns:xs="http://www.w3.org/2001/XMLSchema" xmlns:p="http://schemas.microsoft.com/office/2006/metadata/properties" xmlns:ns2="0a490bbf-2b4c-47d2-9ae1-b52730b268da" xmlns:ns3="cf9515c3-ef90-4be8-a1a9-7019a91294c4" targetNamespace="http://schemas.microsoft.com/office/2006/metadata/properties" ma:root="true" ma:fieldsID="a2677099b9b85e583cf72e9aa2f8ebbd" ns2:_="" ns3:_="">
    <xsd:import namespace="0a490bbf-2b4c-47d2-9ae1-b52730b268da"/>
    <xsd:import namespace="cf9515c3-ef90-4be8-a1a9-7019a9129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490bbf-2b4c-47d2-9ae1-b52730b26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9515c3-ef90-4be8-a1a9-7019a91294c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73EF4B-36E7-4029-BF81-035E32550493}"/>
</file>

<file path=customXml/itemProps2.xml><?xml version="1.0" encoding="utf-8"?>
<ds:datastoreItem xmlns:ds="http://schemas.openxmlformats.org/officeDocument/2006/customXml" ds:itemID="{C550ED04-07D7-41D2-B8C1-B94B57F88D3D}"/>
</file>

<file path=customXml/itemProps3.xml><?xml version="1.0" encoding="utf-8"?>
<ds:datastoreItem xmlns:ds="http://schemas.openxmlformats.org/officeDocument/2006/customXml" ds:itemID="{E5663FA4-8077-4166-8812-46F7B038853F}"/>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0x01010075E0DC5825A16B4291BF2D7CC4371E8B</vt:lpwstr>
  </property>
</Properties>
</file>