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Open Sans" panose="020B0604020202020204" charset="0"/>
      <p:regular r:id="rId47"/>
      <p:bold r:id="rId48"/>
      <p:italic r:id="rId49"/>
      <p:boldItalic r:id="rId50"/>
    </p:embeddedFont>
    <p:embeddedFont>
      <p:font typeface="Roboto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647B7-0412-4F33-95EF-19E42BD985AA}" v="2" dt="2020-10-21T06:53:03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Laguna Olmo" userId="S::sergio.lagunaolmo@iesfm.onmicrosoft.com::3a55dfbb-f589-4491-aa3c-9cec8b848199" providerId="AD" clId="Web-{C92647B7-0412-4F33-95EF-19E42BD985AA}"/>
    <pc:docChg chg="modSld">
      <pc:chgData name="Sergio Laguna Olmo" userId="S::sergio.lagunaolmo@iesfm.onmicrosoft.com::3a55dfbb-f589-4491-aa3c-9cec8b848199" providerId="AD" clId="Web-{C92647B7-0412-4F33-95EF-19E42BD985AA}" dt="2020-10-21T06:53:01.799" v="0" actId="20577"/>
      <pc:docMkLst>
        <pc:docMk/>
      </pc:docMkLst>
      <pc:sldChg chg="modSp">
        <pc:chgData name="Sergio Laguna Olmo" userId="S::sergio.lagunaolmo@iesfm.onmicrosoft.com::3a55dfbb-f589-4491-aa3c-9cec8b848199" providerId="AD" clId="Web-{C92647B7-0412-4F33-95EF-19E42BD985AA}" dt="2020-10-21T06:53:01.799" v="0" actId="20577"/>
        <pc:sldMkLst>
          <pc:docMk/>
          <pc:sldMk cId="0" sldId="256"/>
        </pc:sldMkLst>
        <pc:spChg chg="mod">
          <ac:chgData name="Sergio Laguna Olmo" userId="S::sergio.lagunaolmo@iesfm.onmicrosoft.com::3a55dfbb-f589-4491-aa3c-9cec8b848199" providerId="AD" clId="Web-{C92647B7-0412-4F33-95EF-19E42BD985AA}" dt="2020-10-21T06:53:01.799" v="0" actId="20577"/>
          <ac:spMkLst>
            <pc:docMk/>
            <pc:sldMk cId="0" sldId="256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411198df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411198df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411198df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411198df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11198df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11198df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411198df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411198df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11198df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11198df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411198dfb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411198dfb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11198dfb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411198dfb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11198df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411198df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411198df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411198df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411198dfb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411198dfb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11198d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11198df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411198df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411198df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11198df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411198df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411198dfb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411198dfb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411198dfb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411198dfb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11198dfb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11198dfb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411198dfb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411198dfb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411198dfb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411198dfb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411198dfb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411198dfb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411198df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411198df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411198dfb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411198dfb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11198d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11198df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411198df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411198df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411198dfb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411198dfb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411198df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411198df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411198dfb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411198dfb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411198dfb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411198dfb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411198dfb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411198dfb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411198dfb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411198dfb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411198dfb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411198dfb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411198dfb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411198dfb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411198dfb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411198dfb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11198df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11198df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411198df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411198df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422de9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422de9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11198df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11198df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411198df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411198df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11198df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411198df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11198df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11198df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411198df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411198df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Unidad 3: Modelo conceptual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Entidad Relación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5" y="1017800"/>
            <a:ext cx="64198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49325" y="3037825"/>
            <a:ext cx="5684700" cy="1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El modelo Entidad-Relación es el modelo más utilizado para el diseño conceptual de bases de datos. Fue introducido por Peter Chen en 1976 y se basa en la representar objetos a los que se les da el nombre de entidades, y asociaciones entre ellos, llamadas relaciones.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Entidad Relación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 declarar gran cantidad de restricciones tanto sobre relaciones como sobre conjuntos de entidades.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• Tiene DDL gráfico, no tiene DML.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• Conceptos básicos: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– Entidad : objeto de la realidad.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• Ej.: Estudiantes, Cursos, Docentes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– Relación: asociación entre objetos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Símbolos principales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975"/>
            <a:ext cx="833437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58" y="4475300"/>
            <a:ext cx="5559117" cy="3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Símbolos principales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700" y="1278375"/>
            <a:ext cx="56102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Entidades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60795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Una entidad es cualquier objeto o elemento acerca del cual se pueda almacenar información en la BD. 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 entidades pueden ser concretas como una persona o abstractas como una fecha. 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 entidades </a:t>
            </a:r>
            <a:r>
              <a:rPr lang="es" sz="1600" b="1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representan gráficamente mediante rectángulos</a:t>
            </a: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y su nombre aparece en el interior. 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●"/>
            </a:pPr>
            <a:r>
              <a:rPr lang="es" sz="1600" b="1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Un nombre de entidad sólo puede aparecer una vez en el esquema conceptual.</a:t>
            </a:r>
            <a:endParaRPr sz="1600" b="1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275" y="512700"/>
            <a:ext cx="27527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entidades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Hay dos tipos de entidades: </a:t>
            </a:r>
            <a:r>
              <a:rPr lang="es" sz="1500" b="1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fuertes y débiles.</a:t>
            </a:r>
            <a:r>
              <a:rPr lang="es" sz="15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Una entidad débil es una entidad cuya existencia depende de la existencia de otra entidad. Una entidad fuerte es una entidad que no es débil.  Ejemplo: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375" y="2164100"/>
            <a:ext cx="6715625" cy="271976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311700" y="2364175"/>
            <a:ext cx="204540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Open Sans"/>
                <a:ea typeface="Open Sans"/>
                <a:cs typeface="Open Sans"/>
                <a:sym typeface="Open Sans"/>
              </a:rPr>
              <a:t>De aquí se obtiene el concepto de clave ajena o externa, como aquel conjunto de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Open Sans"/>
                <a:ea typeface="Open Sans"/>
                <a:cs typeface="Open Sans"/>
                <a:sym typeface="Open Sans"/>
              </a:rPr>
              <a:t>atributos de una entidad que son clave primaria en otra entidad.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Entidades débiles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0" y="1017800"/>
            <a:ext cx="6347825" cy="38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141575" y="1229875"/>
            <a:ext cx="6067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Los atributos definen o identifican las características de entidad (</a:t>
            </a:r>
            <a:r>
              <a:rPr lang="es" sz="15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 el contenido de esta entidad</a:t>
            </a: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Open Sans"/>
              <a:buChar char="●"/>
            </a:pP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Cada entidad contiene distintos atributos, que dan información sobre esta entidad.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Open Sans"/>
              <a:buChar char="●"/>
            </a:pP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Estos atributos pueden ser de distintos tipos (numéricos, texto, fecha...).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Los atributos se representan como círculos que descienden de una entidad, y no es necesario representarlos todos, sino los más significativos, como a continuación.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Siempre debe existir, al menos, un atributo identificativo.</a:t>
            </a:r>
            <a:endParaRPr sz="1500" b="1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1229863"/>
            <a:ext cx="28575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 un modelo relacional (ya implementado en una base de datos) una ejemplo de tabla dentro de una </a:t>
            </a:r>
            <a:r>
              <a:rPr lang="es" sz="1500" i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BBDD</a:t>
            </a: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podría ser el siguiente.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Este ejemplo es con tres atributos, pero un coche podría tener cientos (si fuese necesario) y seguirían la misma estructura de columnas, tras implementarlo en una </a:t>
            </a:r>
            <a:r>
              <a:rPr lang="es" sz="1500" i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BBDD</a:t>
            </a: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73225"/>
            <a:ext cx="57435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atributos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2100"/>
            <a:ext cx="8839201" cy="329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unidad...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Conocer las diversas fases de la metodología: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– modelado o diseño conceptual (con el modelo entidad/relación)</a:t>
            </a:r>
            <a:endParaRPr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– diseño lógico (con las dos subfases, estándar y específico)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– diseño físico.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atributos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550" y="1419850"/>
            <a:ext cx="4536525" cy="24110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/>
              <a:t>Simples								Compuestos</a:t>
            </a:r>
            <a:endParaRPr b="1"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00" y="1631950"/>
            <a:ext cx="4208750" cy="224888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4571988" y="3789250"/>
            <a:ext cx="43167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Un atributo compuesto es un atributo que puede ser descompuesto en otros atributos pertenecientes a distintos dominios.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283275" y="3789250"/>
            <a:ext cx="40302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No están divididos en subpartes.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16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atributos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476" y="776450"/>
            <a:ext cx="6583698" cy="41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Dominios de un atributo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5058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Relaciones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0" y="1017800"/>
            <a:ext cx="653276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Relaciones</a:t>
            </a: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311700" y="1123600"/>
            <a:ext cx="85206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lang="es" sz="16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relaciones </a:t>
            </a: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representan gráficamente mediante </a:t>
            </a:r>
            <a:r>
              <a:rPr lang="es" sz="16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rombos</a:t>
            </a: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y su nombre aparece en el interior.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Normalmente le pondremos de nombre la primera o primeras letras de las entidades que relaciona.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 entidades que están involucradas en una determinada relación se denominan </a:t>
            </a:r>
            <a:r>
              <a:rPr lang="es" sz="16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entidades participantes. </a:t>
            </a:r>
            <a:endParaRPr sz="1600" b="1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El número de participantes en una relación es lo que se denomina </a:t>
            </a:r>
            <a:r>
              <a:rPr lang="es" sz="16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grado de la relación</a:t>
            </a: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Grado de la relación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594048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5518050" y="1306050"/>
            <a:ext cx="34458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Es la cantidad entidades que participan en la relación.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Llamaremos relaciones binarias a las de grado 2 y ternarias a las de grado 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2501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Grado de la relación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25" y="0"/>
            <a:ext cx="5482450" cy="489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409575"/>
            <a:ext cx="81153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Grado de la relación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0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Por ejemplo la relación CLIENTE-COCHE es de </a:t>
            </a:r>
            <a:r>
              <a:rPr lang="es" sz="14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grado 2 o binaria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ya que intervienen dos entidades.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Observa que el nombre que ponemos a la relación usa las primeras letras de cada entidad. En este caso como ambas empiezan por «C» se añade algunas letras más para hacer referencia a CLIENTES. También podríamos haber puesto como nombre de la relación uno más descriptivo de la misma, por ejemplo «Compra» (CLIENTE compra COCHE).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38" y="3262975"/>
            <a:ext cx="6669524" cy="1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Grado de la relación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0649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 relación PUBLICAR, es de </a:t>
            </a:r>
            <a:r>
              <a:rPr lang="es" sz="15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grado 3</a:t>
            </a: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ya que involucra las entidades LIBRO, EDITORIAL y AUTOR.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175" y="953800"/>
            <a:ext cx="3462600" cy="29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82425"/>
            <a:ext cx="380047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382850" y="2201425"/>
            <a:ext cx="30000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Cuando una entidad está relacionada consigo misma, hablamos de relación reflexiva.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diseño conceptual?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modelado conceptual, también denominado diseño conceptual, constituye la primera fase de desarrollo de bases de datos, y puede subdividirse en dos etapas claramente diferenciadas: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– Análisis de Requisitos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– Generación del esquema conceptual (Conceptualización).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2150"/>
            <a:ext cx="414531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76796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311700" y="310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</a:t>
            </a:r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00" y="1153550"/>
            <a:ext cx="69627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 1/4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25" y="1070325"/>
            <a:ext cx="589939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50" y="285150"/>
            <a:ext cx="4658250" cy="44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 2/4</a:t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25" y="1076050"/>
            <a:ext cx="764180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75" y="235625"/>
            <a:ext cx="42862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 3/4</a:t>
            </a:r>
            <a:endParaRPr/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1145225"/>
            <a:ext cx="80486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 4/4</a:t>
            </a:r>
            <a:endParaRPr/>
          </a:p>
        </p:txBody>
      </p:sp>
      <p:pic>
        <p:nvPicPr>
          <p:cNvPr id="319" name="Google Shape;3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75" y="1067725"/>
            <a:ext cx="767751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875" y="135750"/>
            <a:ext cx="40576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representaciones de cardinalidad</a:t>
            </a:r>
            <a:endParaRPr/>
          </a:p>
        </p:txBody>
      </p:sp>
      <p:pic>
        <p:nvPicPr>
          <p:cNvPr id="330" name="Google Shape;3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00" y="1017800"/>
            <a:ext cx="665060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diseño conceptual?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Etapas: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– Estudio del problema real.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– Especificación usando un lenguaje de muy alto nivel.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• Resultado: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– Esquema Conceptual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• Lenguajes usados: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– Modelos Conceptuales. » M. E. R. (Modelo Entidad-Relación)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>
            <a:off x="2441850" y="2032500"/>
            <a:ext cx="4260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latin typeface="Open Sans"/>
                <a:ea typeface="Open Sans"/>
                <a:cs typeface="Open Sans"/>
                <a:sym typeface="Open Sans"/>
              </a:rPr>
              <a:t>Ejercicios</a:t>
            </a:r>
            <a:endParaRPr sz="4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una relación coche-cliente con los siguientes campos: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Coche:  </a:t>
            </a:r>
            <a:r>
              <a:rPr lang="es" b="1"/>
              <a:t>Matricula</a:t>
            </a:r>
            <a:r>
              <a:rPr lang="es"/>
              <a:t>, Año Matriculación, Color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Cliente: </a:t>
            </a:r>
            <a:r>
              <a:rPr lang="es" b="1"/>
              <a:t>NIF</a:t>
            </a:r>
            <a:r>
              <a:rPr lang="es"/>
              <a:t>, Nombre, FechaNac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 una relación entre jugadores y equipos.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Añade </a:t>
            </a:r>
            <a:r>
              <a:rPr lang="es" b="1"/>
              <a:t>1 atributo identificativo</a:t>
            </a:r>
            <a:r>
              <a:rPr lang="es"/>
              <a:t> y 2 atributos simples para cada entidad.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 una relación entre clientes y cuenta bancaria.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Añade </a:t>
            </a:r>
            <a:r>
              <a:rPr lang="es" b="1"/>
              <a:t>1 atributo identificativo</a:t>
            </a:r>
            <a:r>
              <a:rPr lang="es"/>
              <a:t> y 1 atributo compuesto por 2 atributos para cada entidad.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datos conceptuales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➢"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Definen cómo se modela la estructura lógica de una base de datos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➢"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Son entidades fundamentales para introducir la abstracción en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una base de datos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➢"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Definen como los datos se conectan entre sí y como se procesan y almacenan dentro del sistema.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700"/>
              <a:buFont typeface="Open Sans"/>
              <a:buChar char="➢"/>
            </a:pPr>
            <a:r>
              <a:rPr lang="es" sz="17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Su enfoque principal es apoyar y ayudar a los sistemas de información mostrando el formato y la definición de los diferentes datos involucrados.</a:t>
            </a:r>
            <a:endParaRPr sz="17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700"/>
              <a:buFont typeface="Open Sans"/>
              <a:buChar char="➢"/>
            </a:pPr>
            <a:r>
              <a:rPr lang="es" sz="1700" b="1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También ayudan a evitar la redundancia de datos</a:t>
            </a:r>
            <a:endParaRPr sz="1700" b="1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688" y="655038"/>
            <a:ext cx="12477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datos conceptuales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59223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 información almacenada en los modelos de datos es de gran importancia para las empresas porque dicta las relaciones entre las tablas de la base de datos, las claves externas y los eventos involucrados.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Los tres tipos básicos de modelo de datos son: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marR="254000" lvl="0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Open Sans"/>
              <a:buAutoNum type="arabicPeriod"/>
            </a:pP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Modelos de datos conceptuales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marR="2540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Open Sans"/>
              <a:buAutoNum type="arabicPeriod"/>
            </a:pP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Modelos de datos físicos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marR="2540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Open Sans"/>
              <a:buAutoNum type="arabicPeriod"/>
            </a:pP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Modelos de datos lógicos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313" y="329900"/>
            <a:ext cx="27336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datos conceptuales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62469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Un modelo conceptual de datos identifica las relaciones de más alto nivel entre las diferentes entidades.</a:t>
            </a:r>
            <a:endParaRPr sz="16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 características del modelo conceptual de datos incluyen:</a:t>
            </a:r>
            <a:endParaRPr sz="16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marR="254000" lvl="0" indent="-3302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Incluye las entidades importantes y las relaciones entre ellas.</a:t>
            </a:r>
            <a:endParaRPr sz="16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marR="2540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 se especifica ningún atributo.</a:t>
            </a:r>
            <a:endParaRPr sz="16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marR="2540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 se especifica ninguna clave principal.</a:t>
            </a:r>
            <a:endParaRPr sz="16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datos conceptuales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00" y="2095713"/>
            <a:ext cx="2999950" cy="25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087550" y="1273400"/>
            <a:ext cx="4968900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s" sz="18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 siguiente figura es un ejemplo de un modelo conceptual de datos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168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para el diseño conceptual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Los pasos que están asociados al diseño conceptual son: </a:t>
            </a:r>
            <a:endParaRPr sz="1600">
              <a:solidFill>
                <a:srgbClr val="3B38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Identificar los tipos de </a:t>
            </a:r>
            <a:r>
              <a:rPr lang="es" sz="1600" b="1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entidad</a:t>
            </a: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B38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Identificar los tipos de </a:t>
            </a:r>
            <a:r>
              <a:rPr lang="es" sz="1600" b="1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relación</a:t>
            </a: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B38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Identificar y asociar los </a:t>
            </a:r>
            <a:r>
              <a:rPr lang="es" sz="1600" b="1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atributos </a:t>
            </a: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con los tipos de entidad y de relación. </a:t>
            </a:r>
            <a:endParaRPr sz="1600">
              <a:solidFill>
                <a:srgbClr val="3B38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Determinar los </a:t>
            </a:r>
            <a:r>
              <a:rPr lang="es" sz="1600" b="1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dominios </a:t>
            </a: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de los atributos. </a:t>
            </a:r>
            <a:endParaRPr sz="1600">
              <a:solidFill>
                <a:srgbClr val="3B38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Determinar los </a:t>
            </a:r>
            <a:r>
              <a:rPr lang="es" sz="1600" b="1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atributos de clave candidata, principal y alternativa</a:t>
            </a: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B38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Comprobar si el modelo tiene </a:t>
            </a:r>
            <a:r>
              <a:rPr lang="es" sz="1600" b="1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redundancia</a:t>
            </a: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B38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Dibujar el </a:t>
            </a:r>
            <a:r>
              <a:rPr lang="es" sz="1600" b="1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diagrama </a:t>
            </a: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entidad-relación</a:t>
            </a:r>
            <a:endParaRPr sz="1600">
              <a:solidFill>
                <a:srgbClr val="3B38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Open Sans"/>
              <a:buChar char="●"/>
            </a:pPr>
            <a:r>
              <a:rPr lang="es" sz="1600" b="1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Repasar </a:t>
            </a:r>
            <a:r>
              <a:rPr lang="es" sz="1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el modelo de datos conceptual con los usuarios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E0DC5825A16B4291BF2D7CC4371E8B" ma:contentTypeVersion="4" ma:contentTypeDescription="Crear nuevo documento." ma:contentTypeScope="" ma:versionID="60a0f9d2fcc39d67a5c61ca454fb6c55">
  <xsd:schema xmlns:xsd="http://www.w3.org/2001/XMLSchema" xmlns:xs="http://www.w3.org/2001/XMLSchema" xmlns:p="http://schemas.microsoft.com/office/2006/metadata/properties" xmlns:ns2="0a490bbf-2b4c-47d2-9ae1-b52730b268da" xmlns:ns3="cf9515c3-ef90-4be8-a1a9-7019a91294c4" targetNamespace="http://schemas.microsoft.com/office/2006/metadata/properties" ma:root="true" ma:fieldsID="a2677099b9b85e583cf72e9aa2f8ebbd" ns2:_="" ns3:_="">
    <xsd:import namespace="0a490bbf-2b4c-47d2-9ae1-b52730b268da"/>
    <xsd:import namespace="cf9515c3-ef90-4be8-a1a9-7019a912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90bbf-2b4c-47d2-9ae1-b52730b26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515c3-ef90-4be8-a1a9-7019a912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6588E2-4F0C-4797-9FE4-4F5298DFAD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5C9C9A-A89F-40D7-841E-86B9849820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490bbf-2b4c-47d2-9ae1-b52730b268da"/>
    <ds:schemaRef ds:uri="cf9515c3-ef90-4be8-a1a9-7019a91294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7DC1EA-CDF4-4E1F-8B24-649E4241B0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Microsoft Office PowerPoint</Application>
  <PresentationFormat>Presentación en pantalla (16:9)</PresentationFormat>
  <Paragraphs>123</Paragraphs>
  <Slides>41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Geometric</vt:lpstr>
      <vt:lpstr>Unidad 3: Modelo conceptual</vt:lpstr>
      <vt:lpstr>En esta unidad...</vt:lpstr>
      <vt:lpstr>¿Qué es el diseño conceptual? </vt:lpstr>
      <vt:lpstr>¿Qué es el diseño conceptual?</vt:lpstr>
      <vt:lpstr>Modelos de datos conceptuales</vt:lpstr>
      <vt:lpstr>Modelos de datos conceptuales</vt:lpstr>
      <vt:lpstr>Modelos de datos conceptuales</vt:lpstr>
      <vt:lpstr>Modelos de datos conceptuales </vt:lpstr>
      <vt:lpstr>Pasos para el diseño conceptual</vt:lpstr>
      <vt:lpstr>Modelo Entidad Relación</vt:lpstr>
      <vt:lpstr>Modelo Entidad Relación </vt:lpstr>
      <vt:lpstr>Símbolos principales</vt:lpstr>
      <vt:lpstr>Símbolos principales </vt:lpstr>
      <vt:lpstr>Entidades</vt:lpstr>
      <vt:lpstr>Tipos de entidades </vt:lpstr>
      <vt:lpstr>Entidades débiles</vt:lpstr>
      <vt:lpstr>Atributos</vt:lpstr>
      <vt:lpstr>Atributos </vt:lpstr>
      <vt:lpstr>Tipos de atributos</vt:lpstr>
      <vt:lpstr>Tipos de atributos</vt:lpstr>
      <vt:lpstr>Tipos de atributos</vt:lpstr>
      <vt:lpstr>Dominios de un atributo</vt:lpstr>
      <vt:lpstr>Relaciones</vt:lpstr>
      <vt:lpstr>Relaciones</vt:lpstr>
      <vt:lpstr>Grado de la relación</vt:lpstr>
      <vt:lpstr>Grado de la relación </vt:lpstr>
      <vt:lpstr>Presentación de PowerPoint</vt:lpstr>
      <vt:lpstr>Grado de la relación </vt:lpstr>
      <vt:lpstr>Grado de la relación </vt:lpstr>
      <vt:lpstr>Cardinalidad</vt:lpstr>
      <vt:lpstr>Cardinalidad</vt:lpstr>
      <vt:lpstr>Cardinalidad 1/4</vt:lpstr>
      <vt:lpstr>Presentación de PowerPoint</vt:lpstr>
      <vt:lpstr>Cardinalidad 2/4</vt:lpstr>
      <vt:lpstr>Presentación de PowerPoint</vt:lpstr>
      <vt:lpstr>Cardinalidad 3/4</vt:lpstr>
      <vt:lpstr>Cardinalidad 4/4</vt:lpstr>
      <vt:lpstr>Presentación de PowerPoint</vt:lpstr>
      <vt:lpstr>Otras representaciones de cardinalidad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Modelo conceptual</dc:title>
  <cp:lastModifiedBy>Profesor1DAM</cp:lastModifiedBy>
  <cp:revision>4</cp:revision>
  <dcterms:modified xsi:type="dcterms:W3CDTF">2020-10-21T06:53:04Z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0x01010075E0DC5825A16B4291BF2D7CC4371E8B</vt:lpwstr>
  </property>
</Properties>
</file>