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4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9144000" cy="5143500" type="screen16x9"/>
  <p:notesSz cx="6858000" cy="9144000"/>
  <p:embeddedFontLst>
    <p:embeddedFont>
      <p:font typeface="Open Sans" panose="020B0604020202020204" charset="0"/>
      <p:regular r:id="rId47"/>
      <p:bold r:id="rId48"/>
      <p:italic r:id="rId49"/>
      <p:boldItalic r:id="rId50"/>
    </p:embeddedFont>
    <p:embeddedFont>
      <p:font typeface="Roboto"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36A32-3AD9-4926-8070-35DD89DFB21B}" v="13" dt="2020-11-09T08:10:35.582"/>
    <p1510:client id="{5CACC93D-CA6B-4E58-867E-3D756C81575F}" v="3" dt="2020-11-09T08:19:04.630"/>
    <p1510:client id="{9E296905-8611-4616-8329-134F3C554D9E}" v="24" dt="2020-11-11T08:16:39.600"/>
    <p1510:client id="{E6A8ED8A-1C70-4307-B88B-C650434D4091}" v="3" dt="2020-11-10T11:21:55.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Laguna Olmo" userId="S::sergio.lagunaolmo@iesfm.onmicrosoft.com::3a55dfbb-f589-4491-aa3c-9cec8b848199" providerId="AD" clId="Web-{09836A32-3AD9-4926-8070-35DD89DFB21B}"/>
    <pc:docChg chg="modSld">
      <pc:chgData name="Sergio Laguna Olmo" userId="S::sergio.lagunaolmo@iesfm.onmicrosoft.com::3a55dfbb-f589-4491-aa3c-9cec8b848199" providerId="AD" clId="Web-{09836A32-3AD9-4926-8070-35DD89DFB21B}" dt="2020-11-09T08:10:35.582" v="12" actId="1076"/>
      <pc:docMkLst>
        <pc:docMk/>
      </pc:docMkLst>
      <pc:sldChg chg="modSp">
        <pc:chgData name="Sergio Laguna Olmo" userId="S::sergio.lagunaolmo@iesfm.onmicrosoft.com::3a55dfbb-f589-4491-aa3c-9cec8b848199" providerId="AD" clId="Web-{09836A32-3AD9-4926-8070-35DD89DFB21B}" dt="2020-11-09T08:01:50.749" v="8" actId="20577"/>
        <pc:sldMkLst>
          <pc:docMk/>
          <pc:sldMk cId="0" sldId="284"/>
        </pc:sldMkLst>
        <pc:spChg chg="mod">
          <ac:chgData name="Sergio Laguna Olmo" userId="S::sergio.lagunaolmo@iesfm.onmicrosoft.com::3a55dfbb-f589-4491-aa3c-9cec8b848199" providerId="AD" clId="Web-{09836A32-3AD9-4926-8070-35DD89DFB21B}" dt="2020-11-09T08:01:50.749" v="8" actId="20577"/>
          <ac:spMkLst>
            <pc:docMk/>
            <pc:sldMk cId="0" sldId="284"/>
            <ac:spMk id="262" creationId="{00000000-0000-0000-0000-000000000000}"/>
          </ac:spMkLst>
        </pc:spChg>
      </pc:sldChg>
      <pc:sldChg chg="modSp">
        <pc:chgData name="Sergio Laguna Olmo" userId="S::sergio.lagunaolmo@iesfm.onmicrosoft.com::3a55dfbb-f589-4491-aa3c-9cec8b848199" providerId="AD" clId="Web-{09836A32-3AD9-4926-8070-35DD89DFB21B}" dt="2020-11-09T08:09:10.987" v="10" actId="20577"/>
        <pc:sldMkLst>
          <pc:docMk/>
          <pc:sldMk cId="0" sldId="292"/>
        </pc:sldMkLst>
        <pc:spChg chg="mod">
          <ac:chgData name="Sergio Laguna Olmo" userId="S::sergio.lagunaolmo@iesfm.onmicrosoft.com::3a55dfbb-f589-4491-aa3c-9cec8b848199" providerId="AD" clId="Web-{09836A32-3AD9-4926-8070-35DD89DFB21B}" dt="2020-11-09T08:09:10.987" v="10" actId="20577"/>
          <ac:spMkLst>
            <pc:docMk/>
            <pc:sldMk cId="0" sldId="292"/>
            <ac:spMk id="315" creationId="{00000000-0000-0000-0000-000000000000}"/>
          </ac:spMkLst>
        </pc:spChg>
      </pc:sldChg>
      <pc:sldChg chg="modSp">
        <pc:chgData name="Sergio Laguna Olmo" userId="S::sergio.lagunaolmo@iesfm.onmicrosoft.com::3a55dfbb-f589-4491-aa3c-9cec8b848199" providerId="AD" clId="Web-{09836A32-3AD9-4926-8070-35DD89DFB21B}" dt="2020-11-09T08:10:35.582" v="12" actId="1076"/>
        <pc:sldMkLst>
          <pc:docMk/>
          <pc:sldMk cId="0" sldId="293"/>
        </pc:sldMkLst>
        <pc:picChg chg="mod">
          <ac:chgData name="Sergio Laguna Olmo" userId="S::sergio.lagunaolmo@iesfm.onmicrosoft.com::3a55dfbb-f589-4491-aa3c-9cec8b848199" providerId="AD" clId="Web-{09836A32-3AD9-4926-8070-35DD89DFB21B}" dt="2020-11-09T08:10:35.582" v="12" actId="1076"/>
          <ac:picMkLst>
            <pc:docMk/>
            <pc:sldMk cId="0" sldId="293"/>
            <ac:picMk id="322" creationId="{00000000-0000-0000-0000-000000000000}"/>
          </ac:picMkLst>
        </pc:picChg>
        <pc:picChg chg="mod">
          <ac:chgData name="Sergio Laguna Olmo" userId="S::sergio.lagunaolmo@iesfm.onmicrosoft.com::3a55dfbb-f589-4491-aa3c-9cec8b848199" providerId="AD" clId="Web-{09836A32-3AD9-4926-8070-35DD89DFB21B}" dt="2020-11-09T08:10:33.828" v="11" actId="1076"/>
          <ac:picMkLst>
            <pc:docMk/>
            <pc:sldMk cId="0" sldId="293"/>
            <ac:picMk id="324" creationId="{00000000-0000-0000-0000-000000000000}"/>
          </ac:picMkLst>
        </pc:picChg>
      </pc:sldChg>
    </pc:docChg>
  </pc:docChgLst>
  <pc:docChgLst>
    <pc:chgData name="Sergio Laguna Olmo" userId="S::sergio.lagunaolmo@iesfm.onmicrosoft.com::3a55dfbb-f589-4491-aa3c-9cec8b848199" providerId="AD" clId="Web-{5CACC93D-CA6B-4E58-867E-3D756C81575F}"/>
    <pc:docChg chg="modSld">
      <pc:chgData name="Sergio Laguna Olmo" userId="S::sergio.lagunaolmo@iesfm.onmicrosoft.com::3a55dfbb-f589-4491-aa3c-9cec8b848199" providerId="AD" clId="Web-{5CACC93D-CA6B-4E58-867E-3D756C81575F}" dt="2020-11-09T08:19:04.630" v="2" actId="1076"/>
      <pc:docMkLst>
        <pc:docMk/>
      </pc:docMkLst>
      <pc:sldChg chg="modSp">
        <pc:chgData name="Sergio Laguna Olmo" userId="S::sergio.lagunaolmo@iesfm.onmicrosoft.com::3a55dfbb-f589-4491-aa3c-9cec8b848199" providerId="AD" clId="Web-{5CACC93D-CA6B-4E58-867E-3D756C81575F}" dt="2020-11-09T08:19:04.630" v="2" actId="1076"/>
        <pc:sldMkLst>
          <pc:docMk/>
          <pc:sldMk cId="0" sldId="293"/>
        </pc:sldMkLst>
        <pc:picChg chg="mod">
          <ac:chgData name="Sergio Laguna Olmo" userId="S::sergio.lagunaolmo@iesfm.onmicrosoft.com::3a55dfbb-f589-4491-aa3c-9cec8b848199" providerId="AD" clId="Web-{5CACC93D-CA6B-4E58-867E-3D756C81575F}" dt="2020-11-09T08:19:04.630" v="2" actId="1076"/>
          <ac:picMkLst>
            <pc:docMk/>
            <pc:sldMk cId="0" sldId="293"/>
            <ac:picMk id="324" creationId="{00000000-0000-0000-0000-000000000000}"/>
          </ac:picMkLst>
        </pc:picChg>
        <pc:picChg chg="mod">
          <ac:chgData name="Sergio Laguna Olmo" userId="S::sergio.lagunaolmo@iesfm.onmicrosoft.com::3a55dfbb-f589-4491-aa3c-9cec8b848199" providerId="AD" clId="Web-{5CACC93D-CA6B-4E58-867E-3D756C81575F}" dt="2020-11-09T08:18:51.363" v="1" actId="1076"/>
          <ac:picMkLst>
            <pc:docMk/>
            <pc:sldMk cId="0" sldId="293"/>
            <ac:picMk id="325" creationId="{00000000-0000-0000-0000-000000000000}"/>
          </ac:picMkLst>
        </pc:picChg>
      </pc:sldChg>
    </pc:docChg>
  </pc:docChgLst>
  <pc:docChgLst>
    <pc:chgData name="Sergio Laguna Olmo" userId="S::sergio.lagunaolmo@iesfm.onmicrosoft.com::3a55dfbb-f589-4491-aa3c-9cec8b848199" providerId="AD" clId="Web-{9E296905-8611-4616-8329-134F3C554D9E}"/>
    <pc:docChg chg="modSld">
      <pc:chgData name="Sergio Laguna Olmo" userId="S::sergio.lagunaolmo@iesfm.onmicrosoft.com::3a55dfbb-f589-4491-aa3c-9cec8b848199" providerId="AD" clId="Web-{9E296905-8611-4616-8329-134F3C554D9E}" dt="2020-11-11T08:16:39.600" v="22" actId="1076"/>
      <pc:docMkLst>
        <pc:docMk/>
      </pc:docMkLst>
      <pc:sldChg chg="modSp">
        <pc:chgData name="Sergio Laguna Olmo" userId="S::sergio.lagunaolmo@iesfm.onmicrosoft.com::3a55dfbb-f589-4491-aa3c-9cec8b848199" providerId="AD" clId="Web-{9E296905-8611-4616-8329-134F3C554D9E}" dt="2020-11-11T08:16:39.600" v="22" actId="1076"/>
        <pc:sldMkLst>
          <pc:docMk/>
          <pc:sldMk cId="0" sldId="293"/>
        </pc:sldMkLst>
        <pc:spChg chg="mod">
          <ac:chgData name="Sergio Laguna Olmo" userId="S::sergio.lagunaolmo@iesfm.onmicrosoft.com::3a55dfbb-f589-4491-aa3c-9cec8b848199" providerId="AD" clId="Web-{9E296905-8611-4616-8329-134F3C554D9E}" dt="2020-11-11T08:16:34.381" v="18" actId="20577"/>
          <ac:spMkLst>
            <pc:docMk/>
            <pc:sldMk cId="0" sldId="293"/>
            <ac:spMk id="321" creationId="{00000000-0000-0000-0000-000000000000}"/>
          </ac:spMkLst>
        </pc:spChg>
        <pc:picChg chg="mod">
          <ac:chgData name="Sergio Laguna Olmo" userId="S::sergio.lagunaolmo@iesfm.onmicrosoft.com::3a55dfbb-f589-4491-aa3c-9cec8b848199" providerId="AD" clId="Web-{9E296905-8611-4616-8329-134F3C554D9E}" dt="2020-11-11T08:16:39.600" v="22" actId="1076"/>
          <ac:picMkLst>
            <pc:docMk/>
            <pc:sldMk cId="0" sldId="293"/>
            <ac:picMk id="322" creationId="{00000000-0000-0000-0000-000000000000}"/>
          </ac:picMkLst>
        </pc:picChg>
        <pc:picChg chg="mod">
          <ac:chgData name="Sergio Laguna Olmo" userId="S::sergio.lagunaolmo@iesfm.onmicrosoft.com::3a55dfbb-f589-4491-aa3c-9cec8b848199" providerId="AD" clId="Web-{9E296905-8611-4616-8329-134F3C554D9E}" dt="2020-11-11T08:16:36.537" v="20" actId="1076"/>
          <ac:picMkLst>
            <pc:docMk/>
            <pc:sldMk cId="0" sldId="293"/>
            <ac:picMk id="323" creationId="{00000000-0000-0000-0000-000000000000}"/>
          </ac:picMkLst>
        </pc:picChg>
        <pc:picChg chg="mod">
          <ac:chgData name="Sergio Laguna Olmo" userId="S::sergio.lagunaolmo@iesfm.onmicrosoft.com::3a55dfbb-f589-4491-aa3c-9cec8b848199" providerId="AD" clId="Web-{9E296905-8611-4616-8329-134F3C554D9E}" dt="2020-11-11T08:16:38.256" v="21" actId="1076"/>
          <ac:picMkLst>
            <pc:docMk/>
            <pc:sldMk cId="0" sldId="293"/>
            <ac:picMk id="324" creationId="{00000000-0000-0000-0000-000000000000}"/>
          </ac:picMkLst>
        </pc:picChg>
        <pc:picChg chg="mod">
          <ac:chgData name="Sergio Laguna Olmo" userId="S::sergio.lagunaolmo@iesfm.onmicrosoft.com::3a55dfbb-f589-4491-aa3c-9cec8b848199" providerId="AD" clId="Web-{9E296905-8611-4616-8329-134F3C554D9E}" dt="2020-11-11T08:16:35.662" v="19" actId="1076"/>
          <ac:picMkLst>
            <pc:docMk/>
            <pc:sldMk cId="0" sldId="293"/>
            <ac:picMk id="325" creationId="{00000000-0000-0000-0000-000000000000}"/>
          </ac:picMkLst>
        </pc:picChg>
      </pc:sldChg>
    </pc:docChg>
  </pc:docChgLst>
  <pc:docChgLst>
    <pc:chgData name="Sergio Laguna Olmo" userId="S::sergio.lagunaolmo@iesfm.onmicrosoft.com::3a55dfbb-f589-4491-aa3c-9cec8b848199" providerId="AD" clId="Web-{E6A8ED8A-1C70-4307-B88B-C650434D4091}"/>
    <pc:docChg chg="modSld">
      <pc:chgData name="Sergio Laguna Olmo" userId="S::sergio.lagunaolmo@iesfm.onmicrosoft.com::3a55dfbb-f589-4491-aa3c-9cec8b848199" providerId="AD" clId="Web-{E6A8ED8A-1C70-4307-B88B-C650434D4091}" dt="2020-11-10T11:21:55.397" v="2" actId="20577"/>
      <pc:docMkLst>
        <pc:docMk/>
      </pc:docMkLst>
      <pc:sldChg chg="modSp">
        <pc:chgData name="Sergio Laguna Olmo" userId="S::sergio.lagunaolmo@iesfm.onmicrosoft.com::3a55dfbb-f589-4491-aa3c-9cec8b848199" providerId="AD" clId="Web-{E6A8ED8A-1C70-4307-B88B-C650434D4091}" dt="2020-11-10T10:47:41.999" v="1" actId="1076"/>
        <pc:sldMkLst>
          <pc:docMk/>
          <pc:sldMk cId="0" sldId="293"/>
        </pc:sldMkLst>
        <pc:picChg chg="mod">
          <ac:chgData name="Sergio Laguna Olmo" userId="S::sergio.lagunaolmo@iesfm.onmicrosoft.com::3a55dfbb-f589-4491-aa3c-9cec8b848199" providerId="AD" clId="Web-{E6A8ED8A-1C70-4307-B88B-C650434D4091}" dt="2020-11-10T10:47:39.717" v="0" actId="1076"/>
          <ac:picMkLst>
            <pc:docMk/>
            <pc:sldMk cId="0" sldId="293"/>
            <ac:picMk id="324" creationId="{00000000-0000-0000-0000-000000000000}"/>
          </ac:picMkLst>
        </pc:picChg>
        <pc:picChg chg="mod">
          <ac:chgData name="Sergio Laguna Olmo" userId="S::sergio.lagunaolmo@iesfm.onmicrosoft.com::3a55dfbb-f589-4491-aa3c-9cec8b848199" providerId="AD" clId="Web-{E6A8ED8A-1C70-4307-B88B-C650434D4091}" dt="2020-11-10T10:47:41.999" v="1" actId="1076"/>
          <ac:picMkLst>
            <pc:docMk/>
            <pc:sldMk cId="0" sldId="293"/>
            <ac:picMk id="325" creationId="{00000000-0000-0000-0000-000000000000}"/>
          </ac:picMkLst>
        </pc:picChg>
      </pc:sldChg>
      <pc:sldChg chg="modSp">
        <pc:chgData name="Sergio Laguna Olmo" userId="S::sergio.lagunaolmo@iesfm.onmicrosoft.com::3a55dfbb-f589-4491-aa3c-9cec8b848199" providerId="AD" clId="Web-{E6A8ED8A-1C70-4307-B88B-C650434D4091}" dt="2020-11-10T11:21:55.397" v="2" actId="20577"/>
        <pc:sldMkLst>
          <pc:docMk/>
          <pc:sldMk cId="0" sldId="296"/>
        </pc:sldMkLst>
        <pc:spChg chg="mod">
          <ac:chgData name="Sergio Laguna Olmo" userId="S::sergio.lagunaolmo@iesfm.onmicrosoft.com::3a55dfbb-f589-4491-aa3c-9cec8b848199" providerId="AD" clId="Web-{E6A8ED8A-1C70-4307-B88B-C650434D4091}" dt="2020-11-10T11:21:55.397" v="2" actId="20577"/>
          <ac:spMkLst>
            <pc:docMk/>
            <pc:sldMk cId="0" sldId="296"/>
            <ac:spMk id="34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3f70d33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3f70d33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f5290490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f5290490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f5290490b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f5290490b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f5290490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f5290490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f5290490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f5290490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f5290490b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f5290490b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f5290490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9f5290490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f5290490b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f5290490b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9f5290490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9f5290490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9f5290490b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9f5290490b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f5290490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f5290490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f5290490b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f5290490b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3f70d33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3f70d33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9f5290490b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9f5290490b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3f70d334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3f70d334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f70d334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f70d334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3f70d334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3f70d334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3f70d334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3f70d334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f5290490b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f5290490b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9f5290490b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9f5290490b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a7718fb2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a7718fb2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f5290490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f5290490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7718fb27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7718fb27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7718fb27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7718fb27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7718fb27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a7718fb27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7718fb27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7718fb27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7718fb27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7718fb27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7718fb27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7718fb27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7718fb27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7718fb27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7718fb27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7718fb27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a8b82c1a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a8b82c1a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3feaa500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3feaa500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f5290490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f5290490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a8b82c1a4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a8b82c1a4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a8b82c1a4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a8b82c1a4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f5290490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f5290490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f5290490b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9f5290490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f5290490b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f5290490b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f5290490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f5290490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f5290490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f5290490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Modelo E/R Extendido</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Unidad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 1</a:t>
            </a:r>
            <a:endParaRPr/>
          </a:p>
          <a:p>
            <a:pPr marL="0" lvl="0" indent="0" algn="l" rtl="0">
              <a:spcBef>
                <a:spcPts val="0"/>
              </a:spcBef>
              <a:spcAft>
                <a:spcPts val="0"/>
              </a:spcAft>
              <a:buNone/>
            </a:pPr>
            <a:endParaRPr/>
          </a:p>
        </p:txBody>
      </p:sp>
      <p:sp>
        <p:nvSpPr>
          <p:cNvPr id="141" name="Google Shape;141;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a:t>Crea un diagrama con las entidades Tienda y Artículo</a:t>
            </a:r>
            <a:endParaRPr/>
          </a:p>
          <a:p>
            <a:pPr marL="914400" lvl="1" indent="-317500" algn="l" rtl="0">
              <a:spcBef>
                <a:spcPts val="0"/>
              </a:spcBef>
              <a:spcAft>
                <a:spcPts val="0"/>
              </a:spcAft>
              <a:buSzPts val="1400"/>
              <a:buAutoNum type="alphaLcPeriod"/>
            </a:pPr>
            <a:r>
              <a:rPr lang="es"/>
              <a:t>Tienda: nombre, idTienda</a:t>
            </a:r>
            <a:endParaRPr/>
          </a:p>
          <a:p>
            <a:pPr marL="914400" lvl="1" indent="-317500" algn="l" rtl="0">
              <a:spcBef>
                <a:spcPts val="0"/>
              </a:spcBef>
              <a:spcAft>
                <a:spcPts val="0"/>
              </a:spcAft>
              <a:buSzPts val="1400"/>
              <a:buAutoNum type="alphaLcPeriod"/>
            </a:pPr>
            <a:r>
              <a:rPr lang="es"/>
              <a:t>Artículo: idArt, precio </a:t>
            </a:r>
            <a:endParaRPr/>
          </a:p>
          <a:p>
            <a:pPr marL="914400" lvl="1" indent="-317500" algn="l" rtl="0">
              <a:spcBef>
                <a:spcPts val="0"/>
              </a:spcBef>
              <a:spcAft>
                <a:spcPts val="0"/>
              </a:spcAft>
              <a:buSzPts val="1400"/>
              <a:buAutoNum type="alphaLcPeriod"/>
            </a:pPr>
            <a:r>
              <a:rPr lang="es"/>
              <a:t>Los Artículos se subdividen en Discos, Libros y Merchandising. </a:t>
            </a:r>
            <a:endParaRPr/>
          </a:p>
          <a:p>
            <a:pPr marL="914400" lvl="1" indent="-317500" algn="l" rtl="0">
              <a:spcBef>
                <a:spcPts val="0"/>
              </a:spcBef>
              <a:spcAft>
                <a:spcPts val="0"/>
              </a:spcAft>
              <a:buSzPts val="1400"/>
              <a:buAutoNum type="alphaLcPeriod"/>
            </a:pPr>
            <a:r>
              <a:rPr lang="es"/>
              <a:t>Discos : idDisco y titulo.</a:t>
            </a:r>
            <a:endParaRPr/>
          </a:p>
          <a:p>
            <a:pPr marL="914400" lvl="1" indent="-317500" algn="l" rtl="0">
              <a:spcBef>
                <a:spcPts val="0"/>
              </a:spcBef>
              <a:spcAft>
                <a:spcPts val="0"/>
              </a:spcAft>
              <a:buSzPts val="1400"/>
              <a:buAutoNum type="alphaLcPeriod"/>
            </a:pPr>
            <a:r>
              <a:rPr lang="es"/>
              <a:t>Merchandising: tipo e idMerchand.</a:t>
            </a:r>
            <a:endParaRPr/>
          </a:p>
          <a:p>
            <a:pPr marL="914400" lvl="1" indent="-317500" algn="l" rtl="0">
              <a:spcBef>
                <a:spcPts val="0"/>
              </a:spcBef>
              <a:spcAft>
                <a:spcPts val="0"/>
              </a:spcAft>
              <a:buSzPts val="1400"/>
              <a:buAutoNum type="alphaLcPeriod"/>
            </a:pPr>
            <a:r>
              <a:rPr lang="es"/>
              <a:t>Libro: id_libro, titulo</a:t>
            </a:r>
            <a:endParaRPr/>
          </a:p>
          <a:p>
            <a:pPr marL="914400" lvl="1" indent="-317500" algn="l" rtl="0">
              <a:spcBef>
                <a:spcPts val="0"/>
              </a:spcBef>
              <a:spcAft>
                <a:spcPts val="0"/>
              </a:spcAft>
              <a:buSzPts val="1400"/>
              <a:buAutoNum type="alphaLcPeriod"/>
            </a:pPr>
            <a:r>
              <a:rPr lang="es"/>
              <a:t>1 tienda puede tener 1 o varios artículos, y 1 artículo puede no estar en ninguna tienda y como máximo en 1 única tienda.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 1</a:t>
            </a:r>
            <a:endParaRPr/>
          </a:p>
        </p:txBody>
      </p:sp>
      <p:pic>
        <p:nvPicPr>
          <p:cNvPr id="147" name="Google Shape;147;p23"/>
          <p:cNvPicPr preferRelativeResize="0"/>
          <p:nvPr/>
        </p:nvPicPr>
        <p:blipFill>
          <a:blip r:embed="rId3">
            <a:alphaModFix/>
          </a:blip>
          <a:stretch>
            <a:fillRect/>
          </a:stretch>
        </p:blipFill>
        <p:spPr>
          <a:xfrm>
            <a:off x="1862138" y="1213450"/>
            <a:ext cx="5133975" cy="337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Generalización</a:t>
            </a:r>
            <a:endParaRPr/>
          </a:p>
          <a:p>
            <a:pPr marL="0" lvl="0" indent="0" algn="l" rtl="0">
              <a:spcBef>
                <a:spcPts val="0"/>
              </a:spcBef>
              <a:spcAft>
                <a:spcPts val="0"/>
              </a:spcAft>
              <a:buNone/>
            </a:pPr>
            <a:endParaRPr/>
          </a:p>
        </p:txBody>
      </p:sp>
      <p:sp>
        <p:nvSpPr>
          <p:cNvPr id="153" name="Google Shape;153;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Open Sans"/>
              <a:buChar char="❏"/>
            </a:pPr>
            <a:r>
              <a:rPr lang="es">
                <a:latin typeface="Open Sans"/>
                <a:ea typeface="Open Sans"/>
                <a:cs typeface="Open Sans"/>
                <a:sym typeface="Open Sans"/>
              </a:rPr>
              <a:t>Suprimir diferencias entre varios tipos de entidades: identificar atributos y relaciones comunes, y formar un supertipo que los incluya.</a:t>
            </a:r>
            <a:endParaRPr>
              <a:latin typeface="Open Sans"/>
              <a:ea typeface="Open Sans"/>
              <a:cs typeface="Open Sans"/>
              <a:sym typeface="Open Sans"/>
            </a:endParaRPr>
          </a:p>
        </p:txBody>
      </p:sp>
      <p:pic>
        <p:nvPicPr>
          <p:cNvPr id="154" name="Google Shape;154;p24"/>
          <p:cNvPicPr preferRelativeResize="0"/>
          <p:nvPr/>
        </p:nvPicPr>
        <p:blipFill>
          <a:blip r:embed="rId3">
            <a:alphaModFix/>
          </a:blip>
          <a:stretch>
            <a:fillRect/>
          </a:stretch>
        </p:blipFill>
        <p:spPr>
          <a:xfrm>
            <a:off x="537900" y="1940588"/>
            <a:ext cx="7715250" cy="294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Ejemplo</a:t>
            </a:r>
            <a:endParaRPr/>
          </a:p>
        </p:txBody>
      </p:sp>
      <p:sp>
        <p:nvSpPr>
          <p:cNvPr id="160" name="Google Shape;160;p25"/>
          <p:cNvSpPr txBox="1">
            <a:spLocks noGrp="1"/>
          </p:cNvSpPr>
          <p:nvPr>
            <p:ph type="body" idx="1"/>
          </p:nvPr>
        </p:nvSpPr>
        <p:spPr>
          <a:xfrm>
            <a:off x="117750" y="1017800"/>
            <a:ext cx="32274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Open Sans"/>
              <a:buChar char="❏"/>
            </a:pPr>
            <a:r>
              <a:rPr lang="es">
                <a:latin typeface="Open Sans"/>
                <a:ea typeface="Open Sans"/>
                <a:cs typeface="Open Sans"/>
                <a:sym typeface="Open Sans"/>
              </a:rPr>
              <a:t>En la siguiente figura Empleado es la superclase y los directivos, comerciales y técnicos son subclases. </a:t>
            </a:r>
            <a:endParaRPr>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s">
                <a:latin typeface="Open Sans"/>
                <a:ea typeface="Open Sans"/>
                <a:cs typeface="Open Sans"/>
                <a:sym typeface="Open Sans"/>
              </a:rPr>
              <a:t>En la relación se adjunta un atributo que indica cómo debe interpretarse la relación de la superclase con la subclase.</a:t>
            </a:r>
            <a:endParaRPr>
              <a:latin typeface="Open Sans"/>
              <a:ea typeface="Open Sans"/>
              <a:cs typeface="Open Sans"/>
              <a:sym typeface="Open Sans"/>
            </a:endParaRPr>
          </a:p>
        </p:txBody>
      </p:sp>
      <p:pic>
        <p:nvPicPr>
          <p:cNvPr id="161" name="Google Shape;161;p25"/>
          <p:cNvPicPr preferRelativeResize="0"/>
          <p:nvPr/>
        </p:nvPicPr>
        <p:blipFill>
          <a:blip r:embed="rId3">
            <a:alphaModFix/>
          </a:blip>
          <a:stretch>
            <a:fillRect/>
          </a:stretch>
        </p:blipFill>
        <p:spPr>
          <a:xfrm>
            <a:off x="3246600" y="646325"/>
            <a:ext cx="5897400" cy="37104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Ejemplo</a:t>
            </a:r>
            <a:endParaRPr/>
          </a:p>
        </p:txBody>
      </p:sp>
      <p:sp>
        <p:nvSpPr>
          <p:cNvPr id="167" name="Google Shape;167;p26"/>
          <p:cNvSpPr txBox="1">
            <a:spLocks noGrp="1"/>
          </p:cNvSpPr>
          <p:nvPr>
            <p:ph type="body" idx="1"/>
          </p:nvPr>
        </p:nvSpPr>
        <p:spPr>
          <a:xfrm>
            <a:off x="126150" y="1067900"/>
            <a:ext cx="3177000" cy="350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Open Sans"/>
              <a:buChar char="❏"/>
            </a:pPr>
            <a:r>
              <a:rPr lang="es">
                <a:latin typeface="Open Sans"/>
                <a:ea typeface="Open Sans"/>
                <a:cs typeface="Open Sans"/>
                <a:sym typeface="Open Sans"/>
              </a:rPr>
              <a:t>La generalización Empleado que puede ser un directivo, un técnico o un comercial. </a:t>
            </a:r>
            <a:endParaRPr>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s">
                <a:latin typeface="Open Sans"/>
                <a:ea typeface="Open Sans"/>
                <a:cs typeface="Open Sans"/>
                <a:sym typeface="Open Sans"/>
              </a:rPr>
              <a:t>Cada subentidad tiene sus propios atributos y relaciones, pero todas heredan los atributos nombre y DNI de la entidad padre (Empleado).</a:t>
            </a:r>
            <a:endParaRPr>
              <a:latin typeface="Open Sans"/>
              <a:ea typeface="Open Sans"/>
              <a:cs typeface="Open Sans"/>
              <a:sym typeface="Open Sans"/>
            </a:endParaRPr>
          </a:p>
        </p:txBody>
      </p:sp>
      <p:pic>
        <p:nvPicPr>
          <p:cNvPr id="168" name="Google Shape;168;p26"/>
          <p:cNvPicPr preferRelativeResize="0"/>
          <p:nvPr/>
        </p:nvPicPr>
        <p:blipFill>
          <a:blip r:embed="rId3">
            <a:alphaModFix/>
          </a:blip>
          <a:stretch>
            <a:fillRect/>
          </a:stretch>
        </p:blipFill>
        <p:spPr>
          <a:xfrm>
            <a:off x="3246600" y="646325"/>
            <a:ext cx="5897400" cy="37104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Ejemplo</a:t>
            </a:r>
            <a:endParaRPr/>
          </a:p>
        </p:txBody>
      </p:sp>
      <p:pic>
        <p:nvPicPr>
          <p:cNvPr id="174" name="Google Shape;174;p27"/>
          <p:cNvPicPr preferRelativeResize="0"/>
          <p:nvPr/>
        </p:nvPicPr>
        <p:blipFill>
          <a:blip r:embed="rId3">
            <a:alphaModFix/>
          </a:blip>
          <a:stretch>
            <a:fillRect/>
          </a:stretch>
        </p:blipFill>
        <p:spPr>
          <a:xfrm>
            <a:off x="631450" y="1069350"/>
            <a:ext cx="7641801" cy="382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Especialización</a:t>
            </a:r>
            <a:endParaRPr/>
          </a:p>
        </p:txBody>
      </p:sp>
      <p:sp>
        <p:nvSpPr>
          <p:cNvPr id="180" name="Google Shape;180;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Es el proceso por el que se definen las diferentes subclases de una superclase se conoce como especialización. </a:t>
            </a:r>
            <a:endParaRPr>
              <a:solidFill>
                <a:srgbClr val="333333"/>
              </a:solidFill>
              <a:highlight>
                <a:srgbClr val="FFFFFF"/>
              </a:highlight>
              <a:latin typeface="Open Sans"/>
              <a:ea typeface="Open Sans"/>
              <a:cs typeface="Open Sans"/>
              <a:sym typeface="Open Sans"/>
            </a:endParaRPr>
          </a:p>
          <a:p>
            <a:pPr marL="457200" lvl="0" indent="-342900" algn="l" rtl="0">
              <a:lnSpc>
                <a:spcPct val="150000"/>
              </a:lnSpc>
              <a:spcBef>
                <a:spcPts val="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Es la operación inversa a la generalización.</a:t>
            </a:r>
            <a:endParaRPr>
              <a:solidFill>
                <a:srgbClr val="333333"/>
              </a:solidFill>
              <a:highlight>
                <a:srgbClr val="FFFFFF"/>
              </a:highlight>
              <a:latin typeface="Open Sans"/>
              <a:ea typeface="Open Sans"/>
              <a:cs typeface="Open Sans"/>
              <a:sym typeface="Open Sans"/>
            </a:endParaRPr>
          </a:p>
          <a:p>
            <a:pPr marL="457200" lvl="0" indent="-342900" algn="l" rtl="0">
              <a:lnSpc>
                <a:spcPct val="150000"/>
              </a:lnSpc>
              <a:spcBef>
                <a:spcPts val="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Ocurre cuando partimos de una entidad que podemos dividir en subentidades para detallar atributos que varían en las mismas. </a:t>
            </a:r>
            <a:endParaRPr>
              <a:solidFill>
                <a:srgbClr val="333333"/>
              </a:solidFill>
              <a:highlight>
                <a:srgbClr val="FFFFFF"/>
              </a:highlight>
              <a:latin typeface="Open Sans"/>
              <a:ea typeface="Open Sans"/>
              <a:cs typeface="Open Sans"/>
              <a:sym typeface="Open Sans"/>
            </a:endParaRPr>
          </a:p>
          <a:p>
            <a:pPr marL="457200" lvl="0" indent="-342900" algn="l" rtl="0">
              <a:lnSpc>
                <a:spcPct val="150000"/>
              </a:lnSpc>
              <a:spcBef>
                <a:spcPts val="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Comparten clave con la superentidad y los atributos de la superclase se heredan en las subclases.</a:t>
            </a:r>
            <a:endParaRPr sz="27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Ejemplo (I)</a:t>
            </a:r>
            <a:endParaRPr/>
          </a:p>
        </p:txBody>
      </p:sp>
      <p:sp>
        <p:nvSpPr>
          <p:cNvPr id="186" name="Google Shape;186;p29"/>
          <p:cNvSpPr txBox="1">
            <a:spLocks noGrp="1"/>
          </p:cNvSpPr>
          <p:nvPr>
            <p:ph type="body" idx="1"/>
          </p:nvPr>
        </p:nvSpPr>
        <p:spPr>
          <a:xfrm>
            <a:off x="311700" y="1229875"/>
            <a:ext cx="5016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333333"/>
                </a:solidFill>
                <a:highlight>
                  <a:srgbClr val="FFFFFF"/>
                </a:highlight>
                <a:latin typeface="Open Sans"/>
                <a:ea typeface="Open Sans"/>
                <a:cs typeface="Open Sans"/>
                <a:sym typeface="Open Sans"/>
              </a:rPr>
              <a:t>La entidad empleado tiene varios atributos como nombre, dirección, teléfono, fecha de nacimiento, tiempo de servicio, etc. Pero un empleado tiene la característica de que puede ser contratado por horas o permanente. Si es por horas, necesitaremos conocer cuántas horas trabajó en el mes y el precio de la hora para calcular su salario mensual. En cambio si es asalariado, ya tiene un salario mensual fijo.</a:t>
            </a:r>
            <a:endParaRPr>
              <a:solidFill>
                <a:srgbClr val="333333"/>
              </a:solidFill>
              <a:highlight>
                <a:srgbClr val="FFFFFF"/>
              </a:highlight>
              <a:latin typeface="Open Sans"/>
              <a:ea typeface="Open Sans"/>
              <a:cs typeface="Open Sans"/>
              <a:sym typeface="Open Sans"/>
            </a:endParaRPr>
          </a:p>
          <a:p>
            <a:pPr marL="0" lvl="0" indent="0" algn="l" rtl="0">
              <a:spcBef>
                <a:spcPts val="1600"/>
              </a:spcBef>
              <a:spcAft>
                <a:spcPts val="1600"/>
              </a:spcAft>
              <a:buNone/>
            </a:pPr>
            <a:endParaRPr sz="900">
              <a:solidFill>
                <a:srgbClr val="333333"/>
              </a:solidFill>
              <a:highlight>
                <a:srgbClr val="FFFFFF"/>
              </a:highlight>
              <a:latin typeface="Arial"/>
              <a:ea typeface="Arial"/>
              <a:cs typeface="Arial"/>
              <a:sym typeface="Arial"/>
            </a:endParaRPr>
          </a:p>
        </p:txBody>
      </p:sp>
      <p:pic>
        <p:nvPicPr>
          <p:cNvPr id="187" name="Google Shape;187;p29"/>
          <p:cNvPicPr preferRelativeResize="0"/>
          <p:nvPr/>
        </p:nvPicPr>
        <p:blipFill>
          <a:blip r:embed="rId3">
            <a:alphaModFix/>
          </a:blip>
          <a:stretch>
            <a:fillRect/>
          </a:stretch>
        </p:blipFill>
        <p:spPr>
          <a:xfrm>
            <a:off x="5481000" y="1170200"/>
            <a:ext cx="3510600" cy="24388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Ejemplo (I)</a:t>
            </a:r>
            <a:endParaRPr/>
          </a:p>
        </p:txBody>
      </p:sp>
      <p:sp>
        <p:nvSpPr>
          <p:cNvPr id="193" name="Google Shape;193;p30"/>
          <p:cNvSpPr txBox="1">
            <a:spLocks noGrp="1"/>
          </p:cNvSpPr>
          <p:nvPr>
            <p:ph type="body" idx="1"/>
          </p:nvPr>
        </p:nvSpPr>
        <p:spPr>
          <a:xfrm>
            <a:off x="311700" y="1229875"/>
            <a:ext cx="52353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600">
                <a:solidFill>
                  <a:srgbClr val="333333"/>
                </a:solidFill>
                <a:highlight>
                  <a:srgbClr val="FFFFFF"/>
                </a:highlight>
                <a:latin typeface="Open Sans"/>
                <a:ea typeface="Open Sans"/>
                <a:cs typeface="Open Sans"/>
                <a:sym typeface="Open Sans"/>
              </a:rPr>
              <a:t>En este ejemplo, los subtipos Empleado por horas y Empleado Asalariado corresponden a la especialización. En especialización, los subtipos heredan los atributos y las interrelaciones de su supertipo. La clave la tiene la superentidad. Empleado por horas y empleado asalariado heredan los atributos de la superentidad. El resto son atributos propios solo de cada entidad. Podemos tener varias especializaciones de una misma entidad basándonos en distintos criterios. Por ejemplo, otra especialización de EMPLEADO podría dar lugar a las subclases Secretaria, Ingeniero, Técnico.</a:t>
            </a:r>
            <a:endParaRPr sz="2500">
              <a:latin typeface="Open Sans"/>
              <a:ea typeface="Open Sans"/>
              <a:cs typeface="Open Sans"/>
              <a:sym typeface="Open Sans"/>
            </a:endParaRPr>
          </a:p>
        </p:txBody>
      </p:sp>
      <p:pic>
        <p:nvPicPr>
          <p:cNvPr id="194" name="Google Shape;194;p30"/>
          <p:cNvPicPr preferRelativeResize="0"/>
          <p:nvPr/>
        </p:nvPicPr>
        <p:blipFill>
          <a:blip r:embed="rId3">
            <a:alphaModFix/>
          </a:blip>
          <a:stretch>
            <a:fillRect/>
          </a:stretch>
        </p:blipFill>
        <p:spPr>
          <a:xfrm>
            <a:off x="5481000" y="1170200"/>
            <a:ext cx="3510600" cy="24388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Ejemplo (II)</a:t>
            </a:r>
            <a:endParaRPr/>
          </a:p>
        </p:txBody>
      </p:sp>
      <p:pic>
        <p:nvPicPr>
          <p:cNvPr id="200" name="Google Shape;200;p31"/>
          <p:cNvPicPr preferRelativeResize="0"/>
          <p:nvPr/>
        </p:nvPicPr>
        <p:blipFill>
          <a:blip r:embed="rId3">
            <a:alphaModFix/>
          </a:blip>
          <a:stretch>
            <a:fillRect/>
          </a:stretch>
        </p:blipFill>
        <p:spPr>
          <a:xfrm>
            <a:off x="3818972" y="410000"/>
            <a:ext cx="5325028" cy="4125700"/>
          </a:xfrm>
          <a:prstGeom prst="rect">
            <a:avLst/>
          </a:prstGeom>
          <a:noFill/>
          <a:ln>
            <a:noFill/>
          </a:ln>
        </p:spPr>
      </p:pic>
      <p:pic>
        <p:nvPicPr>
          <p:cNvPr id="201" name="Google Shape;201;p31"/>
          <p:cNvPicPr preferRelativeResize="0"/>
          <p:nvPr/>
        </p:nvPicPr>
        <p:blipFill>
          <a:blip r:embed="rId4">
            <a:alphaModFix/>
          </a:blip>
          <a:stretch>
            <a:fillRect/>
          </a:stretch>
        </p:blipFill>
        <p:spPr>
          <a:xfrm>
            <a:off x="633997" y="2999625"/>
            <a:ext cx="4299500" cy="153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Concepto</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Open Sans"/>
              <a:buChar char="❏"/>
            </a:pPr>
            <a:r>
              <a:rPr lang="es">
                <a:latin typeface="Open Sans"/>
                <a:ea typeface="Open Sans"/>
                <a:cs typeface="Open Sans"/>
                <a:sym typeface="Open Sans"/>
              </a:rPr>
              <a:t>Los conceptos básicos de E-R pueden modelar la mayoría de las características de las bases de datos.  </a:t>
            </a:r>
            <a:endParaRPr>
              <a:latin typeface="Open Sans"/>
              <a:ea typeface="Open Sans"/>
              <a:cs typeface="Open Sans"/>
              <a:sym typeface="Open Sans"/>
            </a:endParaRPr>
          </a:p>
          <a:p>
            <a:pPr marL="457200" lvl="0" indent="-342900" algn="l" rtl="0">
              <a:lnSpc>
                <a:spcPct val="150000"/>
              </a:lnSpc>
              <a:spcBef>
                <a:spcPts val="1000"/>
              </a:spcBef>
              <a:spcAft>
                <a:spcPts val="0"/>
              </a:spcAft>
              <a:buSzPts val="1800"/>
              <a:buFont typeface="Open Sans"/>
              <a:buChar char="❏"/>
            </a:pPr>
            <a:r>
              <a:rPr lang="es">
                <a:latin typeface="Open Sans"/>
                <a:ea typeface="Open Sans"/>
                <a:cs typeface="Open Sans"/>
                <a:sym typeface="Open Sans"/>
              </a:rPr>
              <a:t>Ej.: El modelo Entidad-Relación básico es adecuado para bases de datos de carácter administrativo, pero se queda pequeño en base de datos usadas en diseño asistido por ordenador, fabricación asistida por ordenador, multimedia, sistemas de información geográfica, ingeniería del software asistida por ordenador, etc.</a:t>
            </a:r>
            <a:endParaRPr>
              <a:latin typeface="Open Sans"/>
              <a:ea typeface="Open Sans"/>
              <a:cs typeface="Open Sans"/>
              <a:sym typeface="Open Sans"/>
            </a:endParaRPr>
          </a:p>
          <a:p>
            <a:pPr marL="0" lvl="0" indent="0" algn="l" rtl="0">
              <a:lnSpc>
                <a:spcPct val="115000"/>
              </a:lnSpc>
              <a:spcBef>
                <a:spcPts val="1000"/>
              </a:spcBef>
              <a:spcAft>
                <a:spcPts val="1600"/>
              </a:spcAft>
              <a:buNone/>
            </a:pPr>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Herencia de atributos</a:t>
            </a:r>
            <a:endParaRPr/>
          </a:p>
        </p:txBody>
      </p:sp>
      <p:sp>
        <p:nvSpPr>
          <p:cNvPr id="207" name="Google Shape;207;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Open Sans"/>
              <a:buChar char="❏"/>
            </a:pPr>
            <a:r>
              <a:rPr lang="es">
                <a:latin typeface="Open Sans"/>
                <a:ea typeface="Open Sans"/>
                <a:cs typeface="Open Sans"/>
                <a:sym typeface="Open Sans"/>
              </a:rPr>
              <a:t>Los atributos de los conjuntos de entidades de nivel más alto son heredados por los conjuntos de entidades de nivel más bajo.  </a:t>
            </a:r>
            <a:endParaRPr>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s">
                <a:latin typeface="Open Sans"/>
                <a:ea typeface="Open Sans"/>
                <a:cs typeface="Open Sans"/>
                <a:sym typeface="Open Sans"/>
              </a:rPr>
              <a:t>Un subtipo puede tener atributos propios (específicos) y participar en relaciones por separado.</a:t>
            </a:r>
            <a:endParaRPr>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s">
                <a:latin typeface="Open Sans"/>
                <a:ea typeface="Open Sans"/>
                <a:cs typeface="Open Sans"/>
                <a:sym typeface="Open Sans"/>
              </a:rPr>
              <a:t>Un subtipo hereda todos los </a:t>
            </a:r>
            <a:br>
              <a:rPr lang="es">
                <a:latin typeface="Open Sans"/>
                <a:ea typeface="Open Sans"/>
                <a:cs typeface="Open Sans"/>
                <a:sym typeface="Open Sans"/>
              </a:rPr>
            </a:br>
            <a:r>
              <a:rPr lang="es">
                <a:latin typeface="Open Sans"/>
                <a:ea typeface="Open Sans"/>
                <a:cs typeface="Open Sans"/>
                <a:sym typeface="Open Sans"/>
              </a:rPr>
              <a:t>atributos del supertipo, y toda </a:t>
            </a:r>
            <a:br>
              <a:rPr lang="es">
                <a:latin typeface="Open Sans"/>
                <a:ea typeface="Open Sans"/>
                <a:cs typeface="Open Sans"/>
                <a:sym typeface="Open Sans"/>
              </a:rPr>
            </a:br>
            <a:r>
              <a:rPr lang="es">
                <a:latin typeface="Open Sans"/>
                <a:ea typeface="Open Sans"/>
                <a:cs typeface="Open Sans"/>
                <a:sym typeface="Open Sans"/>
              </a:rPr>
              <a:t>relación en la que participa en </a:t>
            </a:r>
            <a:br>
              <a:rPr lang="es">
                <a:latin typeface="Open Sans"/>
                <a:ea typeface="Open Sans"/>
                <a:cs typeface="Open Sans"/>
                <a:sym typeface="Open Sans"/>
              </a:rPr>
            </a:br>
            <a:r>
              <a:rPr lang="es">
                <a:latin typeface="Open Sans"/>
                <a:ea typeface="Open Sans"/>
                <a:cs typeface="Open Sans"/>
                <a:sym typeface="Open Sans"/>
              </a:rPr>
              <a:t>supertipo.</a:t>
            </a:r>
            <a:endParaRPr>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s">
                <a:latin typeface="Open Sans"/>
                <a:ea typeface="Open Sans"/>
                <a:cs typeface="Open Sans"/>
                <a:sym typeface="Open Sans"/>
              </a:rPr>
              <a:t>Ejemplo: </a:t>
            </a:r>
            <a:endParaRPr>
              <a:latin typeface="Open Sans"/>
              <a:ea typeface="Open Sans"/>
              <a:cs typeface="Open Sans"/>
              <a:sym typeface="Open Sans"/>
            </a:endParaRPr>
          </a:p>
          <a:p>
            <a:pPr marL="914400" lvl="1" indent="-330200" algn="l" rtl="0">
              <a:spcBef>
                <a:spcPts val="0"/>
              </a:spcBef>
              <a:spcAft>
                <a:spcPts val="0"/>
              </a:spcAft>
              <a:buSzPts val="1600"/>
              <a:buFont typeface="Open Sans"/>
              <a:buChar char="❏"/>
            </a:pPr>
            <a:r>
              <a:rPr lang="es" sz="1600">
                <a:latin typeface="Open Sans"/>
                <a:ea typeface="Open Sans"/>
                <a:cs typeface="Open Sans"/>
                <a:sym typeface="Open Sans"/>
              </a:rPr>
              <a:t>Cliente y empleado heredan </a:t>
            </a:r>
            <a:endParaRPr sz="1600">
              <a:latin typeface="Open Sans"/>
              <a:ea typeface="Open Sans"/>
              <a:cs typeface="Open Sans"/>
              <a:sym typeface="Open Sans"/>
            </a:endParaRPr>
          </a:p>
          <a:p>
            <a:pPr marL="914400" lvl="1" indent="-330200" algn="l" rtl="0">
              <a:spcBef>
                <a:spcPts val="0"/>
              </a:spcBef>
              <a:spcAft>
                <a:spcPts val="0"/>
              </a:spcAft>
              <a:buSzPts val="1600"/>
              <a:buFont typeface="Open Sans"/>
              <a:buChar char="❏"/>
            </a:pPr>
            <a:r>
              <a:rPr lang="es" sz="1600">
                <a:latin typeface="Open Sans"/>
                <a:ea typeface="Open Sans"/>
                <a:cs typeface="Open Sans"/>
                <a:sym typeface="Open Sans"/>
              </a:rPr>
              <a:t>los atributos de persona</a:t>
            </a:r>
            <a:endParaRPr sz="1600">
              <a:latin typeface="Open Sans"/>
              <a:ea typeface="Open Sans"/>
              <a:cs typeface="Open Sans"/>
              <a:sym typeface="Open Sans"/>
            </a:endParaRPr>
          </a:p>
        </p:txBody>
      </p:sp>
      <p:pic>
        <p:nvPicPr>
          <p:cNvPr id="208" name="Google Shape;208;p32"/>
          <p:cNvPicPr preferRelativeResize="0"/>
          <p:nvPr/>
        </p:nvPicPr>
        <p:blipFill>
          <a:blip r:embed="rId3">
            <a:alphaModFix/>
          </a:blip>
          <a:stretch>
            <a:fillRect/>
          </a:stretch>
        </p:blipFill>
        <p:spPr>
          <a:xfrm>
            <a:off x="4668125" y="2261325"/>
            <a:ext cx="4368599" cy="260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 2</a:t>
            </a:r>
            <a:endParaRPr/>
          </a:p>
        </p:txBody>
      </p:sp>
      <p:sp>
        <p:nvSpPr>
          <p:cNvPr id="214" name="Google Shape;214;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a:t>Crea un diagrama con las entidades Curso y Persona.</a:t>
            </a:r>
            <a:endParaRPr/>
          </a:p>
          <a:p>
            <a:pPr marL="914400" lvl="1" indent="-317500" algn="l" rtl="0">
              <a:spcBef>
                <a:spcPts val="0"/>
              </a:spcBef>
              <a:spcAft>
                <a:spcPts val="0"/>
              </a:spcAft>
              <a:buSzPts val="1400"/>
              <a:buAutoNum type="alphaLcPeriod"/>
            </a:pPr>
            <a:r>
              <a:rPr lang="es"/>
              <a:t>Curso: nombre, idCurso, horas</a:t>
            </a:r>
            <a:endParaRPr/>
          </a:p>
          <a:p>
            <a:pPr marL="914400" lvl="1" indent="-317500" algn="l" rtl="0">
              <a:spcBef>
                <a:spcPts val="0"/>
              </a:spcBef>
              <a:spcAft>
                <a:spcPts val="0"/>
              </a:spcAft>
              <a:buSzPts val="1400"/>
              <a:buAutoNum type="alphaLcPeriod"/>
            </a:pPr>
            <a:r>
              <a:rPr lang="es"/>
              <a:t>Persona: idPersona, nombre completo (nombre y apellidos)</a:t>
            </a:r>
            <a:endParaRPr/>
          </a:p>
          <a:p>
            <a:pPr marL="914400" lvl="1" indent="-317500" algn="l" rtl="0">
              <a:spcBef>
                <a:spcPts val="0"/>
              </a:spcBef>
              <a:spcAft>
                <a:spcPts val="0"/>
              </a:spcAft>
              <a:buSzPts val="1400"/>
              <a:buAutoNum type="alphaLcPeriod"/>
            </a:pPr>
            <a:r>
              <a:rPr lang="es"/>
              <a:t>Las personas se subdividen en Alumnos y profesores. </a:t>
            </a:r>
            <a:endParaRPr/>
          </a:p>
          <a:p>
            <a:pPr marL="914400" lvl="1" indent="-317500" algn="l" rtl="0">
              <a:spcBef>
                <a:spcPts val="0"/>
              </a:spcBef>
              <a:spcAft>
                <a:spcPts val="0"/>
              </a:spcAft>
              <a:buSzPts val="1400"/>
              <a:buAutoNum type="alphaLcPeriod"/>
            </a:pPr>
            <a:r>
              <a:rPr lang="es"/>
              <a:t>Profesor: nombre.</a:t>
            </a:r>
            <a:endParaRPr/>
          </a:p>
          <a:p>
            <a:pPr marL="914400" lvl="1" indent="-317500" algn="l" rtl="0">
              <a:spcBef>
                <a:spcPts val="0"/>
              </a:spcBef>
              <a:spcAft>
                <a:spcPts val="0"/>
              </a:spcAft>
              <a:buSzPts val="1400"/>
              <a:buAutoNum type="alphaLcPeriod"/>
            </a:pPr>
            <a:r>
              <a:rPr lang="es"/>
              <a:t>Alumno: nombre.</a:t>
            </a:r>
            <a:endParaRPr/>
          </a:p>
          <a:p>
            <a:pPr marL="914400" lvl="1" indent="-317500" algn="l" rtl="0">
              <a:spcBef>
                <a:spcPts val="0"/>
              </a:spcBef>
              <a:spcAft>
                <a:spcPts val="0"/>
              </a:spcAft>
              <a:buSzPts val="1400"/>
              <a:buAutoNum type="alphaLcPeriod"/>
            </a:pPr>
            <a:r>
              <a:rPr lang="es"/>
              <a:t>1 curso puede tener 1 o varias personas, y 1 persona puede estar en 1 o varios cursos.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 2</a:t>
            </a:r>
            <a:endParaRPr/>
          </a:p>
        </p:txBody>
      </p:sp>
      <p:pic>
        <p:nvPicPr>
          <p:cNvPr id="220" name="Google Shape;220;p34"/>
          <p:cNvPicPr preferRelativeResize="0"/>
          <p:nvPr/>
        </p:nvPicPr>
        <p:blipFill>
          <a:blip r:embed="rId3">
            <a:alphaModFix/>
          </a:blip>
          <a:stretch>
            <a:fillRect/>
          </a:stretch>
        </p:blipFill>
        <p:spPr>
          <a:xfrm>
            <a:off x="1548100" y="1151800"/>
            <a:ext cx="4972050" cy="3276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 3</a:t>
            </a:r>
            <a:endParaRPr/>
          </a:p>
        </p:txBody>
      </p:sp>
      <p:sp>
        <p:nvSpPr>
          <p:cNvPr id="226" name="Google Shape;226;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a:t>Crea un diagrama con las entidades Escuela y Persona.</a:t>
            </a:r>
            <a:endParaRPr/>
          </a:p>
          <a:p>
            <a:pPr marL="914400" lvl="1" indent="-317500" algn="l" rtl="0">
              <a:spcBef>
                <a:spcPts val="0"/>
              </a:spcBef>
              <a:spcAft>
                <a:spcPts val="0"/>
              </a:spcAft>
              <a:buSzPts val="1400"/>
              <a:buAutoNum type="alphaLcPeriod"/>
            </a:pPr>
            <a:r>
              <a:rPr lang="es"/>
              <a:t>Escuela: nombre, idEscuela</a:t>
            </a:r>
            <a:endParaRPr/>
          </a:p>
          <a:p>
            <a:pPr marL="914400" lvl="1" indent="-317500" algn="l" rtl="0">
              <a:spcBef>
                <a:spcPts val="0"/>
              </a:spcBef>
              <a:spcAft>
                <a:spcPts val="0"/>
              </a:spcAft>
              <a:buSzPts val="1400"/>
              <a:buAutoNum type="alphaLcPeriod"/>
            </a:pPr>
            <a:r>
              <a:rPr lang="es"/>
              <a:t>Persona: dni, nombre, Dirección (Población, CP) </a:t>
            </a:r>
            <a:endParaRPr/>
          </a:p>
          <a:p>
            <a:pPr marL="914400" lvl="1" indent="-317500" algn="l" rtl="0">
              <a:spcBef>
                <a:spcPts val="0"/>
              </a:spcBef>
              <a:spcAft>
                <a:spcPts val="0"/>
              </a:spcAft>
              <a:buSzPts val="1400"/>
              <a:buAutoNum type="alphaLcPeriod"/>
            </a:pPr>
            <a:r>
              <a:rPr lang="es"/>
              <a:t>Las personas se subdividen en Director, Docente, Administrativo. </a:t>
            </a:r>
            <a:endParaRPr/>
          </a:p>
          <a:p>
            <a:pPr marL="914400" lvl="1" indent="-317500" algn="l" rtl="0">
              <a:spcBef>
                <a:spcPts val="0"/>
              </a:spcBef>
              <a:spcAft>
                <a:spcPts val="0"/>
              </a:spcAft>
              <a:buSzPts val="1400"/>
              <a:buAutoNum type="alphaLcPeriod"/>
            </a:pPr>
            <a:r>
              <a:rPr lang="es"/>
              <a:t>Docente: materia.</a:t>
            </a:r>
            <a:endParaRPr/>
          </a:p>
          <a:p>
            <a:pPr marL="914400" lvl="1" indent="-317500" algn="l" rtl="0">
              <a:spcBef>
                <a:spcPts val="0"/>
              </a:spcBef>
              <a:spcAft>
                <a:spcPts val="0"/>
              </a:spcAft>
              <a:buSzPts val="1400"/>
              <a:buAutoNum type="alphaLcPeriod"/>
            </a:pPr>
            <a:r>
              <a:rPr lang="es"/>
              <a:t>Administrativo: grupo.</a:t>
            </a:r>
            <a:endParaRPr/>
          </a:p>
          <a:p>
            <a:pPr marL="914400" lvl="1" indent="-317500" algn="l" rtl="0">
              <a:spcBef>
                <a:spcPts val="0"/>
              </a:spcBef>
              <a:spcAft>
                <a:spcPts val="0"/>
              </a:spcAft>
              <a:buSzPts val="1400"/>
              <a:buAutoNum type="alphaLcPeriod"/>
            </a:pPr>
            <a:r>
              <a:rPr lang="es"/>
              <a:t>Director: grado</a:t>
            </a:r>
            <a:endParaRPr/>
          </a:p>
          <a:p>
            <a:pPr marL="914400" lvl="1" indent="-317500" algn="l" rtl="0">
              <a:spcBef>
                <a:spcPts val="0"/>
              </a:spcBef>
              <a:spcAft>
                <a:spcPts val="0"/>
              </a:spcAft>
              <a:buSzPts val="1400"/>
              <a:buAutoNum type="alphaLcPeriod"/>
            </a:pPr>
            <a:r>
              <a:rPr lang="es"/>
              <a:t>1 escuela puede tener 1 o varias personas, y 1 persona puede estar en 1 o varias escuelas.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 4</a:t>
            </a:r>
            <a:endParaRPr/>
          </a:p>
        </p:txBody>
      </p:sp>
      <p:sp>
        <p:nvSpPr>
          <p:cNvPr id="232" name="Google Shape;232;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 Crea un diagrama con las entidades Hospital, Planta y Empleado.</a:t>
            </a:r>
            <a:endParaRPr/>
          </a:p>
          <a:p>
            <a:pPr marL="914400" lvl="1" indent="-317500" algn="l" rtl="0">
              <a:spcBef>
                <a:spcPts val="1600"/>
              </a:spcBef>
              <a:spcAft>
                <a:spcPts val="0"/>
              </a:spcAft>
              <a:buSzPts val="1400"/>
              <a:buAutoNum type="alphaLcPeriod"/>
            </a:pPr>
            <a:r>
              <a:rPr lang="es"/>
              <a:t>Hospital: nombre, idHospital, Dirección (Población, CP)</a:t>
            </a:r>
            <a:endParaRPr/>
          </a:p>
          <a:p>
            <a:pPr marL="914400" lvl="1" indent="-317500" algn="l" rtl="0">
              <a:spcBef>
                <a:spcPts val="0"/>
              </a:spcBef>
              <a:spcAft>
                <a:spcPts val="0"/>
              </a:spcAft>
              <a:buSzPts val="1400"/>
              <a:buAutoNum type="alphaLcPeriod"/>
            </a:pPr>
            <a:r>
              <a:rPr lang="es"/>
              <a:t>Planta: numero, idPlanta, idHospital</a:t>
            </a:r>
            <a:endParaRPr/>
          </a:p>
          <a:p>
            <a:pPr marL="914400" lvl="1" indent="-317500" algn="l" rtl="0">
              <a:spcBef>
                <a:spcPts val="0"/>
              </a:spcBef>
              <a:spcAft>
                <a:spcPts val="0"/>
              </a:spcAft>
              <a:buSzPts val="1400"/>
              <a:buAutoNum type="alphaLcPeriod"/>
            </a:pPr>
            <a:r>
              <a:rPr lang="es"/>
              <a:t>Empleado: idEmpleado, nombre, NIF, idPlanta</a:t>
            </a:r>
            <a:endParaRPr/>
          </a:p>
          <a:p>
            <a:pPr marL="914400" lvl="1" indent="-317500" algn="l" rtl="0">
              <a:spcBef>
                <a:spcPts val="0"/>
              </a:spcBef>
              <a:spcAft>
                <a:spcPts val="0"/>
              </a:spcAft>
              <a:buSzPts val="1400"/>
              <a:buAutoNum type="alphaLcPeriod"/>
            </a:pPr>
            <a:r>
              <a:rPr lang="es"/>
              <a:t>Los empleados se subdividen en Auxiliar, Enfermero, Médico.</a:t>
            </a:r>
            <a:endParaRPr/>
          </a:p>
          <a:p>
            <a:pPr marL="914400" lvl="1" indent="-317500" algn="l" rtl="0">
              <a:spcBef>
                <a:spcPts val="0"/>
              </a:spcBef>
              <a:spcAft>
                <a:spcPts val="0"/>
              </a:spcAft>
              <a:buSzPts val="1400"/>
              <a:buAutoNum type="alphaLcPeriod"/>
            </a:pPr>
            <a:r>
              <a:rPr lang="es"/>
              <a:t>Médico: interino.</a:t>
            </a:r>
            <a:endParaRPr/>
          </a:p>
          <a:p>
            <a:pPr marL="914400" lvl="1" indent="-317500" algn="l" rtl="0">
              <a:spcBef>
                <a:spcPts val="0"/>
              </a:spcBef>
              <a:spcAft>
                <a:spcPts val="0"/>
              </a:spcAft>
              <a:buSzPts val="1400"/>
              <a:buAutoNum type="alphaLcPeriod"/>
            </a:pPr>
            <a:r>
              <a:rPr lang="es"/>
              <a:t>Enfermero: uci</a:t>
            </a:r>
            <a:endParaRPr/>
          </a:p>
          <a:p>
            <a:pPr marL="914400" lvl="1" indent="-317500" algn="l" rtl="0">
              <a:spcBef>
                <a:spcPts val="0"/>
              </a:spcBef>
              <a:spcAft>
                <a:spcPts val="0"/>
              </a:spcAft>
              <a:buSzPts val="1400"/>
              <a:buAutoNum type="alphaLcPeriod"/>
            </a:pPr>
            <a:r>
              <a:rPr lang="es"/>
              <a:t>Auxiliar: tipo</a:t>
            </a:r>
            <a:endParaRPr/>
          </a:p>
          <a:p>
            <a:pPr marL="914400" lvl="1" indent="-317500" algn="l" rtl="0">
              <a:spcBef>
                <a:spcPts val="0"/>
              </a:spcBef>
              <a:spcAft>
                <a:spcPts val="0"/>
              </a:spcAft>
              <a:buSzPts val="1400"/>
              <a:buAutoNum type="alphaLcPeriod"/>
            </a:pPr>
            <a:r>
              <a:rPr lang="es"/>
              <a:t>1 hospital puede tener 1 o varios empleados, y 1 empleado puede estar en 1 o varios hospitales.</a:t>
            </a:r>
            <a:endParaRPr/>
          </a:p>
          <a:p>
            <a:pPr marL="914400" lvl="1" indent="-317500" algn="l" rtl="0">
              <a:spcBef>
                <a:spcPts val="0"/>
              </a:spcBef>
              <a:spcAft>
                <a:spcPts val="0"/>
              </a:spcAft>
              <a:buSzPts val="1400"/>
              <a:buAutoNum type="alphaLcPeriod"/>
            </a:pPr>
            <a:r>
              <a:rPr lang="es"/>
              <a:t>1 hospital puede tener 1 o varias plantas, y 1 planta solo puede estar en 1 hospital.</a:t>
            </a:r>
            <a:endParaRPr/>
          </a:p>
          <a:p>
            <a:pPr marL="914400" lvl="1" indent="-317500" algn="l" rtl="0">
              <a:spcBef>
                <a:spcPts val="0"/>
              </a:spcBef>
              <a:spcAft>
                <a:spcPts val="0"/>
              </a:spcAft>
              <a:buSzPts val="1400"/>
              <a:buAutoNum type="alphaLcPeriod"/>
            </a:pPr>
            <a:r>
              <a:rPr lang="es"/>
              <a:t>1 planta puede tener 1 o varios empleados, y 1 empleado solo puede trabajar en una planta.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 5</a:t>
            </a:r>
            <a:endParaRPr/>
          </a:p>
        </p:txBody>
      </p:sp>
      <p:sp>
        <p:nvSpPr>
          <p:cNvPr id="238" name="Google Shape;238;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600">
                <a:latin typeface="Open Sans"/>
                <a:ea typeface="Open Sans"/>
                <a:cs typeface="Open Sans"/>
                <a:sym typeface="Open Sans"/>
              </a:rPr>
              <a:t>Una empresa está dividida en varios departamentos de los que se conoce su nombre que los identifica y número de interno. De los funcionarios se conoce su número, nombre, dirección y departamento en el que trabaja. Si el funcionario es chofer, se conoce su número de libreta y número de accidentes que tuvo. Si es administrativo, los idiomas que habla. Si es técnico, las especialidades en las que puede trabajar.</a:t>
            </a:r>
            <a:endParaRPr sz="1600">
              <a:latin typeface="Open Sans"/>
              <a:ea typeface="Open Sans"/>
              <a:cs typeface="Open Sans"/>
              <a:sym typeface="Open Sans"/>
            </a:endParaRPr>
          </a:p>
          <a:p>
            <a:pPr marL="0" lvl="0" indent="0" algn="l" rtl="0">
              <a:lnSpc>
                <a:spcPct val="100000"/>
              </a:lnSpc>
              <a:spcBef>
                <a:spcPts val="0"/>
              </a:spcBef>
              <a:spcAft>
                <a:spcPts val="0"/>
              </a:spcAft>
              <a:buNone/>
            </a:pPr>
            <a:r>
              <a:rPr lang="es" sz="1600">
                <a:latin typeface="Open Sans"/>
                <a:ea typeface="Open Sans"/>
                <a:cs typeface="Open Sans"/>
                <a:sym typeface="Open Sans"/>
              </a:rPr>
              <a:t>La empresa tiene un conjunto de coches (conducidos por chóferes) de los que se conoce matrícula y marca. A cualquier chofer se le puede asignar cualquier coche. Se registra la fecha en que cada chofer manejó cada coche. Un Chofer conduce un coche por día y no siempre el mismo.</a:t>
            </a:r>
            <a:endParaRPr sz="1600">
              <a:latin typeface="Open Sans"/>
              <a:ea typeface="Open Sans"/>
              <a:cs typeface="Open Sans"/>
              <a:sym typeface="Open Sans"/>
            </a:endParaRPr>
          </a:p>
          <a:p>
            <a:pPr marL="0" lvl="0" indent="0" algn="l" rtl="0">
              <a:lnSpc>
                <a:spcPct val="100000"/>
              </a:lnSpc>
              <a:spcBef>
                <a:spcPts val="0"/>
              </a:spcBef>
              <a:spcAft>
                <a:spcPts val="0"/>
              </a:spcAft>
              <a:buNone/>
            </a:pPr>
            <a:r>
              <a:rPr lang="es" sz="1600">
                <a:latin typeface="Open Sans"/>
                <a:ea typeface="Open Sans"/>
                <a:cs typeface="Open Sans"/>
                <a:sym typeface="Open Sans"/>
              </a:rPr>
              <a:t>Además la empresa lleva adelante un conjunto de proyectos</a:t>
            </a:r>
            <a:endParaRPr sz="1600">
              <a:latin typeface="Open Sans"/>
              <a:ea typeface="Open Sans"/>
              <a:cs typeface="Open Sans"/>
              <a:sym typeface="Open Sans"/>
            </a:endParaRPr>
          </a:p>
          <a:p>
            <a:pPr marL="0" lvl="0" indent="0" algn="l" rtl="0">
              <a:lnSpc>
                <a:spcPct val="100000"/>
              </a:lnSpc>
              <a:spcBef>
                <a:spcPts val="0"/>
              </a:spcBef>
              <a:spcAft>
                <a:spcPts val="0"/>
              </a:spcAft>
              <a:buNone/>
            </a:pPr>
            <a:r>
              <a:rPr lang="es" sz="1600">
                <a:latin typeface="Open Sans"/>
                <a:ea typeface="Open Sans"/>
                <a:cs typeface="Open Sans"/>
                <a:sym typeface="Open Sans"/>
              </a:rPr>
              <a:t>(identificados por un número) en los que trabajan los empleados</a:t>
            </a:r>
            <a:endParaRPr sz="1600">
              <a:latin typeface="Open Sans"/>
              <a:ea typeface="Open Sans"/>
              <a:cs typeface="Open Sans"/>
              <a:sym typeface="Open Sans"/>
            </a:endParaRPr>
          </a:p>
          <a:p>
            <a:pPr marL="0" lvl="0" indent="0" algn="l" rtl="0">
              <a:lnSpc>
                <a:spcPct val="100000"/>
              </a:lnSpc>
              <a:spcBef>
                <a:spcPts val="0"/>
              </a:spcBef>
              <a:spcAft>
                <a:spcPts val="0"/>
              </a:spcAft>
              <a:buNone/>
            </a:pPr>
            <a:r>
              <a:rPr lang="es" sz="1600">
                <a:latin typeface="Open Sans"/>
                <a:ea typeface="Open Sans"/>
                <a:cs typeface="Open Sans"/>
                <a:sym typeface="Open Sans"/>
              </a:rPr>
              <a:t>técnicos. Estos proyectos tienen un nombre, fecha de comienzo y de</a:t>
            </a:r>
            <a:endParaRPr sz="1600">
              <a:latin typeface="Open Sans"/>
              <a:ea typeface="Open Sans"/>
              <a:cs typeface="Open Sans"/>
              <a:sym typeface="Open Sans"/>
            </a:endParaRPr>
          </a:p>
          <a:p>
            <a:pPr marL="0" lvl="0" indent="0" algn="l" rtl="0">
              <a:lnSpc>
                <a:spcPct val="100000"/>
              </a:lnSpc>
              <a:spcBef>
                <a:spcPts val="0"/>
              </a:spcBef>
              <a:spcAft>
                <a:spcPts val="0"/>
              </a:spcAft>
              <a:buNone/>
            </a:pPr>
            <a:r>
              <a:rPr lang="es" sz="1600">
                <a:latin typeface="Open Sans"/>
                <a:ea typeface="Open Sans"/>
                <a:cs typeface="Open Sans"/>
                <a:sym typeface="Open Sans"/>
              </a:rPr>
              <a:t>finalización. Un técnico puede trabajar en varios proyectos y viceversa.</a:t>
            </a:r>
            <a:endParaRPr sz="1600">
              <a:latin typeface="Open Sans"/>
              <a:ea typeface="Open Sans"/>
              <a:cs typeface="Open Sans"/>
              <a:sym typeface="Open Sans"/>
            </a:endParaRPr>
          </a:p>
          <a:p>
            <a:pPr marL="0" lvl="0" indent="0" algn="l" rtl="0">
              <a:spcBef>
                <a:spcPts val="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 5</a:t>
            </a:r>
            <a:endParaRPr/>
          </a:p>
          <a:p>
            <a:pPr marL="0" lvl="0" indent="0" algn="l" rtl="0">
              <a:spcBef>
                <a:spcPts val="0"/>
              </a:spcBef>
              <a:spcAft>
                <a:spcPts val="0"/>
              </a:spcAft>
              <a:buNone/>
            </a:pPr>
            <a:endParaRPr/>
          </a:p>
        </p:txBody>
      </p:sp>
      <p:pic>
        <p:nvPicPr>
          <p:cNvPr id="244" name="Google Shape;244;p38"/>
          <p:cNvPicPr preferRelativeResize="0"/>
          <p:nvPr/>
        </p:nvPicPr>
        <p:blipFill>
          <a:blip r:embed="rId3">
            <a:alphaModFix/>
          </a:blip>
          <a:stretch>
            <a:fillRect/>
          </a:stretch>
        </p:blipFill>
        <p:spPr>
          <a:xfrm>
            <a:off x="1321725" y="1279438"/>
            <a:ext cx="6248400" cy="3038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 Olimpíadas</a:t>
            </a:r>
            <a:endParaRPr/>
          </a:p>
        </p:txBody>
      </p:sp>
      <p:sp>
        <p:nvSpPr>
          <p:cNvPr id="250" name="Google Shape;250;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500">
                <a:latin typeface="Open Sans"/>
                <a:ea typeface="Open Sans"/>
                <a:cs typeface="Open Sans"/>
                <a:sym typeface="Open Sans"/>
              </a:rPr>
              <a:t>Las sedes olímpicas se dividen en complejos deportivos. Los complejos deportivos se subdividen en aquellos en los que se desarrolla un único deporte y en los polideportivos. Los complejos polideportivos tienen áreas designadas para cada deporte con un indicador de localización (ejemplo: centro, esquinaNE, etc.). Un complejo tiene una localización, un jefe de organización individual y un área total ocupada. Los dos tipos de complejos (deporte único y polideportivo) tendrán diferentes tipos de información. Para cada tipo de sede, se conservará el número de complejos junto con su presupuesto aproximado. Cada complejo celebra una serie de eventos (ejemplo: la pista del estadio puede celebrar muchas carreras distintas.). Para cada evento está prevista una fecha, duración, número de participantes, número de comisarios. Una lista de todos los comisarios se conservará junto con la lista de los eventos en los que esté involucrado cada comisario ya sea cumpliendo la tarea de juez u observador. Tanto para cada evento como para el mantenimiento se necesitará cierto equipamiento (ejemplo: arcos, pértigas, barras paralelas, etc)</a:t>
            </a:r>
            <a:endParaRPr sz="150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40"/>
          <p:cNvPicPr preferRelativeResize="0"/>
          <p:nvPr/>
        </p:nvPicPr>
        <p:blipFill>
          <a:blip r:embed="rId3">
            <a:alphaModFix/>
          </a:blip>
          <a:stretch>
            <a:fillRect/>
          </a:stretch>
        </p:blipFill>
        <p:spPr>
          <a:xfrm>
            <a:off x="707100" y="152400"/>
            <a:ext cx="8318409" cy="4838700"/>
          </a:xfrm>
          <a:prstGeom prst="rect">
            <a:avLst/>
          </a:prstGeom>
          <a:noFill/>
          <a:ln>
            <a:noFill/>
          </a:ln>
        </p:spPr>
      </p:pic>
      <p:sp>
        <p:nvSpPr>
          <p:cNvPr id="256" name="Google Shape;256;p40"/>
          <p:cNvSpPr txBox="1"/>
          <p:nvPr/>
        </p:nvSpPr>
        <p:spPr>
          <a:xfrm>
            <a:off x="0" y="0"/>
            <a:ext cx="3807300" cy="10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solidFill>
                  <a:schemeClr val="dk1"/>
                </a:solidFill>
                <a:latin typeface="Roboto"/>
                <a:ea typeface="Roboto"/>
                <a:cs typeface="Roboto"/>
                <a:sym typeface="Roboto"/>
              </a:rPr>
              <a:t>Ejercicio Olimpíadas</a:t>
            </a:r>
            <a:endParaRPr sz="30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Tipos de relaciones Jerárquicas</a:t>
            </a:r>
            <a:endParaRPr/>
          </a:p>
        </p:txBody>
      </p:sp>
      <p:sp>
        <p:nvSpPr>
          <p:cNvPr id="262" name="Google Shape;262;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1000"/>
              </a:spcBef>
              <a:spcAft>
                <a:spcPts val="0"/>
              </a:spcAft>
              <a:buNone/>
            </a:pPr>
            <a:r>
              <a:rPr lang="es" dirty="0">
                <a:solidFill>
                  <a:srgbClr val="262626"/>
                </a:solidFill>
                <a:highlight>
                  <a:srgbClr val="FFFFFF"/>
                </a:highlight>
                <a:latin typeface="Open Sans"/>
                <a:ea typeface="Open Sans"/>
                <a:cs typeface="Open Sans"/>
                <a:sym typeface="Open Sans"/>
              </a:rPr>
              <a:t>La jerarquía es el proceso de subdividir una entidad en varias subentidades relacionándolas con la entidad a la que se refieren. Puede haber dos tipos:</a:t>
            </a:r>
            <a:endParaRPr dirty="0">
              <a:solidFill>
                <a:srgbClr val="262626"/>
              </a:solidFill>
              <a:highlight>
                <a:srgbClr val="FFFFFF"/>
              </a:highlight>
              <a:latin typeface="Open Sans"/>
              <a:ea typeface="Open Sans"/>
              <a:cs typeface="Open Sans"/>
              <a:sym typeface="Open Sans"/>
            </a:endParaRPr>
          </a:p>
          <a:p>
            <a:pPr marL="736600" lvl="0" indent="-342900" algn="l" rtl="0">
              <a:lnSpc>
                <a:spcPct val="120000"/>
              </a:lnSpc>
              <a:spcBef>
                <a:spcPts val="2300"/>
              </a:spcBef>
              <a:spcAft>
                <a:spcPts val="0"/>
              </a:spcAft>
              <a:buClr>
                <a:srgbClr val="4F4F4F"/>
              </a:buClr>
              <a:buSzPts val="1800"/>
              <a:buFont typeface="Open Sans"/>
              <a:buChar char="❏"/>
            </a:pPr>
            <a:r>
              <a:rPr lang="es" b="1" dirty="0">
                <a:solidFill>
                  <a:srgbClr val="4F4F4F"/>
                </a:solidFill>
                <a:highlight>
                  <a:srgbClr val="FFFFFF"/>
                </a:highlight>
                <a:latin typeface="Open Sans"/>
                <a:ea typeface="Open Sans"/>
                <a:cs typeface="Open Sans"/>
                <a:sym typeface="Open Sans"/>
              </a:rPr>
              <a:t>Total</a:t>
            </a:r>
            <a:endParaRPr dirty="0">
              <a:solidFill>
                <a:srgbClr val="4F4F4F"/>
              </a:solidFill>
              <a:highlight>
                <a:srgbClr val="FFFFFF"/>
              </a:highlight>
              <a:latin typeface="Open Sans"/>
              <a:ea typeface="Open Sans"/>
              <a:cs typeface="Open Sans"/>
              <a:sym typeface="Open Sans"/>
            </a:endParaRPr>
          </a:p>
          <a:p>
            <a:pPr marL="736600" lvl="0" indent="-342900" algn="l" rtl="0">
              <a:lnSpc>
                <a:spcPct val="120000"/>
              </a:lnSpc>
              <a:spcBef>
                <a:spcPts val="0"/>
              </a:spcBef>
              <a:spcAft>
                <a:spcPts val="0"/>
              </a:spcAft>
              <a:buClr>
                <a:srgbClr val="4F4F4F"/>
              </a:buClr>
              <a:buSzPts val="1800"/>
              <a:buFont typeface="Open Sans"/>
              <a:buChar char="❏"/>
            </a:pPr>
            <a:r>
              <a:rPr lang="es" b="1" dirty="0">
                <a:solidFill>
                  <a:srgbClr val="4F4F4F"/>
                </a:solidFill>
                <a:highlight>
                  <a:srgbClr val="FFFFFF"/>
                </a:highlight>
                <a:latin typeface="Open Sans"/>
                <a:ea typeface="Open Sans"/>
                <a:cs typeface="Open Sans"/>
                <a:sym typeface="Open Sans"/>
              </a:rPr>
              <a:t>Parcial</a:t>
            </a:r>
            <a:endParaRPr dirty="0">
              <a:solidFill>
                <a:srgbClr val="4F4F4F"/>
              </a:solidFill>
              <a:highlight>
                <a:srgbClr val="FFFFFF"/>
              </a:highlight>
              <a:latin typeface="Open Sans"/>
              <a:ea typeface="Open Sans"/>
              <a:cs typeface="Open Sans"/>
              <a:sym typeface="Open Sans"/>
            </a:endParaRPr>
          </a:p>
          <a:p>
            <a:pPr marL="0" indent="0" algn="just">
              <a:spcBef>
                <a:spcPts val="2300"/>
              </a:spcBef>
              <a:buNone/>
            </a:pPr>
            <a:r>
              <a:rPr lang="es" dirty="0">
                <a:solidFill>
                  <a:srgbClr val="262626"/>
                </a:solidFill>
                <a:highlight>
                  <a:srgbClr val="FFFFFF"/>
                </a:highlight>
                <a:latin typeface="Open Sans"/>
                <a:ea typeface="Open Sans"/>
                <a:cs typeface="Open Sans"/>
                <a:sym typeface="Open Sans"/>
              </a:rPr>
              <a:t>Y los dos tipos de subentidades que puede haber,  se dividen en dos también:</a:t>
            </a:r>
            <a:endParaRPr dirty="0">
              <a:solidFill>
                <a:srgbClr val="262626"/>
              </a:solidFill>
              <a:highlight>
                <a:srgbClr val="FFFFFF"/>
              </a:highlight>
              <a:latin typeface="Open Sans"/>
              <a:ea typeface="Open Sans"/>
              <a:cs typeface="Open Sans"/>
              <a:sym typeface="Open Sans"/>
            </a:endParaRPr>
          </a:p>
          <a:p>
            <a:pPr marL="736600" lvl="0" indent="-342900" algn="l" rtl="0">
              <a:lnSpc>
                <a:spcPct val="120000"/>
              </a:lnSpc>
              <a:spcBef>
                <a:spcPts val="2300"/>
              </a:spcBef>
              <a:spcAft>
                <a:spcPts val="0"/>
              </a:spcAft>
              <a:buClr>
                <a:srgbClr val="4F4F4F"/>
              </a:buClr>
              <a:buSzPts val="1800"/>
              <a:buFont typeface="Open Sans"/>
              <a:buChar char="❏"/>
            </a:pPr>
            <a:r>
              <a:rPr lang="es" b="1" dirty="0">
                <a:solidFill>
                  <a:srgbClr val="4F4F4F"/>
                </a:solidFill>
                <a:highlight>
                  <a:srgbClr val="FFFFFF"/>
                </a:highlight>
                <a:latin typeface="Open Sans"/>
                <a:ea typeface="Open Sans"/>
                <a:cs typeface="Open Sans"/>
                <a:sym typeface="Open Sans"/>
              </a:rPr>
              <a:t>Exclusiva</a:t>
            </a:r>
            <a:endParaRPr dirty="0">
              <a:solidFill>
                <a:srgbClr val="4F4F4F"/>
              </a:solidFill>
              <a:highlight>
                <a:srgbClr val="FFFFFF"/>
              </a:highlight>
              <a:latin typeface="Open Sans"/>
              <a:ea typeface="Open Sans"/>
              <a:cs typeface="Open Sans"/>
              <a:sym typeface="Open Sans"/>
            </a:endParaRPr>
          </a:p>
          <a:p>
            <a:pPr marL="736600" lvl="0" indent="-342900" algn="l" rtl="0">
              <a:lnSpc>
                <a:spcPct val="120000"/>
              </a:lnSpc>
              <a:spcBef>
                <a:spcPts val="0"/>
              </a:spcBef>
              <a:spcAft>
                <a:spcPts val="0"/>
              </a:spcAft>
              <a:buClr>
                <a:srgbClr val="4F4F4F"/>
              </a:buClr>
              <a:buSzPts val="1800"/>
              <a:buFont typeface="Open Sans"/>
              <a:buChar char="❏"/>
            </a:pPr>
            <a:r>
              <a:rPr lang="es" b="1" dirty="0">
                <a:solidFill>
                  <a:srgbClr val="4F4F4F"/>
                </a:solidFill>
                <a:highlight>
                  <a:srgbClr val="FFFFFF"/>
                </a:highlight>
                <a:latin typeface="Open Sans"/>
                <a:ea typeface="Open Sans"/>
                <a:cs typeface="Open Sans"/>
                <a:sym typeface="Open Sans"/>
              </a:rPr>
              <a:t>Solapada/Inclusiva</a:t>
            </a:r>
            <a:endParaRPr dirty="0">
              <a:solidFill>
                <a:srgbClr val="4F4F4F"/>
              </a:solidFill>
              <a:highlight>
                <a:srgbClr val="FFFFFF"/>
              </a:highlight>
              <a:latin typeface="Open Sans"/>
              <a:ea typeface="Open Sans"/>
              <a:cs typeface="Open Sans"/>
              <a:sym typeface="Open Sans"/>
            </a:endParaRPr>
          </a:p>
          <a:p>
            <a:pPr marL="457200" lvl="0" indent="0" algn="l" rtl="0">
              <a:lnSpc>
                <a:spcPct val="150000"/>
              </a:lnSpc>
              <a:spcBef>
                <a:spcPts val="2300"/>
              </a:spcBef>
              <a:spcAft>
                <a:spcPts val="1600"/>
              </a:spcAft>
              <a:buNone/>
            </a:pP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Características</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Open Sans"/>
              <a:buChar char="❏"/>
            </a:pPr>
            <a:r>
              <a:rPr lang="es">
                <a:latin typeface="Open Sans"/>
                <a:ea typeface="Open Sans"/>
                <a:cs typeface="Open Sans"/>
                <a:sym typeface="Open Sans"/>
              </a:rPr>
              <a:t>Es un modelo de lenguaje para anotación de la estructura y funcionalidad  de bases de datos, aplicaciones y sistemas de información.</a:t>
            </a:r>
            <a:endParaRPr>
              <a:latin typeface="Open Sans"/>
              <a:ea typeface="Open Sans"/>
              <a:cs typeface="Open Sans"/>
              <a:sym typeface="Open Sans"/>
            </a:endParaRPr>
          </a:p>
          <a:p>
            <a:pPr marL="457200" lvl="0" indent="-342900" algn="l" rtl="0">
              <a:lnSpc>
                <a:spcPct val="150000"/>
              </a:lnSpc>
              <a:spcBef>
                <a:spcPts val="1000"/>
              </a:spcBef>
              <a:spcAft>
                <a:spcPts val="0"/>
              </a:spcAft>
              <a:buSzPts val="1800"/>
              <a:buFont typeface="Open Sans"/>
              <a:buChar char="❏"/>
            </a:pPr>
            <a:r>
              <a:rPr lang="es">
                <a:latin typeface="Open Sans"/>
                <a:ea typeface="Open Sans"/>
                <a:cs typeface="Open Sans"/>
                <a:sym typeface="Open Sans"/>
              </a:rPr>
              <a:t>Incluye todos los conceptos del modelo Entidad-Relación, pero agregando nuevas funciones y extensiones soportadas por los siguientes objetos:</a:t>
            </a:r>
            <a:endParaRPr>
              <a:latin typeface="Open Sans"/>
              <a:ea typeface="Open Sans"/>
              <a:cs typeface="Open Sans"/>
              <a:sym typeface="Open Sans"/>
            </a:endParaRPr>
          </a:p>
          <a:p>
            <a:pPr marL="914400" lvl="0" indent="-342900" algn="l" rtl="0">
              <a:lnSpc>
                <a:spcPct val="150000"/>
              </a:lnSpc>
              <a:spcBef>
                <a:spcPts val="0"/>
              </a:spcBef>
              <a:spcAft>
                <a:spcPts val="0"/>
              </a:spcAft>
              <a:buSzPts val="1800"/>
              <a:buFont typeface="Open Sans"/>
              <a:buAutoNum type="arabicPeriod"/>
            </a:pPr>
            <a:r>
              <a:rPr lang="es" b="1">
                <a:latin typeface="Open Sans"/>
                <a:ea typeface="Open Sans"/>
                <a:cs typeface="Open Sans"/>
                <a:sym typeface="Open Sans"/>
              </a:rPr>
              <a:t>Especialización/Generalización</a:t>
            </a:r>
            <a:endParaRPr b="1">
              <a:latin typeface="Open Sans"/>
              <a:ea typeface="Open Sans"/>
              <a:cs typeface="Open Sans"/>
              <a:sym typeface="Open Sans"/>
            </a:endParaRPr>
          </a:p>
          <a:p>
            <a:pPr marL="914400" lvl="0" indent="-342900" algn="l" rtl="0">
              <a:lnSpc>
                <a:spcPct val="150000"/>
              </a:lnSpc>
              <a:spcBef>
                <a:spcPts val="0"/>
              </a:spcBef>
              <a:spcAft>
                <a:spcPts val="0"/>
              </a:spcAft>
              <a:buSzPts val="1800"/>
              <a:buFont typeface="Open Sans"/>
              <a:buAutoNum type="arabicPeriod"/>
            </a:pPr>
            <a:r>
              <a:rPr lang="es" b="1">
                <a:latin typeface="Open Sans"/>
                <a:ea typeface="Open Sans"/>
                <a:cs typeface="Open Sans"/>
                <a:sym typeface="Open Sans"/>
              </a:rPr>
              <a:t>Herencia</a:t>
            </a:r>
            <a:endParaRPr b="1">
              <a:latin typeface="Open Sans"/>
              <a:ea typeface="Open Sans"/>
              <a:cs typeface="Open Sans"/>
              <a:sym typeface="Open Sans"/>
            </a:endParaRPr>
          </a:p>
          <a:p>
            <a:pPr marL="914400" lvl="0" indent="-342900" algn="l" rtl="0">
              <a:lnSpc>
                <a:spcPct val="150000"/>
              </a:lnSpc>
              <a:spcBef>
                <a:spcPts val="0"/>
              </a:spcBef>
              <a:spcAft>
                <a:spcPts val="0"/>
              </a:spcAft>
              <a:buSzPts val="1800"/>
              <a:buFont typeface="Open Sans"/>
              <a:buAutoNum type="arabicPeriod"/>
            </a:pPr>
            <a:r>
              <a:rPr lang="es" b="1">
                <a:latin typeface="Open Sans"/>
                <a:ea typeface="Open Sans"/>
                <a:cs typeface="Open Sans"/>
                <a:sym typeface="Open Sans"/>
              </a:rPr>
              <a:t>Agregación</a:t>
            </a:r>
            <a:endParaRPr b="1">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Tipos de relaciones Jerárquicas</a:t>
            </a:r>
            <a:endParaRPr/>
          </a:p>
          <a:p>
            <a:pPr marL="0" lvl="0" indent="0" algn="l" rtl="0">
              <a:spcBef>
                <a:spcPts val="0"/>
              </a:spcBef>
              <a:spcAft>
                <a:spcPts val="0"/>
              </a:spcAft>
              <a:buNone/>
            </a:pPr>
            <a:endParaRPr/>
          </a:p>
        </p:txBody>
      </p:sp>
      <p:sp>
        <p:nvSpPr>
          <p:cNvPr id="268" name="Google Shape;268;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a:latin typeface="Open Sans"/>
                <a:ea typeface="Open Sans"/>
                <a:cs typeface="Open Sans"/>
                <a:sym typeface="Open Sans"/>
              </a:rPr>
              <a:t>Según el máximo número de ocurrencias de una subentidad que se corresponden con una ocurrencia de la superentidad.</a:t>
            </a:r>
            <a:endParaRPr>
              <a:latin typeface="Open Sans"/>
              <a:ea typeface="Open Sans"/>
              <a:cs typeface="Open Sans"/>
              <a:sym typeface="Open Sans"/>
            </a:endParaRPr>
          </a:p>
          <a:p>
            <a:pPr marL="457200" lvl="0" indent="-342900" algn="l" rtl="0">
              <a:lnSpc>
                <a:spcPct val="150000"/>
              </a:lnSpc>
              <a:spcBef>
                <a:spcPts val="1600"/>
              </a:spcBef>
              <a:spcAft>
                <a:spcPts val="0"/>
              </a:spcAft>
              <a:buSzPts val="1800"/>
              <a:buChar char="❏"/>
            </a:pPr>
            <a:r>
              <a:rPr lang="es" b="1">
                <a:latin typeface="Open Sans"/>
                <a:ea typeface="Open Sans"/>
                <a:cs typeface="Open Sans"/>
                <a:sym typeface="Open Sans"/>
              </a:rPr>
              <a:t>Exclusiva</a:t>
            </a:r>
            <a:r>
              <a:rPr lang="es">
                <a:latin typeface="Open Sans"/>
                <a:ea typeface="Open Sans"/>
                <a:cs typeface="Open Sans"/>
                <a:sym typeface="Open Sans"/>
              </a:rPr>
              <a:t>: el supertipo se corresponde como máximo con uno de los subtipos. Se representa con una línea curva que “envuelve” a la relación.</a:t>
            </a:r>
            <a:endParaRPr>
              <a:latin typeface="Open Sans"/>
              <a:ea typeface="Open Sans"/>
              <a:cs typeface="Open Sans"/>
              <a:sym typeface="Open Sans"/>
            </a:endParaRPr>
          </a:p>
          <a:p>
            <a:pPr marL="457200" lvl="0" indent="-342900" algn="l" rtl="0">
              <a:lnSpc>
                <a:spcPct val="150000"/>
              </a:lnSpc>
              <a:spcBef>
                <a:spcPts val="0"/>
              </a:spcBef>
              <a:spcAft>
                <a:spcPts val="0"/>
              </a:spcAft>
              <a:buSzPts val="1800"/>
              <a:buChar char="❏"/>
            </a:pPr>
            <a:r>
              <a:rPr lang="es" b="1">
                <a:latin typeface="Open Sans"/>
                <a:ea typeface="Open Sans"/>
                <a:cs typeface="Open Sans"/>
                <a:sym typeface="Open Sans"/>
              </a:rPr>
              <a:t>Inclusiva o solapada:</a:t>
            </a:r>
            <a:r>
              <a:rPr lang="es">
                <a:latin typeface="Open Sans"/>
                <a:ea typeface="Open Sans"/>
                <a:cs typeface="Open Sans"/>
                <a:sym typeface="Open Sans"/>
              </a:rPr>
              <a:t> el supertipo se puede corresponder a la vez con dos o más subtipos.</a:t>
            </a:r>
            <a:endParaRPr>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Jerarquía exclusiva</a:t>
            </a:r>
            <a:endParaRPr/>
          </a:p>
        </p:txBody>
      </p:sp>
      <p:sp>
        <p:nvSpPr>
          <p:cNvPr id="274" name="Google Shape;274;p43"/>
          <p:cNvSpPr txBox="1">
            <a:spLocks noGrp="1"/>
          </p:cNvSpPr>
          <p:nvPr>
            <p:ph type="body" idx="1"/>
          </p:nvPr>
        </p:nvSpPr>
        <p:spPr>
          <a:xfrm>
            <a:off x="311700" y="1229875"/>
            <a:ext cx="51114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s">
                <a:solidFill>
                  <a:srgbClr val="292929"/>
                </a:solidFill>
                <a:highlight>
                  <a:srgbClr val="FFFFFF"/>
                </a:highlight>
                <a:latin typeface="Open Sans"/>
                <a:ea typeface="Open Sans"/>
                <a:cs typeface="Open Sans"/>
                <a:sym typeface="Open Sans"/>
              </a:rPr>
              <a:t>Ocurre cuando un registro de la superentidad está relacionado de forma exclusiva con las subentidades, es decir, un personal sólo puede ser profesor, bedel o técnico, no puede ser dos cosas a la vez, solamente una. Se representan con arco por debajo del triángulo invertido.</a:t>
            </a:r>
            <a:endParaRPr sz="2000">
              <a:latin typeface="Open Sans"/>
              <a:ea typeface="Open Sans"/>
              <a:cs typeface="Open Sans"/>
              <a:sym typeface="Open Sans"/>
            </a:endParaRPr>
          </a:p>
        </p:txBody>
      </p:sp>
      <p:pic>
        <p:nvPicPr>
          <p:cNvPr id="275" name="Google Shape;275;p43"/>
          <p:cNvPicPr preferRelativeResize="0"/>
          <p:nvPr/>
        </p:nvPicPr>
        <p:blipFill>
          <a:blip r:embed="rId3">
            <a:alphaModFix/>
          </a:blip>
          <a:stretch>
            <a:fillRect/>
          </a:stretch>
        </p:blipFill>
        <p:spPr>
          <a:xfrm>
            <a:off x="5511413" y="1376350"/>
            <a:ext cx="3457575" cy="2390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Jerarquía solapada/inclusiva</a:t>
            </a:r>
            <a:endParaRPr/>
          </a:p>
        </p:txBody>
      </p:sp>
      <p:sp>
        <p:nvSpPr>
          <p:cNvPr id="281" name="Google Shape;281;p44"/>
          <p:cNvSpPr txBox="1">
            <a:spLocks noGrp="1"/>
          </p:cNvSpPr>
          <p:nvPr>
            <p:ph type="body" idx="1"/>
          </p:nvPr>
        </p:nvSpPr>
        <p:spPr>
          <a:xfrm>
            <a:off x="311700" y="1229875"/>
            <a:ext cx="50535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s">
                <a:solidFill>
                  <a:srgbClr val="292929"/>
                </a:solidFill>
                <a:highlight>
                  <a:srgbClr val="FFFFFF"/>
                </a:highlight>
                <a:latin typeface="Open Sans"/>
                <a:ea typeface="Open Sans"/>
                <a:cs typeface="Open Sans"/>
                <a:sym typeface="Open Sans"/>
              </a:rPr>
              <a:t>Esto pasa cuando un registro del supertipo puede estar relacionado con más de un registro de los subtipos, es decir, un personal puede ser profesor y técnico a la vez. Como es normal esto pasa en relaciones que no son exclusivas y son totales, ya que obligamos a que esté relacionada con alguna de ellas.</a:t>
            </a:r>
            <a:endParaRPr sz="2000">
              <a:latin typeface="Open Sans"/>
              <a:ea typeface="Open Sans"/>
              <a:cs typeface="Open Sans"/>
              <a:sym typeface="Open Sans"/>
            </a:endParaRPr>
          </a:p>
        </p:txBody>
      </p:sp>
      <p:pic>
        <p:nvPicPr>
          <p:cNvPr id="282" name="Google Shape;282;p44"/>
          <p:cNvPicPr preferRelativeResize="0"/>
          <p:nvPr/>
        </p:nvPicPr>
        <p:blipFill>
          <a:blip r:embed="rId3">
            <a:alphaModFix/>
          </a:blip>
          <a:stretch>
            <a:fillRect/>
          </a:stretch>
        </p:blipFill>
        <p:spPr>
          <a:xfrm>
            <a:off x="5773488" y="1376350"/>
            <a:ext cx="2962275" cy="2390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Tipos de relaciones Jerárquicas</a:t>
            </a:r>
            <a:endParaRPr/>
          </a:p>
          <a:p>
            <a:pPr marL="0" lvl="0" indent="0" algn="l" rtl="0">
              <a:spcBef>
                <a:spcPts val="0"/>
              </a:spcBef>
              <a:spcAft>
                <a:spcPts val="0"/>
              </a:spcAft>
              <a:buNone/>
            </a:pPr>
            <a:endParaRPr/>
          </a:p>
        </p:txBody>
      </p:sp>
      <p:sp>
        <p:nvSpPr>
          <p:cNvPr id="288" name="Google Shape;288;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a:latin typeface="Open Sans"/>
                <a:ea typeface="Open Sans"/>
                <a:cs typeface="Open Sans"/>
                <a:sym typeface="Open Sans"/>
              </a:rPr>
              <a:t>Según si una ocurrencia de la superentidad se corresponde o no con alguna ocurrencia de las subentidades:</a:t>
            </a:r>
            <a:endParaRPr>
              <a:latin typeface="Open Sans"/>
              <a:ea typeface="Open Sans"/>
              <a:cs typeface="Open Sans"/>
              <a:sym typeface="Open Sans"/>
            </a:endParaRPr>
          </a:p>
          <a:p>
            <a:pPr marL="457200" lvl="0" indent="-342900" algn="l" rtl="0">
              <a:lnSpc>
                <a:spcPct val="150000"/>
              </a:lnSpc>
              <a:spcBef>
                <a:spcPts val="1600"/>
              </a:spcBef>
              <a:spcAft>
                <a:spcPts val="0"/>
              </a:spcAft>
              <a:buSzPts val="1800"/>
              <a:buFont typeface="Open Sans"/>
              <a:buChar char="❏"/>
            </a:pPr>
            <a:r>
              <a:rPr lang="es" b="1">
                <a:latin typeface="Open Sans"/>
                <a:ea typeface="Open Sans"/>
                <a:cs typeface="Open Sans"/>
                <a:sym typeface="Open Sans"/>
              </a:rPr>
              <a:t>Total</a:t>
            </a:r>
            <a:r>
              <a:rPr lang="es">
                <a:latin typeface="Open Sans"/>
                <a:ea typeface="Open Sans"/>
                <a:cs typeface="Open Sans"/>
                <a:sym typeface="Open Sans"/>
              </a:rPr>
              <a:t>: toda ocurrencia del supertipo se corresponde con alguna ocurrencia (al menos) del subtipo. Se representa con un círculo sobre la relación.</a:t>
            </a:r>
            <a:endParaRPr>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s" b="1">
                <a:latin typeface="Open Sans"/>
                <a:ea typeface="Open Sans"/>
                <a:cs typeface="Open Sans"/>
                <a:sym typeface="Open Sans"/>
              </a:rPr>
              <a:t>Parcial</a:t>
            </a:r>
            <a:r>
              <a:rPr lang="es">
                <a:latin typeface="Open Sans"/>
                <a:ea typeface="Open Sans"/>
                <a:cs typeface="Open Sans"/>
                <a:sym typeface="Open Sans"/>
              </a:rPr>
              <a:t>: no toda ocurrencia del supertipo se corresponde con algún subtipo.</a:t>
            </a:r>
            <a:endParaRPr>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Jerarquía total</a:t>
            </a:r>
            <a:endParaRPr/>
          </a:p>
        </p:txBody>
      </p:sp>
      <p:sp>
        <p:nvSpPr>
          <p:cNvPr id="294" name="Google Shape;294;p46"/>
          <p:cNvSpPr txBox="1">
            <a:spLocks noGrp="1"/>
          </p:cNvSpPr>
          <p:nvPr>
            <p:ph type="body" idx="1"/>
          </p:nvPr>
        </p:nvSpPr>
        <p:spPr>
          <a:xfrm>
            <a:off x="311700" y="1229875"/>
            <a:ext cx="36450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600">
                <a:solidFill>
                  <a:srgbClr val="292929"/>
                </a:solidFill>
                <a:highlight>
                  <a:srgbClr val="FFFFFF"/>
                </a:highlight>
                <a:latin typeface="Open Sans"/>
                <a:ea typeface="Open Sans"/>
                <a:cs typeface="Open Sans"/>
                <a:sym typeface="Open Sans"/>
              </a:rPr>
              <a:t>Ocurre cuando no existen registros del supertipo que no estén relacionados con el subtipo, es decir, usando el ejemplo anterior no pueden existir personas que no sean ni profesor ni alumnos, siempre tiene que estar relacionados con alguno de ellos. Se representa con la cardinalidad mínima a uno en la superentidad y con un círculo en la línea donde une el supertipo con la relación.</a:t>
            </a:r>
            <a:endParaRPr>
              <a:latin typeface="Open Sans"/>
              <a:ea typeface="Open Sans"/>
              <a:cs typeface="Open Sans"/>
              <a:sym typeface="Open Sans"/>
            </a:endParaRPr>
          </a:p>
        </p:txBody>
      </p:sp>
      <p:pic>
        <p:nvPicPr>
          <p:cNvPr id="295" name="Google Shape;295;p46"/>
          <p:cNvPicPr preferRelativeResize="0"/>
          <p:nvPr/>
        </p:nvPicPr>
        <p:blipFill>
          <a:blip r:embed="rId3">
            <a:alphaModFix/>
          </a:blip>
          <a:stretch>
            <a:fillRect/>
          </a:stretch>
        </p:blipFill>
        <p:spPr>
          <a:xfrm>
            <a:off x="3956600" y="1104225"/>
            <a:ext cx="4991100" cy="2790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Jerarquía parcial</a:t>
            </a:r>
            <a:endParaRPr/>
          </a:p>
        </p:txBody>
      </p:sp>
      <p:sp>
        <p:nvSpPr>
          <p:cNvPr id="301" name="Google Shape;301;p47"/>
          <p:cNvSpPr txBox="1">
            <a:spLocks noGrp="1"/>
          </p:cNvSpPr>
          <p:nvPr>
            <p:ph type="body" idx="1"/>
          </p:nvPr>
        </p:nvSpPr>
        <p:spPr>
          <a:xfrm>
            <a:off x="311700" y="1229875"/>
            <a:ext cx="52554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a:solidFill>
                  <a:srgbClr val="292929"/>
                </a:solidFill>
                <a:highlight>
                  <a:srgbClr val="FFFFFF"/>
                </a:highlight>
                <a:latin typeface="Open Sans"/>
                <a:ea typeface="Open Sans"/>
                <a:cs typeface="Open Sans"/>
                <a:sym typeface="Open Sans"/>
              </a:rPr>
              <a:t>Esto pasa cuando registros del supertipo no están relacionados con ninguno de los subtipos. </a:t>
            </a:r>
            <a:endParaRPr>
              <a:solidFill>
                <a:srgbClr val="292929"/>
              </a:solidFill>
              <a:highlight>
                <a:srgbClr val="FFFFFF"/>
              </a:highlight>
              <a:latin typeface="Open Sans"/>
              <a:ea typeface="Open Sans"/>
              <a:cs typeface="Open Sans"/>
              <a:sym typeface="Open Sans"/>
            </a:endParaRPr>
          </a:p>
          <a:p>
            <a:pPr marL="0" lvl="0" indent="0" algn="l" rtl="0">
              <a:lnSpc>
                <a:spcPct val="150000"/>
              </a:lnSpc>
              <a:spcBef>
                <a:spcPts val="1600"/>
              </a:spcBef>
              <a:spcAft>
                <a:spcPts val="1600"/>
              </a:spcAft>
              <a:buNone/>
            </a:pPr>
            <a:r>
              <a:rPr lang="es">
                <a:solidFill>
                  <a:srgbClr val="292929"/>
                </a:solidFill>
                <a:highlight>
                  <a:srgbClr val="FFFFFF"/>
                </a:highlight>
                <a:latin typeface="Open Sans"/>
                <a:ea typeface="Open Sans"/>
                <a:cs typeface="Open Sans"/>
                <a:sym typeface="Open Sans"/>
              </a:rPr>
              <a:t>A la hora de interpretar esto lo que quiere decir es que puede haber personal que no sea ni profesor, ni bedel, ni técnico. Se representan con cardinalidad mínima a 0 en la superentidad.</a:t>
            </a:r>
            <a:endParaRPr>
              <a:solidFill>
                <a:srgbClr val="292929"/>
              </a:solidFill>
              <a:highlight>
                <a:srgbClr val="FFFFFF"/>
              </a:highlight>
              <a:latin typeface="Open Sans"/>
              <a:ea typeface="Open Sans"/>
              <a:cs typeface="Open Sans"/>
              <a:sym typeface="Open Sans"/>
            </a:endParaRPr>
          </a:p>
        </p:txBody>
      </p:sp>
      <p:pic>
        <p:nvPicPr>
          <p:cNvPr id="302" name="Google Shape;302;p47"/>
          <p:cNvPicPr preferRelativeResize="0"/>
          <p:nvPr/>
        </p:nvPicPr>
        <p:blipFill>
          <a:blip r:embed="rId3">
            <a:alphaModFix/>
          </a:blip>
          <a:stretch>
            <a:fillRect/>
          </a:stretch>
        </p:blipFill>
        <p:spPr>
          <a:xfrm>
            <a:off x="5773488" y="1376350"/>
            <a:ext cx="2962275" cy="2390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resumen...</a:t>
            </a:r>
            <a:endParaRPr/>
          </a:p>
        </p:txBody>
      </p:sp>
      <p:sp>
        <p:nvSpPr>
          <p:cNvPr id="308" name="Google Shape;308;p48"/>
          <p:cNvSpPr txBox="1">
            <a:spLocks noGrp="1"/>
          </p:cNvSpPr>
          <p:nvPr>
            <p:ph type="body" idx="1"/>
          </p:nvPr>
        </p:nvSpPr>
        <p:spPr>
          <a:xfrm>
            <a:off x="311700" y="90225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solidFill>
                  <a:srgbClr val="4A4A4A"/>
                </a:solidFill>
                <a:highlight>
                  <a:srgbClr val="FFFFFF"/>
                </a:highlight>
                <a:latin typeface="Open Sans"/>
                <a:ea typeface="Open Sans"/>
                <a:cs typeface="Open Sans"/>
                <a:sym typeface="Open Sans"/>
              </a:rPr>
              <a:t>La generalización puede ser:</a:t>
            </a:r>
            <a:endParaRPr sz="1400">
              <a:solidFill>
                <a:srgbClr val="4A4A4A"/>
              </a:solidFill>
              <a:highlight>
                <a:srgbClr val="FFFFFF"/>
              </a:highlight>
              <a:latin typeface="Open Sans"/>
              <a:ea typeface="Open Sans"/>
              <a:cs typeface="Open Sans"/>
              <a:sym typeface="Open Sans"/>
            </a:endParaRPr>
          </a:p>
          <a:p>
            <a:pPr marL="457200" lvl="0" indent="-317500" algn="l" rtl="0">
              <a:spcBef>
                <a:spcPts val="1600"/>
              </a:spcBef>
              <a:spcAft>
                <a:spcPts val="0"/>
              </a:spcAft>
              <a:buClr>
                <a:srgbClr val="4A4A4A"/>
              </a:buClr>
              <a:buSzPts val="1400"/>
              <a:buFont typeface="Open Sans"/>
              <a:buChar char="❏"/>
            </a:pPr>
            <a:r>
              <a:rPr lang="es" sz="1400" b="1">
                <a:solidFill>
                  <a:srgbClr val="00A2BD"/>
                </a:solidFill>
                <a:highlight>
                  <a:srgbClr val="FFFFFF"/>
                </a:highlight>
                <a:latin typeface="Open Sans"/>
                <a:ea typeface="Open Sans"/>
                <a:cs typeface="Open Sans"/>
                <a:sym typeface="Open Sans"/>
              </a:rPr>
              <a:t>Total</a:t>
            </a:r>
            <a:r>
              <a:rPr lang="es" sz="1400" b="1" i="1">
                <a:solidFill>
                  <a:srgbClr val="00A2BD"/>
                </a:solidFill>
                <a:highlight>
                  <a:srgbClr val="FFFFFF"/>
                </a:highlight>
                <a:latin typeface="Open Sans"/>
                <a:ea typeface="Open Sans"/>
                <a:cs typeface="Open Sans"/>
                <a:sym typeface="Open Sans"/>
              </a:rPr>
              <a:t>:</a:t>
            </a:r>
            <a:r>
              <a:rPr lang="es" sz="1400">
                <a:solidFill>
                  <a:srgbClr val="4A4A4A"/>
                </a:solidFill>
                <a:highlight>
                  <a:srgbClr val="FFFFFF"/>
                </a:highlight>
                <a:latin typeface="Open Sans"/>
                <a:ea typeface="Open Sans"/>
                <a:cs typeface="Open Sans"/>
                <a:sym typeface="Open Sans"/>
              </a:rPr>
              <a:t> cuando todas las ocurrencias del supertipo pertenecen a alguno de los subtipos.</a:t>
            </a:r>
            <a:br>
              <a:rPr lang="es" sz="1400">
                <a:solidFill>
                  <a:srgbClr val="4A4A4A"/>
                </a:solidFill>
                <a:highlight>
                  <a:srgbClr val="FFFFFF"/>
                </a:highlight>
                <a:latin typeface="Open Sans"/>
                <a:ea typeface="Open Sans"/>
                <a:cs typeface="Open Sans"/>
                <a:sym typeface="Open Sans"/>
              </a:rPr>
            </a:br>
            <a:r>
              <a:rPr lang="es" sz="1400" b="1">
                <a:solidFill>
                  <a:srgbClr val="00A2BD"/>
                </a:solidFill>
                <a:highlight>
                  <a:srgbClr val="FFFFFF"/>
                </a:highlight>
                <a:latin typeface="Open Sans"/>
                <a:ea typeface="Open Sans"/>
                <a:cs typeface="Open Sans"/>
                <a:sym typeface="Open Sans"/>
              </a:rPr>
              <a:t>Por ejemplo:</a:t>
            </a:r>
            <a:r>
              <a:rPr lang="es" sz="1400">
                <a:solidFill>
                  <a:srgbClr val="4A4A4A"/>
                </a:solidFill>
                <a:highlight>
                  <a:srgbClr val="FFFFFF"/>
                </a:highlight>
                <a:latin typeface="Open Sans"/>
                <a:ea typeface="Open Sans"/>
                <a:cs typeface="Open Sans"/>
                <a:sym typeface="Open Sans"/>
              </a:rPr>
              <a:t> es total si todos los empleados del centro son o profesores o administrativos o de mantenimiento. Todos los tipos de empleado están incluidos en la clasificación.</a:t>
            </a:r>
            <a:endParaRPr sz="1400">
              <a:solidFill>
                <a:srgbClr val="4A4A4A"/>
              </a:solidFill>
              <a:highlight>
                <a:srgbClr val="FFFFFF"/>
              </a:highlight>
              <a:latin typeface="Open Sans"/>
              <a:ea typeface="Open Sans"/>
              <a:cs typeface="Open Sans"/>
              <a:sym typeface="Open Sans"/>
            </a:endParaRPr>
          </a:p>
          <a:p>
            <a:pPr marL="457200" lvl="0" indent="-317500" algn="l" rtl="0">
              <a:spcBef>
                <a:spcPts val="0"/>
              </a:spcBef>
              <a:spcAft>
                <a:spcPts val="0"/>
              </a:spcAft>
              <a:buClr>
                <a:srgbClr val="4A4A4A"/>
              </a:buClr>
              <a:buSzPts val="1400"/>
              <a:buFont typeface="Open Sans"/>
              <a:buChar char="❏"/>
            </a:pPr>
            <a:r>
              <a:rPr lang="es" sz="1400" b="1">
                <a:solidFill>
                  <a:srgbClr val="00A2BD"/>
                </a:solidFill>
                <a:highlight>
                  <a:srgbClr val="FFFFFF"/>
                </a:highlight>
                <a:latin typeface="Open Sans"/>
                <a:ea typeface="Open Sans"/>
                <a:cs typeface="Open Sans"/>
                <a:sym typeface="Open Sans"/>
              </a:rPr>
              <a:t>Parcial</a:t>
            </a:r>
            <a:r>
              <a:rPr lang="es" sz="1400">
                <a:solidFill>
                  <a:srgbClr val="4A4A4A"/>
                </a:solidFill>
                <a:highlight>
                  <a:srgbClr val="FFFFFF"/>
                </a:highlight>
                <a:latin typeface="Open Sans"/>
                <a:ea typeface="Open Sans"/>
                <a:cs typeface="Open Sans"/>
                <a:sym typeface="Open Sans"/>
              </a:rPr>
              <a:t>: cuando puede haber ocurrencias en el supertipo que no pertenezcan a ninguno de los subtipos.</a:t>
            </a:r>
            <a:br>
              <a:rPr lang="es" sz="1400">
                <a:solidFill>
                  <a:srgbClr val="4A4A4A"/>
                </a:solidFill>
                <a:highlight>
                  <a:srgbClr val="FFFFFF"/>
                </a:highlight>
                <a:latin typeface="Open Sans"/>
                <a:ea typeface="Open Sans"/>
                <a:cs typeface="Open Sans"/>
                <a:sym typeface="Open Sans"/>
              </a:rPr>
            </a:br>
            <a:r>
              <a:rPr lang="es" sz="1400" b="1">
                <a:solidFill>
                  <a:srgbClr val="00A2BD"/>
                </a:solidFill>
                <a:highlight>
                  <a:srgbClr val="FFFFFF"/>
                </a:highlight>
                <a:latin typeface="Open Sans"/>
                <a:ea typeface="Open Sans"/>
                <a:cs typeface="Open Sans"/>
                <a:sym typeface="Open Sans"/>
              </a:rPr>
              <a:t>Por ejemplo:</a:t>
            </a:r>
            <a:r>
              <a:rPr lang="es" sz="1400">
                <a:solidFill>
                  <a:srgbClr val="4A4A4A"/>
                </a:solidFill>
                <a:highlight>
                  <a:srgbClr val="FFFFFF"/>
                </a:highlight>
                <a:latin typeface="Open Sans"/>
                <a:ea typeface="Open Sans"/>
                <a:cs typeface="Open Sans"/>
                <a:sym typeface="Open Sans"/>
              </a:rPr>
              <a:t> si en nuestro centro existen empleados que no sean ni profesores, ni administrativos, ni de mantenimiento.</a:t>
            </a:r>
            <a:endParaRPr sz="1400">
              <a:solidFill>
                <a:srgbClr val="4A4A4A"/>
              </a:solidFill>
              <a:highlight>
                <a:srgbClr val="FFFFFF"/>
              </a:highlight>
              <a:latin typeface="Open Sans"/>
              <a:ea typeface="Open Sans"/>
              <a:cs typeface="Open Sans"/>
              <a:sym typeface="Open Sans"/>
            </a:endParaRPr>
          </a:p>
          <a:p>
            <a:pPr marL="457200" lvl="0" indent="-317500" algn="l" rtl="0">
              <a:spcBef>
                <a:spcPts val="0"/>
              </a:spcBef>
              <a:spcAft>
                <a:spcPts val="0"/>
              </a:spcAft>
              <a:buClr>
                <a:srgbClr val="4A4A4A"/>
              </a:buClr>
              <a:buSzPts val="1400"/>
              <a:buFont typeface="Open Sans"/>
              <a:buChar char="❏"/>
            </a:pPr>
            <a:r>
              <a:rPr lang="es" sz="1400" b="1">
                <a:solidFill>
                  <a:srgbClr val="00A2BD"/>
                </a:solidFill>
                <a:highlight>
                  <a:srgbClr val="FFFFFF"/>
                </a:highlight>
                <a:latin typeface="Open Sans"/>
                <a:ea typeface="Open Sans"/>
                <a:cs typeface="Open Sans"/>
                <a:sym typeface="Open Sans"/>
              </a:rPr>
              <a:t>Exclusiva</a:t>
            </a:r>
            <a:r>
              <a:rPr lang="es" sz="1400">
                <a:solidFill>
                  <a:srgbClr val="4A4A4A"/>
                </a:solidFill>
                <a:highlight>
                  <a:srgbClr val="FFFFFF"/>
                </a:highlight>
                <a:latin typeface="Open Sans"/>
                <a:ea typeface="Open Sans"/>
                <a:cs typeface="Open Sans"/>
                <a:sym typeface="Open Sans"/>
              </a:rPr>
              <a:t>: cuando una ocurrencia del supertipo no puede estar a la vez incluida en más de un subtipo.</a:t>
            </a:r>
            <a:br>
              <a:rPr lang="es" sz="1400">
                <a:solidFill>
                  <a:srgbClr val="4A4A4A"/>
                </a:solidFill>
                <a:highlight>
                  <a:srgbClr val="FFFFFF"/>
                </a:highlight>
                <a:latin typeface="Open Sans"/>
                <a:ea typeface="Open Sans"/>
                <a:cs typeface="Open Sans"/>
                <a:sym typeface="Open Sans"/>
              </a:rPr>
            </a:br>
            <a:r>
              <a:rPr lang="es" sz="1400" b="1">
                <a:solidFill>
                  <a:srgbClr val="00A2BD"/>
                </a:solidFill>
                <a:highlight>
                  <a:srgbClr val="FFFFFF"/>
                </a:highlight>
                <a:latin typeface="Open Sans"/>
                <a:ea typeface="Open Sans"/>
                <a:cs typeface="Open Sans"/>
                <a:sym typeface="Open Sans"/>
              </a:rPr>
              <a:t>Por ejemplo:</a:t>
            </a:r>
            <a:r>
              <a:rPr lang="es" sz="1400">
                <a:solidFill>
                  <a:srgbClr val="4A4A4A"/>
                </a:solidFill>
                <a:highlight>
                  <a:srgbClr val="FFFFFF"/>
                </a:highlight>
                <a:latin typeface="Open Sans"/>
                <a:ea typeface="Open Sans"/>
                <a:cs typeface="Open Sans"/>
                <a:sym typeface="Open Sans"/>
              </a:rPr>
              <a:t> que un profesor no puede ser a la vez administrativo o de mantenimiento y viceversa.</a:t>
            </a:r>
            <a:endParaRPr sz="1400">
              <a:solidFill>
                <a:srgbClr val="4A4A4A"/>
              </a:solidFill>
              <a:highlight>
                <a:srgbClr val="FFFFFF"/>
              </a:highlight>
              <a:latin typeface="Open Sans"/>
              <a:ea typeface="Open Sans"/>
              <a:cs typeface="Open Sans"/>
              <a:sym typeface="Open Sans"/>
            </a:endParaRPr>
          </a:p>
          <a:p>
            <a:pPr marL="457200" lvl="0" indent="-317500" algn="l" rtl="0">
              <a:spcBef>
                <a:spcPts val="0"/>
              </a:spcBef>
              <a:spcAft>
                <a:spcPts val="0"/>
              </a:spcAft>
              <a:buClr>
                <a:srgbClr val="4A4A4A"/>
              </a:buClr>
              <a:buSzPts val="1400"/>
              <a:buFont typeface="Open Sans"/>
              <a:buChar char="❏"/>
            </a:pPr>
            <a:r>
              <a:rPr lang="es" sz="1400" b="1">
                <a:solidFill>
                  <a:srgbClr val="00A2BD"/>
                </a:solidFill>
                <a:highlight>
                  <a:srgbClr val="FFFFFF"/>
                </a:highlight>
                <a:latin typeface="Open Sans"/>
                <a:ea typeface="Open Sans"/>
                <a:cs typeface="Open Sans"/>
                <a:sym typeface="Open Sans"/>
              </a:rPr>
              <a:t>Solapada/Inclusiva</a:t>
            </a:r>
            <a:r>
              <a:rPr lang="es" sz="1400">
                <a:solidFill>
                  <a:srgbClr val="4A4A4A"/>
                </a:solidFill>
                <a:highlight>
                  <a:srgbClr val="FFFFFF"/>
                </a:highlight>
                <a:latin typeface="Open Sans"/>
                <a:ea typeface="Open Sans"/>
                <a:cs typeface="Open Sans"/>
                <a:sym typeface="Open Sans"/>
              </a:rPr>
              <a:t>: cuando una ocurrencia del supertipo puede estar a la vez en varios subtipos.</a:t>
            </a:r>
            <a:br>
              <a:rPr lang="es" sz="1400">
                <a:solidFill>
                  <a:srgbClr val="4A4A4A"/>
                </a:solidFill>
                <a:highlight>
                  <a:srgbClr val="FFFFFF"/>
                </a:highlight>
                <a:latin typeface="Open Sans"/>
                <a:ea typeface="Open Sans"/>
                <a:cs typeface="Open Sans"/>
                <a:sym typeface="Open Sans"/>
              </a:rPr>
            </a:br>
            <a:r>
              <a:rPr lang="es" sz="1400" b="1">
                <a:solidFill>
                  <a:srgbClr val="00A2BD"/>
                </a:solidFill>
                <a:highlight>
                  <a:srgbClr val="FFFFFF"/>
                </a:highlight>
                <a:latin typeface="Open Sans"/>
                <a:ea typeface="Open Sans"/>
                <a:cs typeface="Open Sans"/>
                <a:sym typeface="Open Sans"/>
              </a:rPr>
              <a:t>Por ejemplo:</a:t>
            </a:r>
            <a:r>
              <a:rPr lang="es" sz="1400">
                <a:solidFill>
                  <a:srgbClr val="4A4A4A"/>
                </a:solidFill>
                <a:highlight>
                  <a:srgbClr val="FFFFFF"/>
                </a:highlight>
                <a:latin typeface="Open Sans"/>
                <a:ea typeface="Open Sans"/>
                <a:cs typeface="Open Sans"/>
                <a:sym typeface="Open Sans"/>
              </a:rPr>
              <a:t> si un empleado puede ser a la vez administrativo y de mantenimiento.</a:t>
            </a:r>
            <a:endParaRPr sz="1400">
              <a:solidFill>
                <a:srgbClr val="4A4A4A"/>
              </a:solidFill>
              <a:highlight>
                <a:srgbClr val="FFFFFF"/>
              </a:highlight>
              <a:latin typeface="Open Sans"/>
              <a:ea typeface="Open Sans"/>
              <a:cs typeface="Open Sans"/>
              <a:sym typeface="Open Sans"/>
            </a:endParaRPr>
          </a:p>
          <a:p>
            <a:pPr marL="0" lvl="0" indent="0" algn="l" rtl="0">
              <a:spcBef>
                <a:spcPts val="1600"/>
              </a:spcBef>
              <a:spcAft>
                <a:spcPts val="16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resumen...</a:t>
            </a:r>
            <a:endParaRPr/>
          </a:p>
        </p:txBody>
      </p:sp>
      <p:pic>
        <p:nvPicPr>
          <p:cNvPr id="314" name="Google Shape;314;p49"/>
          <p:cNvPicPr preferRelativeResize="0"/>
          <p:nvPr/>
        </p:nvPicPr>
        <p:blipFill>
          <a:blip r:embed="rId3">
            <a:alphaModFix/>
          </a:blip>
          <a:stretch>
            <a:fillRect/>
          </a:stretch>
        </p:blipFill>
        <p:spPr>
          <a:xfrm>
            <a:off x="3773775" y="0"/>
            <a:ext cx="5370224" cy="4893949"/>
          </a:xfrm>
          <a:prstGeom prst="rect">
            <a:avLst/>
          </a:prstGeom>
          <a:noFill/>
          <a:ln>
            <a:noFill/>
          </a:ln>
        </p:spPr>
      </p:pic>
      <p:sp>
        <p:nvSpPr>
          <p:cNvPr id="315" name="Google Shape;315;p49"/>
          <p:cNvSpPr txBox="1"/>
          <p:nvPr/>
        </p:nvSpPr>
        <p:spPr>
          <a:xfrm>
            <a:off x="118400" y="1017800"/>
            <a:ext cx="3655500" cy="3000000"/>
          </a:xfrm>
          <a:prstGeom prst="rect">
            <a:avLst/>
          </a:prstGeom>
          <a:noFill/>
          <a:ln>
            <a:noFill/>
          </a:ln>
        </p:spPr>
        <p:txBody>
          <a:bodyPr spcFirstLastPara="1" wrap="square" lIns="91425" tIns="91425" rIns="91425" bIns="91425" anchor="t" anchorCtr="0">
            <a:noAutofit/>
          </a:bodyPr>
          <a:lstStyle/>
          <a:p>
            <a:pPr marL="457200" indent="-336550">
              <a:lnSpc>
                <a:spcPct val="150000"/>
              </a:lnSpc>
              <a:buClr>
                <a:srgbClr val="292929"/>
              </a:buClr>
              <a:buSzPts val="1700"/>
              <a:buFont typeface="Open Sans"/>
              <a:buChar char="❏"/>
            </a:pPr>
            <a:r>
              <a:rPr lang="es" sz="1700" dirty="0">
                <a:solidFill>
                  <a:srgbClr val="292929"/>
                </a:solidFill>
                <a:highlight>
                  <a:srgbClr val="FFFFFF"/>
                </a:highlight>
                <a:latin typeface="Open Sans"/>
                <a:ea typeface="Open Sans"/>
                <a:cs typeface="Open Sans"/>
                <a:sym typeface="Open Sans"/>
              </a:rPr>
              <a:t>Como es natural si es parcial no puede ser total, si es solapada no puede ser exclusiva.</a:t>
            </a:r>
            <a:endParaRPr sz="1700" dirty="0">
              <a:solidFill>
                <a:srgbClr val="292929"/>
              </a:solidFill>
              <a:highlight>
                <a:srgbClr val="FFFFFF"/>
              </a:highlight>
              <a:latin typeface="Open Sans"/>
              <a:ea typeface="Open Sans"/>
              <a:cs typeface="Open Sans"/>
              <a:sym typeface="Open Sans"/>
            </a:endParaRPr>
          </a:p>
          <a:p>
            <a:pPr marL="457200" lvl="0" indent="-336550" algn="l" rtl="0">
              <a:lnSpc>
                <a:spcPct val="150000"/>
              </a:lnSpc>
              <a:spcBef>
                <a:spcPts val="0"/>
              </a:spcBef>
              <a:spcAft>
                <a:spcPts val="0"/>
              </a:spcAft>
              <a:buClr>
                <a:srgbClr val="292929"/>
              </a:buClr>
              <a:buSzPts val="1700"/>
              <a:buFont typeface="Open Sans"/>
              <a:buChar char="❏"/>
            </a:pPr>
            <a:r>
              <a:rPr lang="es" sz="1700" dirty="0">
                <a:solidFill>
                  <a:srgbClr val="292929"/>
                </a:solidFill>
                <a:highlight>
                  <a:srgbClr val="FFFFFF"/>
                </a:highlight>
                <a:latin typeface="Open Sans"/>
                <a:ea typeface="Open Sans"/>
                <a:cs typeface="Open Sans"/>
                <a:sym typeface="Open Sans"/>
              </a:rPr>
              <a:t>Otra cosa que podemos deducir es que la jerarquía total sólo pasa con las especializaciones y la parcial con las generalizaciones.</a:t>
            </a:r>
            <a:endParaRPr sz="1700" dirty="0">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resumen...</a:t>
            </a:r>
            <a:endParaRPr/>
          </a:p>
        </p:txBody>
      </p:sp>
      <p:sp>
        <p:nvSpPr>
          <p:cNvPr id="321" name="Google Shape;321;p50"/>
          <p:cNvSpPr txBox="1">
            <a:spLocks noGrp="1"/>
          </p:cNvSpPr>
          <p:nvPr>
            <p:ph type="body" idx="1"/>
          </p:nvPr>
        </p:nvSpPr>
        <p:spPr>
          <a:xfrm>
            <a:off x="311700" y="1561600"/>
            <a:ext cx="8520600" cy="3339000"/>
          </a:xfrm>
          <a:prstGeom prst="rect">
            <a:avLst/>
          </a:prstGeom>
        </p:spPr>
        <p:txBody>
          <a:bodyPr spcFirstLastPara="1" wrap="square" lIns="91425" tIns="91425" rIns="91425" bIns="91425" anchor="t" anchorCtr="0">
            <a:noAutofit/>
          </a:bodyPr>
          <a:lstStyle/>
          <a:p>
            <a:pPr marL="0" indent="0">
              <a:buNone/>
            </a:pPr>
            <a:r>
              <a:rPr lang="es" dirty="0">
                <a:latin typeface="Open Sans"/>
                <a:ea typeface="Open Sans"/>
                <a:cs typeface="Open Sans"/>
                <a:sym typeface="Open Sans"/>
              </a:rPr>
              <a:t>Jerarquía exclusiva y total                      Jerarquía exclusiva y parcial</a:t>
            </a:r>
            <a:endParaRPr dirty="0">
              <a:latin typeface="Open Sans"/>
              <a:ea typeface="Open Sans"/>
              <a:cs typeface="Open Sans"/>
              <a:sym typeface="Open Sans"/>
            </a:endParaRPr>
          </a:p>
          <a:p>
            <a:pPr marL="457200" lvl="0" indent="0" algn="l" rtl="0">
              <a:lnSpc>
                <a:spcPct val="115000"/>
              </a:lnSpc>
              <a:spcBef>
                <a:spcPts val="1600"/>
              </a:spcBef>
              <a:spcAft>
                <a:spcPts val="0"/>
              </a:spcAft>
              <a:buNone/>
            </a:pPr>
            <a:endParaRPr>
              <a:latin typeface="Open Sans"/>
              <a:ea typeface="Open Sans"/>
              <a:cs typeface="Open Sans"/>
              <a:sym typeface="Open Sans"/>
            </a:endParaRPr>
          </a:p>
          <a:p>
            <a:pPr marL="0" lvl="0" indent="0" algn="l" rtl="0">
              <a:lnSpc>
                <a:spcPct val="115000"/>
              </a:lnSpc>
              <a:spcBef>
                <a:spcPts val="1600"/>
              </a:spcBef>
              <a:spcAft>
                <a:spcPts val="0"/>
              </a:spcAft>
              <a:buNone/>
            </a:pPr>
            <a:endParaRPr>
              <a:latin typeface="Open Sans"/>
              <a:ea typeface="Open Sans"/>
              <a:cs typeface="Open Sans"/>
              <a:sym typeface="Open Sans"/>
            </a:endParaRPr>
          </a:p>
          <a:p>
            <a:pPr marL="0" indent="0">
              <a:spcBef>
                <a:spcPts val="1600"/>
              </a:spcBef>
              <a:spcAft>
                <a:spcPts val="1600"/>
              </a:spcAft>
              <a:buNone/>
            </a:pPr>
            <a:r>
              <a:rPr lang="es" dirty="0">
                <a:latin typeface="Open Sans"/>
                <a:ea typeface="Open Sans"/>
                <a:cs typeface="Open Sans"/>
                <a:sym typeface="Open Sans"/>
              </a:rPr>
              <a:t>Jerarquía inclusiva y total                       Jerarquía inclusiva y parcial</a:t>
            </a:r>
            <a:endParaRPr dirty="0">
              <a:latin typeface="Open Sans"/>
              <a:ea typeface="Open Sans"/>
              <a:cs typeface="Open Sans"/>
              <a:sym typeface="Open Sans"/>
            </a:endParaRPr>
          </a:p>
        </p:txBody>
      </p:sp>
      <p:pic>
        <p:nvPicPr>
          <p:cNvPr id="322" name="Google Shape;322;p50"/>
          <p:cNvPicPr preferRelativeResize="0"/>
          <p:nvPr/>
        </p:nvPicPr>
        <p:blipFill>
          <a:blip r:embed="rId3">
            <a:alphaModFix/>
          </a:blip>
          <a:stretch>
            <a:fillRect/>
          </a:stretch>
        </p:blipFill>
        <p:spPr>
          <a:xfrm>
            <a:off x="970108" y="2079408"/>
            <a:ext cx="1666875" cy="1200150"/>
          </a:xfrm>
          <a:prstGeom prst="rect">
            <a:avLst/>
          </a:prstGeom>
          <a:noFill/>
          <a:ln>
            <a:noFill/>
          </a:ln>
        </p:spPr>
      </p:pic>
      <p:pic>
        <p:nvPicPr>
          <p:cNvPr id="323" name="Google Shape;323;p50"/>
          <p:cNvPicPr preferRelativeResize="0"/>
          <p:nvPr/>
        </p:nvPicPr>
        <p:blipFill>
          <a:blip r:embed="rId4">
            <a:alphaModFix/>
          </a:blip>
          <a:stretch>
            <a:fillRect/>
          </a:stretch>
        </p:blipFill>
        <p:spPr>
          <a:xfrm>
            <a:off x="4844072" y="2014537"/>
            <a:ext cx="1600200" cy="1066800"/>
          </a:xfrm>
          <a:prstGeom prst="rect">
            <a:avLst/>
          </a:prstGeom>
          <a:noFill/>
          <a:ln>
            <a:noFill/>
          </a:ln>
        </p:spPr>
      </p:pic>
      <p:pic>
        <p:nvPicPr>
          <p:cNvPr id="324" name="Google Shape;324;p50"/>
          <p:cNvPicPr preferRelativeResize="0"/>
          <p:nvPr/>
        </p:nvPicPr>
        <p:blipFill>
          <a:blip r:embed="rId5">
            <a:alphaModFix/>
          </a:blip>
          <a:stretch>
            <a:fillRect/>
          </a:stretch>
        </p:blipFill>
        <p:spPr>
          <a:xfrm>
            <a:off x="1334034" y="3641768"/>
            <a:ext cx="1009650" cy="1047750"/>
          </a:xfrm>
          <a:prstGeom prst="rect">
            <a:avLst/>
          </a:prstGeom>
          <a:noFill/>
          <a:ln>
            <a:noFill/>
          </a:ln>
        </p:spPr>
      </p:pic>
      <p:pic>
        <p:nvPicPr>
          <p:cNvPr id="325" name="Google Shape;325;p50"/>
          <p:cNvPicPr preferRelativeResize="0"/>
          <p:nvPr/>
        </p:nvPicPr>
        <p:blipFill>
          <a:blip r:embed="rId6">
            <a:alphaModFix/>
          </a:blip>
          <a:stretch>
            <a:fillRect/>
          </a:stretch>
        </p:blipFill>
        <p:spPr>
          <a:xfrm>
            <a:off x="5223509" y="3700143"/>
            <a:ext cx="1066800" cy="990600"/>
          </a:xfrm>
          <a:prstGeom prst="rect">
            <a:avLst/>
          </a:prstGeom>
          <a:noFill/>
          <a:ln>
            <a:noFill/>
          </a:ln>
        </p:spPr>
      </p:pic>
      <p:sp>
        <p:nvSpPr>
          <p:cNvPr id="326" name="Google Shape;326;p50"/>
          <p:cNvSpPr txBox="1"/>
          <p:nvPr/>
        </p:nvSpPr>
        <p:spPr>
          <a:xfrm>
            <a:off x="301975" y="1063050"/>
            <a:ext cx="3000000" cy="453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800" b="1">
                <a:solidFill>
                  <a:srgbClr val="292929"/>
                </a:solidFill>
                <a:highlight>
                  <a:schemeClr val="lt1"/>
                </a:highlight>
                <a:latin typeface="Open Sans"/>
                <a:ea typeface="Open Sans"/>
                <a:cs typeface="Open Sans"/>
                <a:sym typeface="Open Sans"/>
              </a:rPr>
              <a:t>Especialización</a:t>
            </a:r>
            <a:endParaRPr/>
          </a:p>
        </p:txBody>
      </p:sp>
      <p:sp>
        <p:nvSpPr>
          <p:cNvPr id="327" name="Google Shape;327;p50"/>
          <p:cNvSpPr txBox="1"/>
          <p:nvPr/>
        </p:nvSpPr>
        <p:spPr>
          <a:xfrm>
            <a:off x="4483500" y="1063050"/>
            <a:ext cx="3000000" cy="453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800" b="1">
                <a:solidFill>
                  <a:srgbClr val="292929"/>
                </a:solidFill>
                <a:highlight>
                  <a:schemeClr val="lt1"/>
                </a:highlight>
                <a:latin typeface="Open Sans"/>
                <a:ea typeface="Open Sans"/>
                <a:cs typeface="Open Sans"/>
                <a:sym typeface="Open Sans"/>
              </a:rPr>
              <a:t>Generalización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51"/>
          <p:cNvPicPr preferRelativeResize="0"/>
          <p:nvPr/>
        </p:nvPicPr>
        <p:blipFill>
          <a:blip r:embed="rId3">
            <a:alphaModFix/>
          </a:blip>
          <a:stretch>
            <a:fillRect/>
          </a:stretch>
        </p:blipFill>
        <p:spPr>
          <a:xfrm>
            <a:off x="611500" y="0"/>
            <a:ext cx="7920999" cy="488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Generalización y especialización</a:t>
            </a:r>
            <a:endParaRPr/>
          </a:p>
        </p:txBody>
      </p:sp>
      <p:pic>
        <p:nvPicPr>
          <p:cNvPr id="104" name="Google Shape;104;p16"/>
          <p:cNvPicPr preferRelativeResize="0"/>
          <p:nvPr/>
        </p:nvPicPr>
        <p:blipFill>
          <a:blip r:embed="rId3">
            <a:alphaModFix/>
          </a:blip>
          <a:stretch>
            <a:fillRect/>
          </a:stretch>
        </p:blipFill>
        <p:spPr>
          <a:xfrm>
            <a:off x="219625" y="1069350"/>
            <a:ext cx="8559450" cy="38209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a:t>
            </a:r>
            <a:endParaRPr/>
          </a:p>
        </p:txBody>
      </p:sp>
      <p:sp>
        <p:nvSpPr>
          <p:cNvPr id="338" name="Google Shape;338;p5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Crear las siguientes jerarquías en draw.io:</a:t>
            </a:r>
            <a:endParaRPr/>
          </a:p>
          <a:p>
            <a:pPr marL="0" lvl="0" indent="0" algn="l" rtl="0">
              <a:spcBef>
                <a:spcPts val="1600"/>
              </a:spcBef>
              <a:spcAft>
                <a:spcPts val="0"/>
              </a:spcAft>
              <a:buNone/>
            </a:pPr>
            <a:r>
              <a:rPr lang="es" b="1">
                <a:latin typeface="Open Sans"/>
                <a:ea typeface="Open Sans"/>
                <a:cs typeface="Open Sans"/>
                <a:sym typeface="Open Sans"/>
              </a:rPr>
              <a:t>Jerarquía exclusiva y total 	</a:t>
            </a:r>
            <a:endParaRPr b="1">
              <a:latin typeface="Open Sans"/>
              <a:ea typeface="Open Sans"/>
              <a:cs typeface="Open Sans"/>
              <a:sym typeface="Open Sans"/>
            </a:endParaRPr>
          </a:p>
          <a:p>
            <a:pPr marL="0" lvl="0" indent="0" algn="l" rtl="0">
              <a:spcBef>
                <a:spcPts val="1600"/>
              </a:spcBef>
              <a:spcAft>
                <a:spcPts val="0"/>
              </a:spcAft>
              <a:buNone/>
            </a:pPr>
            <a:r>
              <a:rPr lang="es">
                <a:latin typeface="Open Sans"/>
                <a:ea typeface="Open Sans"/>
                <a:cs typeface="Open Sans"/>
                <a:sym typeface="Open Sans"/>
              </a:rPr>
              <a:t>Jerarquía exclusiva y parcial</a:t>
            </a:r>
            <a:endParaRPr>
              <a:latin typeface="Open Sans"/>
              <a:ea typeface="Open Sans"/>
              <a:cs typeface="Open Sans"/>
              <a:sym typeface="Open Sans"/>
            </a:endParaRPr>
          </a:p>
          <a:p>
            <a:pPr marL="0" lvl="0" indent="0" algn="l" rtl="0">
              <a:spcBef>
                <a:spcPts val="1600"/>
              </a:spcBef>
              <a:spcAft>
                <a:spcPts val="0"/>
              </a:spcAft>
              <a:buNone/>
            </a:pPr>
            <a:r>
              <a:rPr lang="es" b="1">
                <a:latin typeface="Open Sans"/>
                <a:ea typeface="Open Sans"/>
                <a:cs typeface="Open Sans"/>
                <a:sym typeface="Open Sans"/>
              </a:rPr>
              <a:t>Jerarquía inclusiva y total</a:t>
            </a:r>
            <a:r>
              <a:rPr lang="es">
                <a:latin typeface="Open Sans"/>
                <a:ea typeface="Open Sans"/>
                <a:cs typeface="Open Sans"/>
                <a:sym typeface="Open Sans"/>
              </a:rPr>
              <a:t> </a:t>
            </a:r>
            <a:endParaRPr>
              <a:latin typeface="Open Sans"/>
              <a:ea typeface="Open Sans"/>
              <a:cs typeface="Open Sans"/>
              <a:sym typeface="Open Sans"/>
            </a:endParaRPr>
          </a:p>
          <a:p>
            <a:pPr marL="0" lvl="0" indent="0" algn="l" rtl="0">
              <a:spcBef>
                <a:spcPts val="1600"/>
              </a:spcBef>
              <a:spcAft>
                <a:spcPts val="1600"/>
              </a:spcAft>
              <a:buNone/>
            </a:pPr>
            <a:r>
              <a:rPr lang="es">
                <a:latin typeface="Open Sans"/>
                <a:ea typeface="Open Sans"/>
                <a:cs typeface="Open Sans"/>
                <a:sym typeface="Open Sans"/>
              </a:rPr>
              <a:t>Jerarquía inclusiva y parcial</a:t>
            </a:r>
            <a:endParaRPr/>
          </a:p>
        </p:txBody>
      </p:sp>
      <p:pic>
        <p:nvPicPr>
          <p:cNvPr id="339" name="Google Shape;339;p52"/>
          <p:cNvPicPr preferRelativeResize="0"/>
          <p:nvPr/>
        </p:nvPicPr>
        <p:blipFill>
          <a:blip r:embed="rId3">
            <a:alphaModFix/>
          </a:blip>
          <a:stretch>
            <a:fillRect/>
          </a:stretch>
        </p:blipFill>
        <p:spPr>
          <a:xfrm>
            <a:off x="3872350" y="1844475"/>
            <a:ext cx="2876550" cy="2857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a:t>
            </a:r>
            <a:endParaRPr/>
          </a:p>
        </p:txBody>
      </p:sp>
      <p:sp>
        <p:nvSpPr>
          <p:cNvPr id="345" name="Google Shape;345;p5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indent="0">
              <a:buNone/>
            </a:pPr>
            <a:r>
              <a:rPr lang="es" dirty="0"/>
              <a:t>Un concesionario quiere informatizar la gestión de venta de vehículos. Los vehículos se clasifican </a:t>
            </a:r>
            <a:r>
              <a:rPr lang="es" u="sng" dirty="0"/>
              <a:t>obligatoriamente </a:t>
            </a:r>
            <a:r>
              <a:rPr lang="es" dirty="0"/>
              <a:t>en camiones, turismos y motocicletas. De los vehículos queremos conocer el número de bastidor y el precio. De los camiones el número de ejes y el tonelaje. De los turismos el número de puertas y el número de plazas. Y de las motocicletas la cilindrada. </a:t>
            </a:r>
            <a:endParaRPr dirty="0"/>
          </a:p>
          <a:p>
            <a:pPr marL="0" lvl="0" indent="0" algn="l" rtl="0">
              <a:spcBef>
                <a:spcPts val="1600"/>
              </a:spcBef>
              <a:spcAft>
                <a:spcPts val="0"/>
              </a:spcAft>
              <a:buNone/>
            </a:pPr>
            <a:r>
              <a:rPr lang="es" dirty="0"/>
              <a:t>El concesionario puede vender uno o varios vehículos, mientras que un vehículo es vendido únicamente en un concesionario.</a:t>
            </a:r>
            <a:endParaRPr dirty="0"/>
          </a:p>
          <a:p>
            <a:pPr marL="0" lvl="0" indent="0" algn="l" rtl="0">
              <a:spcBef>
                <a:spcPts val="1600"/>
              </a:spcBef>
              <a:spcAft>
                <a:spcPts val="0"/>
              </a:spcAft>
              <a:buNone/>
            </a:pPr>
            <a:r>
              <a:rPr lang="es" dirty="0"/>
              <a:t>Del concesionario se quiere conocer el nombre, dirección (ciudad, provincia) y el cif.</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Ejemplo</a:t>
            </a:r>
            <a:endParaRPr/>
          </a:p>
        </p:txBody>
      </p:sp>
      <p:sp>
        <p:nvSpPr>
          <p:cNvPr id="110" name="Google Shape;110;p17"/>
          <p:cNvSpPr txBox="1"/>
          <p:nvPr/>
        </p:nvSpPr>
        <p:spPr>
          <a:xfrm>
            <a:off x="420225" y="1374325"/>
            <a:ext cx="3336600" cy="13518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Open Sans"/>
              <a:buChar char="❏"/>
            </a:pPr>
            <a:r>
              <a:rPr lang="es" sz="1600">
                <a:latin typeface="Open Sans"/>
                <a:ea typeface="Open Sans"/>
                <a:cs typeface="Open Sans"/>
                <a:sym typeface="Open Sans"/>
              </a:rPr>
              <a:t>Todas las propiedades de la entidad genérica E son heredadas por las subentidades. Además, cada subentidad tendrá sus propios atributos independientes de la generalización. </a:t>
            </a:r>
            <a:endParaRPr sz="1600">
              <a:latin typeface="Open Sans"/>
              <a:ea typeface="Open Sans"/>
              <a:cs typeface="Open Sans"/>
              <a:sym typeface="Open Sans"/>
            </a:endParaRPr>
          </a:p>
        </p:txBody>
      </p:sp>
      <p:sp>
        <p:nvSpPr>
          <p:cNvPr id="111" name="Google Shape;111;p17"/>
          <p:cNvSpPr txBox="1"/>
          <p:nvPr/>
        </p:nvSpPr>
        <p:spPr>
          <a:xfrm>
            <a:off x="420225" y="3678250"/>
            <a:ext cx="8009400" cy="13518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Open Sans"/>
              <a:buChar char="❏"/>
            </a:pPr>
            <a:r>
              <a:rPr lang="es" sz="1600">
                <a:latin typeface="Open Sans"/>
                <a:ea typeface="Open Sans"/>
                <a:cs typeface="Open Sans"/>
                <a:sym typeface="Open Sans"/>
              </a:rPr>
              <a:t>Las subentidades son especializaciones de la entidad general</a:t>
            </a:r>
            <a:endParaRPr sz="1600">
              <a:latin typeface="Open Sans"/>
              <a:ea typeface="Open Sans"/>
              <a:cs typeface="Open Sans"/>
              <a:sym typeface="Open Sans"/>
            </a:endParaRPr>
          </a:p>
        </p:txBody>
      </p:sp>
      <p:pic>
        <p:nvPicPr>
          <p:cNvPr id="112" name="Google Shape;112;p17"/>
          <p:cNvPicPr preferRelativeResize="0"/>
          <p:nvPr/>
        </p:nvPicPr>
        <p:blipFill>
          <a:blip r:embed="rId3">
            <a:alphaModFix/>
          </a:blip>
          <a:stretch>
            <a:fillRect/>
          </a:stretch>
        </p:blipFill>
        <p:spPr>
          <a:xfrm>
            <a:off x="3909225" y="1170200"/>
            <a:ext cx="4235021" cy="235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Generalización y especialización</a:t>
            </a:r>
            <a:endParaRPr/>
          </a:p>
          <a:p>
            <a:pPr marL="0" lvl="0" indent="0" algn="l" rtl="0">
              <a:spcBef>
                <a:spcPts val="0"/>
              </a:spcBef>
              <a:spcAft>
                <a:spcPts val="0"/>
              </a:spcAft>
              <a:buNone/>
            </a:pPr>
            <a:endParaRPr/>
          </a:p>
        </p:txBody>
      </p:sp>
      <p:pic>
        <p:nvPicPr>
          <p:cNvPr id="118" name="Google Shape;118;p18"/>
          <p:cNvPicPr preferRelativeResize="0"/>
          <p:nvPr/>
        </p:nvPicPr>
        <p:blipFill>
          <a:blip r:embed="rId3">
            <a:alphaModFix/>
          </a:blip>
          <a:stretch>
            <a:fillRect/>
          </a:stretch>
        </p:blipFill>
        <p:spPr>
          <a:xfrm>
            <a:off x="1085275" y="1069350"/>
            <a:ext cx="7208410" cy="382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611500" y="0"/>
            <a:ext cx="7920999" cy="488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Generalización</a:t>
            </a:r>
            <a:endParaRPr/>
          </a:p>
        </p:txBody>
      </p:sp>
      <p:sp>
        <p:nvSpPr>
          <p:cNvPr id="129" name="Google Shape;129;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90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Es una relación contenida que existe entre el conjunto de nivel más alto </a:t>
            </a:r>
            <a:r>
              <a:rPr lang="es" b="1">
                <a:solidFill>
                  <a:srgbClr val="333333"/>
                </a:solidFill>
                <a:highlight>
                  <a:srgbClr val="FFFFFF"/>
                </a:highlight>
                <a:latin typeface="Open Sans"/>
                <a:ea typeface="Open Sans"/>
                <a:cs typeface="Open Sans"/>
                <a:sym typeface="Open Sans"/>
              </a:rPr>
              <a:t>(superclase)</a:t>
            </a:r>
            <a:r>
              <a:rPr lang="es">
                <a:solidFill>
                  <a:srgbClr val="333333"/>
                </a:solidFill>
                <a:highlight>
                  <a:srgbClr val="FFFFFF"/>
                </a:highlight>
                <a:latin typeface="Open Sans"/>
                <a:ea typeface="Open Sans"/>
                <a:cs typeface="Open Sans"/>
                <a:sym typeface="Open Sans"/>
              </a:rPr>
              <a:t> y uno o más conjuntos de entidades de nivel más bajo (</a:t>
            </a:r>
            <a:r>
              <a:rPr lang="es" b="1">
                <a:solidFill>
                  <a:srgbClr val="333333"/>
                </a:solidFill>
                <a:highlight>
                  <a:srgbClr val="FFFFFF"/>
                </a:highlight>
                <a:latin typeface="Open Sans"/>
                <a:ea typeface="Open Sans"/>
                <a:cs typeface="Open Sans"/>
                <a:sym typeface="Open Sans"/>
              </a:rPr>
              <a:t>subclase</a:t>
            </a:r>
            <a:r>
              <a:rPr lang="es">
                <a:solidFill>
                  <a:srgbClr val="333333"/>
                </a:solidFill>
                <a:highlight>
                  <a:srgbClr val="FFFFFF"/>
                </a:highlight>
                <a:latin typeface="Open Sans"/>
                <a:ea typeface="Open Sans"/>
                <a:cs typeface="Open Sans"/>
                <a:sym typeface="Open Sans"/>
              </a:rPr>
              <a:t>).</a:t>
            </a:r>
            <a:endParaRPr>
              <a:solidFill>
                <a:srgbClr val="333333"/>
              </a:solidFill>
              <a:highlight>
                <a:srgbClr val="FFFFFF"/>
              </a:highlight>
              <a:latin typeface="Open Sans"/>
              <a:ea typeface="Open Sans"/>
              <a:cs typeface="Open Sans"/>
              <a:sym typeface="Open Sans"/>
            </a:endParaRPr>
          </a:p>
          <a:p>
            <a:pPr marL="457200" lvl="0" indent="-342900" algn="l" rtl="0">
              <a:lnSpc>
                <a:spcPct val="150000"/>
              </a:lnSpc>
              <a:spcBef>
                <a:spcPts val="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La generalización permite que las entidades de nivel más bajo </a:t>
            </a:r>
            <a:r>
              <a:rPr lang="es" b="1">
                <a:solidFill>
                  <a:srgbClr val="333333"/>
                </a:solidFill>
                <a:highlight>
                  <a:srgbClr val="FFFFFF"/>
                </a:highlight>
                <a:latin typeface="Open Sans"/>
                <a:ea typeface="Open Sans"/>
                <a:cs typeface="Open Sans"/>
                <a:sym typeface="Open Sans"/>
              </a:rPr>
              <a:t>hereden los atributos</a:t>
            </a:r>
            <a:r>
              <a:rPr lang="es">
                <a:solidFill>
                  <a:srgbClr val="333333"/>
                </a:solidFill>
                <a:highlight>
                  <a:srgbClr val="FFFFFF"/>
                </a:highlight>
                <a:latin typeface="Open Sans"/>
                <a:ea typeface="Open Sans"/>
                <a:cs typeface="Open Sans"/>
                <a:sym typeface="Open Sans"/>
              </a:rPr>
              <a:t> de la entidad generalizadora de más alto nivel. </a:t>
            </a:r>
            <a:endParaRPr>
              <a:solidFill>
                <a:srgbClr val="333333"/>
              </a:solidFill>
              <a:highlight>
                <a:srgbClr val="FFFFFF"/>
              </a:highlight>
              <a:latin typeface="Open Sans"/>
              <a:ea typeface="Open Sans"/>
              <a:cs typeface="Open Sans"/>
              <a:sym typeface="Open Sans"/>
            </a:endParaRPr>
          </a:p>
          <a:p>
            <a:pPr marL="457200" lvl="0" indent="-342900" algn="l" rtl="0">
              <a:lnSpc>
                <a:spcPct val="150000"/>
              </a:lnSpc>
              <a:spcBef>
                <a:spcPts val="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La entidad contenida en la subclase es la misma que la contenida en la superclase, aunque tiene un papel distinto.</a:t>
            </a:r>
            <a:endParaRPr>
              <a:solidFill>
                <a:srgbClr val="333333"/>
              </a:solidFill>
              <a:highlight>
                <a:srgbClr val="FFFFFF"/>
              </a:highlight>
              <a:latin typeface="Open Sans"/>
              <a:ea typeface="Open Sans"/>
              <a:cs typeface="Open Sans"/>
              <a:sym typeface="Open Sans"/>
            </a:endParaRPr>
          </a:p>
          <a:p>
            <a:pPr marL="0" lvl="0" indent="0" algn="l" rtl="0">
              <a:spcBef>
                <a:spcPts val="9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193400" y="410000"/>
            <a:ext cx="86388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Generalización</a:t>
            </a:r>
            <a:endParaRPr/>
          </a:p>
        </p:txBody>
      </p:sp>
      <p:sp>
        <p:nvSpPr>
          <p:cNvPr id="135" name="Google Shape;135;p21"/>
          <p:cNvSpPr txBox="1">
            <a:spLocks noGrp="1"/>
          </p:cNvSpPr>
          <p:nvPr>
            <p:ph type="body" idx="1"/>
          </p:nvPr>
        </p:nvSpPr>
        <p:spPr>
          <a:xfrm>
            <a:off x="193400" y="944125"/>
            <a:ext cx="88413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La Generalización trata de </a:t>
            </a:r>
            <a:r>
              <a:rPr lang="es" b="1">
                <a:solidFill>
                  <a:srgbClr val="333333"/>
                </a:solidFill>
                <a:highlight>
                  <a:srgbClr val="FFFFFF"/>
                </a:highlight>
                <a:latin typeface="Open Sans"/>
                <a:ea typeface="Open Sans"/>
                <a:cs typeface="Open Sans"/>
                <a:sym typeface="Open Sans"/>
              </a:rPr>
              <a:t>eliminar la redundancia</a:t>
            </a:r>
            <a:r>
              <a:rPr lang="es">
                <a:solidFill>
                  <a:srgbClr val="333333"/>
                </a:solidFill>
                <a:highlight>
                  <a:srgbClr val="FFFFFF"/>
                </a:highlight>
                <a:latin typeface="Open Sans"/>
                <a:ea typeface="Open Sans"/>
                <a:cs typeface="Open Sans"/>
                <a:sym typeface="Open Sans"/>
              </a:rPr>
              <a:t> (repetición) de atributos, al englobar los atributos semejantes. </a:t>
            </a:r>
            <a:endParaRPr>
              <a:solidFill>
                <a:srgbClr val="333333"/>
              </a:solidFill>
              <a:highlight>
                <a:srgbClr val="FFFFFF"/>
              </a:highlight>
              <a:latin typeface="Open Sans"/>
              <a:ea typeface="Open Sans"/>
              <a:cs typeface="Open Sans"/>
              <a:sym typeface="Open Sans"/>
            </a:endParaRPr>
          </a:p>
          <a:p>
            <a:pPr marL="457200" lvl="0" indent="-342900" algn="l" rtl="0">
              <a:lnSpc>
                <a:spcPct val="150000"/>
              </a:lnSpc>
              <a:spcBef>
                <a:spcPts val="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Para la representación de este tipo de interrelación, utilizamos un </a:t>
            </a:r>
            <a:r>
              <a:rPr lang="es" b="1">
                <a:solidFill>
                  <a:srgbClr val="333333"/>
                </a:solidFill>
                <a:highlight>
                  <a:srgbClr val="FFFFFF"/>
                </a:highlight>
                <a:latin typeface="Open Sans"/>
                <a:ea typeface="Open Sans"/>
                <a:cs typeface="Open Sans"/>
                <a:sym typeface="Open Sans"/>
              </a:rPr>
              <a:t>triángulo invertido</a:t>
            </a:r>
            <a:r>
              <a:rPr lang="es">
                <a:solidFill>
                  <a:srgbClr val="333333"/>
                </a:solidFill>
                <a:highlight>
                  <a:srgbClr val="FFFFFF"/>
                </a:highlight>
                <a:latin typeface="Open Sans"/>
                <a:ea typeface="Open Sans"/>
                <a:cs typeface="Open Sans"/>
                <a:sym typeface="Open Sans"/>
              </a:rPr>
              <a:t>, con la base paralela al rectángulo que representa el supertipo (Generalización) y conectado a éste y a los subtipos (Especialización). </a:t>
            </a:r>
            <a:endParaRPr>
              <a:solidFill>
                <a:srgbClr val="333333"/>
              </a:solidFill>
              <a:highlight>
                <a:srgbClr val="FFFFFF"/>
              </a:highlight>
              <a:latin typeface="Open Sans"/>
              <a:ea typeface="Open Sans"/>
              <a:cs typeface="Open Sans"/>
              <a:sym typeface="Open Sans"/>
            </a:endParaRPr>
          </a:p>
          <a:p>
            <a:pPr marL="457200" lvl="0" indent="-342900" algn="l" rtl="0">
              <a:lnSpc>
                <a:spcPct val="150000"/>
              </a:lnSpc>
              <a:spcBef>
                <a:spcPts val="0"/>
              </a:spcBef>
              <a:spcAft>
                <a:spcPts val="0"/>
              </a:spcAft>
              <a:buClr>
                <a:srgbClr val="333333"/>
              </a:buClr>
              <a:buSzPts val="1800"/>
              <a:buFont typeface="Open Sans"/>
              <a:buChar char="❏"/>
            </a:pPr>
            <a:r>
              <a:rPr lang="es" b="1">
                <a:solidFill>
                  <a:srgbClr val="333333"/>
                </a:solidFill>
                <a:highlight>
                  <a:srgbClr val="FFFFFF"/>
                </a:highlight>
                <a:latin typeface="Open Sans"/>
                <a:ea typeface="Open Sans"/>
                <a:cs typeface="Open Sans"/>
                <a:sym typeface="Open Sans"/>
              </a:rPr>
              <a:t>Las cardinalidades son siempre (1,1) en la </a:t>
            </a:r>
            <a:r>
              <a:rPr lang="es" b="1">
                <a:solidFill>
                  <a:srgbClr val="292929"/>
                </a:solidFill>
                <a:highlight>
                  <a:srgbClr val="FFFFFF"/>
                </a:highlight>
                <a:latin typeface="Open Sans"/>
                <a:ea typeface="Open Sans"/>
                <a:cs typeface="Open Sans"/>
                <a:sym typeface="Open Sans"/>
              </a:rPr>
              <a:t>superclase </a:t>
            </a:r>
            <a:r>
              <a:rPr lang="es" b="1">
                <a:solidFill>
                  <a:srgbClr val="333333"/>
                </a:solidFill>
                <a:highlight>
                  <a:srgbClr val="FFFFFF"/>
                </a:highlight>
                <a:latin typeface="Open Sans"/>
                <a:ea typeface="Open Sans"/>
                <a:cs typeface="Open Sans"/>
                <a:sym typeface="Open Sans"/>
              </a:rPr>
              <a:t>y (0,1) en la subclase.</a:t>
            </a:r>
            <a:endParaRPr b="1">
              <a:solidFill>
                <a:srgbClr val="333333"/>
              </a:solidFill>
              <a:highlight>
                <a:srgbClr val="FFFFFF"/>
              </a:highlight>
              <a:latin typeface="Open Sans"/>
              <a:ea typeface="Open Sans"/>
              <a:cs typeface="Open Sans"/>
              <a:sym typeface="Open Sans"/>
            </a:endParaRPr>
          </a:p>
          <a:p>
            <a:pPr marL="457200" lvl="0" indent="-355600" algn="l" rtl="0">
              <a:lnSpc>
                <a:spcPct val="150000"/>
              </a:lnSpc>
              <a:spcBef>
                <a:spcPts val="0"/>
              </a:spcBef>
              <a:spcAft>
                <a:spcPts val="0"/>
              </a:spcAft>
              <a:buClr>
                <a:srgbClr val="333333"/>
              </a:buClr>
              <a:buSzPts val="2000"/>
              <a:buFont typeface="Open Sans"/>
              <a:buChar char="❏"/>
            </a:pPr>
            <a:r>
              <a:rPr lang="es" b="1">
                <a:solidFill>
                  <a:srgbClr val="292929"/>
                </a:solidFill>
                <a:highlight>
                  <a:srgbClr val="FFFFFF"/>
                </a:highlight>
                <a:latin typeface="Open Sans"/>
                <a:ea typeface="Open Sans"/>
                <a:cs typeface="Open Sans"/>
                <a:sym typeface="Open Sans"/>
              </a:rPr>
              <a:t>Podemos identificar una generalización cuando las superclases y subclases tienen sus propias claves.</a:t>
            </a:r>
            <a:endParaRPr sz="2000" b="1">
              <a:solidFill>
                <a:srgbClr val="333333"/>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4" ma:contentTypeDescription="Crear nuevo documento." ma:contentTypeScope="" ma:versionID="60a0f9d2fcc39d67a5c61ca454fb6c55">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a2677099b9b85e583cf72e9aa2f8ebb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FFE7F4-E86F-45B1-B49B-9A004A9EAA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490bbf-2b4c-47d2-9ae1-b52730b268da"/>
    <ds:schemaRef ds:uri="cf9515c3-ef90-4be8-a1a9-7019a91294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BBDEAC-52B7-4775-B7F4-271367F41D88}">
  <ds:schemaRefs>
    <ds:schemaRef ds:uri="http://schemas.microsoft.com/sharepoint/v3/contenttype/forms"/>
  </ds:schemaRefs>
</ds:datastoreItem>
</file>

<file path=customXml/itemProps3.xml><?xml version="1.0" encoding="utf-8"?>
<ds:datastoreItem xmlns:ds="http://schemas.openxmlformats.org/officeDocument/2006/customXml" ds:itemID="{352DE87A-A9B4-4DF8-A3A5-D7569146808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2293</Words>
  <Application>Microsoft Office PowerPoint</Application>
  <PresentationFormat>On-screen Show (16:9)</PresentationFormat>
  <Paragraphs>154</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Geometric</vt:lpstr>
      <vt:lpstr>Modelo E/R Extendido</vt:lpstr>
      <vt:lpstr>Concepto</vt:lpstr>
      <vt:lpstr>Características</vt:lpstr>
      <vt:lpstr>Generalización y especialización</vt:lpstr>
      <vt:lpstr>Ejemplo</vt:lpstr>
      <vt:lpstr>Generalización y especialización </vt:lpstr>
      <vt:lpstr>PowerPoint Presentation</vt:lpstr>
      <vt:lpstr>Generalización</vt:lpstr>
      <vt:lpstr>Generalización</vt:lpstr>
      <vt:lpstr>Ejercicio 1 </vt:lpstr>
      <vt:lpstr>Ejercicio 1</vt:lpstr>
      <vt:lpstr>Generalización </vt:lpstr>
      <vt:lpstr>Ejemplo</vt:lpstr>
      <vt:lpstr>Ejemplo</vt:lpstr>
      <vt:lpstr>Ejemplo</vt:lpstr>
      <vt:lpstr>Especialización</vt:lpstr>
      <vt:lpstr>Ejemplo (I)</vt:lpstr>
      <vt:lpstr>Ejemplo (I)</vt:lpstr>
      <vt:lpstr>Ejemplo (II)</vt:lpstr>
      <vt:lpstr>Herencia de atributos</vt:lpstr>
      <vt:lpstr>Ejercicio 2</vt:lpstr>
      <vt:lpstr>Ejercicio 2</vt:lpstr>
      <vt:lpstr>Ejercicio 3</vt:lpstr>
      <vt:lpstr>Ejercicio 4</vt:lpstr>
      <vt:lpstr>Ejercicio 5</vt:lpstr>
      <vt:lpstr>Ejercicio 5 </vt:lpstr>
      <vt:lpstr>Ejercicio Olimpíadas</vt:lpstr>
      <vt:lpstr>PowerPoint Presentation</vt:lpstr>
      <vt:lpstr>Tipos de relaciones Jerárquicas</vt:lpstr>
      <vt:lpstr>Tipos de relaciones Jerárquicas </vt:lpstr>
      <vt:lpstr>Jerarquía exclusiva</vt:lpstr>
      <vt:lpstr>Jerarquía solapada/inclusiva</vt:lpstr>
      <vt:lpstr>Tipos de relaciones Jerárquicas </vt:lpstr>
      <vt:lpstr>Jerarquía total</vt:lpstr>
      <vt:lpstr>Jerarquía parcial</vt:lpstr>
      <vt:lpstr>En resumen...</vt:lpstr>
      <vt:lpstr>En resumen...</vt:lpstr>
      <vt:lpstr>En resumen...</vt:lpstr>
      <vt:lpstr>PowerPoint Presentation</vt:lpstr>
      <vt:lpstr>Ejercicio</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E/R Extendido</dc:title>
  <cp:lastModifiedBy>Sergio Laguna Olmo</cp:lastModifiedBy>
  <cp:revision>18</cp:revision>
  <dcterms:modified xsi:type="dcterms:W3CDTF">2020-11-11T08:16:41Z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