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Roboto-regular.fntdata"/><Relationship Id="rId55" Type="http://schemas.openxmlformats.org/officeDocument/2006/relationships/font" Target="fonts/OpenSans-bold.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Roboto-boldItalic.fntdata"/><Relationship Id="rId11" Type="http://schemas.openxmlformats.org/officeDocument/2006/relationships/slide" Target="slides/slide6.xml"/><Relationship Id="rId58" Type="http://schemas.openxmlformats.org/officeDocument/2006/relationships/customXml" Target="../customXml/item1.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OpenSans-italic.fntdata"/><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font" Target="fonts/Roboto-bold.fntdata"/><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59" Type="http://schemas.openxmlformats.org/officeDocument/2006/relationships/customXml" Target="../customXml/item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font" Target="fonts/OpenSans-regular.fntdata"/><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OpenSans-boldItalic.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Roboto-italic.fntdata"/><Relationship Id="rId10" Type="http://schemas.openxmlformats.org/officeDocument/2006/relationships/slide" Target="slides/slide5.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97e7b4ab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97e7b4ab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7e716d8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7e716d8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97e7b4a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97e7b4a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97e716d8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97e716d8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97e7b4ab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97e7b4a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7e716d8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97e716d8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7e7b4a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7e7b4a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97e7b4a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97e7b4a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97e7b4ab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97e7b4ab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9ce8af8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9ce8af8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7e716d8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7e716d8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9ce8af8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9ce8af8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9ce8af8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9ce8af8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9ce8af86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9ce8af8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9ce8af8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9ce8af8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9ce8af86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9ce8af86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9ce8af8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9ce8af8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9ce8af86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9ce8af86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9ce8af86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9ce8af86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9ce8af86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9ce8af86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9ce8af8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9ce8af8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7e7b4a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97e7b4a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9ce8af8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9ce8af8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9ce8af86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9ce8af86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97e7b4ab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97e7b4ab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9ce8af8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9ce8af8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97e7b4ab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97e7b4ab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9ce8af86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9ce8af86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c54b907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c54b907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9ce8af86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9ce8af86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9ce8af86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9ce8af86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9ce8af86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9ce8af86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7e7b4a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7e7b4a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9dbb4e0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9dbb4e0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9dbb4e0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9dbb4e0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c4067e0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c4067e0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9ce8af86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9ce8af86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9ce8af86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9ce8af86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97e7b4a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97e7b4a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97e7b4a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97e7b4a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97e7b4ab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97e7b4ab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97e716d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97e716d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97e7b4ab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97e7b4ab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eclipse.org/downloads/" TargetMode="Externa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oracle.com/java/technologies/javase-jdk15-download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Eclipse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Instalación y uso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Instalación de Eclipse</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solidFill>
                  <a:srgbClr val="333333"/>
                </a:solidFill>
                <a:latin typeface="Open Sans"/>
                <a:ea typeface="Open Sans"/>
                <a:cs typeface="Open Sans"/>
                <a:sym typeface="Open Sans"/>
              </a:rPr>
              <a:t>Para la descarga del editor Eclipse lo </a:t>
            </a:r>
            <a:endParaRPr>
              <a:solidFill>
                <a:srgbClr val="333333"/>
              </a:solidFill>
              <a:latin typeface="Open Sans"/>
              <a:ea typeface="Open Sans"/>
              <a:cs typeface="Open Sans"/>
              <a:sym typeface="Open Sans"/>
            </a:endParaRPr>
          </a:p>
          <a:p>
            <a:pPr indent="0" lvl="0" marL="0" rtl="0" algn="just">
              <a:lnSpc>
                <a:spcPct val="150000"/>
              </a:lnSpc>
              <a:spcBef>
                <a:spcPts val="0"/>
              </a:spcBef>
              <a:spcAft>
                <a:spcPts val="0"/>
              </a:spcAft>
              <a:buNone/>
            </a:pPr>
            <a:r>
              <a:rPr lang="es">
                <a:solidFill>
                  <a:srgbClr val="333333"/>
                </a:solidFill>
                <a:latin typeface="Open Sans"/>
                <a:ea typeface="Open Sans"/>
                <a:cs typeface="Open Sans"/>
                <a:sym typeface="Open Sans"/>
              </a:rPr>
              <a:t>hacemos del sitio:</a:t>
            </a:r>
            <a:endParaRPr>
              <a:solidFill>
                <a:srgbClr val="333333"/>
              </a:solidFill>
              <a:latin typeface="Open Sans"/>
              <a:ea typeface="Open Sans"/>
              <a:cs typeface="Open Sans"/>
              <a:sym typeface="Open Sans"/>
            </a:endParaRPr>
          </a:p>
          <a:p>
            <a:pPr indent="0" lvl="0" marL="0" rtl="0" algn="just">
              <a:lnSpc>
                <a:spcPct val="150000"/>
              </a:lnSpc>
              <a:spcBef>
                <a:spcPts val="0"/>
              </a:spcBef>
              <a:spcAft>
                <a:spcPts val="0"/>
              </a:spcAft>
              <a:buNone/>
            </a:pPr>
            <a:r>
              <a:rPr lang="es" u="sng">
                <a:solidFill>
                  <a:srgbClr val="1155CC"/>
                </a:solidFill>
                <a:latin typeface="Open Sans"/>
                <a:ea typeface="Open Sans"/>
                <a:cs typeface="Open Sans"/>
                <a:sym typeface="Open Sans"/>
                <a:hlinkClick r:id="rId3">
                  <a:extLst>
                    <a:ext uri="{A12FA001-AC4F-418D-AE19-62706E023703}">
                      <ahyp:hlinkClr val="tx"/>
                    </a:ext>
                  </a:extLst>
                </a:hlinkClick>
              </a:rPr>
              <a:t>Eclipse</a:t>
            </a:r>
            <a:endParaRPr u="sng">
              <a:solidFill>
                <a:srgbClr val="1155CC"/>
              </a:solidFill>
              <a:latin typeface="Open Sans"/>
              <a:ea typeface="Open Sans"/>
              <a:cs typeface="Open Sans"/>
              <a:sym typeface="Open Sans"/>
            </a:endParaRPr>
          </a:p>
          <a:p>
            <a:pPr indent="0" lvl="0" marL="0" rtl="0" algn="just">
              <a:lnSpc>
                <a:spcPct val="150000"/>
              </a:lnSpc>
              <a:spcBef>
                <a:spcPts val="0"/>
              </a:spcBef>
              <a:spcAft>
                <a:spcPts val="0"/>
              </a:spcAft>
              <a:buNone/>
            </a:pPr>
            <a:r>
              <a:rPr lang="es">
                <a:solidFill>
                  <a:srgbClr val="333333"/>
                </a:solidFill>
                <a:latin typeface="Open Sans"/>
                <a:ea typeface="Open Sans"/>
                <a:cs typeface="Open Sans"/>
                <a:sym typeface="Open Sans"/>
              </a:rPr>
              <a:t>La versión a instalar es la 2020 o posterior:</a:t>
            </a:r>
            <a:endParaRPr>
              <a:solidFill>
                <a:srgbClr val="333333"/>
              </a:solidFill>
              <a:latin typeface="Open Sans"/>
              <a:ea typeface="Open Sans"/>
              <a:cs typeface="Open Sans"/>
              <a:sym typeface="Open Sans"/>
            </a:endParaRPr>
          </a:p>
          <a:p>
            <a:pPr indent="0" lvl="0" marL="0" rtl="0" algn="just">
              <a:lnSpc>
                <a:spcPct val="150000"/>
              </a:lnSpc>
              <a:spcBef>
                <a:spcPts val="0"/>
              </a:spcBef>
              <a:spcAft>
                <a:spcPts val="0"/>
              </a:spcAft>
              <a:buNone/>
            </a:pPr>
            <a:r>
              <a:t/>
            </a:r>
            <a:endParaRPr>
              <a:solidFill>
                <a:srgbClr val="333333"/>
              </a:solidFill>
              <a:latin typeface="Open Sans"/>
              <a:ea typeface="Open Sans"/>
              <a:cs typeface="Open Sans"/>
              <a:sym typeface="Open Sans"/>
            </a:endParaRPr>
          </a:p>
          <a:p>
            <a:pPr indent="0" lvl="0" marL="0" rtl="0" algn="just">
              <a:lnSpc>
                <a:spcPct val="150000"/>
              </a:lnSpc>
              <a:spcBef>
                <a:spcPts val="0"/>
              </a:spcBef>
              <a:spcAft>
                <a:spcPts val="0"/>
              </a:spcAft>
              <a:buNone/>
            </a:pPr>
            <a:r>
              <a:t/>
            </a:r>
            <a:endParaRPr>
              <a:solidFill>
                <a:srgbClr val="333333"/>
              </a:solidFill>
              <a:latin typeface="Open Sans"/>
              <a:ea typeface="Open Sans"/>
              <a:cs typeface="Open Sans"/>
              <a:sym typeface="Open Sans"/>
            </a:endParaRPr>
          </a:p>
          <a:p>
            <a:pPr indent="0" lvl="0" marL="0" rtl="0" algn="just">
              <a:lnSpc>
                <a:spcPct val="150000"/>
              </a:lnSpc>
              <a:spcBef>
                <a:spcPts val="0"/>
              </a:spcBef>
              <a:spcAft>
                <a:spcPts val="0"/>
              </a:spcAft>
              <a:buNone/>
            </a:pPr>
            <a:r>
              <a:rPr lang="es">
                <a:solidFill>
                  <a:srgbClr val="333333"/>
                </a:solidFill>
                <a:latin typeface="Open Sans"/>
                <a:ea typeface="Open Sans"/>
                <a:cs typeface="Open Sans"/>
                <a:sym typeface="Open Sans"/>
              </a:rPr>
              <a:t>Una vez que descargamos el instalador de Eclipse procedemos a ejecutarlo y debemos elegir el entorno "Eclipse IDE for Java Developers"</a:t>
            </a:r>
            <a:endParaRPr>
              <a:latin typeface="Open Sans"/>
              <a:ea typeface="Open Sans"/>
              <a:cs typeface="Open Sans"/>
              <a:sym typeface="Open Sans"/>
            </a:endParaRPr>
          </a:p>
        </p:txBody>
      </p:sp>
      <p:pic>
        <p:nvPicPr>
          <p:cNvPr id="147" name="Google Shape;147;p22"/>
          <p:cNvPicPr preferRelativeResize="0"/>
          <p:nvPr/>
        </p:nvPicPr>
        <p:blipFill>
          <a:blip r:embed="rId4">
            <a:alphaModFix/>
          </a:blip>
          <a:stretch>
            <a:fillRect/>
          </a:stretch>
        </p:blipFill>
        <p:spPr>
          <a:xfrm>
            <a:off x="5362475" y="1141050"/>
            <a:ext cx="3514725" cy="2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los paquetes en Java?</a:t>
            </a:r>
            <a:endParaRPr/>
          </a:p>
        </p:txBody>
      </p:sp>
      <p:sp>
        <p:nvSpPr>
          <p:cNvPr id="153" name="Google Shape;153;p23"/>
          <p:cNvSpPr txBox="1"/>
          <p:nvPr>
            <p:ph idx="1" type="body"/>
          </p:nvPr>
        </p:nvSpPr>
        <p:spPr>
          <a:xfrm>
            <a:off x="311700" y="1104050"/>
            <a:ext cx="8520600" cy="3339000"/>
          </a:xfrm>
          <a:prstGeom prst="rect">
            <a:avLst/>
          </a:prstGeom>
        </p:spPr>
        <p:txBody>
          <a:bodyPr anchorCtr="0" anchor="t" bIns="91425" lIns="91425" spcFirstLastPara="1" rIns="91425" wrap="square" tIns="91425">
            <a:noAutofit/>
          </a:bodyPr>
          <a:lstStyle/>
          <a:p>
            <a:pPr indent="0" lvl="0" marL="101600" marR="101600" rtl="0" algn="l">
              <a:spcBef>
                <a:spcPts val="0"/>
              </a:spcBef>
              <a:spcAft>
                <a:spcPts val="0"/>
              </a:spcAft>
              <a:buNone/>
            </a:pPr>
            <a:r>
              <a:rPr lang="es">
                <a:solidFill>
                  <a:srgbClr val="000000"/>
                </a:solidFill>
                <a:highlight>
                  <a:srgbClr val="FFFFFF"/>
                </a:highlight>
                <a:latin typeface="Open Sans"/>
                <a:ea typeface="Open Sans"/>
                <a:cs typeface="Open Sans"/>
                <a:sym typeface="Open Sans"/>
              </a:rPr>
              <a:t>Cuando hacemos programas más grandes, es normal que el número de clases vaya creciendo. Cada vez tenemos más y más clases. </a:t>
            </a:r>
            <a:endParaRPr>
              <a:solidFill>
                <a:srgbClr val="000000"/>
              </a:solidFill>
              <a:highlight>
                <a:srgbClr val="FFFFFF"/>
              </a:highlight>
              <a:latin typeface="Open Sans"/>
              <a:ea typeface="Open Sans"/>
              <a:cs typeface="Open Sans"/>
              <a:sym typeface="Open Sans"/>
            </a:endParaRPr>
          </a:p>
          <a:p>
            <a:pPr indent="0" lvl="0" marL="101600" marR="101600" rtl="0" algn="l">
              <a:spcBef>
                <a:spcPts val="1100"/>
              </a:spcBef>
              <a:spcAft>
                <a:spcPts val="0"/>
              </a:spcAft>
              <a:buNone/>
            </a:pPr>
            <a:r>
              <a:rPr lang="es">
                <a:solidFill>
                  <a:srgbClr val="000000"/>
                </a:solidFill>
                <a:highlight>
                  <a:srgbClr val="FFFFFF"/>
                </a:highlight>
                <a:latin typeface="Open Sans"/>
                <a:ea typeface="Open Sans"/>
                <a:cs typeface="Open Sans"/>
                <a:sym typeface="Open Sans"/>
              </a:rPr>
              <a:t>Meterlas todas en el mismo directorio no suele ser bonito, pero es mejor hacer </a:t>
            </a:r>
            <a:r>
              <a:rPr b="1" lang="es">
                <a:solidFill>
                  <a:srgbClr val="000000"/>
                </a:solidFill>
                <a:highlight>
                  <a:srgbClr val="FFFFFF"/>
                </a:highlight>
                <a:latin typeface="Open Sans"/>
                <a:ea typeface="Open Sans"/>
                <a:cs typeface="Open Sans"/>
                <a:sym typeface="Open Sans"/>
              </a:rPr>
              <a:t>grupos de clases</a:t>
            </a:r>
            <a:r>
              <a:rPr lang="es">
                <a:solidFill>
                  <a:srgbClr val="000000"/>
                </a:solidFill>
                <a:highlight>
                  <a:srgbClr val="FFFFFF"/>
                </a:highlight>
                <a:latin typeface="Open Sans"/>
                <a:ea typeface="Open Sans"/>
                <a:cs typeface="Open Sans"/>
                <a:sym typeface="Open Sans"/>
              </a:rPr>
              <a:t>.</a:t>
            </a:r>
            <a:endParaRPr>
              <a:solidFill>
                <a:srgbClr val="000000"/>
              </a:solidFill>
              <a:highlight>
                <a:srgbClr val="FFFFFF"/>
              </a:highlight>
              <a:latin typeface="Open Sans"/>
              <a:ea typeface="Open Sans"/>
              <a:cs typeface="Open Sans"/>
              <a:sym typeface="Open Sans"/>
            </a:endParaRPr>
          </a:p>
          <a:p>
            <a:pPr indent="0" lvl="0" marL="101600" marR="101600" rtl="0" algn="l">
              <a:spcBef>
                <a:spcPts val="1100"/>
              </a:spcBef>
              <a:spcAft>
                <a:spcPts val="0"/>
              </a:spcAft>
              <a:buNone/>
            </a:pPr>
            <a:r>
              <a:rPr lang="es">
                <a:solidFill>
                  <a:srgbClr val="000000"/>
                </a:solidFill>
                <a:highlight>
                  <a:srgbClr val="FFFFFF"/>
                </a:highlight>
                <a:latin typeface="Open Sans"/>
                <a:ea typeface="Open Sans"/>
                <a:cs typeface="Open Sans"/>
                <a:sym typeface="Open Sans"/>
              </a:rPr>
              <a:t>De forma que todas las clases que traten de un determinado tema o estén relacionadas entre sí vayan juntas. </a:t>
            </a:r>
            <a:endParaRPr>
              <a:solidFill>
                <a:srgbClr val="000000"/>
              </a:solidFill>
              <a:highlight>
                <a:srgbClr val="FFFFFF"/>
              </a:highlight>
              <a:latin typeface="Open Sans"/>
              <a:ea typeface="Open Sans"/>
              <a:cs typeface="Open Sans"/>
              <a:sym typeface="Open Sans"/>
            </a:endParaRPr>
          </a:p>
          <a:p>
            <a:pPr indent="0" lvl="0" marL="101600" marR="101600" rtl="0" algn="l">
              <a:spcBef>
                <a:spcPts val="1100"/>
              </a:spcBef>
              <a:spcAft>
                <a:spcPts val="0"/>
              </a:spcAft>
              <a:buNone/>
            </a:pPr>
            <a:r>
              <a:rPr lang="es">
                <a:solidFill>
                  <a:srgbClr val="000000"/>
                </a:solidFill>
                <a:highlight>
                  <a:srgbClr val="FFFFFF"/>
                </a:highlight>
                <a:latin typeface="Open Sans"/>
                <a:ea typeface="Open Sans"/>
                <a:cs typeface="Open Sans"/>
                <a:sym typeface="Open Sans"/>
              </a:rPr>
              <a:t>Un </a:t>
            </a:r>
            <a:r>
              <a:rPr b="1" lang="es">
                <a:solidFill>
                  <a:srgbClr val="000000"/>
                </a:solidFill>
                <a:highlight>
                  <a:srgbClr val="FFFFFF"/>
                </a:highlight>
                <a:latin typeface="Open Sans"/>
                <a:ea typeface="Open Sans"/>
                <a:cs typeface="Open Sans"/>
                <a:sym typeface="Open Sans"/>
              </a:rPr>
              <a:t>paquete</a:t>
            </a:r>
            <a:r>
              <a:rPr lang="es">
                <a:solidFill>
                  <a:srgbClr val="000000"/>
                </a:solidFill>
                <a:highlight>
                  <a:srgbClr val="FFFFFF"/>
                </a:highlight>
                <a:latin typeface="Open Sans"/>
                <a:ea typeface="Open Sans"/>
                <a:cs typeface="Open Sans"/>
                <a:sym typeface="Open Sans"/>
              </a:rPr>
              <a:t> de clases es un grupo de clases que agrupamos juntas porque consideramos que están relacionadas entre sí o tratan de un tema común.</a:t>
            </a:r>
            <a:endParaRPr>
              <a:solidFill>
                <a:srgbClr val="000000"/>
              </a:solidFill>
              <a:highlight>
                <a:srgbClr val="FFFFFF"/>
              </a:highlight>
              <a:latin typeface="Open Sans"/>
              <a:ea typeface="Open Sans"/>
              <a:cs typeface="Open Sans"/>
              <a:sym typeface="Open Sans"/>
            </a:endParaRPr>
          </a:p>
          <a:p>
            <a:pPr indent="0" lvl="0" marL="0" rtl="0" algn="l">
              <a:spcBef>
                <a:spcPts val="11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los paquetes en Java?</a:t>
            </a:r>
            <a:endParaRPr/>
          </a:p>
          <a:p>
            <a:pPr indent="0" lvl="0" marL="0" rtl="0" algn="l">
              <a:spcBef>
                <a:spcPts val="0"/>
              </a:spcBef>
              <a:spcAft>
                <a:spcPts val="0"/>
              </a:spcAft>
              <a:buNone/>
            </a:pPr>
            <a:r>
              <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101600" marR="101600" rtl="0" algn="l">
              <a:spcBef>
                <a:spcPts val="1100"/>
              </a:spcBef>
              <a:spcAft>
                <a:spcPts val="0"/>
              </a:spcAft>
              <a:buNone/>
            </a:pPr>
            <a:r>
              <a:rPr lang="es" sz="1700">
                <a:solidFill>
                  <a:srgbClr val="000000"/>
                </a:solidFill>
                <a:highlight>
                  <a:schemeClr val="lt1"/>
                </a:highlight>
                <a:latin typeface="Open Sans"/>
                <a:ea typeface="Open Sans"/>
                <a:cs typeface="Open Sans"/>
                <a:sym typeface="Open Sans"/>
              </a:rPr>
              <a:t>Por ejemplo, si hacemos un programa de una agenda de teléfonos que los guarde en una base de datos, podemos meter todas las clases que tratan con la base de datos en un </a:t>
            </a:r>
            <a:r>
              <a:rPr b="1" lang="es" sz="1700">
                <a:solidFill>
                  <a:srgbClr val="000000"/>
                </a:solidFill>
                <a:highlight>
                  <a:schemeClr val="lt1"/>
                </a:highlight>
                <a:latin typeface="Open Sans"/>
                <a:ea typeface="Open Sans"/>
                <a:cs typeface="Open Sans"/>
                <a:sym typeface="Open Sans"/>
              </a:rPr>
              <a:t>paquete</a:t>
            </a:r>
            <a:r>
              <a:rPr lang="es" sz="1700">
                <a:solidFill>
                  <a:srgbClr val="000000"/>
                </a:solidFill>
                <a:highlight>
                  <a:schemeClr val="lt1"/>
                </a:highlight>
                <a:latin typeface="Open Sans"/>
                <a:ea typeface="Open Sans"/>
                <a:cs typeface="Open Sans"/>
                <a:sym typeface="Open Sans"/>
              </a:rPr>
              <a:t> (grupo), todas las de ventanas en otro, las de imprimir en otro, etc, etc.</a:t>
            </a:r>
            <a:endParaRPr sz="1700">
              <a:solidFill>
                <a:srgbClr val="000000"/>
              </a:solidFill>
              <a:highlight>
                <a:schemeClr val="lt1"/>
              </a:highlight>
              <a:latin typeface="Open Sans"/>
              <a:ea typeface="Open Sans"/>
              <a:cs typeface="Open Sans"/>
              <a:sym typeface="Open Sans"/>
            </a:endParaRPr>
          </a:p>
          <a:p>
            <a:pPr indent="0" lvl="0" marL="0" rtl="0" algn="l">
              <a:spcBef>
                <a:spcPts val="1100"/>
              </a:spcBef>
              <a:spcAft>
                <a:spcPts val="1600"/>
              </a:spcAft>
              <a:buNone/>
            </a:pPr>
            <a:r>
              <a:t/>
            </a:r>
            <a:endParaRPr/>
          </a:p>
        </p:txBody>
      </p:sp>
      <p:pic>
        <p:nvPicPr>
          <p:cNvPr id="160" name="Google Shape;160;p24"/>
          <p:cNvPicPr preferRelativeResize="0"/>
          <p:nvPr/>
        </p:nvPicPr>
        <p:blipFill>
          <a:blip r:embed="rId3">
            <a:alphaModFix/>
          </a:blip>
          <a:stretch>
            <a:fillRect/>
          </a:stretch>
        </p:blipFill>
        <p:spPr>
          <a:xfrm>
            <a:off x="3447775" y="2626850"/>
            <a:ext cx="2781300"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los ficheros JAR?</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highlight>
                  <a:srgbClr val="FFFFFF"/>
                </a:highlight>
                <a:latin typeface="Open Sans"/>
                <a:ea typeface="Open Sans"/>
                <a:cs typeface="Open Sans"/>
                <a:sym typeface="Open Sans"/>
              </a:rPr>
              <a:t>Como hemos visto una aplicación en Java está compuesta por varios ficheros .java. </a:t>
            </a:r>
            <a:endParaRPr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s" sz="1600">
                <a:solidFill>
                  <a:srgbClr val="000000"/>
                </a:solidFill>
                <a:highlight>
                  <a:srgbClr val="FFFFFF"/>
                </a:highlight>
                <a:latin typeface="Open Sans"/>
                <a:ea typeface="Open Sans"/>
                <a:cs typeface="Open Sans"/>
                <a:sym typeface="Open Sans"/>
              </a:rPr>
              <a:t>Al compilarlos obtenemos varios ficheros .class (uno por fichero .java), y no un único fichero ejecutable como ocurre en otros lenguajes. </a:t>
            </a:r>
            <a:endParaRPr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s" sz="1600">
                <a:solidFill>
                  <a:srgbClr val="000000"/>
                </a:solidFill>
                <a:highlight>
                  <a:srgbClr val="FFFFFF"/>
                </a:highlight>
                <a:latin typeface="Open Sans"/>
                <a:ea typeface="Open Sans"/>
                <a:cs typeface="Open Sans"/>
                <a:sym typeface="Open Sans"/>
              </a:rPr>
              <a:t>A menudo la aplicación está formada no sólo por los ficheros .class sino que usa ficheros de sonido (usualmente .au en Java), iconos, etc., lo que multiplica la cantidad de ficheros que forman la aplicación compilada. </a:t>
            </a:r>
            <a:endParaRPr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s" sz="1600">
                <a:solidFill>
                  <a:srgbClr val="000000"/>
                </a:solidFill>
                <a:highlight>
                  <a:srgbClr val="FFFFFF"/>
                </a:highlight>
                <a:latin typeface="Open Sans"/>
                <a:ea typeface="Open Sans"/>
                <a:cs typeface="Open Sans"/>
                <a:sym typeface="Open Sans"/>
              </a:rPr>
              <a:t>Esto hace que "llevarse" la aplicación para ejecutarla en un ordenador diferente resulte un poco lioso: olvidar cualquiera de los ficheros que componen la aplicación significaría que ésta no va a funcionar correctamente. </a:t>
            </a:r>
            <a:endParaRPr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los ficheros JAR?</a:t>
            </a:r>
            <a:endParaRPr/>
          </a:p>
          <a:p>
            <a:pPr indent="0" lvl="0" marL="0" rtl="0" algn="l">
              <a:spcBef>
                <a:spcPts val="0"/>
              </a:spcBef>
              <a:spcAft>
                <a:spcPts val="0"/>
              </a:spcAft>
              <a:buNone/>
            </a:pPr>
            <a:r>
              <a:t/>
            </a:r>
            <a:endParaRPr/>
          </a:p>
        </p:txBody>
      </p:sp>
      <p:sp>
        <p:nvSpPr>
          <p:cNvPr id="172" name="Google Shape;17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highlight>
                  <a:schemeClr val="lt1"/>
                </a:highlight>
                <a:latin typeface="Open Sans"/>
                <a:ea typeface="Open Sans"/>
                <a:cs typeface="Open Sans"/>
                <a:sym typeface="Open Sans"/>
              </a:rPr>
              <a:t>Los ficheros Jar (Java ARchives) permiten recopilar en un sólo fichero varios ficheros diferentes, almacenándolos en un formato comprimido para que ocupen menos espacio. </a:t>
            </a:r>
            <a:endParaRPr sz="1600">
              <a:solidFill>
                <a:srgbClr val="000000"/>
              </a:solidFill>
              <a:highlight>
                <a:schemeClr val="lt1"/>
              </a:highlight>
              <a:latin typeface="Open Sans"/>
              <a:ea typeface="Open Sans"/>
              <a:cs typeface="Open Sans"/>
              <a:sym typeface="Open Sans"/>
            </a:endParaRPr>
          </a:p>
          <a:p>
            <a:pPr indent="0" lvl="0" marL="0" rtl="0" algn="l">
              <a:spcBef>
                <a:spcPts val="1600"/>
              </a:spcBef>
              <a:spcAft>
                <a:spcPts val="0"/>
              </a:spcAft>
              <a:buNone/>
            </a:pPr>
            <a:r>
              <a:rPr lang="es" sz="1600">
                <a:solidFill>
                  <a:srgbClr val="000000"/>
                </a:solidFill>
                <a:highlight>
                  <a:schemeClr val="lt1"/>
                </a:highlight>
                <a:latin typeface="Open Sans"/>
                <a:ea typeface="Open Sans"/>
                <a:cs typeface="Open Sans"/>
                <a:sym typeface="Open Sans"/>
              </a:rPr>
              <a:t>Es por tanto, algo similar a un fichero .zip (de hecho están basados en ficheros .zip). </a:t>
            </a:r>
            <a:endParaRPr sz="1600">
              <a:solidFill>
                <a:srgbClr val="000000"/>
              </a:solidFill>
              <a:highlight>
                <a:schemeClr val="lt1"/>
              </a:highlight>
              <a:latin typeface="Open Sans"/>
              <a:ea typeface="Open Sans"/>
              <a:cs typeface="Open Sans"/>
              <a:sym typeface="Open Sans"/>
            </a:endParaRPr>
          </a:p>
          <a:p>
            <a:pPr indent="0" lvl="0" marL="0" rtl="0" algn="l">
              <a:spcBef>
                <a:spcPts val="1600"/>
              </a:spcBef>
              <a:spcAft>
                <a:spcPts val="0"/>
              </a:spcAft>
              <a:buNone/>
            </a:pPr>
            <a:r>
              <a:rPr lang="es" sz="1600">
                <a:solidFill>
                  <a:srgbClr val="000000"/>
                </a:solidFill>
                <a:highlight>
                  <a:schemeClr val="lt1"/>
                </a:highlight>
                <a:latin typeface="Open Sans"/>
                <a:ea typeface="Open Sans"/>
                <a:cs typeface="Open Sans"/>
                <a:sym typeface="Open Sans"/>
              </a:rPr>
              <a:t>La particularidad de los ficheros .jar es que no necesitan ser descomprimidos para ser usados, es decir que </a:t>
            </a:r>
            <a:r>
              <a:rPr b="1" lang="es" sz="1600">
                <a:solidFill>
                  <a:srgbClr val="000000"/>
                </a:solidFill>
                <a:highlight>
                  <a:schemeClr val="lt1"/>
                </a:highlight>
                <a:latin typeface="Open Sans"/>
                <a:ea typeface="Open Sans"/>
                <a:cs typeface="Open Sans"/>
                <a:sym typeface="Open Sans"/>
              </a:rPr>
              <a:t>el intérprete de Java es capaz de ejecutar los archivos comprimidos en un archivo jar directamente.</a:t>
            </a:r>
            <a:r>
              <a:rPr lang="es" sz="1600">
                <a:solidFill>
                  <a:srgbClr val="000000"/>
                </a:solidFill>
                <a:highlight>
                  <a:schemeClr val="lt1"/>
                </a:highlight>
                <a:latin typeface="Open Sans"/>
                <a:ea typeface="Open Sans"/>
                <a:cs typeface="Open Sans"/>
                <a:sym typeface="Open Sans"/>
              </a:rPr>
              <a:t> </a:t>
            </a:r>
            <a:endParaRPr sz="1600">
              <a:solidFill>
                <a:srgbClr val="000000"/>
              </a:solidFill>
              <a:highlight>
                <a:schemeClr val="lt1"/>
              </a:highlight>
              <a:latin typeface="Open Sans"/>
              <a:ea typeface="Open Sans"/>
              <a:cs typeface="Open Sans"/>
              <a:sym typeface="Open Sans"/>
            </a:endParaRPr>
          </a:p>
          <a:p>
            <a:pPr indent="0" lvl="0" marL="0" rtl="0" algn="l">
              <a:spcBef>
                <a:spcPts val="1600"/>
              </a:spcBef>
              <a:spcAft>
                <a:spcPts val="0"/>
              </a:spcAft>
              <a:buNone/>
            </a:pPr>
            <a:r>
              <a:rPr lang="es" sz="1600">
                <a:solidFill>
                  <a:srgbClr val="000000"/>
                </a:solidFill>
                <a:highlight>
                  <a:schemeClr val="lt1"/>
                </a:highlight>
                <a:latin typeface="Open Sans"/>
                <a:ea typeface="Open Sans"/>
                <a:cs typeface="Open Sans"/>
                <a:sym typeface="Open Sans"/>
              </a:rPr>
              <a:t>Por ejemplo, si hemos recopilado todos los ficheros necesarios para ejecutar una aplicación en un fichero "aplic.jar", podemos lanzar la aplicación desde una terminal de texto mediante: </a:t>
            </a:r>
            <a:r>
              <a:rPr b="1" lang="es" sz="1600">
                <a:solidFill>
                  <a:srgbClr val="000000"/>
                </a:solidFill>
                <a:latin typeface="Open Sans"/>
                <a:ea typeface="Open Sans"/>
                <a:cs typeface="Open Sans"/>
                <a:sym typeface="Open Sans"/>
              </a:rPr>
              <a:t>java -jar aplic.jar</a:t>
            </a:r>
            <a:endParaRPr b="1" sz="1600">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los ficheros JAR?</a:t>
            </a:r>
            <a:endParaRPr/>
          </a:p>
          <a:p>
            <a:pPr indent="0" lvl="0" marL="0" rtl="0" algn="l">
              <a:spcBef>
                <a:spcPts val="0"/>
              </a:spcBef>
              <a:spcAft>
                <a:spcPts val="0"/>
              </a:spcAft>
              <a:buNone/>
            </a:pPr>
            <a:r>
              <a:t/>
            </a:r>
            <a:endParaRPr/>
          </a:p>
        </p:txBody>
      </p:sp>
      <p:sp>
        <p:nvSpPr>
          <p:cNvPr id="178" name="Google Shape;178;p27"/>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333333"/>
                </a:solidFill>
                <a:highlight>
                  <a:srgbClr val="FFFFFF"/>
                </a:highlight>
                <a:latin typeface="Open Sans"/>
                <a:ea typeface="Open Sans"/>
                <a:cs typeface="Open Sans"/>
                <a:sym typeface="Open Sans"/>
              </a:rPr>
              <a:t>Lo más normal es ver archivos ejecutables en windows con extensiones como msi o exe. </a:t>
            </a:r>
            <a:endParaRPr sz="1400">
              <a:solidFill>
                <a:srgbClr val="333333"/>
              </a:solidFill>
              <a:highlight>
                <a:srgbClr val="FFFFFF"/>
              </a:highlight>
              <a:latin typeface="Open Sans"/>
              <a:ea typeface="Open Sans"/>
              <a:cs typeface="Open Sans"/>
              <a:sym typeface="Open Sans"/>
            </a:endParaRPr>
          </a:p>
          <a:p>
            <a:pPr indent="0" lvl="0" marL="0" rtl="0" algn="l">
              <a:spcBef>
                <a:spcPts val="1600"/>
              </a:spcBef>
              <a:spcAft>
                <a:spcPts val="0"/>
              </a:spcAft>
              <a:buNone/>
            </a:pPr>
            <a:r>
              <a:rPr lang="es" sz="1400">
                <a:solidFill>
                  <a:srgbClr val="333333"/>
                </a:solidFill>
                <a:highlight>
                  <a:srgbClr val="FFFFFF"/>
                </a:highlight>
                <a:latin typeface="Open Sans"/>
                <a:ea typeface="Open Sans"/>
                <a:cs typeface="Open Sans"/>
                <a:sym typeface="Open Sans"/>
              </a:rPr>
              <a:t>Es habitual que cuando descargas un ejecutable de cualquier sitio, te venga comprimido ya sea en zip, rar, 7zip o cualquier otro formato. Esto no es arbitrario, sino que los editores lo hacen porque muchas veces los </a:t>
            </a:r>
            <a:r>
              <a:rPr b="1" lang="es" sz="1400">
                <a:solidFill>
                  <a:srgbClr val="333333"/>
                </a:solidFill>
                <a:highlight>
                  <a:srgbClr val="FFFFFF"/>
                </a:highlight>
                <a:latin typeface="Open Sans"/>
                <a:ea typeface="Open Sans"/>
                <a:cs typeface="Open Sans"/>
                <a:sym typeface="Open Sans"/>
              </a:rPr>
              <a:t>navegadores bloquean las descargas de ejecutables</a:t>
            </a:r>
            <a:r>
              <a:rPr lang="es" sz="1400">
                <a:solidFill>
                  <a:srgbClr val="333333"/>
                </a:solidFill>
                <a:highlight>
                  <a:srgbClr val="FFFFFF"/>
                </a:highlight>
                <a:latin typeface="Open Sans"/>
                <a:ea typeface="Open Sans"/>
                <a:cs typeface="Open Sans"/>
                <a:sym typeface="Open Sans"/>
              </a:rPr>
              <a:t>. </a:t>
            </a:r>
            <a:endParaRPr sz="1400">
              <a:solidFill>
                <a:srgbClr val="333333"/>
              </a:solidFill>
              <a:highlight>
                <a:srgbClr val="FFFFFF"/>
              </a:highlight>
              <a:latin typeface="Open Sans"/>
              <a:ea typeface="Open Sans"/>
              <a:cs typeface="Open Sans"/>
              <a:sym typeface="Open Sans"/>
            </a:endParaRPr>
          </a:p>
          <a:p>
            <a:pPr indent="0" lvl="0" marL="0" rtl="0" algn="l">
              <a:spcBef>
                <a:spcPts val="1600"/>
              </a:spcBef>
              <a:spcAft>
                <a:spcPts val="0"/>
              </a:spcAft>
              <a:buNone/>
            </a:pPr>
            <a:r>
              <a:rPr b="1" lang="es" sz="1400">
                <a:solidFill>
                  <a:srgbClr val="333333"/>
                </a:solidFill>
                <a:highlight>
                  <a:schemeClr val="lt1"/>
                </a:highlight>
                <a:latin typeface="Open Sans"/>
                <a:ea typeface="Open Sans"/>
                <a:cs typeface="Open Sans"/>
                <a:sym typeface="Open Sans"/>
              </a:rPr>
              <a:t>El principal objetivo del uso de ficheros JAR es poder ser instalados en varias plataformas. </a:t>
            </a:r>
            <a:r>
              <a:rPr lang="es" sz="1400">
                <a:solidFill>
                  <a:srgbClr val="333333"/>
                </a:solidFill>
                <a:highlight>
                  <a:schemeClr val="lt1"/>
                </a:highlight>
                <a:latin typeface="Open Sans"/>
                <a:ea typeface="Open Sans"/>
                <a:cs typeface="Open Sans"/>
                <a:sym typeface="Open Sans"/>
              </a:rPr>
              <a:t>Mientras que un .exe solo se puede ejecutar en Windows, un .jar se puede ejecutar en mac, linux y windows independientemente de la versión. Solo necesitarás que tu pc sepa cómo interpretar este archivo para poder hacerlo funcionar. Claros ejemplos de programas famosos son jdownloader o minecraft. </a:t>
            </a:r>
            <a:endParaRPr sz="1400">
              <a:solidFill>
                <a:srgbClr val="333333"/>
              </a:solidFill>
              <a:highlight>
                <a:schemeClr val="lt1"/>
              </a:highlight>
              <a:latin typeface="Open Sans"/>
              <a:ea typeface="Open Sans"/>
              <a:cs typeface="Open Sans"/>
              <a:sym typeface="Open Sans"/>
            </a:endParaRPr>
          </a:p>
          <a:p>
            <a:pPr indent="0" lvl="0" marL="0" rtl="0" algn="l">
              <a:spcBef>
                <a:spcPts val="1600"/>
              </a:spcBef>
              <a:spcAft>
                <a:spcPts val="0"/>
              </a:spcAft>
              <a:buNone/>
            </a:pPr>
            <a:r>
              <a:rPr b="1" lang="es" sz="1400">
                <a:solidFill>
                  <a:srgbClr val="333333"/>
                </a:solidFill>
                <a:highlight>
                  <a:schemeClr val="lt1"/>
                </a:highlight>
                <a:latin typeface="Open Sans"/>
                <a:ea typeface="Open Sans"/>
                <a:cs typeface="Open Sans"/>
                <a:sym typeface="Open Sans"/>
              </a:rPr>
              <a:t>Para poder abrir archivos .jar en windows lo primero que necesitarás será instalar java en el equipo. </a:t>
            </a:r>
            <a:r>
              <a:rPr lang="es" sz="1400">
                <a:solidFill>
                  <a:srgbClr val="333333"/>
                </a:solidFill>
                <a:highlight>
                  <a:schemeClr val="lt1"/>
                </a:highlight>
                <a:latin typeface="Open Sans"/>
                <a:ea typeface="Open Sans"/>
                <a:cs typeface="Open Sans"/>
                <a:sym typeface="Open Sans"/>
              </a:rPr>
              <a:t>Simplemente tienes que dirigirte a la página oficial de java, descargarlo y seguir los pasos de la instalación.</a:t>
            </a:r>
            <a:endParaRPr sz="1400">
              <a:solidFill>
                <a:srgbClr val="333333"/>
              </a:solidFill>
              <a:highlight>
                <a:schemeClr val="lt1"/>
              </a:highlight>
              <a:latin typeface="Open Sans"/>
              <a:ea typeface="Open Sans"/>
              <a:cs typeface="Open Sans"/>
              <a:sym typeface="Open Sans"/>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Crear archivos JAR</a:t>
            </a:r>
            <a:endParaRPr/>
          </a:p>
        </p:txBody>
      </p:sp>
      <p:sp>
        <p:nvSpPr>
          <p:cNvPr id="184" name="Google Shape;184;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Eclipse:</a:t>
            </a:r>
            <a:endParaRPr/>
          </a:p>
          <a:p>
            <a:pPr indent="0" lvl="0" marL="0" rtl="0" algn="l">
              <a:spcBef>
                <a:spcPts val="1600"/>
              </a:spcBef>
              <a:spcAft>
                <a:spcPts val="0"/>
              </a:spcAft>
              <a:buNone/>
            </a:pPr>
            <a:r>
              <a:rPr lang="es"/>
              <a:t>File &gt; Export...</a:t>
            </a:r>
            <a:endParaRPr/>
          </a:p>
          <a:p>
            <a:pPr indent="0" lvl="0" marL="0" rtl="0" algn="l">
              <a:spcBef>
                <a:spcPts val="1600"/>
              </a:spcBef>
              <a:spcAft>
                <a:spcPts val="0"/>
              </a:spcAft>
              <a:buNone/>
            </a:pPr>
            <a:r>
              <a:rPr lang="es"/>
              <a:t>Seleccionamos: Java &gt; Runnable JAR file (Next)</a:t>
            </a:r>
            <a:endParaRPr/>
          </a:p>
          <a:p>
            <a:pPr indent="0" lvl="0" marL="0" rtl="0" algn="l">
              <a:spcBef>
                <a:spcPts val="1600"/>
              </a:spcBef>
              <a:spcAft>
                <a:spcPts val="0"/>
              </a:spcAft>
              <a:buNone/>
            </a:pPr>
            <a:r>
              <a:rPr lang="es"/>
              <a:t>Export Destination: \ruta\nombre.jar</a:t>
            </a:r>
            <a:endParaRPr/>
          </a:p>
          <a:p>
            <a:pPr indent="0" lvl="0" marL="0" rtl="0" algn="l">
              <a:spcBef>
                <a:spcPts val="1600"/>
              </a:spcBef>
              <a:spcAft>
                <a:spcPts val="0"/>
              </a:spcAft>
              <a:buNone/>
            </a:pPr>
            <a:r>
              <a:rPr lang="es"/>
              <a:t>Launch configuration: Elegimos la clase que tiene </a:t>
            </a:r>
            <a:endParaRPr/>
          </a:p>
          <a:p>
            <a:pPr indent="0" lvl="0" marL="0" rtl="0" algn="l">
              <a:spcBef>
                <a:spcPts val="1600"/>
              </a:spcBef>
              <a:spcAft>
                <a:spcPts val="0"/>
              </a:spcAft>
              <a:buNone/>
            </a:pPr>
            <a:r>
              <a:rPr lang="es"/>
              <a:t>el método main().</a:t>
            </a:r>
            <a:endParaRPr/>
          </a:p>
          <a:p>
            <a:pPr indent="0" lvl="0" marL="0" rtl="0" algn="l">
              <a:spcBef>
                <a:spcPts val="1600"/>
              </a:spcBef>
              <a:spcAft>
                <a:spcPts val="0"/>
              </a:spcAft>
              <a:buNone/>
            </a:pPr>
            <a:r>
              <a:rPr lang="es"/>
              <a:t>Finish. (Ya tenemos nuestro archivo JAR)</a:t>
            </a:r>
            <a:endParaRPr/>
          </a:p>
          <a:p>
            <a:pPr indent="0" lvl="0" marL="0" rtl="0" algn="l">
              <a:spcBef>
                <a:spcPts val="1600"/>
              </a:spcBef>
              <a:spcAft>
                <a:spcPts val="1600"/>
              </a:spcAft>
              <a:buNone/>
            </a:pPr>
            <a:r>
              <a:t/>
            </a:r>
            <a:endParaRPr/>
          </a:p>
        </p:txBody>
      </p:sp>
      <p:pic>
        <p:nvPicPr>
          <p:cNvPr id="185" name="Google Shape;185;p28"/>
          <p:cNvPicPr preferRelativeResize="0"/>
          <p:nvPr/>
        </p:nvPicPr>
        <p:blipFill>
          <a:blip r:embed="rId3">
            <a:alphaModFix/>
          </a:blip>
          <a:stretch>
            <a:fillRect/>
          </a:stretch>
        </p:blipFill>
        <p:spPr>
          <a:xfrm>
            <a:off x="5536449" y="410000"/>
            <a:ext cx="3467077" cy="335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creación archivo JAR (I)</a:t>
            </a:r>
            <a:endParaRPr/>
          </a:p>
        </p:txBody>
      </p:sp>
      <p:sp>
        <p:nvSpPr>
          <p:cNvPr id="191" name="Google Shape;191;p29"/>
          <p:cNvSpPr txBox="1"/>
          <p:nvPr>
            <p:ph idx="1" type="body"/>
          </p:nvPr>
        </p:nvSpPr>
        <p:spPr>
          <a:xfrm>
            <a:off x="311700" y="10670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Vamos a crear un ejecutable que solicite tu nombre y lo muestre por pantalla.</a:t>
            </a:r>
            <a:endParaRPr>
              <a:latin typeface="Open Sans"/>
              <a:ea typeface="Open Sans"/>
              <a:cs typeface="Open Sans"/>
              <a:sym typeface="Open Sans"/>
            </a:endParaRPr>
          </a:p>
          <a:p>
            <a:pPr indent="0" lvl="0" marL="0" rtl="0" algn="l">
              <a:spcBef>
                <a:spcPts val="1600"/>
              </a:spcBef>
              <a:spcAft>
                <a:spcPts val="0"/>
              </a:spcAft>
              <a:buNone/>
            </a:pPr>
            <a:r>
              <a:rPr b="1" lang="es">
                <a:latin typeface="Open Sans"/>
                <a:ea typeface="Open Sans"/>
                <a:cs typeface="Open Sans"/>
                <a:sym typeface="Open Sans"/>
              </a:rPr>
              <a:t>Librería: </a:t>
            </a:r>
            <a:r>
              <a:rPr b="1" lang="es">
                <a:latin typeface="Open Sans"/>
                <a:ea typeface="Open Sans"/>
                <a:cs typeface="Open Sans"/>
                <a:sym typeface="Open Sans"/>
              </a:rPr>
              <a:t>JOptionPane</a:t>
            </a:r>
            <a:endParaRPr b="1">
              <a:latin typeface="Open Sans"/>
              <a:ea typeface="Open Sans"/>
              <a:cs typeface="Open Sans"/>
              <a:sym typeface="Open Sans"/>
            </a:endParaRPr>
          </a:p>
          <a:p>
            <a:pPr indent="0" lvl="0" marL="0" rtl="0" algn="l">
              <a:spcBef>
                <a:spcPts val="1600"/>
              </a:spcBef>
              <a:spcAft>
                <a:spcPts val="0"/>
              </a:spcAft>
              <a:buNone/>
            </a:pPr>
            <a:r>
              <a:rPr b="1" lang="es">
                <a:latin typeface="Open Sans"/>
                <a:ea typeface="Open Sans"/>
                <a:cs typeface="Open Sans"/>
                <a:sym typeface="Open Sans"/>
              </a:rPr>
              <a:t>import javax.swing.JOptionPane;</a:t>
            </a:r>
            <a:endParaRPr b="1">
              <a:latin typeface="Open Sans"/>
              <a:ea typeface="Open Sans"/>
              <a:cs typeface="Open Sans"/>
              <a:sym typeface="Open Sans"/>
            </a:endParaRPr>
          </a:p>
          <a:p>
            <a:pPr indent="-342900" lvl="0" marL="457200" rtl="0" algn="l">
              <a:spcBef>
                <a:spcPts val="1600"/>
              </a:spcBef>
              <a:spcAft>
                <a:spcPts val="0"/>
              </a:spcAft>
              <a:buSzPts val="1800"/>
              <a:buFont typeface="Open Sans"/>
              <a:buChar char="❏"/>
            </a:pPr>
            <a:r>
              <a:rPr b="1" lang="es">
                <a:latin typeface="Open Sans"/>
                <a:ea typeface="Open Sans"/>
                <a:cs typeface="Open Sans"/>
                <a:sym typeface="Open Sans"/>
              </a:rPr>
              <a:t>JOptionPane.showMessageDialog</a:t>
            </a:r>
            <a:endParaRPr b="1">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JOptionPane.showConfirmDialog</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s">
                <a:latin typeface="Open Sans"/>
                <a:ea typeface="Open Sans"/>
                <a:cs typeface="Open Sans"/>
                <a:sym typeface="Open Sans"/>
              </a:rPr>
              <a:t>JOptionPane.showOptionDialog</a:t>
            </a:r>
            <a:endParaRPr>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s">
                <a:latin typeface="Open Sans"/>
                <a:ea typeface="Open Sans"/>
                <a:cs typeface="Open Sans"/>
                <a:sym typeface="Open Sans"/>
              </a:rPr>
              <a:t>JOptionPane.showInputDialog</a:t>
            </a:r>
            <a:endParaRPr b="1">
              <a:latin typeface="Open Sans"/>
              <a:ea typeface="Open Sans"/>
              <a:cs typeface="Open Sans"/>
              <a:sym typeface="Open Sans"/>
            </a:endParaRPr>
          </a:p>
          <a:p>
            <a:pPr indent="0" lvl="0" marL="0" rtl="0" algn="l">
              <a:spcBef>
                <a:spcPts val="1600"/>
              </a:spcBef>
              <a:spcAft>
                <a:spcPts val="1600"/>
              </a:spcAft>
              <a:buNone/>
            </a:pPr>
            <a:r>
              <a:rPr b="1" lang="es">
                <a:latin typeface="Open Sans"/>
                <a:ea typeface="Open Sans"/>
                <a:cs typeface="Open Sans"/>
                <a:sym typeface="Open Sans"/>
              </a:rPr>
              <a:t>Ejemplo: JOptionPane.showMessageDialog(null, “Texto a mostrar”);</a:t>
            </a:r>
            <a:endParaRPr b="1">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creación archivo JAR (II)</a:t>
            </a:r>
            <a:endParaRPr/>
          </a:p>
          <a:p>
            <a:pPr indent="0" lvl="0" marL="0" rtl="0" algn="l">
              <a:spcBef>
                <a:spcPts val="0"/>
              </a:spcBef>
              <a:spcAft>
                <a:spcPts val="0"/>
              </a:spcAft>
              <a:buNone/>
            </a:pPr>
            <a:r>
              <a:t/>
            </a:r>
            <a:endParaRPr/>
          </a:p>
        </p:txBody>
      </p:sp>
      <p:sp>
        <p:nvSpPr>
          <p:cNvPr id="197" name="Google Shape;19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Crear un archivo JAR que devuelva por pantalla el nombre de un alumno de forma aleatoria. </a:t>
            </a:r>
            <a:endParaRPr>
              <a:latin typeface="Open Sans"/>
              <a:ea typeface="Open Sans"/>
              <a:cs typeface="Open Sans"/>
              <a:sym typeface="Open Sans"/>
            </a:endParaRPr>
          </a:p>
          <a:p>
            <a:pPr indent="0" lvl="0" marL="0" rtl="0" algn="l">
              <a:spcBef>
                <a:spcPts val="1600"/>
              </a:spcBef>
              <a:spcAft>
                <a:spcPts val="0"/>
              </a:spcAft>
              <a:buNone/>
            </a:pPr>
            <a:r>
              <a:rPr b="1" lang="es">
                <a:latin typeface="Open Sans"/>
                <a:ea typeface="Open Sans"/>
                <a:cs typeface="Open Sans"/>
                <a:sym typeface="Open Sans"/>
              </a:rPr>
              <a:t>Librería: JOptionPane</a:t>
            </a:r>
            <a:endParaRPr b="1">
              <a:latin typeface="Open Sans"/>
              <a:ea typeface="Open Sans"/>
              <a:cs typeface="Open Sans"/>
              <a:sym typeface="Open Sans"/>
            </a:endParaRPr>
          </a:p>
          <a:p>
            <a:pPr indent="-342900" lvl="0" marL="457200" rtl="0" algn="l">
              <a:spcBef>
                <a:spcPts val="1600"/>
              </a:spcBef>
              <a:spcAft>
                <a:spcPts val="0"/>
              </a:spcAft>
              <a:buSzPts val="1800"/>
              <a:buFont typeface="Open Sans"/>
              <a:buAutoNum type="arabicPeriod"/>
            </a:pPr>
            <a:r>
              <a:rPr lang="es">
                <a:latin typeface="Open Sans"/>
                <a:ea typeface="Open Sans"/>
                <a:cs typeface="Open Sans"/>
                <a:sym typeface="Open Sans"/>
              </a:rPr>
              <a:t>Creamos un array de tipo String con los nombres y apellidos de 5 alumnos</a:t>
            </a:r>
            <a:endParaRPr>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s">
                <a:latin typeface="Open Sans"/>
                <a:ea typeface="Open Sans"/>
                <a:cs typeface="Open Sans"/>
                <a:sym typeface="Open Sans"/>
              </a:rPr>
              <a:t>Calculamos un número aleatorio entre 0 y 4 con la siguiente fórmula</a:t>
            </a:r>
            <a:endParaRPr>
              <a:latin typeface="Open Sans"/>
              <a:ea typeface="Open Sans"/>
              <a:cs typeface="Open Sans"/>
              <a:sym typeface="Open Sans"/>
            </a:endParaRPr>
          </a:p>
          <a:p>
            <a:pPr indent="-317500" lvl="1" marL="914400" rtl="0" algn="l">
              <a:spcBef>
                <a:spcPts val="0"/>
              </a:spcBef>
              <a:spcAft>
                <a:spcPts val="0"/>
              </a:spcAft>
              <a:buSzPts val="1400"/>
              <a:buFont typeface="Open Sans"/>
              <a:buAutoNum type="alphaLcPeriod"/>
            </a:pPr>
            <a:r>
              <a:rPr lang="es">
                <a:latin typeface="Open Sans"/>
                <a:ea typeface="Open Sans"/>
                <a:cs typeface="Open Sans"/>
                <a:sym typeface="Open Sans"/>
              </a:rPr>
              <a:t>Math.random() * listaAlumnos.length</a:t>
            </a:r>
            <a:endParaRPr>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s">
                <a:latin typeface="Open Sans"/>
                <a:ea typeface="Open Sans"/>
                <a:cs typeface="Open Sans"/>
                <a:sym typeface="Open Sans"/>
              </a:rPr>
              <a:t>Devolvemos por pantalla el alumno correspondiente a esa posición en el array.</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Funciones útiles de Programación</a:t>
            </a:r>
            <a:endParaRPr/>
          </a:p>
          <a:p>
            <a:pPr indent="0" lvl="0" marL="0" rtl="0" algn="l">
              <a:spcBef>
                <a:spcPts val="0"/>
              </a:spcBef>
              <a:spcAft>
                <a:spcPts val="0"/>
              </a:spcAft>
              <a:buNone/>
            </a:pPr>
            <a:r>
              <a:t/>
            </a:r>
            <a:endParaRPr/>
          </a:p>
        </p:txBody>
      </p:sp>
      <p:sp>
        <p:nvSpPr>
          <p:cNvPr id="203" name="Google Shape;203;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Compilar y detectar errores</a:t>
            </a:r>
            <a:endParaRPr/>
          </a:p>
          <a:p>
            <a:pPr indent="-342900" lvl="0" marL="457200" rtl="0" algn="l">
              <a:spcBef>
                <a:spcPts val="0"/>
              </a:spcBef>
              <a:spcAft>
                <a:spcPts val="0"/>
              </a:spcAft>
              <a:buSzPts val="1800"/>
              <a:buChar char="❏"/>
            </a:pPr>
            <a:r>
              <a:rPr lang="es"/>
              <a:t>CTRL + SPACE</a:t>
            </a:r>
            <a:endParaRPr/>
          </a:p>
          <a:p>
            <a:pPr indent="-342900" lvl="0" marL="457200" rtl="0" algn="l">
              <a:spcBef>
                <a:spcPts val="0"/>
              </a:spcBef>
              <a:spcAft>
                <a:spcPts val="0"/>
              </a:spcAft>
              <a:buSzPts val="1800"/>
              <a:buChar char="❏"/>
            </a:pPr>
            <a:r>
              <a:rPr lang="es"/>
              <a:t>Atajos</a:t>
            </a:r>
            <a:endParaRPr/>
          </a:p>
          <a:p>
            <a:pPr indent="-342900" lvl="0" marL="457200" rtl="0" algn="l">
              <a:spcBef>
                <a:spcPts val="0"/>
              </a:spcBef>
              <a:spcAft>
                <a:spcPts val="0"/>
              </a:spcAft>
              <a:buSzPts val="1800"/>
              <a:buChar char="❏"/>
            </a:pPr>
            <a:r>
              <a:rPr lang="es"/>
              <a:t>Documentación</a:t>
            </a:r>
            <a:endParaRPr/>
          </a:p>
          <a:p>
            <a:pPr indent="-342900" lvl="0" marL="457200" rtl="0" algn="l">
              <a:spcBef>
                <a:spcPts val="0"/>
              </a:spcBef>
              <a:spcAft>
                <a:spcPts val="0"/>
              </a:spcAft>
              <a:buSzPts val="1800"/>
              <a:buChar char="❏"/>
            </a:pPr>
            <a:r>
              <a:rPr lang="es"/>
              <a:t>Vistas</a:t>
            </a:r>
            <a:endParaRPr/>
          </a:p>
          <a:p>
            <a:pPr indent="-342900" lvl="0" marL="457200" rtl="0" algn="l">
              <a:spcBef>
                <a:spcPts val="0"/>
              </a:spcBef>
              <a:spcAft>
                <a:spcPts val="0"/>
              </a:spcAft>
              <a:buSzPts val="1800"/>
              <a:buChar char="❏"/>
            </a:pPr>
            <a:r>
              <a:rPr lang="es"/>
              <a:t>Ejecución y Argumentos</a:t>
            </a:r>
            <a:endParaRPr/>
          </a:p>
          <a:p>
            <a:pPr indent="-342900" lvl="0" marL="457200" rtl="0" algn="l">
              <a:spcBef>
                <a:spcPts val="0"/>
              </a:spcBef>
              <a:spcAft>
                <a:spcPts val="0"/>
              </a:spcAft>
              <a:buSzPts val="1800"/>
              <a:buChar char="❏"/>
            </a:pPr>
            <a:r>
              <a:rPr lang="es"/>
              <a:t>Depuración</a:t>
            </a:r>
            <a:endParaRPr/>
          </a:p>
          <a:p>
            <a:pPr indent="-342900" lvl="0" marL="457200" rtl="0" algn="l">
              <a:spcBef>
                <a:spcPts val="0"/>
              </a:spcBef>
              <a:spcAft>
                <a:spcPts val="0"/>
              </a:spcAft>
              <a:buSzPts val="1800"/>
              <a:buChar char="❏"/>
            </a:pPr>
            <a:r>
              <a:rPr lang="es"/>
              <a:t>Tareas</a:t>
            </a:r>
            <a:endParaRPr/>
          </a:p>
          <a:p>
            <a:pPr indent="-342900" lvl="0" marL="457200" rtl="0" algn="l">
              <a:spcBef>
                <a:spcPts val="0"/>
              </a:spcBef>
              <a:spcAft>
                <a:spcPts val="0"/>
              </a:spcAft>
              <a:buSzPts val="1800"/>
              <a:buChar char="❏"/>
            </a:pPr>
            <a:r>
              <a:rPr lang="es"/>
              <a:t>Plug-ins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Instalación JDK</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555555"/>
                </a:solidFill>
                <a:highlight>
                  <a:srgbClr val="FFFFFF"/>
                </a:highlight>
                <a:latin typeface="Open Sans"/>
                <a:ea typeface="Open Sans"/>
                <a:cs typeface="Open Sans"/>
                <a:sym typeface="Open Sans"/>
              </a:rPr>
              <a:t>Antes de instalar Eclipse, vamos a instalar siempre el JDK.</a:t>
            </a:r>
            <a:endParaRPr>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solidFill>
                <a:srgbClr val="000000"/>
              </a:solidFill>
              <a:latin typeface="Open Sans"/>
              <a:ea typeface="Open Sans"/>
              <a:cs typeface="Open Sans"/>
              <a:sym typeface="Open Sans"/>
            </a:endParaRPr>
          </a:p>
          <a:p>
            <a:pPr indent="0" lvl="0" marL="0" rtl="0" algn="l">
              <a:spcBef>
                <a:spcPts val="0"/>
              </a:spcBef>
              <a:spcAft>
                <a:spcPts val="0"/>
              </a:spcAft>
              <a:buNone/>
            </a:pPr>
            <a:r>
              <a:rPr lang="es">
                <a:solidFill>
                  <a:srgbClr val="555555"/>
                </a:solidFill>
                <a:highlight>
                  <a:srgbClr val="FFFFFF"/>
                </a:highlight>
                <a:latin typeface="Open Sans"/>
                <a:ea typeface="Open Sans"/>
                <a:cs typeface="Open Sans"/>
                <a:sym typeface="Open Sans"/>
              </a:rPr>
              <a:t>Para descargarlo, debemos meternos en la web oficial de Oracle e instalarlo:</a:t>
            </a:r>
            <a:endParaRPr>
              <a:solidFill>
                <a:srgbClr val="000000"/>
              </a:solidFill>
              <a:latin typeface="Open Sans"/>
              <a:ea typeface="Open Sans"/>
              <a:cs typeface="Open Sans"/>
              <a:sym typeface="Open Sans"/>
            </a:endParaRPr>
          </a:p>
          <a:p>
            <a:pPr indent="0" lvl="0" marL="0" rtl="0" algn="l">
              <a:spcBef>
                <a:spcPts val="0"/>
              </a:spcBef>
              <a:spcAft>
                <a:spcPts val="0"/>
              </a:spcAft>
              <a:buNone/>
            </a:pPr>
            <a:r>
              <a:rPr lang="es" u="sng">
                <a:solidFill>
                  <a:srgbClr val="1155CC"/>
                </a:solidFill>
                <a:latin typeface="Open Sans"/>
                <a:ea typeface="Open Sans"/>
                <a:cs typeface="Open Sans"/>
                <a:sym typeface="Open Sans"/>
                <a:hlinkClick r:id="rId3">
                  <a:extLst>
                    <a:ext uri="{A12FA001-AC4F-418D-AE19-62706E023703}">
                      <ahyp:hlinkClr val="tx"/>
                    </a:ext>
                  </a:extLst>
                </a:hlinkClick>
              </a:rPr>
              <a:t>https://www.oracle.com/java/technologies/javase-jdk15-downloads.html</a:t>
            </a:r>
            <a:endParaRPr>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solidFill>
                <a:srgbClr val="000000"/>
              </a:solidFill>
              <a:latin typeface="Open Sans"/>
              <a:ea typeface="Open Sans"/>
              <a:cs typeface="Open Sans"/>
              <a:sym typeface="Open Sans"/>
            </a:endParaRPr>
          </a:p>
          <a:p>
            <a:pPr indent="0" lvl="0" marL="0" rtl="0" algn="l">
              <a:spcBef>
                <a:spcPts val="0"/>
              </a:spcBef>
              <a:spcAft>
                <a:spcPts val="0"/>
              </a:spcAft>
              <a:buNone/>
            </a:pPr>
            <a:r>
              <a:rPr lang="es">
                <a:solidFill>
                  <a:srgbClr val="555555"/>
                </a:solidFill>
                <a:highlight>
                  <a:srgbClr val="FFFFFF"/>
                </a:highlight>
                <a:latin typeface="Open Sans"/>
                <a:ea typeface="Open Sans"/>
                <a:cs typeface="Open Sans"/>
                <a:sym typeface="Open Sans"/>
              </a:rPr>
              <a:t>Una vez instalado el JDK, vamos a instalar Eclipse.</a:t>
            </a:r>
            <a:endParaRPr>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Compilar y detectar errores</a:t>
            </a:r>
            <a:endParaRPr/>
          </a:p>
        </p:txBody>
      </p:sp>
      <p:sp>
        <p:nvSpPr>
          <p:cNvPr id="209" name="Google Shape;209;p32"/>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importante tener en cuenta que en Eclipse los errores de compilación se muestran en tiempo real subrayando el fragmento de código adecuado con una línea roja.</a:t>
            </a:r>
            <a:endParaRPr/>
          </a:p>
          <a:p>
            <a:pPr indent="0" lvl="0" marL="0" rtl="0" algn="l">
              <a:spcBef>
                <a:spcPts val="1600"/>
              </a:spcBef>
              <a:spcAft>
                <a:spcPts val="0"/>
              </a:spcAft>
              <a:buNone/>
            </a:pPr>
            <a:r>
              <a:rPr lang="es"/>
              <a:t>Los errores pueden encontrarse fácilmente porque se muestran además como marcas rojas en el margen derecho del editor de código Java.</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0" name="Google Shape;210;p32"/>
          <p:cNvPicPr preferRelativeResize="0"/>
          <p:nvPr/>
        </p:nvPicPr>
        <p:blipFill>
          <a:blip r:embed="rId3">
            <a:alphaModFix/>
          </a:blip>
          <a:stretch>
            <a:fillRect/>
          </a:stretch>
        </p:blipFill>
        <p:spPr>
          <a:xfrm>
            <a:off x="1866900" y="3045950"/>
            <a:ext cx="5410200" cy="160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Compilar y detectar errores</a:t>
            </a:r>
            <a:endParaRPr/>
          </a:p>
          <a:p>
            <a:pPr indent="0" lvl="0" marL="0" rtl="0" algn="l">
              <a:spcBef>
                <a:spcPts val="0"/>
              </a:spcBef>
              <a:spcAft>
                <a:spcPts val="0"/>
              </a:spcAft>
              <a:buNone/>
            </a:pPr>
            <a:r>
              <a:t/>
            </a:r>
            <a:endParaRPr/>
          </a:p>
        </p:txBody>
      </p:sp>
      <p:sp>
        <p:nvSpPr>
          <p:cNvPr id="216" name="Google Shape;21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advertencias (warnings)  se muestran de la misma  manera, pero con marcas </a:t>
            </a:r>
            <a:endParaRPr/>
          </a:p>
          <a:p>
            <a:pPr indent="0" lvl="0" marL="0" rtl="0" algn="l">
              <a:spcBef>
                <a:spcPts val="0"/>
              </a:spcBef>
              <a:spcAft>
                <a:spcPts val="0"/>
              </a:spcAft>
              <a:buNone/>
            </a:pPr>
            <a:r>
              <a:rPr lang="es"/>
              <a:t>amarillas.</a:t>
            </a:r>
            <a:endParaRPr/>
          </a:p>
        </p:txBody>
      </p:sp>
      <p:pic>
        <p:nvPicPr>
          <p:cNvPr id="217" name="Google Shape;217;p33"/>
          <p:cNvPicPr preferRelativeResize="0"/>
          <p:nvPr/>
        </p:nvPicPr>
        <p:blipFill>
          <a:blip r:embed="rId3">
            <a:alphaModFix/>
          </a:blip>
          <a:stretch>
            <a:fillRect/>
          </a:stretch>
        </p:blipFill>
        <p:spPr>
          <a:xfrm>
            <a:off x="1132200" y="2269388"/>
            <a:ext cx="6705600" cy="159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CRTL + SPACE</a:t>
            </a:r>
            <a:endParaRPr/>
          </a:p>
        </p:txBody>
      </p:sp>
      <p:sp>
        <p:nvSpPr>
          <p:cNvPr id="223" name="Google Shape;223;p34"/>
          <p:cNvSpPr txBox="1"/>
          <p:nvPr>
            <p:ph idx="1" type="body"/>
          </p:nvPr>
        </p:nvSpPr>
        <p:spPr>
          <a:xfrm>
            <a:off x="311700" y="1229875"/>
            <a:ext cx="3257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Usar "CTRL + Espacio" tras escribir los primeros caracteres del nombre de una clase Java mostrará las posibles alternativas. Puede seleccionar cualquiera de ellas simplemente realizando clic izquierdo del ratón.</a:t>
            </a:r>
            <a:endParaRPr/>
          </a:p>
          <a:p>
            <a:pPr indent="0" lvl="0" marL="0" rtl="0" algn="l">
              <a:spcBef>
                <a:spcPts val="1600"/>
              </a:spcBef>
              <a:spcAft>
                <a:spcPts val="1600"/>
              </a:spcAft>
              <a:buNone/>
            </a:pPr>
            <a:r>
              <a:t/>
            </a:r>
            <a:endParaRPr/>
          </a:p>
        </p:txBody>
      </p:sp>
      <p:pic>
        <p:nvPicPr>
          <p:cNvPr id="224" name="Google Shape;224;p34"/>
          <p:cNvPicPr preferRelativeResize="0"/>
          <p:nvPr/>
        </p:nvPicPr>
        <p:blipFill>
          <a:blip r:embed="rId3">
            <a:alphaModFix/>
          </a:blip>
          <a:stretch>
            <a:fillRect/>
          </a:stretch>
        </p:blipFill>
        <p:spPr>
          <a:xfrm>
            <a:off x="3569400" y="1281100"/>
            <a:ext cx="5419725" cy="258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CRTL + SPACE</a:t>
            </a:r>
            <a:endParaRPr/>
          </a:p>
          <a:p>
            <a:pPr indent="0" lvl="0" marL="0" rtl="0" algn="l">
              <a:spcBef>
                <a:spcPts val="0"/>
              </a:spcBef>
              <a:spcAft>
                <a:spcPts val="0"/>
              </a:spcAft>
              <a:buNone/>
            </a:pPr>
            <a:r>
              <a:t/>
            </a:r>
            <a:endParaRPr/>
          </a:p>
        </p:txBody>
      </p:sp>
      <p:sp>
        <p:nvSpPr>
          <p:cNvPr id="230" name="Google Shape;230;p35"/>
          <p:cNvSpPr txBox="1"/>
          <p:nvPr>
            <p:ph idx="1" type="body"/>
          </p:nvPr>
        </p:nvSpPr>
        <p:spPr>
          <a:xfrm>
            <a:off x="126000" y="1109250"/>
            <a:ext cx="8706300" cy="3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1600"/>
              </a:spcBef>
              <a:spcAft>
                <a:spcPts val="0"/>
              </a:spcAft>
              <a:buNone/>
            </a:pPr>
            <a:r>
              <a:rPr b="1" lang="es">
                <a:latin typeface="Open Sans"/>
                <a:ea typeface="Open Sans"/>
                <a:cs typeface="Open Sans"/>
                <a:sym typeface="Open Sans"/>
              </a:rPr>
              <a:t>Atributos y Variables locales: </a:t>
            </a:r>
            <a:endParaRPr b="1">
              <a:latin typeface="Open Sans"/>
              <a:ea typeface="Open Sans"/>
              <a:cs typeface="Open Sans"/>
              <a:sym typeface="Open Sans"/>
            </a:endParaRPr>
          </a:p>
          <a:p>
            <a:pPr indent="0" lvl="0" marL="0" rtl="0" algn="l">
              <a:spcBef>
                <a:spcPts val="1600"/>
              </a:spcBef>
              <a:spcAft>
                <a:spcPts val="0"/>
              </a:spcAft>
              <a:buNone/>
            </a:pPr>
            <a:r>
              <a:rPr lang="es">
                <a:latin typeface="Open Sans"/>
                <a:ea typeface="Open Sans"/>
                <a:cs typeface="Open Sans"/>
                <a:sym typeface="Open Sans"/>
              </a:rPr>
              <a:t>Cuando se define una clase </a:t>
            </a:r>
            <a:endParaRPr>
              <a:latin typeface="Open Sans"/>
              <a:ea typeface="Open Sans"/>
              <a:cs typeface="Open Sans"/>
              <a:sym typeface="Open Sans"/>
            </a:endParaRPr>
          </a:p>
          <a:p>
            <a:pPr indent="0" lvl="0" marL="0" rtl="0" algn="l">
              <a:spcBef>
                <a:spcPts val="1600"/>
              </a:spcBef>
              <a:spcAft>
                <a:spcPts val="0"/>
              </a:spcAft>
              <a:buNone/>
            </a:pPr>
            <a:r>
              <a:rPr lang="es">
                <a:latin typeface="Open Sans"/>
                <a:ea typeface="Open Sans"/>
                <a:cs typeface="Open Sans"/>
                <a:sym typeface="Open Sans"/>
              </a:rPr>
              <a:t>es normal dar nombres </a:t>
            </a:r>
            <a:endParaRPr>
              <a:latin typeface="Open Sans"/>
              <a:ea typeface="Open Sans"/>
              <a:cs typeface="Open Sans"/>
              <a:sym typeface="Open Sans"/>
            </a:endParaRPr>
          </a:p>
          <a:p>
            <a:pPr indent="0" lvl="0" marL="0" rtl="0" algn="l">
              <a:spcBef>
                <a:spcPts val="1600"/>
              </a:spcBef>
              <a:spcAft>
                <a:spcPts val="0"/>
              </a:spcAft>
              <a:buNone/>
            </a:pPr>
            <a:r>
              <a:rPr lang="es">
                <a:latin typeface="Open Sans"/>
                <a:ea typeface="Open Sans"/>
                <a:cs typeface="Open Sans"/>
                <a:sym typeface="Open Sans"/>
              </a:rPr>
              <a:t>inventados a sus atributos </a:t>
            </a:r>
            <a:endParaRPr>
              <a:latin typeface="Open Sans"/>
              <a:ea typeface="Open Sans"/>
              <a:cs typeface="Open Sans"/>
              <a:sym typeface="Open Sans"/>
            </a:endParaRPr>
          </a:p>
          <a:p>
            <a:pPr indent="0" lvl="0" marL="0" rtl="0" algn="l">
              <a:spcBef>
                <a:spcPts val="1600"/>
              </a:spcBef>
              <a:spcAft>
                <a:spcPts val="0"/>
              </a:spcAft>
              <a:buNone/>
            </a:pPr>
            <a:r>
              <a:rPr lang="es">
                <a:latin typeface="Open Sans"/>
                <a:ea typeface="Open Sans"/>
                <a:cs typeface="Open Sans"/>
                <a:sym typeface="Open Sans"/>
              </a:rPr>
              <a:t>y a las variables internas de los métodos. Pero en ocasiones resulta difícil recordar el nombre exacto. Tras escribir los primeros caracteres del atributo o de la variable local,  pulsar"CTRL + Espacio" mostrará las posibles alternativas.</a:t>
            </a:r>
            <a:endParaRPr>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231" name="Google Shape;231;p35"/>
          <p:cNvPicPr preferRelativeResize="0"/>
          <p:nvPr/>
        </p:nvPicPr>
        <p:blipFill>
          <a:blip r:embed="rId3">
            <a:alphaModFix/>
          </a:blip>
          <a:stretch>
            <a:fillRect/>
          </a:stretch>
        </p:blipFill>
        <p:spPr>
          <a:xfrm>
            <a:off x="3617738" y="1109250"/>
            <a:ext cx="5438775" cy="257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CTRL + SPACE</a:t>
            </a:r>
            <a:endParaRPr/>
          </a:p>
        </p:txBody>
      </p:sp>
      <p:sp>
        <p:nvSpPr>
          <p:cNvPr id="237" name="Google Shape;237;p36"/>
          <p:cNvSpPr txBox="1"/>
          <p:nvPr>
            <p:ph idx="1" type="body"/>
          </p:nvPr>
        </p:nvSpPr>
        <p:spPr>
          <a:xfrm>
            <a:off x="311700" y="10659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Open Sans"/>
                <a:ea typeface="Open Sans"/>
                <a:cs typeface="Open Sans"/>
                <a:sym typeface="Open Sans"/>
              </a:rPr>
              <a:t>Métodos y constructores: </a:t>
            </a:r>
            <a:endParaRPr b="1">
              <a:latin typeface="Open Sans"/>
              <a:ea typeface="Open Sans"/>
              <a:cs typeface="Open Sans"/>
              <a:sym typeface="Open Sans"/>
            </a:endParaRPr>
          </a:p>
          <a:p>
            <a:pPr indent="0" lvl="0" marL="0" rtl="0" algn="l">
              <a:spcBef>
                <a:spcPts val="1600"/>
              </a:spcBef>
              <a:spcAft>
                <a:spcPts val="0"/>
              </a:spcAft>
              <a:buNone/>
            </a:pPr>
            <a:r>
              <a:rPr lang="es">
                <a:latin typeface="Open Sans"/>
                <a:ea typeface="Open Sans"/>
                <a:cs typeface="Open Sans"/>
                <a:sym typeface="Open Sans"/>
              </a:rPr>
              <a:t>Escribir las primeras letras del modificador de un método tal como "public" o "private" y pulsar "CTRL + Espacio" le permitirá crear automáticamente una plantilla del método.</a:t>
            </a:r>
            <a:endParaRPr>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238" name="Google Shape;238;p36"/>
          <p:cNvPicPr preferRelativeResize="0"/>
          <p:nvPr/>
        </p:nvPicPr>
        <p:blipFill>
          <a:blip r:embed="rId3">
            <a:alphaModFix/>
          </a:blip>
          <a:stretch>
            <a:fillRect/>
          </a:stretch>
        </p:blipFill>
        <p:spPr>
          <a:xfrm>
            <a:off x="1987000" y="2681625"/>
            <a:ext cx="7117474" cy="236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CTRL + SPACE</a:t>
            </a:r>
            <a:endParaRPr/>
          </a:p>
        </p:txBody>
      </p:sp>
      <p:sp>
        <p:nvSpPr>
          <p:cNvPr id="244" name="Google Shape;244;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Bucles: Eclipse proporciona algunas funciones de auto completado que pueden acelerar considerablemente el proceso. Basta con escribir "do", "while" o "for" y pulsar "CTRL + Espacio" para mostrar las posibles opciones.</a:t>
            </a:r>
            <a:endParaRPr/>
          </a:p>
          <a:p>
            <a:pPr indent="0" lvl="0" marL="0" rtl="0" algn="l">
              <a:spcBef>
                <a:spcPts val="1600"/>
              </a:spcBef>
              <a:spcAft>
                <a:spcPts val="1600"/>
              </a:spcAft>
              <a:buNone/>
            </a:pPr>
            <a:r>
              <a:t/>
            </a:r>
            <a:endParaRPr/>
          </a:p>
        </p:txBody>
      </p:sp>
      <p:pic>
        <p:nvPicPr>
          <p:cNvPr id="245" name="Google Shape;245;p37"/>
          <p:cNvPicPr preferRelativeResize="0"/>
          <p:nvPr/>
        </p:nvPicPr>
        <p:blipFill>
          <a:blip r:embed="rId3">
            <a:alphaModFix/>
          </a:blip>
          <a:stretch>
            <a:fillRect/>
          </a:stretch>
        </p:blipFill>
        <p:spPr>
          <a:xfrm>
            <a:off x="752350" y="2234149"/>
            <a:ext cx="7639300" cy="2480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Atajos</a:t>
            </a:r>
            <a:endParaRPr/>
          </a:p>
        </p:txBody>
      </p:sp>
      <p:pic>
        <p:nvPicPr>
          <p:cNvPr id="251" name="Google Shape;251;p38"/>
          <p:cNvPicPr preferRelativeResize="0"/>
          <p:nvPr/>
        </p:nvPicPr>
        <p:blipFill>
          <a:blip r:embed="rId3">
            <a:alphaModFix/>
          </a:blip>
          <a:stretch>
            <a:fillRect/>
          </a:stretch>
        </p:blipFill>
        <p:spPr>
          <a:xfrm>
            <a:off x="1708600" y="24475"/>
            <a:ext cx="6934457" cy="5094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Atajos</a:t>
            </a:r>
            <a:endParaRPr/>
          </a:p>
        </p:txBody>
      </p:sp>
      <p:pic>
        <p:nvPicPr>
          <p:cNvPr id="257" name="Google Shape;257;p39"/>
          <p:cNvPicPr preferRelativeResize="0"/>
          <p:nvPr/>
        </p:nvPicPr>
        <p:blipFill>
          <a:blip r:embed="rId3">
            <a:alphaModFix/>
          </a:blip>
          <a:stretch>
            <a:fillRect/>
          </a:stretch>
        </p:blipFill>
        <p:spPr>
          <a:xfrm>
            <a:off x="676263" y="1419213"/>
            <a:ext cx="7705725" cy="1304925"/>
          </a:xfrm>
          <a:prstGeom prst="rect">
            <a:avLst/>
          </a:prstGeom>
          <a:noFill/>
          <a:ln>
            <a:noFill/>
          </a:ln>
        </p:spPr>
      </p:pic>
      <p:pic>
        <p:nvPicPr>
          <p:cNvPr id="258" name="Google Shape;258;p39"/>
          <p:cNvPicPr preferRelativeResize="0"/>
          <p:nvPr/>
        </p:nvPicPr>
        <p:blipFill>
          <a:blip r:embed="rId4">
            <a:alphaModFix/>
          </a:blip>
          <a:stretch>
            <a:fillRect/>
          </a:stretch>
        </p:blipFill>
        <p:spPr>
          <a:xfrm>
            <a:off x="676275" y="2724138"/>
            <a:ext cx="7791450" cy="657225"/>
          </a:xfrm>
          <a:prstGeom prst="rect">
            <a:avLst/>
          </a:prstGeom>
          <a:noFill/>
          <a:ln>
            <a:noFill/>
          </a:ln>
        </p:spPr>
      </p:pic>
      <p:pic>
        <p:nvPicPr>
          <p:cNvPr id="259" name="Google Shape;259;p39"/>
          <p:cNvPicPr preferRelativeResize="0"/>
          <p:nvPr/>
        </p:nvPicPr>
        <p:blipFill>
          <a:blip r:embed="rId5">
            <a:alphaModFix/>
          </a:blip>
          <a:stretch>
            <a:fillRect/>
          </a:stretch>
        </p:blipFill>
        <p:spPr>
          <a:xfrm>
            <a:off x="676275" y="3381363"/>
            <a:ext cx="7791450" cy="34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Atajos</a:t>
            </a:r>
            <a:endParaRPr/>
          </a:p>
        </p:txBody>
      </p:sp>
      <p:pic>
        <p:nvPicPr>
          <p:cNvPr id="265" name="Google Shape;265;p40"/>
          <p:cNvPicPr preferRelativeResize="0"/>
          <p:nvPr/>
        </p:nvPicPr>
        <p:blipFill>
          <a:blip r:embed="rId3">
            <a:alphaModFix/>
          </a:blip>
          <a:stretch>
            <a:fillRect/>
          </a:stretch>
        </p:blipFill>
        <p:spPr>
          <a:xfrm>
            <a:off x="695325" y="1452550"/>
            <a:ext cx="7753350" cy="223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Atajos</a:t>
            </a:r>
            <a:endParaRPr/>
          </a:p>
        </p:txBody>
      </p:sp>
      <p:pic>
        <p:nvPicPr>
          <p:cNvPr id="271" name="Google Shape;271;p41"/>
          <p:cNvPicPr preferRelativeResize="0"/>
          <p:nvPr/>
        </p:nvPicPr>
        <p:blipFill>
          <a:blip r:embed="rId3">
            <a:alphaModFix/>
          </a:blip>
          <a:stretch>
            <a:fillRect/>
          </a:stretch>
        </p:blipFill>
        <p:spPr>
          <a:xfrm>
            <a:off x="652463" y="1419225"/>
            <a:ext cx="7839075" cy="230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Configurar variables de entorno (I)</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41423D"/>
                </a:solidFill>
                <a:latin typeface="Open Sans"/>
                <a:ea typeface="Open Sans"/>
                <a:cs typeface="Open Sans"/>
                <a:sym typeface="Open Sans"/>
              </a:rPr>
              <a:t>Java requiere una pequeña configuración para poder usarlo en nuestro equipo</a:t>
            </a:r>
            <a:endParaRPr>
              <a:latin typeface="Open Sans"/>
              <a:ea typeface="Open Sans"/>
              <a:cs typeface="Open Sans"/>
              <a:sym typeface="Open Sans"/>
            </a:endParaRPr>
          </a:p>
          <a:p>
            <a:pPr indent="0" lvl="0" marL="0" rtl="0" algn="just">
              <a:spcBef>
                <a:spcPts val="1100"/>
              </a:spcBef>
              <a:spcAft>
                <a:spcPts val="0"/>
              </a:spcAft>
              <a:buNone/>
            </a:pPr>
            <a:r>
              <a:rPr lang="es">
                <a:solidFill>
                  <a:srgbClr val="41423D"/>
                </a:solidFill>
                <a:latin typeface="Open Sans"/>
                <a:ea typeface="Open Sans"/>
                <a:cs typeface="Open Sans"/>
                <a:sym typeface="Open Sans"/>
              </a:rPr>
              <a:t>Vamos a configurar las variables: </a:t>
            </a:r>
            <a:r>
              <a:rPr b="1" lang="es">
                <a:solidFill>
                  <a:srgbClr val="41423D"/>
                </a:solidFill>
                <a:latin typeface="Open Sans"/>
                <a:ea typeface="Open Sans"/>
                <a:cs typeface="Open Sans"/>
                <a:sym typeface="Open Sans"/>
              </a:rPr>
              <a:t>“JAVA_HOME” y “PATH”</a:t>
            </a:r>
            <a:r>
              <a:rPr lang="es">
                <a:solidFill>
                  <a:srgbClr val="41423D"/>
                </a:solidFill>
                <a:latin typeface="Open Sans"/>
                <a:ea typeface="Open Sans"/>
                <a:cs typeface="Open Sans"/>
                <a:sym typeface="Open Sans"/>
              </a:rPr>
              <a:t>.</a:t>
            </a:r>
            <a:endParaRPr>
              <a:solidFill>
                <a:srgbClr val="41423D"/>
              </a:solidFill>
              <a:latin typeface="Open Sans"/>
              <a:ea typeface="Open Sans"/>
              <a:cs typeface="Open Sans"/>
              <a:sym typeface="Open Sans"/>
            </a:endParaRPr>
          </a:p>
          <a:p>
            <a:pPr indent="0" lvl="0" marL="0" rtl="0" algn="just">
              <a:spcBef>
                <a:spcPts val="1100"/>
              </a:spcBef>
              <a:spcAft>
                <a:spcPts val="0"/>
              </a:spcAft>
              <a:buNone/>
            </a:pPr>
            <a:r>
              <a:rPr b="1" lang="es">
                <a:solidFill>
                  <a:srgbClr val="41423D"/>
                </a:solidFill>
                <a:latin typeface="Open Sans"/>
                <a:ea typeface="Open Sans"/>
                <a:cs typeface="Open Sans"/>
                <a:sym typeface="Open Sans"/>
              </a:rPr>
              <a:t>JAVA_HOME, es una variable de entorno del sistema</a:t>
            </a:r>
            <a:r>
              <a:rPr lang="es">
                <a:solidFill>
                  <a:srgbClr val="41423D"/>
                </a:solidFill>
                <a:latin typeface="Open Sans"/>
                <a:ea typeface="Open Sans"/>
                <a:cs typeface="Open Sans"/>
                <a:sym typeface="Open Sans"/>
              </a:rPr>
              <a:t> que informa al sistema operativo sobre la ruta donde se encuentra instalado Java. Seguiremos la siguiente secuencia de pasos para configurar esta variable:</a:t>
            </a:r>
            <a:endParaRPr>
              <a:solidFill>
                <a:srgbClr val="41423D"/>
              </a:solidFill>
              <a:latin typeface="Open Sans"/>
              <a:ea typeface="Open Sans"/>
              <a:cs typeface="Open Sans"/>
              <a:sym typeface="Open Sans"/>
            </a:endParaRPr>
          </a:p>
          <a:p>
            <a:pPr indent="0" lvl="0" marL="0" rtl="0" algn="just">
              <a:spcBef>
                <a:spcPts val="1100"/>
              </a:spcBef>
              <a:spcAft>
                <a:spcPts val="1100"/>
              </a:spcAft>
              <a:buNone/>
            </a:pPr>
            <a:r>
              <a:rPr lang="es" sz="1700">
                <a:solidFill>
                  <a:srgbClr val="41423D"/>
                </a:solidFill>
                <a:latin typeface="Open Sans"/>
                <a:ea typeface="Open Sans"/>
                <a:cs typeface="Open Sans"/>
                <a:sym typeface="Open Sans"/>
              </a:rPr>
              <a:t>Abrimos el explorador de Windows o pulsamos sobre “Mi Pc”. Pulsamos sobre Equipo y con botón derecho del ratón o buscando el icono -&gt; Propiedades -&gt; Configuración avanzada / Cambiar configuración -&gt; Opciones avanzadas -&gt; Variables de entorno -&gt; Nueva (Variables del sistema).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Documentación</a:t>
            </a:r>
            <a:endParaRPr/>
          </a:p>
        </p:txBody>
      </p:sp>
      <p:sp>
        <p:nvSpPr>
          <p:cNvPr id="277" name="Google Shape;277;p42"/>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Podemos añadir documentación a los métodos mediante: </a:t>
            </a:r>
            <a:endParaRPr/>
          </a:p>
          <a:p>
            <a:pPr indent="0" lvl="0" marL="0" rtl="0" algn="l">
              <a:spcBef>
                <a:spcPts val="1600"/>
              </a:spcBef>
              <a:spcAft>
                <a:spcPts val="1600"/>
              </a:spcAft>
              <a:buNone/>
            </a:pPr>
            <a:r>
              <a:t/>
            </a:r>
            <a:endParaRPr/>
          </a:p>
        </p:txBody>
      </p:sp>
      <p:pic>
        <p:nvPicPr>
          <p:cNvPr id="278" name="Google Shape;278;p42"/>
          <p:cNvPicPr preferRelativeResize="0"/>
          <p:nvPr/>
        </p:nvPicPr>
        <p:blipFill>
          <a:blip r:embed="rId3">
            <a:alphaModFix/>
          </a:blip>
          <a:stretch>
            <a:fillRect/>
          </a:stretch>
        </p:blipFill>
        <p:spPr>
          <a:xfrm>
            <a:off x="3162300" y="2777925"/>
            <a:ext cx="5981700" cy="2095500"/>
          </a:xfrm>
          <a:prstGeom prst="rect">
            <a:avLst/>
          </a:prstGeom>
          <a:noFill/>
          <a:ln>
            <a:noFill/>
          </a:ln>
        </p:spPr>
      </p:pic>
      <p:pic>
        <p:nvPicPr>
          <p:cNvPr id="279" name="Google Shape;279;p42"/>
          <p:cNvPicPr preferRelativeResize="0"/>
          <p:nvPr/>
        </p:nvPicPr>
        <p:blipFill>
          <a:blip r:embed="rId4">
            <a:alphaModFix/>
          </a:blip>
          <a:stretch>
            <a:fillRect/>
          </a:stretch>
        </p:blipFill>
        <p:spPr>
          <a:xfrm>
            <a:off x="398488" y="1453950"/>
            <a:ext cx="4924425" cy="1323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3"/>
          <p:cNvPicPr preferRelativeResize="0"/>
          <p:nvPr/>
        </p:nvPicPr>
        <p:blipFill>
          <a:blip r:embed="rId3">
            <a:alphaModFix/>
          </a:blip>
          <a:stretch>
            <a:fillRect/>
          </a:stretch>
        </p:blipFill>
        <p:spPr>
          <a:xfrm>
            <a:off x="623010" y="0"/>
            <a:ext cx="7897979" cy="5143500"/>
          </a:xfrm>
          <a:prstGeom prst="rect">
            <a:avLst/>
          </a:prstGeom>
          <a:noFill/>
          <a:ln>
            <a:noFill/>
          </a:ln>
        </p:spPr>
      </p:pic>
      <p:sp>
        <p:nvSpPr>
          <p:cNvPr id="285" name="Google Shape;285;p43"/>
          <p:cNvSpPr txBox="1"/>
          <p:nvPr>
            <p:ph type="title"/>
          </p:nvPr>
        </p:nvSpPr>
        <p:spPr>
          <a:xfrm>
            <a:off x="860950" y="3522250"/>
            <a:ext cx="1326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Vistas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121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Ejecución y argumentos</a:t>
            </a:r>
            <a:endParaRPr/>
          </a:p>
        </p:txBody>
      </p:sp>
      <p:pic>
        <p:nvPicPr>
          <p:cNvPr id="291" name="Google Shape;291;p44"/>
          <p:cNvPicPr preferRelativeResize="0"/>
          <p:nvPr/>
        </p:nvPicPr>
        <p:blipFill>
          <a:blip r:embed="rId3">
            <a:alphaModFix/>
          </a:blip>
          <a:stretch>
            <a:fillRect/>
          </a:stretch>
        </p:blipFill>
        <p:spPr>
          <a:xfrm>
            <a:off x="1355175" y="2028875"/>
            <a:ext cx="7477125" cy="2657475"/>
          </a:xfrm>
          <a:prstGeom prst="rect">
            <a:avLst/>
          </a:prstGeom>
          <a:noFill/>
          <a:ln>
            <a:noFill/>
          </a:ln>
        </p:spPr>
      </p:pic>
      <p:pic>
        <p:nvPicPr>
          <p:cNvPr id="292" name="Google Shape;292;p44"/>
          <p:cNvPicPr preferRelativeResize="0"/>
          <p:nvPr/>
        </p:nvPicPr>
        <p:blipFill>
          <a:blip r:embed="rId4">
            <a:alphaModFix/>
          </a:blip>
          <a:stretch>
            <a:fillRect/>
          </a:stretch>
        </p:blipFill>
        <p:spPr>
          <a:xfrm>
            <a:off x="215025" y="810975"/>
            <a:ext cx="4848225" cy="1019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Depuración</a:t>
            </a:r>
            <a:endParaRPr/>
          </a:p>
        </p:txBody>
      </p:sp>
      <p:sp>
        <p:nvSpPr>
          <p:cNvPr id="298" name="Google Shape;298;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Podemos </a:t>
            </a:r>
            <a:r>
              <a:rPr lang="es"/>
              <a:t>depurar a través de la perspectiva "Debug" de Eclipse </a:t>
            </a:r>
            <a:endParaRPr/>
          </a:p>
          <a:p>
            <a:pPr indent="0" lvl="0" marL="0" rtl="0" algn="l">
              <a:spcBef>
                <a:spcPts val="1600"/>
              </a:spcBef>
              <a:spcAft>
                <a:spcPts val="0"/>
              </a:spcAft>
              <a:buNone/>
            </a:pPr>
            <a:r>
              <a:rPr lang="es"/>
              <a:t>("Window &gt; Open Perspective &gt; Debug" o seleccionando el icono del "bicho" en el</a:t>
            </a:r>
            <a:endParaRPr/>
          </a:p>
          <a:p>
            <a:pPr indent="0" lvl="0" marL="0" rtl="0" algn="l">
              <a:spcBef>
                <a:spcPts val="1600"/>
              </a:spcBef>
              <a:spcAft>
                <a:spcPts val="0"/>
              </a:spcAft>
              <a:buNone/>
            </a:pPr>
            <a:r>
              <a:rPr lang="es"/>
              <a:t>menú superior).</a:t>
            </a:r>
            <a:endParaRPr/>
          </a:p>
          <a:p>
            <a:pPr indent="0" lvl="0" marL="0" rtl="0" algn="l">
              <a:spcBef>
                <a:spcPts val="1600"/>
              </a:spcBef>
              <a:spcAft>
                <a:spcPts val="1600"/>
              </a:spcAft>
              <a:buNone/>
            </a:pPr>
            <a:r>
              <a:t/>
            </a:r>
            <a:endParaRPr/>
          </a:p>
        </p:txBody>
      </p:sp>
      <p:pic>
        <p:nvPicPr>
          <p:cNvPr id="299" name="Google Shape;299;p45"/>
          <p:cNvPicPr preferRelativeResize="0"/>
          <p:nvPr/>
        </p:nvPicPr>
        <p:blipFill>
          <a:blip r:embed="rId3">
            <a:alphaModFix/>
          </a:blip>
          <a:stretch>
            <a:fillRect/>
          </a:stretch>
        </p:blipFill>
        <p:spPr>
          <a:xfrm>
            <a:off x="3723438" y="218600"/>
            <a:ext cx="4848225" cy="990600"/>
          </a:xfrm>
          <a:prstGeom prst="rect">
            <a:avLst/>
          </a:prstGeom>
          <a:noFill/>
          <a:ln>
            <a:noFill/>
          </a:ln>
        </p:spPr>
      </p:pic>
      <p:pic>
        <p:nvPicPr>
          <p:cNvPr id="300" name="Google Shape;300;p45"/>
          <p:cNvPicPr preferRelativeResize="0"/>
          <p:nvPr/>
        </p:nvPicPr>
        <p:blipFill>
          <a:blip r:embed="rId4">
            <a:alphaModFix/>
          </a:blip>
          <a:stretch>
            <a:fillRect/>
          </a:stretch>
        </p:blipFill>
        <p:spPr>
          <a:xfrm>
            <a:off x="2165175" y="2195525"/>
            <a:ext cx="6814499" cy="267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Depuración</a:t>
            </a:r>
            <a:endParaRPr/>
          </a:p>
        </p:txBody>
      </p:sp>
      <p:pic>
        <p:nvPicPr>
          <p:cNvPr id="306" name="Google Shape;306;p46"/>
          <p:cNvPicPr preferRelativeResize="0"/>
          <p:nvPr/>
        </p:nvPicPr>
        <p:blipFill>
          <a:blip r:embed="rId3">
            <a:alphaModFix/>
          </a:blip>
          <a:stretch>
            <a:fillRect/>
          </a:stretch>
        </p:blipFill>
        <p:spPr>
          <a:xfrm>
            <a:off x="311700" y="940188"/>
            <a:ext cx="8343900" cy="3819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Depuración</a:t>
            </a:r>
            <a:endParaRPr/>
          </a:p>
        </p:txBody>
      </p:sp>
      <p:sp>
        <p:nvSpPr>
          <p:cNvPr id="312" name="Google Shape;312;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vista "Variables" proporciona información verdaderamente útil ya que muestra los valores que tienen actualmente las variables cuando la ejecución se detienen en un punto de ruptura.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3" name="Google Shape;313;p47"/>
          <p:cNvPicPr preferRelativeResize="0"/>
          <p:nvPr/>
        </p:nvPicPr>
        <p:blipFill>
          <a:blip r:embed="rId3">
            <a:alphaModFix/>
          </a:blip>
          <a:stretch>
            <a:fillRect/>
          </a:stretch>
        </p:blipFill>
        <p:spPr>
          <a:xfrm>
            <a:off x="4668588" y="2112663"/>
            <a:ext cx="4295775" cy="2619375"/>
          </a:xfrm>
          <a:prstGeom prst="rect">
            <a:avLst/>
          </a:prstGeom>
          <a:noFill/>
          <a:ln>
            <a:noFill/>
          </a:ln>
        </p:spPr>
      </p:pic>
      <p:pic>
        <p:nvPicPr>
          <p:cNvPr id="314" name="Google Shape;314;p47"/>
          <p:cNvPicPr preferRelativeResize="0"/>
          <p:nvPr/>
        </p:nvPicPr>
        <p:blipFill>
          <a:blip r:embed="rId4">
            <a:alphaModFix/>
          </a:blip>
          <a:stretch>
            <a:fillRect/>
          </a:stretch>
        </p:blipFill>
        <p:spPr>
          <a:xfrm>
            <a:off x="246863" y="2354013"/>
            <a:ext cx="4276725" cy="1924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depuración</a:t>
            </a:r>
            <a:endParaRPr/>
          </a:p>
        </p:txBody>
      </p:sp>
      <p:sp>
        <p:nvSpPr>
          <p:cNvPr id="320" name="Google Shape;320;p48"/>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Añade las siguientes expresiones en las clases</a:t>
            </a:r>
            <a:endParaRPr/>
          </a:p>
          <a:p>
            <a:pPr indent="0" lvl="0" marL="0" rtl="0" algn="l">
              <a:spcBef>
                <a:spcPts val="1600"/>
              </a:spcBef>
              <a:spcAft>
                <a:spcPts val="0"/>
              </a:spcAft>
              <a:buNone/>
            </a:pPr>
            <a:r>
              <a:rPr lang="es"/>
              <a:t>indicadas y añade puntos de depuración al inicio </a:t>
            </a:r>
            <a:endParaRPr/>
          </a:p>
          <a:p>
            <a:pPr indent="0" lvl="0" marL="0" rtl="0" algn="l">
              <a:spcBef>
                <a:spcPts val="1600"/>
              </a:spcBef>
              <a:spcAft>
                <a:spcPts val="0"/>
              </a:spcAft>
              <a:buNone/>
            </a:pPr>
            <a:r>
              <a:rPr lang="es"/>
              <a:t>de cada método:</a:t>
            </a:r>
            <a:endParaRPr/>
          </a:p>
          <a:p>
            <a:pPr indent="-342900" lvl="0" marL="457200" rtl="0" algn="l">
              <a:lnSpc>
                <a:spcPct val="150000"/>
              </a:lnSpc>
              <a:spcBef>
                <a:spcPts val="1600"/>
              </a:spcBef>
              <a:spcAft>
                <a:spcPts val="0"/>
              </a:spcAft>
              <a:buSzPts val="1800"/>
              <a:buChar char="❏"/>
            </a:pPr>
            <a:r>
              <a:rPr b="1" lang="es"/>
              <a:t>Maximum.java</a:t>
            </a:r>
            <a:r>
              <a:rPr lang="es"/>
              <a:t>: a, b, c y max.</a:t>
            </a:r>
            <a:endParaRPr/>
          </a:p>
          <a:p>
            <a:pPr indent="-342900" lvl="0" marL="457200" rtl="0" algn="l">
              <a:lnSpc>
                <a:spcPct val="150000"/>
              </a:lnSpc>
              <a:spcBef>
                <a:spcPts val="0"/>
              </a:spcBef>
              <a:spcAft>
                <a:spcPts val="0"/>
              </a:spcAft>
              <a:buSzPts val="1800"/>
              <a:buChar char="❏"/>
            </a:pPr>
            <a:r>
              <a:rPr b="1" lang="es"/>
              <a:t>RandomTest.java</a:t>
            </a:r>
            <a:r>
              <a:rPr lang="es"/>
              <a:t>: listaAlumnos, listaAlumnos[0], listaAlumnos.length</a:t>
            </a:r>
            <a:endParaRPr/>
          </a:p>
          <a:p>
            <a:pPr indent="-342900" lvl="0" marL="457200" rtl="0" algn="l">
              <a:lnSpc>
                <a:spcPct val="150000"/>
              </a:lnSpc>
              <a:spcBef>
                <a:spcPts val="0"/>
              </a:spcBef>
              <a:spcAft>
                <a:spcPts val="0"/>
              </a:spcAft>
              <a:buSzPts val="1800"/>
              <a:buChar char="❏"/>
            </a:pPr>
            <a:r>
              <a:rPr lang="es"/>
              <a:t>Math.random, numRandom, listaAlumnos[numRandom] </a:t>
            </a:r>
            <a:endParaRPr/>
          </a:p>
          <a:p>
            <a:pPr indent="-342900" lvl="0" marL="457200" rtl="0" algn="l">
              <a:lnSpc>
                <a:spcPct val="150000"/>
              </a:lnSpc>
              <a:spcBef>
                <a:spcPts val="0"/>
              </a:spcBef>
              <a:spcAft>
                <a:spcPts val="0"/>
              </a:spcAft>
              <a:buSzPts val="1800"/>
              <a:buChar char="❏"/>
            </a:pPr>
            <a:r>
              <a:rPr b="1" lang="es"/>
              <a:t>Sum.java: </a:t>
            </a:r>
            <a:r>
              <a:rPr lang="es"/>
              <a:t>numbers, res, result, array, arraySize</a:t>
            </a:r>
            <a:endParaRPr/>
          </a:p>
          <a:p>
            <a:pPr indent="-342900" lvl="0" marL="457200" rtl="0" algn="l">
              <a:lnSpc>
                <a:spcPct val="150000"/>
              </a:lnSpc>
              <a:spcBef>
                <a:spcPts val="0"/>
              </a:spcBef>
              <a:spcAft>
                <a:spcPts val="0"/>
              </a:spcAft>
              <a:buSzPts val="1800"/>
              <a:buChar char="❏"/>
            </a:pPr>
            <a:r>
              <a:rPr b="1" lang="es"/>
              <a:t>Calculadora</a:t>
            </a:r>
            <a:r>
              <a:rPr lang="es"/>
              <a:t>: operation, res</a:t>
            </a:r>
            <a:endParaRPr/>
          </a:p>
          <a:p>
            <a:pPr indent="0" lvl="0" marL="0" rtl="0" algn="l">
              <a:spcBef>
                <a:spcPts val="1600"/>
              </a:spcBef>
              <a:spcAft>
                <a:spcPts val="1600"/>
              </a:spcAft>
              <a:buNone/>
            </a:pPr>
            <a:r>
              <a:rPr lang="es"/>
              <a:t>	</a:t>
            </a:r>
            <a:endParaRPr/>
          </a:p>
        </p:txBody>
      </p:sp>
      <p:pic>
        <p:nvPicPr>
          <p:cNvPr id="321" name="Google Shape;321;p48"/>
          <p:cNvPicPr preferRelativeResize="0"/>
          <p:nvPr/>
        </p:nvPicPr>
        <p:blipFill>
          <a:blip r:embed="rId3">
            <a:alphaModFix/>
          </a:blip>
          <a:stretch>
            <a:fillRect/>
          </a:stretch>
        </p:blipFill>
        <p:spPr>
          <a:xfrm>
            <a:off x="5476863" y="409988"/>
            <a:ext cx="3667125" cy="2162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Tasks/Tareas</a:t>
            </a:r>
            <a:endParaRPr/>
          </a:p>
        </p:txBody>
      </p:sp>
      <p:sp>
        <p:nvSpPr>
          <p:cNvPr id="327" name="Google Shape;327;p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latin typeface="Open Sans"/>
                <a:ea typeface="Open Sans"/>
                <a:cs typeface="Open Sans"/>
                <a:sym typeface="Open Sans"/>
              </a:rPr>
              <a:t>Las tasks son las tareas asignamos en nuestro entorno a modo de recordatorio, es decir es como un papelito o un recuadro en una hoja donde decimos "llamar a pepe", "pasar por la tintorería", dichas tareas tienen un nivel de prioridad.</a:t>
            </a:r>
            <a:endParaRPr>
              <a:solidFill>
                <a:srgbClr val="000000"/>
              </a:solidFill>
              <a:highlight>
                <a:srgbClr val="FFFFFF"/>
              </a:highlight>
              <a:latin typeface="Open Sans"/>
              <a:ea typeface="Open Sans"/>
              <a:cs typeface="Open Sans"/>
              <a:sym typeface="Open Sans"/>
            </a:endParaRPr>
          </a:p>
          <a:p>
            <a:pPr indent="0" lvl="0" marL="0" rtl="0" algn="l">
              <a:spcBef>
                <a:spcPts val="1600"/>
              </a:spcBef>
              <a:spcAft>
                <a:spcPts val="0"/>
              </a:spcAft>
              <a:buNone/>
            </a:pPr>
            <a:r>
              <a:rPr lang="es">
                <a:solidFill>
                  <a:srgbClr val="000000"/>
                </a:solidFill>
                <a:highlight>
                  <a:srgbClr val="FFFFFF"/>
                </a:highlight>
                <a:latin typeface="Open Sans"/>
                <a:ea typeface="Open Sans"/>
                <a:cs typeface="Open Sans"/>
                <a:sym typeface="Open Sans"/>
              </a:rPr>
              <a:t>En nuestro caso puntual lo hacemos generalmente para agregar información respecto al código, es decir: "tenemos que verificar si este método </a:t>
            </a:r>
            <a:r>
              <a:rPr lang="es">
                <a:solidFill>
                  <a:srgbClr val="000000"/>
                </a:solidFill>
                <a:highlight>
                  <a:srgbClr val="FFFFFF"/>
                </a:highlight>
                <a:latin typeface="Open Sans"/>
                <a:ea typeface="Open Sans"/>
                <a:cs typeface="Open Sans"/>
                <a:sym typeface="Open Sans"/>
              </a:rPr>
              <a:t>está</a:t>
            </a:r>
            <a:r>
              <a:rPr lang="es">
                <a:solidFill>
                  <a:srgbClr val="000000"/>
                </a:solidFill>
                <a:highlight>
                  <a:srgbClr val="FFFFFF"/>
                </a:highlight>
                <a:latin typeface="Open Sans"/>
                <a:ea typeface="Open Sans"/>
                <a:cs typeface="Open Sans"/>
                <a:sym typeface="Open Sans"/>
              </a:rPr>
              <a:t> funcionando bien", "deberíamos eliminar las viejas implementaciones", etc.</a:t>
            </a:r>
            <a:endParaRPr>
              <a:solidFill>
                <a:srgbClr val="000000"/>
              </a:solidFill>
              <a:highlight>
                <a:srgbClr val="FFFFFF"/>
              </a:highlight>
              <a:latin typeface="Open Sans"/>
              <a:ea typeface="Open Sans"/>
              <a:cs typeface="Open Sans"/>
              <a:sym typeface="Open Sans"/>
            </a:endParaRPr>
          </a:p>
          <a:p>
            <a:pPr indent="0" lvl="0" marL="0" rtl="0" algn="l">
              <a:spcBef>
                <a:spcPts val="1600"/>
              </a:spcBef>
              <a:spcAft>
                <a:spcPts val="1600"/>
              </a:spcAft>
              <a:buNone/>
            </a:pPr>
            <a:r>
              <a:rPr lang="es">
                <a:solidFill>
                  <a:srgbClr val="000000"/>
                </a:solidFill>
                <a:highlight>
                  <a:srgbClr val="FFFFFF"/>
                </a:highlight>
                <a:latin typeface="Open Sans"/>
                <a:ea typeface="Open Sans"/>
                <a:cs typeface="Open Sans"/>
                <a:sym typeface="Open Sans"/>
              </a:rPr>
              <a:t>Lo bueno es que eclipse nos provee de una vista para poder llegar </a:t>
            </a:r>
            <a:r>
              <a:rPr lang="es">
                <a:solidFill>
                  <a:srgbClr val="000000"/>
                </a:solidFill>
                <a:highlight>
                  <a:srgbClr val="FFFFFF"/>
                </a:highlight>
                <a:latin typeface="Open Sans"/>
                <a:ea typeface="Open Sans"/>
                <a:cs typeface="Open Sans"/>
                <a:sym typeface="Open Sans"/>
              </a:rPr>
              <a:t>más</a:t>
            </a:r>
            <a:r>
              <a:rPr lang="es">
                <a:solidFill>
                  <a:srgbClr val="000000"/>
                </a:solidFill>
                <a:highlight>
                  <a:srgbClr val="FFFFFF"/>
                </a:highlight>
                <a:latin typeface="Open Sans"/>
                <a:ea typeface="Open Sans"/>
                <a:cs typeface="Open Sans"/>
                <a:sym typeface="Open Sans"/>
              </a:rPr>
              <a:t> rápido a encontrar dichos Tags.</a:t>
            </a:r>
            <a:endParaRPr>
              <a:solidFill>
                <a:srgbClr val="000000"/>
              </a:solidFill>
              <a:highlight>
                <a:srgbClr val="FFFFFF"/>
              </a:highlight>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Tasks/Tareas</a:t>
            </a:r>
            <a:endParaRPr/>
          </a:p>
        </p:txBody>
      </p:sp>
      <p:sp>
        <p:nvSpPr>
          <p:cNvPr id="333" name="Google Shape;333;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b="1" lang="es" sz="1600">
                <a:solidFill>
                  <a:srgbClr val="000000"/>
                </a:solidFill>
                <a:highlight>
                  <a:srgbClr val="FFFFFF"/>
                </a:highlight>
                <a:latin typeface="Open Sans"/>
                <a:ea typeface="Open Sans"/>
                <a:cs typeface="Open Sans"/>
                <a:sym typeface="Open Sans"/>
              </a:rPr>
              <a:t>¿</a:t>
            </a:r>
            <a:r>
              <a:rPr b="1" lang="es" sz="1600">
                <a:solidFill>
                  <a:srgbClr val="000000"/>
                </a:solidFill>
                <a:highlight>
                  <a:srgbClr val="FFFFFF"/>
                </a:highlight>
                <a:latin typeface="Open Sans"/>
                <a:ea typeface="Open Sans"/>
                <a:cs typeface="Open Sans"/>
                <a:sym typeface="Open Sans"/>
              </a:rPr>
              <a:t>Cómo</a:t>
            </a:r>
            <a:r>
              <a:rPr b="1" lang="es" sz="1600">
                <a:solidFill>
                  <a:srgbClr val="000000"/>
                </a:solidFill>
                <a:highlight>
                  <a:srgbClr val="FFFFFF"/>
                </a:highlight>
                <a:latin typeface="Open Sans"/>
                <a:ea typeface="Open Sans"/>
                <a:cs typeface="Open Sans"/>
                <a:sym typeface="Open Sans"/>
              </a:rPr>
              <a:t> habilitar la en eclipse?</a:t>
            </a:r>
            <a:endParaRPr b="1" sz="1600">
              <a:solidFill>
                <a:srgbClr val="000000"/>
              </a:solidFill>
              <a:highlight>
                <a:srgbClr val="FFFFFF"/>
              </a:highlight>
              <a:latin typeface="Open Sans"/>
              <a:ea typeface="Open Sans"/>
              <a:cs typeface="Open Sans"/>
              <a:sym typeface="Open Sans"/>
            </a:endParaRPr>
          </a:p>
          <a:p>
            <a:pPr indent="0" lvl="0" marL="0" rtl="0" algn="just">
              <a:spcBef>
                <a:spcPts val="1100"/>
              </a:spcBef>
              <a:spcAft>
                <a:spcPts val="0"/>
              </a:spcAft>
              <a:buNone/>
            </a:pPr>
            <a:r>
              <a:rPr lang="es" sz="1600">
                <a:solidFill>
                  <a:srgbClr val="000000"/>
                </a:solidFill>
                <a:highlight>
                  <a:srgbClr val="FFFFFF"/>
                </a:highlight>
                <a:latin typeface="Open Sans"/>
                <a:ea typeface="Open Sans"/>
                <a:cs typeface="Open Sans"/>
                <a:sym typeface="Open Sans"/>
              </a:rPr>
              <a:t>Vamos hacia la barra de herramientas y hacemos:</a:t>
            </a:r>
            <a:endParaRPr sz="1600">
              <a:solidFill>
                <a:srgbClr val="000000"/>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000000"/>
              </a:solidFill>
              <a:highlight>
                <a:srgbClr val="FFFFFF"/>
              </a:highlight>
              <a:latin typeface="Open Sans"/>
              <a:ea typeface="Open Sans"/>
              <a:cs typeface="Open Sans"/>
              <a:sym typeface="Open Sans"/>
            </a:endParaRPr>
          </a:p>
          <a:p>
            <a:pPr indent="0" lvl="0" marL="0" rtl="0" algn="just">
              <a:spcBef>
                <a:spcPts val="0"/>
              </a:spcBef>
              <a:spcAft>
                <a:spcPts val="0"/>
              </a:spcAft>
              <a:buNone/>
            </a:pPr>
            <a:r>
              <a:rPr b="1" lang="es" sz="1600">
                <a:solidFill>
                  <a:srgbClr val="000000"/>
                </a:solidFill>
                <a:highlight>
                  <a:srgbClr val="FFFFFF"/>
                </a:highlight>
                <a:latin typeface="Open Sans"/>
                <a:ea typeface="Open Sans"/>
                <a:cs typeface="Open Sans"/>
                <a:sym typeface="Open Sans"/>
              </a:rPr>
              <a:t>Window -&gt; Show View -&gt; Tasks</a:t>
            </a:r>
            <a:endParaRPr b="1" sz="1600">
              <a:solidFill>
                <a:srgbClr val="000000"/>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a:p>
        </p:txBody>
      </p:sp>
      <p:pic>
        <p:nvPicPr>
          <p:cNvPr id="334" name="Google Shape;334;p50"/>
          <p:cNvPicPr preferRelativeResize="0"/>
          <p:nvPr/>
        </p:nvPicPr>
        <p:blipFill>
          <a:blip r:embed="rId3">
            <a:alphaModFix/>
          </a:blip>
          <a:stretch>
            <a:fillRect/>
          </a:stretch>
        </p:blipFill>
        <p:spPr>
          <a:xfrm>
            <a:off x="5491925" y="311350"/>
            <a:ext cx="2838450" cy="4114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Tasks/Tareas</a:t>
            </a:r>
            <a:endParaRPr/>
          </a:p>
        </p:txBody>
      </p:sp>
      <p:sp>
        <p:nvSpPr>
          <p:cNvPr id="340" name="Google Shape;340;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solidFill>
                  <a:srgbClr val="000000"/>
                </a:solidFill>
                <a:highlight>
                  <a:srgbClr val="FFFFFF"/>
                </a:highlight>
                <a:latin typeface="Open Sans"/>
                <a:ea typeface="Open Sans"/>
                <a:cs typeface="Open Sans"/>
                <a:sym typeface="Open Sans"/>
              </a:rPr>
              <a:t>Tags por Predefinidos</a:t>
            </a:r>
            <a:endParaRPr b="1">
              <a:solidFill>
                <a:srgbClr val="000000"/>
              </a:solidFill>
              <a:highlight>
                <a:srgbClr val="FFFFFF"/>
              </a:highlight>
              <a:latin typeface="Open Sans"/>
              <a:ea typeface="Open Sans"/>
              <a:cs typeface="Open Sans"/>
              <a:sym typeface="Open Sans"/>
            </a:endParaRPr>
          </a:p>
          <a:p>
            <a:pPr indent="0" lvl="0" marL="0" rtl="0" algn="just">
              <a:spcBef>
                <a:spcPts val="1100"/>
              </a:spcBef>
              <a:spcAft>
                <a:spcPts val="0"/>
              </a:spcAft>
              <a:buNone/>
            </a:pPr>
            <a:r>
              <a:rPr lang="es">
                <a:solidFill>
                  <a:srgbClr val="000000"/>
                </a:solidFill>
                <a:highlight>
                  <a:srgbClr val="FFFFFF"/>
                </a:highlight>
                <a:latin typeface="Open Sans"/>
                <a:ea typeface="Open Sans"/>
                <a:cs typeface="Open Sans"/>
                <a:sym typeface="Open Sans"/>
              </a:rPr>
              <a:t>El entorno eclipse se ya posee unos tags predefinidos, dichos tags son:</a:t>
            </a:r>
            <a:endParaRPr>
              <a:solidFill>
                <a:srgbClr val="000000"/>
              </a:solidFill>
              <a:highlight>
                <a:srgbClr val="FFFFFF"/>
              </a:highlight>
              <a:latin typeface="Open Sans"/>
              <a:ea typeface="Open Sans"/>
              <a:cs typeface="Open Sans"/>
              <a:sym typeface="Open Sans"/>
            </a:endParaRPr>
          </a:p>
          <a:p>
            <a:pPr indent="-342900" lvl="0" marL="457200" rtl="0" algn="l">
              <a:spcBef>
                <a:spcPts val="1000"/>
              </a:spcBef>
              <a:spcAft>
                <a:spcPts val="0"/>
              </a:spcAft>
              <a:buClr>
                <a:srgbClr val="000000"/>
              </a:buClr>
              <a:buSzPts val="1800"/>
              <a:buFont typeface="Arial"/>
              <a:buChar char="●"/>
            </a:pPr>
            <a:r>
              <a:rPr b="1" lang="es">
                <a:solidFill>
                  <a:srgbClr val="000000"/>
                </a:solidFill>
                <a:highlight>
                  <a:srgbClr val="FFFFFF"/>
                </a:highlight>
                <a:latin typeface="Open Sans"/>
                <a:ea typeface="Open Sans"/>
                <a:cs typeface="Open Sans"/>
                <a:sym typeface="Open Sans"/>
              </a:rPr>
              <a:t>TODO: </a:t>
            </a:r>
            <a:r>
              <a:rPr lang="es">
                <a:solidFill>
                  <a:srgbClr val="000000"/>
                </a:solidFill>
                <a:highlight>
                  <a:srgbClr val="FFFFFF"/>
                </a:highlight>
                <a:latin typeface="Open Sans"/>
                <a:ea typeface="Open Sans"/>
                <a:cs typeface="Open Sans"/>
                <a:sym typeface="Open Sans"/>
              </a:rPr>
              <a:t>Este tag se debería ser utilizado para hacer referencias a las cosas por hacer (to do),.</a:t>
            </a:r>
            <a:endParaRPr>
              <a:solidFill>
                <a:srgbClr val="000000"/>
              </a:solidFill>
              <a:highlight>
                <a:srgbClr val="FFFFFF"/>
              </a:highlight>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Arial"/>
              <a:buChar char="●"/>
            </a:pPr>
            <a:r>
              <a:rPr b="1" lang="es">
                <a:solidFill>
                  <a:srgbClr val="000000"/>
                </a:solidFill>
                <a:highlight>
                  <a:srgbClr val="FFFFFF"/>
                </a:highlight>
                <a:latin typeface="Open Sans"/>
                <a:ea typeface="Open Sans"/>
                <a:cs typeface="Open Sans"/>
                <a:sym typeface="Open Sans"/>
              </a:rPr>
              <a:t>FIXME: </a:t>
            </a:r>
            <a:r>
              <a:rPr lang="es">
                <a:solidFill>
                  <a:srgbClr val="000000"/>
                </a:solidFill>
                <a:highlight>
                  <a:srgbClr val="FFFFFF"/>
                </a:highlight>
                <a:latin typeface="Open Sans"/>
                <a:ea typeface="Open Sans"/>
                <a:cs typeface="Open Sans"/>
                <a:sym typeface="Open Sans"/>
              </a:rPr>
              <a:t>Este tag hace puntualmente a arreglos necesarios que debiéramos realizar.</a:t>
            </a:r>
            <a:endParaRPr>
              <a:solidFill>
                <a:srgbClr val="000000"/>
              </a:solidFill>
              <a:highlight>
                <a:srgbClr val="FFFFFF"/>
              </a:highlight>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Arial"/>
              <a:buChar char="●"/>
            </a:pPr>
            <a:r>
              <a:rPr b="1" lang="es">
                <a:solidFill>
                  <a:srgbClr val="000000"/>
                </a:solidFill>
                <a:highlight>
                  <a:srgbClr val="FFFFFF"/>
                </a:highlight>
                <a:latin typeface="Open Sans"/>
                <a:ea typeface="Open Sans"/>
                <a:cs typeface="Open Sans"/>
                <a:sym typeface="Open Sans"/>
              </a:rPr>
              <a:t>XXX: </a:t>
            </a:r>
            <a:r>
              <a:rPr lang="es">
                <a:solidFill>
                  <a:srgbClr val="000000"/>
                </a:solidFill>
                <a:highlight>
                  <a:srgbClr val="FFFFFF"/>
                </a:highlight>
                <a:latin typeface="Open Sans"/>
                <a:ea typeface="Open Sans"/>
                <a:cs typeface="Open Sans"/>
                <a:sym typeface="Open Sans"/>
              </a:rPr>
              <a:t>Por default lo podríamos utilizar para lo que quisiéramos.</a:t>
            </a:r>
            <a:endParaRPr>
              <a:solidFill>
                <a:srgbClr val="000000"/>
              </a:solidFill>
              <a:highlight>
                <a:srgbClr val="FFFFFF"/>
              </a:highlight>
              <a:latin typeface="Open Sans"/>
              <a:ea typeface="Open Sans"/>
              <a:cs typeface="Open Sans"/>
              <a:sym typeface="Open Sans"/>
            </a:endParaRPr>
          </a:p>
          <a:p>
            <a:pPr indent="0" lvl="0" marL="0" rtl="0" algn="just">
              <a:spcBef>
                <a:spcPts val="1000"/>
              </a:spcBef>
              <a:spcAft>
                <a:spcPts val="0"/>
              </a:spcAft>
              <a:buNone/>
            </a:pPr>
            <a:r>
              <a:rPr lang="es">
                <a:solidFill>
                  <a:srgbClr val="000000"/>
                </a:solidFill>
                <a:highlight>
                  <a:srgbClr val="FFFFFF"/>
                </a:highlight>
                <a:latin typeface="Open Sans"/>
                <a:ea typeface="Open Sans"/>
                <a:cs typeface="Open Sans"/>
                <a:sym typeface="Open Sans"/>
              </a:rPr>
              <a:t>Generalmente estos son lo predefinidos, pero podemos definir nuestros tags propios.</a:t>
            </a:r>
            <a:endParaRPr>
              <a:solidFill>
                <a:srgbClr val="000000"/>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Configurar variables de entorno (I)</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30984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solidFill>
                <a:srgbClr val="41423D"/>
              </a:solidFill>
              <a:latin typeface="Open Sans"/>
              <a:ea typeface="Open Sans"/>
              <a:cs typeface="Open Sans"/>
              <a:sym typeface="Open Sans"/>
            </a:endParaRPr>
          </a:p>
          <a:p>
            <a:pPr indent="0" lvl="0" marL="0" rtl="0" algn="l">
              <a:spcBef>
                <a:spcPts val="1100"/>
              </a:spcBef>
              <a:spcAft>
                <a:spcPts val="1600"/>
              </a:spcAft>
              <a:buNone/>
            </a:pPr>
            <a:r>
              <a:t/>
            </a:r>
            <a:endParaRPr/>
          </a:p>
        </p:txBody>
      </p:sp>
      <p:pic>
        <p:nvPicPr>
          <p:cNvPr id="105" name="Google Shape;105;p16"/>
          <p:cNvPicPr preferRelativeResize="0"/>
          <p:nvPr/>
        </p:nvPicPr>
        <p:blipFill>
          <a:blip r:embed="rId3">
            <a:alphaModFix/>
          </a:blip>
          <a:stretch>
            <a:fillRect/>
          </a:stretch>
        </p:blipFill>
        <p:spPr>
          <a:xfrm>
            <a:off x="1704975" y="1056288"/>
            <a:ext cx="5734050" cy="3686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Tasks/Tareas</a:t>
            </a:r>
            <a:endParaRPr/>
          </a:p>
          <a:p>
            <a:pPr indent="0" lvl="0" marL="0" rtl="0" algn="l">
              <a:spcBef>
                <a:spcPts val="0"/>
              </a:spcBef>
              <a:spcAft>
                <a:spcPts val="0"/>
              </a:spcAft>
              <a:buNone/>
            </a:pPr>
            <a:r>
              <a:t/>
            </a:r>
            <a:endParaRPr/>
          </a:p>
        </p:txBody>
      </p:sp>
      <p:sp>
        <p:nvSpPr>
          <p:cNvPr id="346" name="Google Shape;346;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latin typeface="Open Sans"/>
                <a:ea typeface="Open Sans"/>
                <a:cs typeface="Open Sans"/>
                <a:sym typeface="Open Sans"/>
              </a:rPr>
              <a:t>Y finalmente hacemos click en </a:t>
            </a:r>
            <a:r>
              <a:rPr b="1" lang="es">
                <a:solidFill>
                  <a:srgbClr val="000000"/>
                </a:solidFill>
                <a:highlight>
                  <a:srgbClr val="FFFFFF"/>
                </a:highlight>
                <a:latin typeface="Open Sans"/>
                <a:ea typeface="Open Sans"/>
                <a:cs typeface="Open Sans"/>
                <a:sym typeface="Open Sans"/>
              </a:rPr>
              <a:t>New, </a:t>
            </a:r>
            <a:r>
              <a:rPr lang="es">
                <a:solidFill>
                  <a:srgbClr val="000000"/>
                </a:solidFill>
                <a:highlight>
                  <a:srgbClr val="FFFFFF"/>
                </a:highlight>
                <a:latin typeface="Open Sans"/>
                <a:ea typeface="Open Sans"/>
                <a:cs typeface="Open Sans"/>
                <a:sym typeface="Open Sans"/>
              </a:rPr>
              <a:t>le asignamos el nombre a al tag y </a:t>
            </a:r>
            <a:r>
              <a:rPr lang="es">
                <a:solidFill>
                  <a:srgbClr val="000000"/>
                </a:solidFill>
                <a:highlight>
                  <a:srgbClr val="FFFFFF"/>
                </a:highlight>
                <a:latin typeface="Open Sans"/>
                <a:ea typeface="Open Sans"/>
                <a:cs typeface="Open Sans"/>
                <a:sym typeface="Open Sans"/>
              </a:rPr>
              <a:t>también</a:t>
            </a:r>
            <a:r>
              <a:rPr lang="es">
                <a:solidFill>
                  <a:srgbClr val="000000"/>
                </a:solidFill>
                <a:highlight>
                  <a:srgbClr val="FFFFFF"/>
                </a:highlight>
                <a:latin typeface="Open Sans"/>
                <a:ea typeface="Open Sans"/>
                <a:cs typeface="Open Sans"/>
                <a:sym typeface="Open Sans"/>
              </a:rPr>
              <a:t> su prioridad (En nuestro ejemplo es IDEA).</a:t>
            </a:r>
            <a:endParaRPr>
              <a:solidFill>
                <a:srgbClr val="000000"/>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a:solidFill>
                <a:srgbClr val="000000"/>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a:solidFill>
                <a:srgbClr val="000000"/>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a:solidFill>
                <a:srgbClr val="000000"/>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a:p>
        </p:txBody>
      </p:sp>
      <p:pic>
        <p:nvPicPr>
          <p:cNvPr id="347" name="Google Shape;347;p52"/>
          <p:cNvPicPr preferRelativeResize="0"/>
          <p:nvPr/>
        </p:nvPicPr>
        <p:blipFill>
          <a:blip r:embed="rId3">
            <a:alphaModFix/>
          </a:blip>
          <a:stretch>
            <a:fillRect/>
          </a:stretch>
        </p:blipFill>
        <p:spPr>
          <a:xfrm>
            <a:off x="2917263" y="2126938"/>
            <a:ext cx="5915025" cy="2562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Tasks/Tareas</a:t>
            </a:r>
            <a:endParaRPr/>
          </a:p>
          <a:p>
            <a:pPr indent="0" lvl="0" marL="0" rtl="0" algn="l">
              <a:spcBef>
                <a:spcPts val="0"/>
              </a:spcBef>
              <a:spcAft>
                <a:spcPts val="0"/>
              </a:spcAft>
              <a:buNone/>
            </a:pPr>
            <a:r>
              <a:t/>
            </a:r>
            <a:endParaRPr/>
          </a:p>
        </p:txBody>
      </p:sp>
      <p:sp>
        <p:nvSpPr>
          <p:cNvPr id="353" name="Google Shape;353;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highlight>
                  <a:srgbClr val="FFFFFF"/>
                </a:highlight>
                <a:latin typeface="Open Sans"/>
                <a:ea typeface="Open Sans"/>
                <a:cs typeface="Open Sans"/>
                <a:sym typeface="Open Sans"/>
              </a:rPr>
              <a:t>Ahora en código solo resta escribir</a:t>
            </a:r>
            <a:r>
              <a:rPr b="1" lang="es">
                <a:solidFill>
                  <a:srgbClr val="000000"/>
                </a:solidFill>
                <a:highlight>
                  <a:srgbClr val="FFFFFF"/>
                </a:highlight>
                <a:latin typeface="Open Sans"/>
                <a:ea typeface="Open Sans"/>
                <a:cs typeface="Open Sans"/>
                <a:sym typeface="Open Sans"/>
              </a:rPr>
              <a:t> //IDEA </a:t>
            </a:r>
            <a:r>
              <a:rPr lang="es">
                <a:solidFill>
                  <a:srgbClr val="000000"/>
                </a:solidFill>
                <a:highlight>
                  <a:srgbClr val="FFFFFF"/>
                </a:highlight>
                <a:latin typeface="Open Sans"/>
                <a:ea typeface="Open Sans"/>
                <a:cs typeface="Open Sans"/>
                <a:sym typeface="Open Sans"/>
              </a:rPr>
              <a:t>para hacer uso de nuestro nuevo Tags.</a:t>
            </a:r>
            <a:endParaRPr/>
          </a:p>
        </p:txBody>
      </p:sp>
      <p:pic>
        <p:nvPicPr>
          <p:cNvPr id="354" name="Google Shape;354;p53"/>
          <p:cNvPicPr preferRelativeResize="0"/>
          <p:nvPr/>
        </p:nvPicPr>
        <p:blipFill>
          <a:blip r:embed="rId3">
            <a:alphaModFix/>
          </a:blip>
          <a:stretch>
            <a:fillRect/>
          </a:stretch>
        </p:blipFill>
        <p:spPr>
          <a:xfrm>
            <a:off x="889550" y="3423688"/>
            <a:ext cx="7305675" cy="1419225"/>
          </a:xfrm>
          <a:prstGeom prst="rect">
            <a:avLst/>
          </a:prstGeom>
          <a:noFill/>
          <a:ln>
            <a:noFill/>
          </a:ln>
        </p:spPr>
      </p:pic>
      <p:pic>
        <p:nvPicPr>
          <p:cNvPr id="355" name="Google Shape;355;p53"/>
          <p:cNvPicPr preferRelativeResize="0"/>
          <p:nvPr/>
        </p:nvPicPr>
        <p:blipFill>
          <a:blip r:embed="rId4">
            <a:alphaModFix/>
          </a:blip>
          <a:stretch>
            <a:fillRect/>
          </a:stretch>
        </p:blipFill>
        <p:spPr>
          <a:xfrm>
            <a:off x="2644488" y="1626775"/>
            <a:ext cx="3381375" cy="1638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Ejercicio Tareas</a:t>
            </a:r>
            <a:endParaRPr/>
          </a:p>
        </p:txBody>
      </p:sp>
      <p:sp>
        <p:nvSpPr>
          <p:cNvPr id="361" name="Google Shape;361;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Crea los tags IDEA, TEST, REQUIRED.</a:t>
            </a:r>
            <a:endParaRPr/>
          </a:p>
          <a:p>
            <a:pPr indent="-342900" lvl="0" marL="457200" rtl="0" algn="l">
              <a:spcBef>
                <a:spcPts val="0"/>
              </a:spcBef>
              <a:spcAft>
                <a:spcPts val="0"/>
              </a:spcAft>
              <a:buSzPts val="1800"/>
              <a:buAutoNum type="arabicPeriod"/>
            </a:pPr>
            <a:r>
              <a:rPr lang="es"/>
              <a:t>Añade 1 tag de cada tipo, en los métodos sum, substract, multiply y askNumber de la clase Calculadora.java.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Plugins</a:t>
            </a:r>
            <a:endParaRPr/>
          </a:p>
        </p:txBody>
      </p:sp>
      <p:sp>
        <p:nvSpPr>
          <p:cNvPr id="367" name="Google Shape;367;p55"/>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767676"/>
                </a:solidFill>
                <a:highlight>
                  <a:srgbClr val="FFFFFF"/>
                </a:highlight>
                <a:latin typeface="Open Sans"/>
                <a:ea typeface="Open Sans"/>
                <a:cs typeface="Open Sans"/>
                <a:sym typeface="Open Sans"/>
              </a:rPr>
              <a:t>Para instalar plugins con MarketPlace haremos lo siguiente:</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140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Abrimos Eclipse.</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0"/>
              </a:spcBef>
              <a:spcAft>
                <a:spcPts val="0"/>
              </a:spcAft>
              <a:buClr>
                <a:srgbClr val="767676"/>
              </a:buClr>
              <a:buSzPts val="1600"/>
              <a:buFont typeface="Arial"/>
              <a:buChar char="●"/>
            </a:pPr>
            <a:r>
              <a:rPr lang="es" sz="1600">
                <a:solidFill>
                  <a:srgbClr val="767676"/>
                </a:solidFill>
                <a:highlight>
                  <a:srgbClr val="FFFFFF"/>
                </a:highlight>
                <a:latin typeface="Open Sans"/>
                <a:ea typeface="Open Sans"/>
                <a:cs typeface="Open Sans"/>
                <a:sym typeface="Open Sans"/>
              </a:rPr>
              <a:t>Pinchamos en </a:t>
            </a:r>
            <a:r>
              <a:rPr b="1" lang="es" sz="1600">
                <a:solidFill>
                  <a:srgbClr val="767676"/>
                </a:solidFill>
                <a:highlight>
                  <a:srgbClr val="FFFFFF"/>
                </a:highlight>
                <a:latin typeface="Open Sans"/>
                <a:ea typeface="Open Sans"/>
                <a:cs typeface="Open Sans"/>
                <a:sym typeface="Open Sans"/>
              </a:rPr>
              <a:t>Help -&gt; Eclipse MarketPlace. </a:t>
            </a:r>
            <a:r>
              <a:rPr lang="es" sz="1600">
                <a:solidFill>
                  <a:srgbClr val="767676"/>
                </a:solidFill>
                <a:highlight>
                  <a:srgbClr val="FFFFFF"/>
                </a:highlight>
                <a:latin typeface="Open Sans"/>
                <a:ea typeface="Open Sans"/>
                <a:cs typeface="Open Sans"/>
                <a:sym typeface="Open Sans"/>
              </a:rPr>
              <a:t>Aquí podremos buscar plugins por categorías o por su nombre.</a:t>
            </a:r>
            <a:endParaRPr sz="1600">
              <a:solidFill>
                <a:srgbClr val="767676"/>
              </a:solidFill>
              <a:highlight>
                <a:srgbClr val="FFFFFF"/>
              </a:highlight>
              <a:latin typeface="Open Sans"/>
              <a:ea typeface="Open Sans"/>
              <a:cs typeface="Open Sans"/>
              <a:sym typeface="Open Sans"/>
            </a:endParaRPr>
          </a:p>
          <a:p>
            <a:pPr indent="0" lvl="0" marL="457200" rtl="0" algn="l">
              <a:spcBef>
                <a:spcPts val="2500"/>
              </a:spcBef>
              <a:spcAft>
                <a:spcPts val="0"/>
              </a:spcAft>
              <a:buNone/>
            </a:pPr>
            <a:r>
              <a:t/>
            </a:r>
            <a:endParaRPr sz="1450">
              <a:solidFill>
                <a:srgbClr val="767676"/>
              </a:solidFill>
              <a:highlight>
                <a:srgbClr val="FFFFFF"/>
              </a:highlight>
              <a:latin typeface="Arial"/>
              <a:ea typeface="Arial"/>
              <a:cs typeface="Arial"/>
              <a:sym typeface="Arial"/>
            </a:endParaRPr>
          </a:p>
          <a:p>
            <a:pPr indent="0" lvl="0" marL="0" rtl="0" algn="l">
              <a:spcBef>
                <a:spcPts val="2500"/>
              </a:spcBef>
              <a:spcAft>
                <a:spcPts val="1600"/>
              </a:spcAft>
              <a:buNone/>
            </a:pPr>
            <a:r>
              <a:t/>
            </a:r>
            <a:endParaRPr/>
          </a:p>
        </p:txBody>
      </p:sp>
      <p:pic>
        <p:nvPicPr>
          <p:cNvPr id="368" name="Google Shape;368;p55"/>
          <p:cNvPicPr preferRelativeResize="0"/>
          <p:nvPr/>
        </p:nvPicPr>
        <p:blipFill>
          <a:blip r:embed="rId3">
            <a:alphaModFix/>
          </a:blip>
          <a:stretch>
            <a:fillRect/>
          </a:stretch>
        </p:blipFill>
        <p:spPr>
          <a:xfrm>
            <a:off x="5305250" y="125662"/>
            <a:ext cx="2939825" cy="4892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Plugins</a:t>
            </a:r>
            <a:endParaRPr/>
          </a:p>
        </p:txBody>
      </p:sp>
      <p:sp>
        <p:nvSpPr>
          <p:cNvPr id="374" name="Google Shape;374;p56"/>
          <p:cNvSpPr txBox="1"/>
          <p:nvPr>
            <p:ph idx="1" type="body"/>
          </p:nvPr>
        </p:nvSpPr>
        <p:spPr>
          <a:xfrm>
            <a:off x="311700" y="1017800"/>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767676"/>
                </a:solidFill>
                <a:highlight>
                  <a:srgbClr val="FFFFFF"/>
                </a:highlight>
                <a:latin typeface="Open Sans"/>
                <a:ea typeface="Open Sans"/>
                <a:cs typeface="Open Sans"/>
                <a:sym typeface="Open Sans"/>
              </a:rPr>
              <a:t>Para instalar plugins con MarketPlace haremos lo siguiente:</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1400"/>
              </a:spcBef>
              <a:spcAft>
                <a:spcPts val="0"/>
              </a:spcAft>
              <a:buClr>
                <a:srgbClr val="767676"/>
              </a:buClr>
              <a:buSzPts val="1600"/>
              <a:buFont typeface="Arial"/>
              <a:buChar char="❏"/>
            </a:pPr>
            <a:r>
              <a:rPr lang="es" sz="1600">
                <a:solidFill>
                  <a:srgbClr val="767676"/>
                </a:solidFill>
                <a:highlight>
                  <a:srgbClr val="FFFFFF"/>
                </a:highlight>
                <a:latin typeface="Open Sans"/>
                <a:ea typeface="Open Sans"/>
                <a:cs typeface="Open Sans"/>
                <a:sym typeface="Open Sans"/>
              </a:rPr>
              <a:t>Pinchamos en </a:t>
            </a:r>
            <a:r>
              <a:rPr b="1" lang="es" sz="1600">
                <a:solidFill>
                  <a:srgbClr val="767676"/>
                </a:solidFill>
                <a:highlight>
                  <a:srgbClr val="FFFFFF"/>
                </a:highlight>
                <a:latin typeface="Open Sans"/>
                <a:ea typeface="Open Sans"/>
                <a:cs typeface="Open Sans"/>
                <a:sym typeface="Open Sans"/>
              </a:rPr>
              <a:t>Install</a:t>
            </a:r>
            <a:r>
              <a:rPr lang="es" sz="1600">
                <a:solidFill>
                  <a:srgbClr val="767676"/>
                </a:solidFill>
                <a:highlight>
                  <a:srgbClr val="FFFFFF"/>
                </a:highlight>
                <a:latin typeface="Open Sans"/>
                <a:ea typeface="Open Sans"/>
                <a:cs typeface="Open Sans"/>
                <a:sym typeface="Open Sans"/>
              </a:rPr>
              <a:t>.</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Nos </a:t>
            </a:r>
            <a:r>
              <a:rPr lang="es" sz="1600">
                <a:solidFill>
                  <a:srgbClr val="767676"/>
                </a:solidFill>
                <a:highlight>
                  <a:srgbClr val="FFFFFF"/>
                </a:highlight>
                <a:latin typeface="Open Sans"/>
                <a:ea typeface="Open Sans"/>
                <a:cs typeface="Open Sans"/>
                <a:sym typeface="Open Sans"/>
              </a:rPr>
              <a:t>mostrará</a:t>
            </a:r>
            <a:r>
              <a:rPr lang="es" sz="1600">
                <a:solidFill>
                  <a:srgbClr val="767676"/>
                </a:solidFill>
                <a:highlight>
                  <a:srgbClr val="FFFFFF"/>
                </a:highlight>
                <a:latin typeface="Open Sans"/>
                <a:ea typeface="Open Sans"/>
                <a:cs typeface="Open Sans"/>
                <a:sym typeface="Open Sans"/>
              </a:rPr>
              <a:t> lo que contiene el plugin.</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Nos pide que aceptemos los términos de licencia.</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Comenzará</a:t>
            </a:r>
            <a:r>
              <a:rPr lang="es" sz="1600">
                <a:solidFill>
                  <a:srgbClr val="767676"/>
                </a:solidFill>
                <a:highlight>
                  <a:srgbClr val="FFFFFF"/>
                </a:highlight>
                <a:latin typeface="Open Sans"/>
                <a:ea typeface="Open Sans"/>
                <a:cs typeface="Open Sans"/>
                <a:sym typeface="Open Sans"/>
              </a:rPr>
              <a:t> la instalación.</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Cuando termine nos pedirá que reiniciemos el programa.</a:t>
            </a:r>
            <a:endParaRPr sz="1600">
              <a:solidFill>
                <a:srgbClr val="767676"/>
              </a:solidFill>
              <a:highlight>
                <a:srgbClr val="FFFFFF"/>
              </a:highlight>
              <a:latin typeface="Open Sans"/>
              <a:ea typeface="Open Sans"/>
              <a:cs typeface="Open Sans"/>
              <a:sym typeface="Open Sans"/>
            </a:endParaRPr>
          </a:p>
          <a:p>
            <a:pPr indent="-330200" lvl="0" marL="876300" rtl="0" algn="l">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El plugin ya estará instalado y se </a:t>
            </a:r>
            <a:r>
              <a:rPr lang="es" sz="1600">
                <a:solidFill>
                  <a:srgbClr val="767676"/>
                </a:solidFill>
                <a:highlight>
                  <a:srgbClr val="FFFFFF"/>
                </a:highlight>
                <a:latin typeface="Open Sans"/>
                <a:ea typeface="Open Sans"/>
                <a:cs typeface="Open Sans"/>
                <a:sym typeface="Open Sans"/>
              </a:rPr>
              <a:t>configura</a:t>
            </a:r>
            <a:r>
              <a:rPr lang="es" sz="1600">
                <a:solidFill>
                  <a:srgbClr val="767676"/>
                </a:solidFill>
                <a:highlight>
                  <a:srgbClr val="FFFFFF"/>
                </a:highlight>
                <a:latin typeface="Open Sans"/>
                <a:ea typeface="Open Sans"/>
                <a:cs typeface="Open Sans"/>
                <a:sym typeface="Open Sans"/>
              </a:rPr>
              <a:t> según el plugin.</a:t>
            </a:r>
            <a:endParaRPr sz="1600">
              <a:solidFill>
                <a:srgbClr val="767676"/>
              </a:solidFill>
              <a:highlight>
                <a:srgbClr val="FFFFFF"/>
              </a:highlight>
              <a:latin typeface="Open Sans"/>
              <a:ea typeface="Open Sans"/>
              <a:cs typeface="Open Sans"/>
              <a:sym typeface="Open Sans"/>
            </a:endParaRPr>
          </a:p>
          <a:p>
            <a:pPr indent="0" lvl="0" marL="0" rtl="0" algn="l">
              <a:spcBef>
                <a:spcPts val="2500"/>
              </a:spcBef>
              <a:spcAft>
                <a:spcPts val="1600"/>
              </a:spcAft>
              <a:buNone/>
            </a:pPr>
            <a:r>
              <a:t/>
            </a:r>
            <a:endParaRPr/>
          </a:p>
        </p:txBody>
      </p:sp>
      <p:sp>
        <p:nvSpPr>
          <p:cNvPr id="375" name="Google Shape;375;p56"/>
          <p:cNvSpPr txBox="1"/>
          <p:nvPr/>
        </p:nvSpPr>
        <p:spPr>
          <a:xfrm>
            <a:off x="4572000" y="1017800"/>
            <a:ext cx="4260300" cy="38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600">
                <a:solidFill>
                  <a:srgbClr val="767676"/>
                </a:solidFill>
                <a:highlight>
                  <a:srgbClr val="FFFFFF"/>
                </a:highlight>
                <a:latin typeface="Open Sans"/>
                <a:ea typeface="Open Sans"/>
                <a:cs typeface="Open Sans"/>
                <a:sym typeface="Open Sans"/>
              </a:rPr>
              <a:t>Para desinstalar plugins con MarketPlace haremos lo siguiente:</a:t>
            </a:r>
            <a:endParaRPr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140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Abrimos Eclipse.</a:t>
            </a:r>
            <a:endParaRPr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0"/>
              </a:spcBef>
              <a:spcAft>
                <a:spcPts val="0"/>
              </a:spcAft>
              <a:buClr>
                <a:srgbClr val="767676"/>
              </a:buClr>
              <a:buSzPts val="1600"/>
              <a:buChar char="❏"/>
            </a:pPr>
            <a:r>
              <a:rPr lang="es" sz="1600">
                <a:solidFill>
                  <a:srgbClr val="767676"/>
                </a:solidFill>
                <a:highlight>
                  <a:srgbClr val="FFFFFF"/>
                </a:highlight>
                <a:latin typeface="Open Sans"/>
                <a:ea typeface="Open Sans"/>
                <a:cs typeface="Open Sans"/>
                <a:sym typeface="Open Sans"/>
              </a:rPr>
              <a:t>Pinchamos en </a:t>
            </a:r>
            <a:r>
              <a:rPr b="1" lang="es" sz="1600">
                <a:solidFill>
                  <a:srgbClr val="767676"/>
                </a:solidFill>
                <a:highlight>
                  <a:srgbClr val="FFFFFF"/>
                </a:highlight>
                <a:latin typeface="Open Sans"/>
                <a:ea typeface="Open Sans"/>
                <a:cs typeface="Open Sans"/>
                <a:sym typeface="Open Sans"/>
              </a:rPr>
              <a:t>Help -&gt; Eclipse MarketPlace -&gt; Installed.</a:t>
            </a:r>
            <a:endParaRPr b="1"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Buscamos el plugin que queremos desinstalar.</a:t>
            </a:r>
            <a:endParaRPr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Pinchamos en Uninstall.</a:t>
            </a:r>
            <a:endParaRPr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Aceptamos que queremos desinstalarlo.</a:t>
            </a:r>
            <a:endParaRPr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Cuando termine nos pedirá que reiniciemos el programa.</a:t>
            </a:r>
            <a:endParaRPr sz="1600">
              <a:solidFill>
                <a:srgbClr val="767676"/>
              </a:solidFill>
              <a:highlight>
                <a:srgbClr val="FFFFFF"/>
              </a:highlight>
              <a:latin typeface="Open Sans"/>
              <a:ea typeface="Open Sans"/>
              <a:cs typeface="Open Sans"/>
              <a:sym typeface="Open Sans"/>
            </a:endParaRPr>
          </a:p>
          <a:p>
            <a:pPr indent="-330200" lvl="0" marL="876300" rtl="0" algn="l">
              <a:lnSpc>
                <a:spcPct val="115000"/>
              </a:lnSpc>
              <a:spcBef>
                <a:spcPts val="0"/>
              </a:spcBef>
              <a:spcAft>
                <a:spcPts val="0"/>
              </a:spcAft>
              <a:buClr>
                <a:srgbClr val="767676"/>
              </a:buClr>
              <a:buSzPts val="1600"/>
              <a:buFont typeface="Open Sans"/>
              <a:buChar char="❏"/>
            </a:pPr>
            <a:r>
              <a:rPr lang="es" sz="1600">
                <a:solidFill>
                  <a:srgbClr val="767676"/>
                </a:solidFill>
                <a:highlight>
                  <a:srgbClr val="FFFFFF"/>
                </a:highlight>
                <a:latin typeface="Open Sans"/>
                <a:ea typeface="Open Sans"/>
                <a:cs typeface="Open Sans"/>
                <a:sym typeface="Open Sans"/>
              </a:rPr>
              <a:t>El plugin ya estará desinstalado.</a:t>
            </a:r>
            <a:endParaRPr sz="1600">
              <a:solidFill>
                <a:srgbClr val="767676"/>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Configurar variables de entorno (I)</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lang="es">
                <a:solidFill>
                  <a:srgbClr val="41423D"/>
                </a:solidFill>
                <a:latin typeface="Open Sans"/>
                <a:ea typeface="Open Sans"/>
                <a:cs typeface="Open Sans"/>
                <a:sym typeface="Open Sans"/>
              </a:rPr>
              <a:t>En otras versiones tenemos que llegar a Configuración avanzada del sistema /  Variables de entorno... -&gt; Nueva (Variables del sistema)</a:t>
            </a:r>
            <a:endParaRPr>
              <a:solidFill>
                <a:srgbClr val="41423D"/>
              </a:solidFill>
              <a:latin typeface="Open Sans"/>
              <a:ea typeface="Open Sans"/>
              <a:cs typeface="Open Sans"/>
              <a:sym typeface="Open Sans"/>
            </a:endParaRPr>
          </a:p>
          <a:p>
            <a:pPr indent="0" lvl="0" marL="0" rtl="0" algn="just">
              <a:spcBef>
                <a:spcPts val="1100"/>
              </a:spcBef>
              <a:spcAft>
                <a:spcPts val="0"/>
              </a:spcAft>
              <a:buNone/>
            </a:pPr>
            <a:r>
              <a:t/>
            </a:r>
            <a:endParaRPr>
              <a:solidFill>
                <a:srgbClr val="41423D"/>
              </a:solidFill>
              <a:latin typeface="Open Sans"/>
              <a:ea typeface="Open Sans"/>
              <a:cs typeface="Open Sans"/>
              <a:sym typeface="Open Sans"/>
            </a:endParaRPr>
          </a:p>
          <a:p>
            <a:pPr indent="0" lvl="0" marL="0" rtl="0" algn="just">
              <a:spcBef>
                <a:spcPts val="1100"/>
              </a:spcBef>
              <a:spcAft>
                <a:spcPts val="0"/>
              </a:spcAft>
              <a:buNone/>
            </a:pPr>
            <a:r>
              <a:t/>
            </a:r>
            <a:endParaRPr>
              <a:solidFill>
                <a:srgbClr val="41423D"/>
              </a:solidFill>
              <a:latin typeface="Open Sans"/>
              <a:ea typeface="Open Sans"/>
              <a:cs typeface="Open Sans"/>
              <a:sym typeface="Open Sans"/>
            </a:endParaRPr>
          </a:p>
          <a:p>
            <a:pPr indent="0" lvl="0" marL="0" rtl="0" algn="just">
              <a:spcBef>
                <a:spcPts val="1100"/>
              </a:spcBef>
              <a:spcAft>
                <a:spcPts val="0"/>
              </a:spcAft>
              <a:buNone/>
            </a:pPr>
            <a:r>
              <a:t/>
            </a:r>
            <a:endParaRPr>
              <a:solidFill>
                <a:srgbClr val="41423D"/>
              </a:solidFill>
              <a:latin typeface="Open Sans"/>
              <a:ea typeface="Open Sans"/>
              <a:cs typeface="Open Sans"/>
              <a:sym typeface="Open Sans"/>
            </a:endParaRPr>
          </a:p>
          <a:p>
            <a:pPr indent="0" lvl="0" marL="0" rtl="0" algn="just">
              <a:spcBef>
                <a:spcPts val="1100"/>
              </a:spcBef>
              <a:spcAft>
                <a:spcPts val="0"/>
              </a:spcAft>
              <a:buNone/>
            </a:pPr>
            <a:r>
              <a:t/>
            </a:r>
            <a:endParaRPr>
              <a:solidFill>
                <a:srgbClr val="41423D"/>
              </a:solidFill>
              <a:latin typeface="Open Sans"/>
              <a:ea typeface="Open Sans"/>
              <a:cs typeface="Open Sans"/>
              <a:sym typeface="Open Sans"/>
            </a:endParaRPr>
          </a:p>
          <a:p>
            <a:pPr indent="0" lvl="0" marL="0" rtl="0" algn="just">
              <a:spcBef>
                <a:spcPts val="1100"/>
              </a:spcBef>
              <a:spcAft>
                <a:spcPts val="0"/>
              </a:spcAft>
              <a:buNone/>
            </a:pPr>
            <a:r>
              <a:rPr b="1" lang="es">
                <a:solidFill>
                  <a:srgbClr val="41423D"/>
                </a:solidFill>
                <a:latin typeface="Open Sans"/>
                <a:ea typeface="Open Sans"/>
                <a:cs typeface="Open Sans"/>
                <a:sym typeface="Open Sans"/>
              </a:rPr>
              <a:t>Nombre de variable</a:t>
            </a:r>
            <a:r>
              <a:rPr lang="es">
                <a:solidFill>
                  <a:srgbClr val="41423D"/>
                </a:solidFill>
                <a:latin typeface="Open Sans"/>
                <a:ea typeface="Open Sans"/>
                <a:cs typeface="Open Sans"/>
                <a:sym typeface="Open Sans"/>
              </a:rPr>
              <a:t>: JAVA_HOME</a:t>
            </a:r>
            <a:endParaRPr>
              <a:solidFill>
                <a:srgbClr val="41423D"/>
              </a:solidFill>
              <a:latin typeface="Open Sans"/>
              <a:ea typeface="Open Sans"/>
              <a:cs typeface="Open Sans"/>
              <a:sym typeface="Open Sans"/>
            </a:endParaRPr>
          </a:p>
          <a:p>
            <a:pPr indent="0" lvl="0" marL="0" rtl="0" algn="just">
              <a:spcBef>
                <a:spcPts val="1100"/>
              </a:spcBef>
              <a:spcAft>
                <a:spcPts val="1100"/>
              </a:spcAft>
              <a:buNone/>
            </a:pPr>
            <a:r>
              <a:rPr b="1" lang="es">
                <a:solidFill>
                  <a:srgbClr val="41423D"/>
                </a:solidFill>
                <a:latin typeface="Open Sans"/>
                <a:ea typeface="Open Sans"/>
                <a:cs typeface="Open Sans"/>
                <a:sym typeface="Open Sans"/>
              </a:rPr>
              <a:t>Valor de variable</a:t>
            </a:r>
            <a:r>
              <a:rPr lang="es">
                <a:solidFill>
                  <a:srgbClr val="41423D"/>
                </a:solidFill>
                <a:latin typeface="Open Sans"/>
                <a:ea typeface="Open Sans"/>
                <a:cs typeface="Open Sans"/>
                <a:sym typeface="Open Sans"/>
              </a:rPr>
              <a:t>: escribiremos aquí la ruta en que se haya instalado Java</a:t>
            </a:r>
            <a:endParaRPr>
              <a:solidFill>
                <a:srgbClr val="41423D"/>
              </a:solidFill>
              <a:latin typeface="Open Sans"/>
              <a:ea typeface="Open Sans"/>
              <a:cs typeface="Open Sans"/>
              <a:sym typeface="Open Sans"/>
            </a:endParaRPr>
          </a:p>
        </p:txBody>
      </p:sp>
      <p:pic>
        <p:nvPicPr>
          <p:cNvPr descr="java_home instalar java" id="112" name="Google Shape;112;p17"/>
          <p:cNvPicPr preferRelativeResize="0"/>
          <p:nvPr/>
        </p:nvPicPr>
        <p:blipFill>
          <a:blip r:embed="rId3">
            <a:alphaModFix/>
          </a:blip>
          <a:stretch>
            <a:fillRect/>
          </a:stretch>
        </p:blipFill>
        <p:spPr>
          <a:xfrm>
            <a:off x="2291200" y="2365200"/>
            <a:ext cx="3609975" cy="147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Configurar variables de entorno (II)</a:t>
            </a:r>
            <a:endParaRPr/>
          </a:p>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None/>
            </a:pPr>
            <a:r>
              <a:rPr b="1" lang="es">
                <a:solidFill>
                  <a:srgbClr val="41423D"/>
                </a:solidFill>
                <a:latin typeface="Open Sans"/>
                <a:ea typeface="Open Sans"/>
                <a:cs typeface="Open Sans"/>
                <a:sym typeface="Open Sans"/>
              </a:rPr>
              <a:t>PATH es una variable de entorno del sistema</a:t>
            </a:r>
            <a:r>
              <a:rPr lang="es">
                <a:solidFill>
                  <a:srgbClr val="41423D"/>
                </a:solidFill>
                <a:latin typeface="Open Sans"/>
                <a:ea typeface="Open Sans"/>
                <a:cs typeface="Open Sans"/>
                <a:sym typeface="Open Sans"/>
              </a:rPr>
              <a:t>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a:t>
            </a:r>
            <a:endParaRPr>
              <a:solidFill>
                <a:srgbClr val="41423D"/>
              </a:solidFill>
              <a:latin typeface="Open Sans"/>
              <a:ea typeface="Open Sans"/>
              <a:cs typeface="Open Sans"/>
              <a:sym typeface="Open Sans"/>
            </a:endParaRPr>
          </a:p>
          <a:p>
            <a:pPr indent="0" lvl="0" marL="0" rtl="0" algn="l">
              <a:spcBef>
                <a:spcPts val="1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Configurar variables de entorno (II)</a:t>
            </a:r>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311700" y="1229875"/>
            <a:ext cx="52875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41423D"/>
                </a:solidFill>
                <a:latin typeface="Open Sans"/>
                <a:ea typeface="Open Sans"/>
                <a:cs typeface="Open Sans"/>
                <a:sym typeface="Open Sans"/>
              </a:rPr>
              <a:t>Abrimos el explorador de Windows o pulsamos sobre “Mi Pc”. Pulsamos sobre Equipo -&gt; Propiedades y con botón derecho del ratón o buscando el icono -&gt; Configuración avanzada / Cambiar configuración -&gt; Opciones avanzadas -&gt; Variables de entorno -&gt; buscamos en Variables del sistema la variable Path, pulsamos para seleccionarla y hacemos click en el botón Editar. </a:t>
            </a:r>
            <a:endParaRPr sz="1600">
              <a:solidFill>
                <a:srgbClr val="41423D"/>
              </a:solidFill>
              <a:latin typeface="Open Sans"/>
              <a:ea typeface="Open Sans"/>
              <a:cs typeface="Open Sans"/>
              <a:sym typeface="Open Sans"/>
            </a:endParaRPr>
          </a:p>
          <a:p>
            <a:pPr indent="0" lvl="0" marL="0" rtl="0" algn="just">
              <a:spcBef>
                <a:spcPts val="1100"/>
              </a:spcBef>
              <a:spcAft>
                <a:spcPts val="0"/>
              </a:spcAft>
              <a:buNone/>
            </a:pPr>
            <a:r>
              <a:rPr lang="es" sz="1600">
                <a:solidFill>
                  <a:srgbClr val="41423D"/>
                </a:solidFill>
                <a:latin typeface="Open Sans"/>
                <a:ea typeface="Open Sans"/>
                <a:cs typeface="Open Sans"/>
                <a:sym typeface="Open Sans"/>
              </a:rPr>
              <a:t>Luego al final del contenido que ya exista, añadiremos un punto y coma y el texto %JAVA_HOME%\bin. No deben quedar espacios intermedios.</a:t>
            </a:r>
            <a:endParaRPr sz="1600">
              <a:solidFill>
                <a:srgbClr val="41423D"/>
              </a:solidFill>
              <a:latin typeface="Open Sans"/>
              <a:ea typeface="Open Sans"/>
              <a:cs typeface="Open Sans"/>
              <a:sym typeface="Open Sans"/>
            </a:endParaRPr>
          </a:p>
          <a:p>
            <a:pPr indent="0" lvl="0" marL="0" rtl="0" algn="l">
              <a:spcBef>
                <a:spcPts val="1100"/>
              </a:spcBef>
              <a:spcAft>
                <a:spcPts val="1600"/>
              </a:spcAft>
              <a:buNone/>
            </a:pPr>
            <a:r>
              <a:t/>
            </a:r>
            <a:endParaRPr/>
          </a:p>
        </p:txBody>
      </p:sp>
      <p:pic>
        <p:nvPicPr>
          <p:cNvPr descr="variables de entorno java" id="125" name="Google Shape;125;p19"/>
          <p:cNvPicPr preferRelativeResize="0"/>
          <p:nvPr/>
        </p:nvPicPr>
        <p:blipFill>
          <a:blip r:embed="rId3">
            <a:alphaModFix/>
          </a:blip>
          <a:stretch>
            <a:fillRect/>
          </a:stretch>
        </p:blipFill>
        <p:spPr>
          <a:xfrm>
            <a:off x="5599350" y="1410525"/>
            <a:ext cx="3286125" cy="347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Instalación de Java</a:t>
            </a:r>
            <a:endParaRPr/>
          </a:p>
        </p:txBody>
      </p:sp>
      <p:sp>
        <p:nvSpPr>
          <p:cNvPr id="131" name="Google Shape;131;p20"/>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latin typeface="Open Sans"/>
                <a:ea typeface="Open Sans"/>
                <a:cs typeface="Open Sans"/>
                <a:sym typeface="Open Sans"/>
              </a:rPr>
              <a:t>¿Tengo java instalado?</a:t>
            </a:r>
            <a:endParaRPr b="1" sz="1600">
              <a:latin typeface="Open Sans"/>
              <a:ea typeface="Open Sans"/>
              <a:cs typeface="Open Sans"/>
              <a:sym typeface="Open Sans"/>
            </a:endParaRPr>
          </a:p>
          <a:p>
            <a:pPr indent="0" lvl="0" marL="0" rtl="0" algn="l">
              <a:lnSpc>
                <a:spcPct val="172597"/>
              </a:lnSpc>
              <a:spcBef>
                <a:spcPts val="1600"/>
              </a:spcBef>
              <a:spcAft>
                <a:spcPts val="0"/>
              </a:spcAft>
              <a:buNone/>
            </a:pPr>
            <a:r>
              <a:rPr lang="es" sz="1400">
                <a:solidFill>
                  <a:srgbClr val="555555"/>
                </a:solidFill>
                <a:highlight>
                  <a:srgbClr val="FFFFFF"/>
                </a:highlight>
                <a:latin typeface="Open Sans"/>
                <a:ea typeface="Open Sans"/>
                <a:cs typeface="Open Sans"/>
                <a:sym typeface="Open Sans"/>
              </a:rPr>
              <a:t>Antes de instalar Java, lo primero que deberemos saber es sí lo tenemos instalado en el sistema y qué versión la JDK o la JRE. </a:t>
            </a:r>
            <a:endParaRPr sz="1400">
              <a:solidFill>
                <a:srgbClr val="555555"/>
              </a:solidFill>
              <a:highlight>
                <a:srgbClr val="FFFFFF"/>
              </a:highlight>
              <a:latin typeface="Open Sans"/>
              <a:ea typeface="Open Sans"/>
              <a:cs typeface="Open Sans"/>
              <a:sym typeface="Open Sans"/>
            </a:endParaRPr>
          </a:p>
          <a:p>
            <a:pPr indent="0" lvl="0" marL="0" rtl="0" algn="l">
              <a:lnSpc>
                <a:spcPct val="172597"/>
              </a:lnSpc>
              <a:spcBef>
                <a:spcPts val="0"/>
              </a:spcBef>
              <a:spcAft>
                <a:spcPts val="0"/>
              </a:spcAft>
              <a:buNone/>
            </a:pPr>
            <a:r>
              <a:rPr lang="es" sz="1400">
                <a:solidFill>
                  <a:srgbClr val="555555"/>
                </a:solidFill>
                <a:highlight>
                  <a:srgbClr val="FFFFFF"/>
                </a:highlight>
                <a:latin typeface="Open Sans"/>
                <a:ea typeface="Open Sans"/>
                <a:cs typeface="Open Sans"/>
                <a:sym typeface="Open Sans"/>
              </a:rPr>
              <a:t>Para comprobar que versión tenemos instalada, desde la línea de comandos (CMD), introducimos el siguiente comando: java -version</a:t>
            </a:r>
            <a:endParaRPr sz="1400">
              <a:solidFill>
                <a:srgbClr val="555555"/>
              </a:solidFill>
              <a:highlight>
                <a:srgbClr val="FFFFFF"/>
              </a:highlight>
              <a:latin typeface="Open Sans"/>
              <a:ea typeface="Open Sans"/>
              <a:cs typeface="Open Sans"/>
              <a:sym typeface="Open Sans"/>
            </a:endParaRPr>
          </a:p>
          <a:p>
            <a:pPr indent="0" lvl="0" marL="0" rtl="0" algn="l">
              <a:lnSpc>
                <a:spcPct val="172597"/>
              </a:lnSpc>
              <a:spcBef>
                <a:spcPts val="1500"/>
              </a:spcBef>
              <a:spcAft>
                <a:spcPts val="0"/>
              </a:spcAft>
              <a:buNone/>
            </a:pPr>
            <a:r>
              <a:t/>
            </a:r>
            <a:endParaRPr sz="1400">
              <a:solidFill>
                <a:srgbClr val="555555"/>
              </a:solidFill>
              <a:highlight>
                <a:srgbClr val="FFFFFF"/>
              </a:highlight>
              <a:latin typeface="Open Sans"/>
              <a:ea typeface="Open Sans"/>
              <a:cs typeface="Open Sans"/>
              <a:sym typeface="Open Sans"/>
            </a:endParaRPr>
          </a:p>
          <a:p>
            <a:pPr indent="0" lvl="0" marL="0" rtl="0" algn="l">
              <a:lnSpc>
                <a:spcPct val="172597"/>
              </a:lnSpc>
              <a:spcBef>
                <a:spcPts val="1500"/>
              </a:spcBef>
              <a:spcAft>
                <a:spcPts val="0"/>
              </a:spcAft>
              <a:buNone/>
            </a:pPr>
            <a:r>
              <a:t/>
            </a:r>
            <a:endParaRPr sz="1400">
              <a:solidFill>
                <a:srgbClr val="555555"/>
              </a:solidFill>
              <a:highlight>
                <a:srgbClr val="FFFFFF"/>
              </a:highlight>
              <a:latin typeface="Open Sans"/>
              <a:ea typeface="Open Sans"/>
              <a:cs typeface="Open Sans"/>
              <a:sym typeface="Open Sans"/>
            </a:endParaRPr>
          </a:p>
          <a:p>
            <a:pPr indent="0" lvl="0" marL="0" rtl="0" algn="l">
              <a:spcBef>
                <a:spcPts val="150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3273125" y="2571750"/>
            <a:ext cx="5298025" cy="1409100"/>
          </a:xfrm>
          <a:prstGeom prst="rect">
            <a:avLst/>
          </a:prstGeom>
          <a:noFill/>
          <a:ln>
            <a:noFill/>
          </a:ln>
        </p:spPr>
      </p:pic>
      <p:sp>
        <p:nvSpPr>
          <p:cNvPr id="133" name="Google Shape;133;p20"/>
          <p:cNvSpPr txBox="1"/>
          <p:nvPr/>
        </p:nvSpPr>
        <p:spPr>
          <a:xfrm>
            <a:off x="231450" y="4018600"/>
            <a:ext cx="8681100" cy="1017900"/>
          </a:xfrm>
          <a:prstGeom prst="rect">
            <a:avLst/>
          </a:prstGeom>
          <a:noFill/>
          <a:ln>
            <a:noFill/>
          </a:ln>
        </p:spPr>
        <p:txBody>
          <a:bodyPr anchorCtr="0" anchor="t" bIns="91425" lIns="91425" spcFirstLastPara="1" rIns="91425" wrap="square" tIns="91425">
            <a:noAutofit/>
          </a:bodyPr>
          <a:lstStyle/>
          <a:p>
            <a:pPr indent="0" lvl="0" marL="0" rtl="0" algn="l">
              <a:lnSpc>
                <a:spcPct val="172597"/>
              </a:lnSpc>
              <a:spcBef>
                <a:spcPts val="1000"/>
              </a:spcBef>
              <a:spcAft>
                <a:spcPts val="1500"/>
              </a:spcAft>
              <a:buNone/>
            </a:pPr>
            <a:r>
              <a:rPr lang="es">
                <a:solidFill>
                  <a:srgbClr val="555555"/>
                </a:solidFill>
                <a:highlight>
                  <a:srgbClr val="FFFFFF"/>
                </a:highlight>
                <a:latin typeface="Open Sans"/>
                <a:ea typeface="Open Sans"/>
                <a:cs typeface="Open Sans"/>
                <a:sym typeface="Open Sans"/>
              </a:rPr>
              <a:t>Además, nos permitirá saber qué versión tenemos instalada (en el caso de que la tengamos) JRE o JDK.</a:t>
            </a:r>
            <a:endParaRPr>
              <a:solidFill>
                <a:srgbClr val="555555"/>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Instalación de Java</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311700" y="1111475"/>
            <a:ext cx="6970500" cy="1079100"/>
          </a:xfrm>
          <a:prstGeom prst="rect">
            <a:avLst/>
          </a:prstGeom>
        </p:spPr>
        <p:txBody>
          <a:bodyPr anchorCtr="0" anchor="t" bIns="91425" lIns="91425" spcFirstLastPara="1" rIns="91425" wrap="square" tIns="91425">
            <a:noAutofit/>
          </a:bodyPr>
          <a:lstStyle/>
          <a:p>
            <a:pPr indent="0" lvl="0" marL="0" rtl="0" algn="l">
              <a:lnSpc>
                <a:spcPct val="172597"/>
              </a:lnSpc>
              <a:spcBef>
                <a:spcPts val="1000"/>
              </a:spcBef>
              <a:spcAft>
                <a:spcPts val="0"/>
              </a:spcAft>
              <a:buNone/>
            </a:pPr>
            <a:r>
              <a:rPr lang="es">
                <a:solidFill>
                  <a:srgbClr val="555555"/>
                </a:solidFill>
                <a:highlight>
                  <a:srgbClr val="FFFFFF"/>
                </a:highlight>
                <a:latin typeface="Open Sans"/>
                <a:ea typeface="Open Sans"/>
                <a:cs typeface="Open Sans"/>
                <a:sym typeface="Open Sans"/>
              </a:rPr>
              <a:t>https://www.java.com/es/download/ie_manual.jsp</a:t>
            </a:r>
            <a:endParaRPr>
              <a:solidFill>
                <a:srgbClr val="555555"/>
              </a:solidFill>
              <a:highlight>
                <a:srgbClr val="FFFFFF"/>
              </a:highlight>
              <a:latin typeface="Open Sans"/>
              <a:ea typeface="Open Sans"/>
              <a:cs typeface="Open Sans"/>
              <a:sym typeface="Open Sans"/>
            </a:endParaRPr>
          </a:p>
          <a:p>
            <a:pPr indent="0" lvl="0" marL="0" rtl="0" algn="l">
              <a:spcBef>
                <a:spcPts val="150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2266475" y="1620750"/>
            <a:ext cx="3269275" cy="3274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8872AE-283C-4C9E-94AF-4C30EDFC333B}"/>
</file>

<file path=customXml/itemProps2.xml><?xml version="1.0" encoding="utf-8"?>
<ds:datastoreItem xmlns:ds="http://schemas.openxmlformats.org/officeDocument/2006/customXml" ds:itemID="{137F4AC2-3243-4328-98D6-95FB9A2C70D8}"/>
</file>

<file path=customXml/itemProps3.xml><?xml version="1.0" encoding="utf-8"?>
<ds:datastoreItem xmlns:ds="http://schemas.openxmlformats.org/officeDocument/2006/customXml" ds:itemID="{612ED25A-BEF4-4E2E-B15A-18EC1EC1503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