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17"/>
  </p:normalViewPr>
  <p:slideViewPr>
    <p:cSldViewPr snapToGrid="0" snapToObjects="1">
      <p:cViewPr varScale="1">
        <p:scale>
          <a:sx n="76" d="100"/>
          <a:sy n="76" d="100"/>
        </p:scale>
        <p:origin x="216"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C10C-7E35-FE4D-861D-0362A4C6A8F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ES"/>
          </a:p>
        </p:txBody>
      </p:sp>
      <p:sp>
        <p:nvSpPr>
          <p:cNvPr id="3" name="Subtitle 2">
            <a:extLst>
              <a:ext uri="{FF2B5EF4-FFF2-40B4-BE49-F238E27FC236}">
                <a16:creationId xmlns:a16="http://schemas.microsoft.com/office/drawing/2014/main" id="{0F902A36-4BC9-5B4D-B932-79BB63BC84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ES"/>
          </a:p>
        </p:txBody>
      </p:sp>
      <p:sp>
        <p:nvSpPr>
          <p:cNvPr id="4" name="Date Placeholder 3">
            <a:extLst>
              <a:ext uri="{FF2B5EF4-FFF2-40B4-BE49-F238E27FC236}">
                <a16:creationId xmlns:a16="http://schemas.microsoft.com/office/drawing/2014/main" id="{56C48867-326D-D84B-A84A-4DFA0EDDEF8F}"/>
              </a:ext>
            </a:extLst>
          </p:cNvPr>
          <p:cNvSpPr>
            <a:spLocks noGrp="1"/>
          </p:cNvSpPr>
          <p:nvPr>
            <p:ph type="dt" sz="half" idx="10"/>
          </p:nvPr>
        </p:nvSpPr>
        <p:spPr/>
        <p:txBody>
          <a:bodyPr/>
          <a:lstStyle/>
          <a:p>
            <a:fld id="{77A3DD74-6308-9348-BA8B-11A48682AF7E}" type="datetimeFigureOut">
              <a:rPr lang="en-ES" smtClean="0"/>
              <a:t>28/06/2021</a:t>
            </a:fld>
            <a:endParaRPr lang="en-ES"/>
          </a:p>
        </p:txBody>
      </p:sp>
      <p:sp>
        <p:nvSpPr>
          <p:cNvPr id="5" name="Footer Placeholder 4">
            <a:extLst>
              <a:ext uri="{FF2B5EF4-FFF2-40B4-BE49-F238E27FC236}">
                <a16:creationId xmlns:a16="http://schemas.microsoft.com/office/drawing/2014/main" id="{166E0278-FD07-684D-B5F6-ACD8AB2799A9}"/>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03A6274C-A7BE-6F45-914D-B8206F7B3164}"/>
              </a:ext>
            </a:extLst>
          </p:cNvPr>
          <p:cNvSpPr>
            <a:spLocks noGrp="1"/>
          </p:cNvSpPr>
          <p:nvPr>
            <p:ph type="sldNum" sz="quarter" idx="12"/>
          </p:nvPr>
        </p:nvSpPr>
        <p:spPr/>
        <p:txBody>
          <a:bodyPr/>
          <a:lstStyle/>
          <a:p>
            <a:fld id="{9F0C5A91-9891-5D4F-9DFE-796B7BED70AE}" type="slidenum">
              <a:rPr lang="en-ES" smtClean="0"/>
              <a:t>‹#›</a:t>
            </a:fld>
            <a:endParaRPr lang="en-ES"/>
          </a:p>
        </p:txBody>
      </p:sp>
    </p:spTree>
    <p:extLst>
      <p:ext uri="{BB962C8B-B14F-4D97-AF65-F5344CB8AC3E}">
        <p14:creationId xmlns:p14="http://schemas.microsoft.com/office/powerpoint/2010/main" val="2344584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5971-6CB1-AC4B-8AF4-F11EE66C2155}"/>
              </a:ext>
            </a:extLst>
          </p:cNvPr>
          <p:cNvSpPr>
            <a:spLocks noGrp="1"/>
          </p:cNvSpPr>
          <p:nvPr>
            <p:ph type="title"/>
          </p:nvPr>
        </p:nvSpPr>
        <p:spPr/>
        <p:txBody>
          <a:bodyPr/>
          <a:lstStyle/>
          <a:p>
            <a:r>
              <a:rPr lang="en-GB"/>
              <a:t>Click to edit Master title style</a:t>
            </a:r>
            <a:endParaRPr lang="en-ES"/>
          </a:p>
        </p:txBody>
      </p:sp>
      <p:sp>
        <p:nvSpPr>
          <p:cNvPr id="3" name="Vertical Text Placeholder 2">
            <a:extLst>
              <a:ext uri="{FF2B5EF4-FFF2-40B4-BE49-F238E27FC236}">
                <a16:creationId xmlns:a16="http://schemas.microsoft.com/office/drawing/2014/main" id="{B9B13821-946B-2D47-AB71-CB117BF59B2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E1E3A23A-7EF4-C74E-940C-B37EB19EDB07}"/>
              </a:ext>
            </a:extLst>
          </p:cNvPr>
          <p:cNvSpPr>
            <a:spLocks noGrp="1"/>
          </p:cNvSpPr>
          <p:nvPr>
            <p:ph type="dt" sz="half" idx="10"/>
          </p:nvPr>
        </p:nvSpPr>
        <p:spPr/>
        <p:txBody>
          <a:bodyPr/>
          <a:lstStyle/>
          <a:p>
            <a:fld id="{77A3DD74-6308-9348-BA8B-11A48682AF7E}" type="datetimeFigureOut">
              <a:rPr lang="en-ES" smtClean="0"/>
              <a:t>28/06/2021</a:t>
            </a:fld>
            <a:endParaRPr lang="en-ES"/>
          </a:p>
        </p:txBody>
      </p:sp>
      <p:sp>
        <p:nvSpPr>
          <p:cNvPr id="5" name="Footer Placeholder 4">
            <a:extLst>
              <a:ext uri="{FF2B5EF4-FFF2-40B4-BE49-F238E27FC236}">
                <a16:creationId xmlns:a16="http://schemas.microsoft.com/office/drawing/2014/main" id="{E9389118-6164-064F-859D-D8411964D968}"/>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ABDD91A0-2309-EF4C-BB7D-35B314A06E26}"/>
              </a:ext>
            </a:extLst>
          </p:cNvPr>
          <p:cNvSpPr>
            <a:spLocks noGrp="1"/>
          </p:cNvSpPr>
          <p:nvPr>
            <p:ph type="sldNum" sz="quarter" idx="12"/>
          </p:nvPr>
        </p:nvSpPr>
        <p:spPr/>
        <p:txBody>
          <a:bodyPr/>
          <a:lstStyle/>
          <a:p>
            <a:fld id="{9F0C5A91-9891-5D4F-9DFE-796B7BED70AE}" type="slidenum">
              <a:rPr lang="en-ES" smtClean="0"/>
              <a:t>‹#›</a:t>
            </a:fld>
            <a:endParaRPr lang="en-ES"/>
          </a:p>
        </p:txBody>
      </p:sp>
    </p:spTree>
    <p:extLst>
      <p:ext uri="{BB962C8B-B14F-4D97-AF65-F5344CB8AC3E}">
        <p14:creationId xmlns:p14="http://schemas.microsoft.com/office/powerpoint/2010/main" val="716156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BDE8D2-CC38-8A4A-9701-358551D2223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ES"/>
          </a:p>
        </p:txBody>
      </p:sp>
      <p:sp>
        <p:nvSpPr>
          <p:cNvPr id="3" name="Vertical Text Placeholder 2">
            <a:extLst>
              <a:ext uri="{FF2B5EF4-FFF2-40B4-BE49-F238E27FC236}">
                <a16:creationId xmlns:a16="http://schemas.microsoft.com/office/drawing/2014/main" id="{CC5E5DDA-39D9-074A-83F7-2609501A48F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FA6724FE-885E-8945-90C0-5AE0B9B6D930}"/>
              </a:ext>
            </a:extLst>
          </p:cNvPr>
          <p:cNvSpPr>
            <a:spLocks noGrp="1"/>
          </p:cNvSpPr>
          <p:nvPr>
            <p:ph type="dt" sz="half" idx="10"/>
          </p:nvPr>
        </p:nvSpPr>
        <p:spPr/>
        <p:txBody>
          <a:bodyPr/>
          <a:lstStyle/>
          <a:p>
            <a:fld id="{77A3DD74-6308-9348-BA8B-11A48682AF7E}" type="datetimeFigureOut">
              <a:rPr lang="en-ES" smtClean="0"/>
              <a:t>28/06/2021</a:t>
            </a:fld>
            <a:endParaRPr lang="en-ES"/>
          </a:p>
        </p:txBody>
      </p:sp>
      <p:sp>
        <p:nvSpPr>
          <p:cNvPr id="5" name="Footer Placeholder 4">
            <a:extLst>
              <a:ext uri="{FF2B5EF4-FFF2-40B4-BE49-F238E27FC236}">
                <a16:creationId xmlns:a16="http://schemas.microsoft.com/office/drawing/2014/main" id="{1332BC53-DBB0-824F-B14B-D2DF495EA8BC}"/>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BE62B1ED-FD6F-3D40-B155-A8B9B2B9E989}"/>
              </a:ext>
            </a:extLst>
          </p:cNvPr>
          <p:cNvSpPr>
            <a:spLocks noGrp="1"/>
          </p:cNvSpPr>
          <p:nvPr>
            <p:ph type="sldNum" sz="quarter" idx="12"/>
          </p:nvPr>
        </p:nvSpPr>
        <p:spPr/>
        <p:txBody>
          <a:bodyPr/>
          <a:lstStyle/>
          <a:p>
            <a:fld id="{9F0C5A91-9891-5D4F-9DFE-796B7BED70AE}" type="slidenum">
              <a:rPr lang="en-ES" smtClean="0"/>
              <a:t>‹#›</a:t>
            </a:fld>
            <a:endParaRPr lang="en-ES"/>
          </a:p>
        </p:txBody>
      </p:sp>
    </p:spTree>
    <p:extLst>
      <p:ext uri="{BB962C8B-B14F-4D97-AF65-F5344CB8AC3E}">
        <p14:creationId xmlns:p14="http://schemas.microsoft.com/office/powerpoint/2010/main" val="2644988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A5B5-983E-174F-967C-0060806F9FC6}"/>
              </a:ext>
            </a:extLst>
          </p:cNvPr>
          <p:cNvSpPr>
            <a:spLocks noGrp="1"/>
          </p:cNvSpPr>
          <p:nvPr>
            <p:ph type="title"/>
          </p:nvPr>
        </p:nvSpPr>
        <p:spPr/>
        <p:txBody>
          <a:bodyPr/>
          <a:lstStyle/>
          <a:p>
            <a:r>
              <a:rPr lang="en-GB"/>
              <a:t>Click to edit Master title style</a:t>
            </a:r>
            <a:endParaRPr lang="en-ES"/>
          </a:p>
        </p:txBody>
      </p:sp>
      <p:sp>
        <p:nvSpPr>
          <p:cNvPr id="3" name="Content Placeholder 2">
            <a:extLst>
              <a:ext uri="{FF2B5EF4-FFF2-40B4-BE49-F238E27FC236}">
                <a16:creationId xmlns:a16="http://schemas.microsoft.com/office/drawing/2014/main" id="{4AF9891B-ACDE-8945-A106-859BE534DBA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51FFD276-D4A0-354D-8B5E-C6D3743D9F0C}"/>
              </a:ext>
            </a:extLst>
          </p:cNvPr>
          <p:cNvSpPr>
            <a:spLocks noGrp="1"/>
          </p:cNvSpPr>
          <p:nvPr>
            <p:ph type="dt" sz="half" idx="10"/>
          </p:nvPr>
        </p:nvSpPr>
        <p:spPr/>
        <p:txBody>
          <a:bodyPr/>
          <a:lstStyle/>
          <a:p>
            <a:fld id="{77A3DD74-6308-9348-BA8B-11A48682AF7E}" type="datetimeFigureOut">
              <a:rPr lang="en-ES" smtClean="0"/>
              <a:t>28/06/2021</a:t>
            </a:fld>
            <a:endParaRPr lang="en-ES"/>
          </a:p>
        </p:txBody>
      </p:sp>
      <p:sp>
        <p:nvSpPr>
          <p:cNvPr id="5" name="Footer Placeholder 4">
            <a:extLst>
              <a:ext uri="{FF2B5EF4-FFF2-40B4-BE49-F238E27FC236}">
                <a16:creationId xmlns:a16="http://schemas.microsoft.com/office/drawing/2014/main" id="{917B6111-4A17-D54F-A137-A54D3CE146C0}"/>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19B656F2-2FE9-F446-877B-3B7065FF2A41}"/>
              </a:ext>
            </a:extLst>
          </p:cNvPr>
          <p:cNvSpPr>
            <a:spLocks noGrp="1"/>
          </p:cNvSpPr>
          <p:nvPr>
            <p:ph type="sldNum" sz="quarter" idx="12"/>
          </p:nvPr>
        </p:nvSpPr>
        <p:spPr/>
        <p:txBody>
          <a:bodyPr/>
          <a:lstStyle/>
          <a:p>
            <a:fld id="{9F0C5A91-9891-5D4F-9DFE-796B7BED70AE}" type="slidenum">
              <a:rPr lang="en-ES" smtClean="0"/>
              <a:t>‹#›</a:t>
            </a:fld>
            <a:endParaRPr lang="en-ES"/>
          </a:p>
        </p:txBody>
      </p:sp>
    </p:spTree>
    <p:extLst>
      <p:ext uri="{BB962C8B-B14F-4D97-AF65-F5344CB8AC3E}">
        <p14:creationId xmlns:p14="http://schemas.microsoft.com/office/powerpoint/2010/main" val="1201148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2AAD-28F7-FC40-9215-9BA15792E7C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ES"/>
          </a:p>
        </p:txBody>
      </p:sp>
      <p:sp>
        <p:nvSpPr>
          <p:cNvPr id="3" name="Text Placeholder 2">
            <a:extLst>
              <a:ext uri="{FF2B5EF4-FFF2-40B4-BE49-F238E27FC236}">
                <a16:creationId xmlns:a16="http://schemas.microsoft.com/office/drawing/2014/main" id="{53734CCD-862D-324F-A4BD-261CBFF6A9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B5AC461-A372-CC4F-9481-E3EF0A8C9EA9}"/>
              </a:ext>
            </a:extLst>
          </p:cNvPr>
          <p:cNvSpPr>
            <a:spLocks noGrp="1"/>
          </p:cNvSpPr>
          <p:nvPr>
            <p:ph type="dt" sz="half" idx="10"/>
          </p:nvPr>
        </p:nvSpPr>
        <p:spPr/>
        <p:txBody>
          <a:bodyPr/>
          <a:lstStyle/>
          <a:p>
            <a:fld id="{77A3DD74-6308-9348-BA8B-11A48682AF7E}" type="datetimeFigureOut">
              <a:rPr lang="en-ES" smtClean="0"/>
              <a:t>28/06/2021</a:t>
            </a:fld>
            <a:endParaRPr lang="en-ES"/>
          </a:p>
        </p:txBody>
      </p:sp>
      <p:sp>
        <p:nvSpPr>
          <p:cNvPr id="5" name="Footer Placeholder 4">
            <a:extLst>
              <a:ext uri="{FF2B5EF4-FFF2-40B4-BE49-F238E27FC236}">
                <a16:creationId xmlns:a16="http://schemas.microsoft.com/office/drawing/2014/main" id="{0EA46D01-93D0-9547-AFD9-786C902892E0}"/>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842F5379-A703-9441-93C1-FE141996ACE7}"/>
              </a:ext>
            </a:extLst>
          </p:cNvPr>
          <p:cNvSpPr>
            <a:spLocks noGrp="1"/>
          </p:cNvSpPr>
          <p:nvPr>
            <p:ph type="sldNum" sz="quarter" idx="12"/>
          </p:nvPr>
        </p:nvSpPr>
        <p:spPr/>
        <p:txBody>
          <a:bodyPr/>
          <a:lstStyle/>
          <a:p>
            <a:fld id="{9F0C5A91-9891-5D4F-9DFE-796B7BED70AE}" type="slidenum">
              <a:rPr lang="en-ES" smtClean="0"/>
              <a:t>‹#›</a:t>
            </a:fld>
            <a:endParaRPr lang="en-ES"/>
          </a:p>
        </p:txBody>
      </p:sp>
    </p:spTree>
    <p:extLst>
      <p:ext uri="{BB962C8B-B14F-4D97-AF65-F5344CB8AC3E}">
        <p14:creationId xmlns:p14="http://schemas.microsoft.com/office/powerpoint/2010/main" val="2418652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FDB3-FD9A-E74F-842C-3E23EB1D0F8A}"/>
              </a:ext>
            </a:extLst>
          </p:cNvPr>
          <p:cNvSpPr>
            <a:spLocks noGrp="1"/>
          </p:cNvSpPr>
          <p:nvPr>
            <p:ph type="title"/>
          </p:nvPr>
        </p:nvSpPr>
        <p:spPr/>
        <p:txBody>
          <a:bodyPr/>
          <a:lstStyle/>
          <a:p>
            <a:r>
              <a:rPr lang="en-GB"/>
              <a:t>Click to edit Master title style</a:t>
            </a:r>
            <a:endParaRPr lang="en-ES"/>
          </a:p>
        </p:txBody>
      </p:sp>
      <p:sp>
        <p:nvSpPr>
          <p:cNvPr id="3" name="Content Placeholder 2">
            <a:extLst>
              <a:ext uri="{FF2B5EF4-FFF2-40B4-BE49-F238E27FC236}">
                <a16:creationId xmlns:a16="http://schemas.microsoft.com/office/drawing/2014/main" id="{EC7E2439-D2A1-7B4D-89CC-8464F6D3628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Content Placeholder 3">
            <a:extLst>
              <a:ext uri="{FF2B5EF4-FFF2-40B4-BE49-F238E27FC236}">
                <a16:creationId xmlns:a16="http://schemas.microsoft.com/office/drawing/2014/main" id="{473DD5E9-F311-7E48-9955-664B8AC5B8E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5" name="Date Placeholder 4">
            <a:extLst>
              <a:ext uri="{FF2B5EF4-FFF2-40B4-BE49-F238E27FC236}">
                <a16:creationId xmlns:a16="http://schemas.microsoft.com/office/drawing/2014/main" id="{E264A64B-AB9C-DE4B-8BF2-CA0A795F6434}"/>
              </a:ext>
            </a:extLst>
          </p:cNvPr>
          <p:cNvSpPr>
            <a:spLocks noGrp="1"/>
          </p:cNvSpPr>
          <p:nvPr>
            <p:ph type="dt" sz="half" idx="10"/>
          </p:nvPr>
        </p:nvSpPr>
        <p:spPr/>
        <p:txBody>
          <a:bodyPr/>
          <a:lstStyle/>
          <a:p>
            <a:fld id="{77A3DD74-6308-9348-BA8B-11A48682AF7E}" type="datetimeFigureOut">
              <a:rPr lang="en-ES" smtClean="0"/>
              <a:t>28/06/2021</a:t>
            </a:fld>
            <a:endParaRPr lang="en-ES"/>
          </a:p>
        </p:txBody>
      </p:sp>
      <p:sp>
        <p:nvSpPr>
          <p:cNvPr id="6" name="Footer Placeholder 5">
            <a:extLst>
              <a:ext uri="{FF2B5EF4-FFF2-40B4-BE49-F238E27FC236}">
                <a16:creationId xmlns:a16="http://schemas.microsoft.com/office/drawing/2014/main" id="{0A848586-330A-084F-965D-BF982D9FE107}"/>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B331B355-CCC8-7F4F-B70D-535D02DAACAE}"/>
              </a:ext>
            </a:extLst>
          </p:cNvPr>
          <p:cNvSpPr>
            <a:spLocks noGrp="1"/>
          </p:cNvSpPr>
          <p:nvPr>
            <p:ph type="sldNum" sz="quarter" idx="12"/>
          </p:nvPr>
        </p:nvSpPr>
        <p:spPr/>
        <p:txBody>
          <a:bodyPr/>
          <a:lstStyle/>
          <a:p>
            <a:fld id="{9F0C5A91-9891-5D4F-9DFE-796B7BED70AE}" type="slidenum">
              <a:rPr lang="en-ES" smtClean="0"/>
              <a:t>‹#›</a:t>
            </a:fld>
            <a:endParaRPr lang="en-ES"/>
          </a:p>
        </p:txBody>
      </p:sp>
    </p:spTree>
    <p:extLst>
      <p:ext uri="{BB962C8B-B14F-4D97-AF65-F5344CB8AC3E}">
        <p14:creationId xmlns:p14="http://schemas.microsoft.com/office/powerpoint/2010/main" val="3868368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36F3-46EF-9548-ABC4-B61CC7E51E9C}"/>
              </a:ext>
            </a:extLst>
          </p:cNvPr>
          <p:cNvSpPr>
            <a:spLocks noGrp="1"/>
          </p:cNvSpPr>
          <p:nvPr>
            <p:ph type="title"/>
          </p:nvPr>
        </p:nvSpPr>
        <p:spPr>
          <a:xfrm>
            <a:off x="839788" y="365125"/>
            <a:ext cx="10515600" cy="1325563"/>
          </a:xfrm>
        </p:spPr>
        <p:txBody>
          <a:bodyPr/>
          <a:lstStyle/>
          <a:p>
            <a:r>
              <a:rPr lang="en-GB"/>
              <a:t>Click to edit Master title style</a:t>
            </a:r>
            <a:endParaRPr lang="en-ES"/>
          </a:p>
        </p:txBody>
      </p:sp>
      <p:sp>
        <p:nvSpPr>
          <p:cNvPr id="3" name="Text Placeholder 2">
            <a:extLst>
              <a:ext uri="{FF2B5EF4-FFF2-40B4-BE49-F238E27FC236}">
                <a16:creationId xmlns:a16="http://schemas.microsoft.com/office/drawing/2014/main" id="{4AAF9684-4973-494D-8091-A999A904B6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F862C7-ED81-1F45-A020-04BA71B1BCB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5" name="Text Placeholder 4">
            <a:extLst>
              <a:ext uri="{FF2B5EF4-FFF2-40B4-BE49-F238E27FC236}">
                <a16:creationId xmlns:a16="http://schemas.microsoft.com/office/drawing/2014/main" id="{3055FA4D-F1C0-8145-A0A7-0A2CA20E6F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DBE3268-E68F-604B-A703-19153550B9A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7" name="Date Placeholder 6">
            <a:extLst>
              <a:ext uri="{FF2B5EF4-FFF2-40B4-BE49-F238E27FC236}">
                <a16:creationId xmlns:a16="http://schemas.microsoft.com/office/drawing/2014/main" id="{F0946581-69C9-694F-9F42-31EABFD31B9F}"/>
              </a:ext>
            </a:extLst>
          </p:cNvPr>
          <p:cNvSpPr>
            <a:spLocks noGrp="1"/>
          </p:cNvSpPr>
          <p:nvPr>
            <p:ph type="dt" sz="half" idx="10"/>
          </p:nvPr>
        </p:nvSpPr>
        <p:spPr/>
        <p:txBody>
          <a:bodyPr/>
          <a:lstStyle/>
          <a:p>
            <a:fld id="{77A3DD74-6308-9348-BA8B-11A48682AF7E}" type="datetimeFigureOut">
              <a:rPr lang="en-ES" smtClean="0"/>
              <a:t>28/06/2021</a:t>
            </a:fld>
            <a:endParaRPr lang="en-ES"/>
          </a:p>
        </p:txBody>
      </p:sp>
      <p:sp>
        <p:nvSpPr>
          <p:cNvPr id="8" name="Footer Placeholder 7">
            <a:extLst>
              <a:ext uri="{FF2B5EF4-FFF2-40B4-BE49-F238E27FC236}">
                <a16:creationId xmlns:a16="http://schemas.microsoft.com/office/drawing/2014/main" id="{C3A0084A-5500-3D48-BF27-1681B6EEFAFF}"/>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79D9EEE0-A050-3441-BD87-D666FA727B6C}"/>
              </a:ext>
            </a:extLst>
          </p:cNvPr>
          <p:cNvSpPr>
            <a:spLocks noGrp="1"/>
          </p:cNvSpPr>
          <p:nvPr>
            <p:ph type="sldNum" sz="quarter" idx="12"/>
          </p:nvPr>
        </p:nvSpPr>
        <p:spPr/>
        <p:txBody>
          <a:bodyPr/>
          <a:lstStyle/>
          <a:p>
            <a:fld id="{9F0C5A91-9891-5D4F-9DFE-796B7BED70AE}" type="slidenum">
              <a:rPr lang="en-ES" smtClean="0"/>
              <a:t>‹#›</a:t>
            </a:fld>
            <a:endParaRPr lang="en-ES"/>
          </a:p>
        </p:txBody>
      </p:sp>
    </p:spTree>
    <p:extLst>
      <p:ext uri="{BB962C8B-B14F-4D97-AF65-F5344CB8AC3E}">
        <p14:creationId xmlns:p14="http://schemas.microsoft.com/office/powerpoint/2010/main" val="3084261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8464-0BFF-FA44-A9F7-F997771EB07E}"/>
              </a:ext>
            </a:extLst>
          </p:cNvPr>
          <p:cNvSpPr>
            <a:spLocks noGrp="1"/>
          </p:cNvSpPr>
          <p:nvPr>
            <p:ph type="title"/>
          </p:nvPr>
        </p:nvSpPr>
        <p:spPr/>
        <p:txBody>
          <a:bodyPr/>
          <a:lstStyle/>
          <a:p>
            <a:r>
              <a:rPr lang="en-GB"/>
              <a:t>Click to edit Master title style</a:t>
            </a:r>
            <a:endParaRPr lang="en-ES"/>
          </a:p>
        </p:txBody>
      </p:sp>
      <p:sp>
        <p:nvSpPr>
          <p:cNvPr id="3" name="Date Placeholder 2">
            <a:extLst>
              <a:ext uri="{FF2B5EF4-FFF2-40B4-BE49-F238E27FC236}">
                <a16:creationId xmlns:a16="http://schemas.microsoft.com/office/drawing/2014/main" id="{594654C8-DDDF-8045-9012-2A6F2DE8633C}"/>
              </a:ext>
            </a:extLst>
          </p:cNvPr>
          <p:cNvSpPr>
            <a:spLocks noGrp="1"/>
          </p:cNvSpPr>
          <p:nvPr>
            <p:ph type="dt" sz="half" idx="10"/>
          </p:nvPr>
        </p:nvSpPr>
        <p:spPr/>
        <p:txBody>
          <a:bodyPr/>
          <a:lstStyle/>
          <a:p>
            <a:fld id="{77A3DD74-6308-9348-BA8B-11A48682AF7E}" type="datetimeFigureOut">
              <a:rPr lang="en-ES" smtClean="0"/>
              <a:t>28/06/2021</a:t>
            </a:fld>
            <a:endParaRPr lang="en-ES"/>
          </a:p>
        </p:txBody>
      </p:sp>
      <p:sp>
        <p:nvSpPr>
          <p:cNvPr id="4" name="Footer Placeholder 3">
            <a:extLst>
              <a:ext uri="{FF2B5EF4-FFF2-40B4-BE49-F238E27FC236}">
                <a16:creationId xmlns:a16="http://schemas.microsoft.com/office/drawing/2014/main" id="{05C27413-BF83-6E4D-82D0-0D5FB3C8293F}"/>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DAB761E5-7897-0F41-92D9-AB839E00713B}"/>
              </a:ext>
            </a:extLst>
          </p:cNvPr>
          <p:cNvSpPr>
            <a:spLocks noGrp="1"/>
          </p:cNvSpPr>
          <p:nvPr>
            <p:ph type="sldNum" sz="quarter" idx="12"/>
          </p:nvPr>
        </p:nvSpPr>
        <p:spPr/>
        <p:txBody>
          <a:bodyPr/>
          <a:lstStyle/>
          <a:p>
            <a:fld id="{9F0C5A91-9891-5D4F-9DFE-796B7BED70AE}" type="slidenum">
              <a:rPr lang="en-ES" smtClean="0"/>
              <a:t>‹#›</a:t>
            </a:fld>
            <a:endParaRPr lang="en-ES"/>
          </a:p>
        </p:txBody>
      </p:sp>
    </p:spTree>
    <p:extLst>
      <p:ext uri="{BB962C8B-B14F-4D97-AF65-F5344CB8AC3E}">
        <p14:creationId xmlns:p14="http://schemas.microsoft.com/office/powerpoint/2010/main" val="413382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E08260-5ED2-1947-9665-127D6110A6F5}"/>
              </a:ext>
            </a:extLst>
          </p:cNvPr>
          <p:cNvSpPr>
            <a:spLocks noGrp="1"/>
          </p:cNvSpPr>
          <p:nvPr>
            <p:ph type="dt" sz="half" idx="10"/>
          </p:nvPr>
        </p:nvSpPr>
        <p:spPr/>
        <p:txBody>
          <a:bodyPr/>
          <a:lstStyle/>
          <a:p>
            <a:fld id="{77A3DD74-6308-9348-BA8B-11A48682AF7E}" type="datetimeFigureOut">
              <a:rPr lang="en-ES" smtClean="0"/>
              <a:t>28/06/2021</a:t>
            </a:fld>
            <a:endParaRPr lang="en-ES"/>
          </a:p>
        </p:txBody>
      </p:sp>
      <p:sp>
        <p:nvSpPr>
          <p:cNvPr id="3" name="Footer Placeholder 2">
            <a:extLst>
              <a:ext uri="{FF2B5EF4-FFF2-40B4-BE49-F238E27FC236}">
                <a16:creationId xmlns:a16="http://schemas.microsoft.com/office/drawing/2014/main" id="{7475AACD-1E30-E14D-992F-1DA4FB435973}"/>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48A109FC-02E4-9645-A1FE-C75EA2B0D4A5}"/>
              </a:ext>
            </a:extLst>
          </p:cNvPr>
          <p:cNvSpPr>
            <a:spLocks noGrp="1"/>
          </p:cNvSpPr>
          <p:nvPr>
            <p:ph type="sldNum" sz="quarter" idx="12"/>
          </p:nvPr>
        </p:nvSpPr>
        <p:spPr/>
        <p:txBody>
          <a:bodyPr/>
          <a:lstStyle/>
          <a:p>
            <a:fld id="{9F0C5A91-9891-5D4F-9DFE-796B7BED70AE}" type="slidenum">
              <a:rPr lang="en-ES" smtClean="0"/>
              <a:t>‹#›</a:t>
            </a:fld>
            <a:endParaRPr lang="en-ES"/>
          </a:p>
        </p:txBody>
      </p:sp>
    </p:spTree>
    <p:extLst>
      <p:ext uri="{BB962C8B-B14F-4D97-AF65-F5344CB8AC3E}">
        <p14:creationId xmlns:p14="http://schemas.microsoft.com/office/powerpoint/2010/main" val="3466926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0289-A9BA-FB41-A856-3F08692492F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ES"/>
          </a:p>
        </p:txBody>
      </p:sp>
      <p:sp>
        <p:nvSpPr>
          <p:cNvPr id="3" name="Content Placeholder 2">
            <a:extLst>
              <a:ext uri="{FF2B5EF4-FFF2-40B4-BE49-F238E27FC236}">
                <a16:creationId xmlns:a16="http://schemas.microsoft.com/office/drawing/2014/main" id="{1E39665F-9E2A-AB4C-8BCC-55527EAA4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Text Placeholder 3">
            <a:extLst>
              <a:ext uri="{FF2B5EF4-FFF2-40B4-BE49-F238E27FC236}">
                <a16:creationId xmlns:a16="http://schemas.microsoft.com/office/drawing/2014/main" id="{2E37A762-791E-204D-A6FE-4BBA92E64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92F511-3C27-B742-9186-668683ED7425}"/>
              </a:ext>
            </a:extLst>
          </p:cNvPr>
          <p:cNvSpPr>
            <a:spLocks noGrp="1"/>
          </p:cNvSpPr>
          <p:nvPr>
            <p:ph type="dt" sz="half" idx="10"/>
          </p:nvPr>
        </p:nvSpPr>
        <p:spPr/>
        <p:txBody>
          <a:bodyPr/>
          <a:lstStyle/>
          <a:p>
            <a:fld id="{77A3DD74-6308-9348-BA8B-11A48682AF7E}" type="datetimeFigureOut">
              <a:rPr lang="en-ES" smtClean="0"/>
              <a:t>28/06/2021</a:t>
            </a:fld>
            <a:endParaRPr lang="en-ES"/>
          </a:p>
        </p:txBody>
      </p:sp>
      <p:sp>
        <p:nvSpPr>
          <p:cNvPr id="6" name="Footer Placeholder 5">
            <a:extLst>
              <a:ext uri="{FF2B5EF4-FFF2-40B4-BE49-F238E27FC236}">
                <a16:creationId xmlns:a16="http://schemas.microsoft.com/office/drawing/2014/main" id="{DC95A34A-9880-3E41-A820-05027C71FCDC}"/>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5E168BA1-CAEB-3A4A-BD41-A83BAFA0647F}"/>
              </a:ext>
            </a:extLst>
          </p:cNvPr>
          <p:cNvSpPr>
            <a:spLocks noGrp="1"/>
          </p:cNvSpPr>
          <p:nvPr>
            <p:ph type="sldNum" sz="quarter" idx="12"/>
          </p:nvPr>
        </p:nvSpPr>
        <p:spPr/>
        <p:txBody>
          <a:bodyPr/>
          <a:lstStyle/>
          <a:p>
            <a:fld id="{9F0C5A91-9891-5D4F-9DFE-796B7BED70AE}" type="slidenum">
              <a:rPr lang="en-ES" smtClean="0"/>
              <a:t>‹#›</a:t>
            </a:fld>
            <a:endParaRPr lang="en-ES"/>
          </a:p>
        </p:txBody>
      </p:sp>
    </p:spTree>
    <p:extLst>
      <p:ext uri="{BB962C8B-B14F-4D97-AF65-F5344CB8AC3E}">
        <p14:creationId xmlns:p14="http://schemas.microsoft.com/office/powerpoint/2010/main" val="4133540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7B2B-6CB1-BA45-B799-7535F7999AC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ES"/>
          </a:p>
        </p:txBody>
      </p:sp>
      <p:sp>
        <p:nvSpPr>
          <p:cNvPr id="3" name="Picture Placeholder 2">
            <a:extLst>
              <a:ext uri="{FF2B5EF4-FFF2-40B4-BE49-F238E27FC236}">
                <a16:creationId xmlns:a16="http://schemas.microsoft.com/office/drawing/2014/main" id="{B01B8F07-B4E4-9546-B956-8988519056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BDA118F7-2C1F-4E40-BBBD-FCF43595F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C1A462E-78E7-7740-B5F2-0EFCAB252103}"/>
              </a:ext>
            </a:extLst>
          </p:cNvPr>
          <p:cNvSpPr>
            <a:spLocks noGrp="1"/>
          </p:cNvSpPr>
          <p:nvPr>
            <p:ph type="dt" sz="half" idx="10"/>
          </p:nvPr>
        </p:nvSpPr>
        <p:spPr/>
        <p:txBody>
          <a:bodyPr/>
          <a:lstStyle/>
          <a:p>
            <a:fld id="{77A3DD74-6308-9348-BA8B-11A48682AF7E}" type="datetimeFigureOut">
              <a:rPr lang="en-ES" smtClean="0"/>
              <a:t>28/06/2021</a:t>
            </a:fld>
            <a:endParaRPr lang="en-ES"/>
          </a:p>
        </p:txBody>
      </p:sp>
      <p:sp>
        <p:nvSpPr>
          <p:cNvPr id="6" name="Footer Placeholder 5">
            <a:extLst>
              <a:ext uri="{FF2B5EF4-FFF2-40B4-BE49-F238E27FC236}">
                <a16:creationId xmlns:a16="http://schemas.microsoft.com/office/drawing/2014/main" id="{4F0C9005-1ADB-0345-A042-39BF7A67F3E9}"/>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3F841910-CB05-CB4E-A71B-1CD0F08B31BC}"/>
              </a:ext>
            </a:extLst>
          </p:cNvPr>
          <p:cNvSpPr>
            <a:spLocks noGrp="1"/>
          </p:cNvSpPr>
          <p:nvPr>
            <p:ph type="sldNum" sz="quarter" idx="12"/>
          </p:nvPr>
        </p:nvSpPr>
        <p:spPr/>
        <p:txBody>
          <a:bodyPr/>
          <a:lstStyle/>
          <a:p>
            <a:fld id="{9F0C5A91-9891-5D4F-9DFE-796B7BED70AE}" type="slidenum">
              <a:rPr lang="en-ES" smtClean="0"/>
              <a:t>‹#›</a:t>
            </a:fld>
            <a:endParaRPr lang="en-ES"/>
          </a:p>
        </p:txBody>
      </p:sp>
    </p:spTree>
    <p:extLst>
      <p:ext uri="{BB962C8B-B14F-4D97-AF65-F5344CB8AC3E}">
        <p14:creationId xmlns:p14="http://schemas.microsoft.com/office/powerpoint/2010/main" val="1272779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1236E3-C881-4248-B575-0104A7E13C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ES"/>
          </a:p>
        </p:txBody>
      </p:sp>
      <p:sp>
        <p:nvSpPr>
          <p:cNvPr id="3" name="Text Placeholder 2">
            <a:extLst>
              <a:ext uri="{FF2B5EF4-FFF2-40B4-BE49-F238E27FC236}">
                <a16:creationId xmlns:a16="http://schemas.microsoft.com/office/drawing/2014/main" id="{56DC235E-2E6B-324F-A69A-3D8E551BDB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F77613C6-1C85-ED4C-AA0B-B825F15E5C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3DD74-6308-9348-BA8B-11A48682AF7E}" type="datetimeFigureOut">
              <a:rPr lang="en-ES" smtClean="0"/>
              <a:t>28/06/2021</a:t>
            </a:fld>
            <a:endParaRPr lang="en-ES"/>
          </a:p>
        </p:txBody>
      </p:sp>
      <p:sp>
        <p:nvSpPr>
          <p:cNvPr id="5" name="Footer Placeholder 4">
            <a:extLst>
              <a:ext uri="{FF2B5EF4-FFF2-40B4-BE49-F238E27FC236}">
                <a16:creationId xmlns:a16="http://schemas.microsoft.com/office/drawing/2014/main" id="{EFA94EAA-ED78-784C-8BB5-E8B643F3D1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2C60051C-C7E5-0A41-8242-951D21E24B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C5A91-9891-5D4F-9DFE-796B7BED70AE}" type="slidenum">
              <a:rPr lang="en-ES" smtClean="0"/>
              <a:t>‹#›</a:t>
            </a:fld>
            <a:endParaRPr lang="en-ES"/>
          </a:p>
        </p:txBody>
      </p:sp>
    </p:spTree>
    <p:extLst>
      <p:ext uri="{BB962C8B-B14F-4D97-AF65-F5344CB8AC3E}">
        <p14:creationId xmlns:p14="http://schemas.microsoft.com/office/powerpoint/2010/main" val="3632257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CBFE-491E-074A-AD8E-F1ECA076CB21}"/>
              </a:ext>
            </a:extLst>
          </p:cNvPr>
          <p:cNvSpPr>
            <a:spLocks noGrp="1"/>
          </p:cNvSpPr>
          <p:nvPr>
            <p:ph type="ctrTitle"/>
          </p:nvPr>
        </p:nvSpPr>
        <p:spPr/>
        <p:txBody>
          <a:bodyPr>
            <a:normAutofit/>
          </a:bodyPr>
          <a:lstStyle/>
          <a:p>
            <a:r>
              <a:rPr lang="en-ES" b="1" dirty="0"/>
              <a:t>Where to start a new tapas restaurant in Seville</a:t>
            </a:r>
            <a:endParaRPr lang="en-ES" dirty="0"/>
          </a:p>
        </p:txBody>
      </p:sp>
      <p:sp>
        <p:nvSpPr>
          <p:cNvPr id="3" name="Subtitle 2">
            <a:extLst>
              <a:ext uri="{FF2B5EF4-FFF2-40B4-BE49-F238E27FC236}">
                <a16:creationId xmlns:a16="http://schemas.microsoft.com/office/drawing/2014/main" id="{7D727457-8C9C-7A4C-841F-BBF67C9C46BD}"/>
              </a:ext>
            </a:extLst>
          </p:cNvPr>
          <p:cNvSpPr>
            <a:spLocks noGrp="1"/>
          </p:cNvSpPr>
          <p:nvPr>
            <p:ph type="subTitle" idx="1"/>
          </p:nvPr>
        </p:nvSpPr>
        <p:spPr/>
        <p:txBody>
          <a:bodyPr anchor="ctr">
            <a:normAutofit/>
          </a:bodyPr>
          <a:lstStyle/>
          <a:p>
            <a:r>
              <a:rPr lang="en-ES" dirty="0"/>
              <a:t>Applied Data Sciece Capstone</a:t>
            </a:r>
          </a:p>
          <a:p>
            <a:r>
              <a:rPr lang="en-ES" dirty="0"/>
              <a:t>Álvaro Romero Muñiz</a:t>
            </a:r>
          </a:p>
          <a:p>
            <a:r>
              <a:rPr lang="en-ES" dirty="0"/>
              <a:t>28 June 2021</a:t>
            </a:r>
          </a:p>
        </p:txBody>
      </p:sp>
    </p:spTree>
    <p:extLst>
      <p:ext uri="{BB962C8B-B14F-4D97-AF65-F5344CB8AC3E}">
        <p14:creationId xmlns:p14="http://schemas.microsoft.com/office/powerpoint/2010/main" val="49400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ABE2-C9D8-E74A-A7D3-3B8F100643E2}"/>
              </a:ext>
            </a:extLst>
          </p:cNvPr>
          <p:cNvSpPr>
            <a:spLocks noGrp="1"/>
          </p:cNvSpPr>
          <p:nvPr>
            <p:ph type="title"/>
          </p:nvPr>
        </p:nvSpPr>
        <p:spPr/>
        <p:txBody>
          <a:bodyPr/>
          <a:lstStyle/>
          <a:p>
            <a:r>
              <a:rPr lang="en-ES" b="1" dirty="0"/>
              <a:t>INTRODUCTION</a:t>
            </a:r>
          </a:p>
        </p:txBody>
      </p:sp>
      <p:sp>
        <p:nvSpPr>
          <p:cNvPr id="3" name="Content Placeholder 2">
            <a:extLst>
              <a:ext uri="{FF2B5EF4-FFF2-40B4-BE49-F238E27FC236}">
                <a16:creationId xmlns:a16="http://schemas.microsoft.com/office/drawing/2014/main" id="{A67DFB97-F026-0F47-AAF5-B55FBE839313}"/>
              </a:ext>
            </a:extLst>
          </p:cNvPr>
          <p:cNvSpPr>
            <a:spLocks noGrp="1"/>
          </p:cNvSpPr>
          <p:nvPr>
            <p:ph idx="1"/>
          </p:nvPr>
        </p:nvSpPr>
        <p:spPr>
          <a:xfrm>
            <a:off x="6096000" y="1825625"/>
            <a:ext cx="5257800" cy="4351338"/>
          </a:xfrm>
        </p:spPr>
        <p:txBody>
          <a:bodyPr>
            <a:normAutofit lnSpcReduction="10000"/>
          </a:bodyPr>
          <a:lstStyle/>
          <a:p>
            <a:r>
              <a:rPr lang="en-ES" sz="2400" dirty="0"/>
              <a:t>Most of the city is on the east side of the river, while Triana, La Cartuja and Los Remedios are on the west side. Triana is the oldest neighbourhood of the west bank of the river and it is very different from the Ancient District</a:t>
            </a:r>
          </a:p>
          <a:p>
            <a:r>
              <a:rPr lang="en-ES" sz="2400" dirty="0"/>
              <a:t>The owner of a restaurant in Triana wants to start another business in the Casco Antiguo (Acinet Districton) on the other side of the river, but does not know which area may be the best. “The more similar it is, the easier it will be for my restaurant to succeed”</a:t>
            </a:r>
          </a:p>
          <a:p>
            <a:endParaRPr lang="en-ES" dirty="0"/>
          </a:p>
        </p:txBody>
      </p:sp>
      <p:pic>
        <p:nvPicPr>
          <p:cNvPr id="5" name="Content Placeholder 3" descr="Map&#10;&#10;Description automatically generated">
            <a:extLst>
              <a:ext uri="{FF2B5EF4-FFF2-40B4-BE49-F238E27FC236}">
                <a16:creationId xmlns:a16="http://schemas.microsoft.com/office/drawing/2014/main" id="{DFB10234-3393-964A-934D-1B7583E95B9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38200" y="1825625"/>
            <a:ext cx="5038010" cy="4351338"/>
          </a:xfrm>
          <a:prstGeom prst="rect">
            <a:avLst/>
          </a:prstGeom>
        </p:spPr>
      </p:pic>
    </p:spTree>
    <p:extLst>
      <p:ext uri="{BB962C8B-B14F-4D97-AF65-F5344CB8AC3E}">
        <p14:creationId xmlns:p14="http://schemas.microsoft.com/office/powerpoint/2010/main" val="1838628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58C2-913D-AA4E-8702-534D27955F99}"/>
              </a:ext>
            </a:extLst>
          </p:cNvPr>
          <p:cNvSpPr>
            <a:spLocks noGrp="1"/>
          </p:cNvSpPr>
          <p:nvPr>
            <p:ph type="title"/>
          </p:nvPr>
        </p:nvSpPr>
        <p:spPr/>
        <p:txBody>
          <a:bodyPr/>
          <a:lstStyle/>
          <a:p>
            <a:r>
              <a:rPr lang="en-ES" b="1" dirty="0"/>
              <a:t>DATA SOURCE</a:t>
            </a:r>
          </a:p>
        </p:txBody>
      </p:sp>
      <p:pic>
        <p:nvPicPr>
          <p:cNvPr id="5" name="Picture 4" descr="Map&#10;&#10;Description automatically generated">
            <a:extLst>
              <a:ext uri="{FF2B5EF4-FFF2-40B4-BE49-F238E27FC236}">
                <a16:creationId xmlns:a16="http://schemas.microsoft.com/office/drawing/2014/main" id="{37EAD34E-7E17-0A4B-A3B9-DDF1B41BF94E}"/>
              </a:ext>
            </a:extLst>
          </p:cNvPr>
          <p:cNvPicPr/>
          <p:nvPr/>
        </p:nvPicPr>
        <p:blipFill>
          <a:blip r:embed="rId2">
            <a:extLst>
              <a:ext uri="{28A0092B-C50C-407E-A947-70E740481C1C}">
                <a14:useLocalDpi xmlns:a14="http://schemas.microsoft.com/office/drawing/2010/main" val="0"/>
              </a:ext>
            </a:extLst>
          </a:blip>
          <a:stretch>
            <a:fillRect/>
          </a:stretch>
        </p:blipFill>
        <p:spPr>
          <a:xfrm>
            <a:off x="838200" y="1825623"/>
            <a:ext cx="5020733" cy="4351339"/>
          </a:xfrm>
          <a:prstGeom prst="rect">
            <a:avLst/>
          </a:prstGeom>
        </p:spPr>
      </p:pic>
      <p:sp>
        <p:nvSpPr>
          <p:cNvPr id="6" name="Content Placeholder 2">
            <a:extLst>
              <a:ext uri="{FF2B5EF4-FFF2-40B4-BE49-F238E27FC236}">
                <a16:creationId xmlns:a16="http://schemas.microsoft.com/office/drawing/2014/main" id="{3C3869B2-EB10-8044-A5DE-340D2744907A}"/>
              </a:ext>
            </a:extLst>
          </p:cNvPr>
          <p:cNvSpPr>
            <a:spLocks noGrp="1"/>
          </p:cNvSpPr>
          <p:nvPr>
            <p:ph idx="1"/>
          </p:nvPr>
        </p:nvSpPr>
        <p:spPr>
          <a:xfrm>
            <a:off x="6096000" y="1825625"/>
            <a:ext cx="5257800" cy="4351338"/>
          </a:xfrm>
        </p:spPr>
        <p:txBody>
          <a:bodyPr>
            <a:normAutofit/>
          </a:bodyPr>
          <a:lstStyle/>
          <a:p>
            <a:r>
              <a:rPr lang="en-ES" sz="2400" dirty="0"/>
              <a:t>The Seville city hall has digital resources of their spatial planning (</a:t>
            </a:r>
            <a:r>
              <a:rPr lang="en-GB" sz="2400" dirty="0" err="1"/>
              <a:t>urbanismosevilla.org</a:t>
            </a:r>
            <a:r>
              <a:rPr lang="en-GB" sz="2400" dirty="0"/>
              <a:t>)</a:t>
            </a:r>
            <a:endParaRPr lang="en-ES" sz="2400" dirty="0"/>
          </a:p>
          <a:p>
            <a:r>
              <a:rPr lang="en-ES" sz="2400" dirty="0"/>
              <a:t>A .kml file can be downloaded with the districts and neighbourhoods of the city, that should be transformed into points (centroids of polygons) to get the coordinates of each one</a:t>
            </a:r>
          </a:p>
          <a:p>
            <a:r>
              <a:rPr lang="en-ES" sz="2400" dirty="0"/>
              <a:t>There are 108 different areas, some of them contain industrial parks or farmlands and they will not be considered in the study</a:t>
            </a:r>
          </a:p>
          <a:p>
            <a:endParaRPr lang="en-ES" dirty="0"/>
          </a:p>
        </p:txBody>
      </p:sp>
    </p:spTree>
    <p:extLst>
      <p:ext uri="{BB962C8B-B14F-4D97-AF65-F5344CB8AC3E}">
        <p14:creationId xmlns:p14="http://schemas.microsoft.com/office/powerpoint/2010/main" val="386710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8F50-7805-D340-B36D-4BD7D6ECB35B}"/>
              </a:ext>
            </a:extLst>
          </p:cNvPr>
          <p:cNvSpPr>
            <a:spLocks noGrp="1"/>
          </p:cNvSpPr>
          <p:nvPr>
            <p:ph type="title"/>
          </p:nvPr>
        </p:nvSpPr>
        <p:spPr/>
        <p:txBody>
          <a:bodyPr/>
          <a:lstStyle/>
          <a:p>
            <a:r>
              <a:rPr lang="en-ES" b="1" dirty="0"/>
              <a:t>DATA CLEANING</a:t>
            </a:r>
          </a:p>
        </p:txBody>
      </p:sp>
      <p:sp>
        <p:nvSpPr>
          <p:cNvPr id="3" name="Content Placeholder 2">
            <a:extLst>
              <a:ext uri="{FF2B5EF4-FFF2-40B4-BE49-F238E27FC236}">
                <a16:creationId xmlns:a16="http://schemas.microsoft.com/office/drawing/2014/main" id="{C838C102-48F6-5D40-9304-C68E06177116}"/>
              </a:ext>
            </a:extLst>
          </p:cNvPr>
          <p:cNvSpPr>
            <a:spLocks noGrp="1"/>
          </p:cNvSpPr>
          <p:nvPr>
            <p:ph idx="1"/>
          </p:nvPr>
        </p:nvSpPr>
        <p:spPr>
          <a:xfrm>
            <a:off x="5367867" y="1825625"/>
            <a:ext cx="5985933" cy="4351338"/>
          </a:xfrm>
        </p:spPr>
        <p:txBody>
          <a:bodyPr>
            <a:normAutofit fontScale="77500" lnSpcReduction="20000"/>
          </a:bodyPr>
          <a:lstStyle/>
          <a:p>
            <a:r>
              <a:rPr lang="en-ES" sz="3100" dirty="0"/>
              <a:t>The archive with the polygons is converted to a .shp file and the centroids of the neighborhoods are obtained using the method centroid of the GeoPandas  Python library</a:t>
            </a:r>
          </a:p>
          <a:p>
            <a:r>
              <a:rPr lang="en-ES" sz="3100" dirty="0"/>
              <a:t>The venues in each area are gotten using foursquare</a:t>
            </a:r>
          </a:p>
          <a:p>
            <a:r>
              <a:rPr lang="en-ES" sz="3100" dirty="0"/>
              <a:t>There are 908 results with 136 different categories, but only 55 neighborhoods have five or more venues</a:t>
            </a:r>
          </a:p>
          <a:p>
            <a:r>
              <a:rPr lang="en-ES" sz="3100" dirty="0"/>
              <a:t>A dataframe is creaed with the  55 neighborhoods of the sample and the most common venues. It is transformed using dummy variables instead of the feature name</a:t>
            </a:r>
          </a:p>
        </p:txBody>
      </p:sp>
      <p:pic>
        <p:nvPicPr>
          <p:cNvPr id="4" name="Picture 3" descr="Map&#10;&#10;Description automatically generated">
            <a:extLst>
              <a:ext uri="{FF2B5EF4-FFF2-40B4-BE49-F238E27FC236}">
                <a16:creationId xmlns:a16="http://schemas.microsoft.com/office/drawing/2014/main" id="{6082F2AC-F86C-F74B-A275-D9693AA5EE9E}"/>
              </a:ext>
            </a:extLst>
          </p:cNvPr>
          <p:cNvPicPr/>
          <p:nvPr/>
        </p:nvPicPr>
        <p:blipFill rotWithShape="1">
          <a:blip r:embed="rId2">
            <a:extLst>
              <a:ext uri="{28A0092B-C50C-407E-A947-70E740481C1C}">
                <a14:useLocalDpi xmlns:a14="http://schemas.microsoft.com/office/drawing/2010/main" val="0"/>
              </a:ext>
            </a:extLst>
          </a:blip>
          <a:srcRect r="18212"/>
          <a:stretch/>
        </p:blipFill>
        <p:spPr>
          <a:xfrm>
            <a:off x="838200" y="1825623"/>
            <a:ext cx="4106333" cy="4351339"/>
          </a:xfrm>
          <a:prstGeom prst="rect">
            <a:avLst/>
          </a:prstGeom>
        </p:spPr>
      </p:pic>
    </p:spTree>
    <p:extLst>
      <p:ext uri="{BB962C8B-B14F-4D97-AF65-F5344CB8AC3E}">
        <p14:creationId xmlns:p14="http://schemas.microsoft.com/office/powerpoint/2010/main" val="70333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4E70-6A84-744C-8911-42426ED3AE9D}"/>
              </a:ext>
            </a:extLst>
          </p:cNvPr>
          <p:cNvSpPr>
            <a:spLocks noGrp="1"/>
          </p:cNvSpPr>
          <p:nvPr>
            <p:ph type="title"/>
          </p:nvPr>
        </p:nvSpPr>
        <p:spPr/>
        <p:txBody>
          <a:bodyPr/>
          <a:lstStyle/>
          <a:p>
            <a:r>
              <a:rPr lang="en-ES" b="1" dirty="0"/>
              <a:t>MODEL</a:t>
            </a:r>
          </a:p>
        </p:txBody>
      </p:sp>
      <p:sp>
        <p:nvSpPr>
          <p:cNvPr id="3" name="Content Placeholder 2">
            <a:extLst>
              <a:ext uri="{FF2B5EF4-FFF2-40B4-BE49-F238E27FC236}">
                <a16:creationId xmlns:a16="http://schemas.microsoft.com/office/drawing/2014/main" id="{E2E1C395-F4DF-DE47-BEC6-EC7C05454032}"/>
              </a:ext>
            </a:extLst>
          </p:cNvPr>
          <p:cNvSpPr>
            <a:spLocks noGrp="1"/>
          </p:cNvSpPr>
          <p:nvPr>
            <p:ph idx="1"/>
          </p:nvPr>
        </p:nvSpPr>
        <p:spPr>
          <a:xfrm>
            <a:off x="838200" y="1690688"/>
            <a:ext cx="3547533" cy="4304513"/>
          </a:xfrm>
        </p:spPr>
        <p:txBody>
          <a:bodyPr>
            <a:noAutofit/>
          </a:bodyPr>
          <a:lstStyle/>
          <a:p>
            <a:r>
              <a:rPr lang="en-ES" sz="2400" dirty="0"/>
              <a:t>The algorithm of k-means clustering is run the dataframe of dummy variables and different number of clusters</a:t>
            </a:r>
          </a:p>
          <a:p>
            <a:r>
              <a:rPr lang="en-ES" sz="2400" dirty="0"/>
              <a:t>Classify the different neighborhoods without additional information. With more than seven clusters some remain empty</a:t>
            </a:r>
          </a:p>
        </p:txBody>
      </p:sp>
      <p:pic>
        <p:nvPicPr>
          <p:cNvPr id="5" name="Picture 4" descr="Graphical user interface, text, application, email&#10;&#10;Description automatically generated">
            <a:extLst>
              <a:ext uri="{FF2B5EF4-FFF2-40B4-BE49-F238E27FC236}">
                <a16:creationId xmlns:a16="http://schemas.microsoft.com/office/drawing/2014/main" id="{F551FC93-A6C1-3A49-B100-5E691CF286B1}"/>
              </a:ext>
            </a:extLst>
          </p:cNvPr>
          <p:cNvPicPr/>
          <p:nvPr/>
        </p:nvPicPr>
        <p:blipFill>
          <a:blip r:embed="rId2">
            <a:extLst>
              <a:ext uri="{28A0092B-C50C-407E-A947-70E740481C1C}">
                <a14:useLocalDpi xmlns:a14="http://schemas.microsoft.com/office/drawing/2010/main" val="0"/>
              </a:ext>
            </a:extLst>
          </a:blip>
          <a:stretch>
            <a:fillRect/>
          </a:stretch>
        </p:blipFill>
        <p:spPr>
          <a:xfrm>
            <a:off x="4385733" y="1699155"/>
            <a:ext cx="6968070" cy="3465512"/>
          </a:xfrm>
          <a:prstGeom prst="rect">
            <a:avLst/>
          </a:prstGeom>
        </p:spPr>
      </p:pic>
      <p:sp>
        <p:nvSpPr>
          <p:cNvPr id="6" name="TextBox 5">
            <a:extLst>
              <a:ext uri="{FF2B5EF4-FFF2-40B4-BE49-F238E27FC236}">
                <a16:creationId xmlns:a16="http://schemas.microsoft.com/office/drawing/2014/main" id="{09C08B2F-D50F-3147-BEBE-2E5D1B22BC98}"/>
              </a:ext>
            </a:extLst>
          </p:cNvPr>
          <p:cNvSpPr txBox="1"/>
          <p:nvPr/>
        </p:nvSpPr>
        <p:spPr>
          <a:xfrm>
            <a:off x="8398933" y="4995333"/>
            <a:ext cx="184731" cy="369332"/>
          </a:xfrm>
          <a:prstGeom prst="rect">
            <a:avLst/>
          </a:prstGeom>
          <a:noFill/>
        </p:spPr>
        <p:txBody>
          <a:bodyPr wrap="none" rtlCol="0">
            <a:spAutoFit/>
          </a:bodyPr>
          <a:lstStyle/>
          <a:p>
            <a:endParaRPr lang="en-ES" dirty="0"/>
          </a:p>
        </p:txBody>
      </p:sp>
      <p:sp>
        <p:nvSpPr>
          <p:cNvPr id="7" name="Content Placeholder 2">
            <a:extLst>
              <a:ext uri="{FF2B5EF4-FFF2-40B4-BE49-F238E27FC236}">
                <a16:creationId xmlns:a16="http://schemas.microsoft.com/office/drawing/2014/main" id="{6308C780-EDD8-A648-9272-D969B7F7F9E5}"/>
              </a:ext>
            </a:extLst>
          </p:cNvPr>
          <p:cNvSpPr txBox="1">
            <a:spLocks/>
          </p:cNvSpPr>
          <p:nvPr/>
        </p:nvSpPr>
        <p:spPr>
          <a:xfrm>
            <a:off x="838200" y="5629933"/>
            <a:ext cx="9846733" cy="999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ES" sz="2400" dirty="0"/>
              <a:t>The most accurate classification is that of kcluster = 7</a:t>
            </a:r>
          </a:p>
        </p:txBody>
      </p:sp>
    </p:spTree>
    <p:extLst>
      <p:ext uri="{BB962C8B-B14F-4D97-AF65-F5344CB8AC3E}">
        <p14:creationId xmlns:p14="http://schemas.microsoft.com/office/powerpoint/2010/main" val="2780889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37CF3-2AEA-BD46-BE45-C40FE6AB6728}"/>
              </a:ext>
            </a:extLst>
          </p:cNvPr>
          <p:cNvSpPr>
            <a:spLocks noGrp="1"/>
          </p:cNvSpPr>
          <p:nvPr>
            <p:ph type="title"/>
          </p:nvPr>
        </p:nvSpPr>
        <p:spPr/>
        <p:txBody>
          <a:bodyPr/>
          <a:lstStyle/>
          <a:p>
            <a:r>
              <a:rPr lang="en-ES" b="1" dirty="0"/>
              <a:t>RESULTS</a:t>
            </a:r>
          </a:p>
        </p:txBody>
      </p:sp>
      <p:sp>
        <p:nvSpPr>
          <p:cNvPr id="10" name="Content Placeholder 2">
            <a:extLst>
              <a:ext uri="{FF2B5EF4-FFF2-40B4-BE49-F238E27FC236}">
                <a16:creationId xmlns:a16="http://schemas.microsoft.com/office/drawing/2014/main" id="{ADFC8435-53F1-B243-83AB-AE272A4B0156}"/>
              </a:ext>
            </a:extLst>
          </p:cNvPr>
          <p:cNvSpPr txBox="1">
            <a:spLocks/>
          </p:cNvSpPr>
          <p:nvPr/>
        </p:nvSpPr>
        <p:spPr>
          <a:xfrm>
            <a:off x="838200" y="3630614"/>
            <a:ext cx="10515600" cy="629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ES" dirty="0"/>
          </a:p>
          <a:p>
            <a:pPr marL="0" indent="0">
              <a:buFont typeface="Arial" panose="020B0604020202020204" pitchFamily="34" charset="0"/>
              <a:buNone/>
            </a:pPr>
            <a:endParaRPr lang="en-ES" dirty="0"/>
          </a:p>
        </p:txBody>
      </p:sp>
      <p:graphicFrame>
        <p:nvGraphicFramePr>
          <p:cNvPr id="13" name="Table 12">
            <a:extLst>
              <a:ext uri="{FF2B5EF4-FFF2-40B4-BE49-F238E27FC236}">
                <a16:creationId xmlns:a16="http://schemas.microsoft.com/office/drawing/2014/main" id="{37E24897-FA00-0D45-BBFB-DA691331F49D}"/>
              </a:ext>
            </a:extLst>
          </p:cNvPr>
          <p:cNvGraphicFramePr>
            <a:graphicFrameLocks noGrp="1"/>
          </p:cNvGraphicFramePr>
          <p:nvPr>
            <p:extLst>
              <p:ext uri="{D42A27DB-BD31-4B8C-83A1-F6EECF244321}">
                <p14:modId xmlns:p14="http://schemas.microsoft.com/office/powerpoint/2010/main" val="3142810655"/>
              </p:ext>
            </p:extLst>
          </p:nvPr>
        </p:nvGraphicFramePr>
        <p:xfrm>
          <a:off x="838200" y="1847305"/>
          <a:ext cx="10299702" cy="4645570"/>
        </p:xfrm>
        <a:graphic>
          <a:graphicData uri="http://schemas.openxmlformats.org/drawingml/2006/table">
            <a:tbl>
              <a:tblPr firstRow="1" firstCol="1">
                <a:tableStyleId>{5C22544A-7EE6-4342-B048-85BDC9FD1C3A}</a:tableStyleId>
              </a:tblPr>
              <a:tblGrid>
                <a:gridCol w="1066800">
                  <a:extLst>
                    <a:ext uri="{9D8B030D-6E8A-4147-A177-3AD203B41FA5}">
                      <a16:colId xmlns:a16="http://schemas.microsoft.com/office/drawing/2014/main" val="883444766"/>
                    </a:ext>
                  </a:extLst>
                </a:gridCol>
                <a:gridCol w="914400">
                  <a:extLst>
                    <a:ext uri="{9D8B030D-6E8A-4147-A177-3AD203B41FA5}">
                      <a16:colId xmlns:a16="http://schemas.microsoft.com/office/drawing/2014/main" val="3843138211"/>
                    </a:ext>
                  </a:extLst>
                </a:gridCol>
                <a:gridCol w="939800">
                  <a:extLst>
                    <a:ext uri="{9D8B030D-6E8A-4147-A177-3AD203B41FA5}">
                      <a16:colId xmlns:a16="http://schemas.microsoft.com/office/drawing/2014/main" val="3316710263"/>
                    </a:ext>
                  </a:extLst>
                </a:gridCol>
                <a:gridCol w="927100">
                  <a:extLst>
                    <a:ext uri="{9D8B030D-6E8A-4147-A177-3AD203B41FA5}">
                      <a16:colId xmlns:a16="http://schemas.microsoft.com/office/drawing/2014/main" val="302867783"/>
                    </a:ext>
                  </a:extLst>
                </a:gridCol>
                <a:gridCol w="914400">
                  <a:extLst>
                    <a:ext uri="{9D8B030D-6E8A-4147-A177-3AD203B41FA5}">
                      <a16:colId xmlns:a16="http://schemas.microsoft.com/office/drawing/2014/main" val="96457680"/>
                    </a:ext>
                  </a:extLst>
                </a:gridCol>
                <a:gridCol w="914400">
                  <a:extLst>
                    <a:ext uri="{9D8B030D-6E8A-4147-A177-3AD203B41FA5}">
                      <a16:colId xmlns:a16="http://schemas.microsoft.com/office/drawing/2014/main" val="1079653560"/>
                    </a:ext>
                  </a:extLst>
                </a:gridCol>
                <a:gridCol w="939800">
                  <a:extLst>
                    <a:ext uri="{9D8B030D-6E8A-4147-A177-3AD203B41FA5}">
                      <a16:colId xmlns:a16="http://schemas.microsoft.com/office/drawing/2014/main" val="72494625"/>
                    </a:ext>
                  </a:extLst>
                </a:gridCol>
                <a:gridCol w="927100">
                  <a:extLst>
                    <a:ext uri="{9D8B030D-6E8A-4147-A177-3AD203B41FA5}">
                      <a16:colId xmlns:a16="http://schemas.microsoft.com/office/drawing/2014/main" val="2868634090"/>
                    </a:ext>
                  </a:extLst>
                </a:gridCol>
                <a:gridCol w="914400">
                  <a:extLst>
                    <a:ext uri="{9D8B030D-6E8A-4147-A177-3AD203B41FA5}">
                      <a16:colId xmlns:a16="http://schemas.microsoft.com/office/drawing/2014/main" val="3022232606"/>
                    </a:ext>
                  </a:extLst>
                </a:gridCol>
                <a:gridCol w="914400">
                  <a:extLst>
                    <a:ext uri="{9D8B030D-6E8A-4147-A177-3AD203B41FA5}">
                      <a16:colId xmlns:a16="http://schemas.microsoft.com/office/drawing/2014/main" val="2749785034"/>
                    </a:ext>
                  </a:extLst>
                </a:gridCol>
                <a:gridCol w="927102">
                  <a:extLst>
                    <a:ext uri="{9D8B030D-6E8A-4147-A177-3AD203B41FA5}">
                      <a16:colId xmlns:a16="http://schemas.microsoft.com/office/drawing/2014/main" val="1128503579"/>
                    </a:ext>
                  </a:extLst>
                </a:gridCol>
              </a:tblGrid>
              <a:tr h="431120">
                <a:tc>
                  <a:txBody>
                    <a:bodyPr/>
                    <a:lstStyle/>
                    <a:p>
                      <a:pPr algn="ctr" fontAlgn="b"/>
                      <a:r>
                        <a:rPr lang="en-GB" sz="1200" u="none" strike="noStrike" dirty="0">
                          <a:effectLst/>
                        </a:rPr>
                        <a:t>Name</a:t>
                      </a:r>
                      <a:endParaRPr lang="en-GB" sz="1200" b="1"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1st Most Common Venue</a:t>
                      </a:r>
                      <a:endParaRPr lang="en-GB" sz="1200" b="1"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2nd Most Common Venue</a:t>
                      </a:r>
                      <a:endParaRPr lang="en-GB" sz="1200" b="1"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3rd Most Common Venue</a:t>
                      </a:r>
                      <a:endParaRPr lang="en-GB" sz="1200" b="1"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4th Most Common Venue</a:t>
                      </a:r>
                      <a:endParaRPr lang="en-GB" sz="1200" b="1"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5th Most Common Venue</a:t>
                      </a:r>
                      <a:endParaRPr lang="en-GB" sz="1200" b="1"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6th Most Common Venue</a:t>
                      </a:r>
                      <a:endParaRPr lang="en-GB" sz="1200" b="1"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7th Most Common Venue</a:t>
                      </a:r>
                      <a:endParaRPr lang="en-GB" sz="1200" b="1"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8th Most Common Venue</a:t>
                      </a:r>
                      <a:endParaRPr lang="en-GB" sz="1200" b="1"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9th Most Common Venue</a:t>
                      </a:r>
                      <a:endParaRPr lang="en-GB" sz="1200" b="1"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10th Most Common Venue</a:t>
                      </a:r>
                      <a:endParaRPr lang="en-GB" sz="1200" b="1" i="0" u="none" strike="noStrike">
                        <a:solidFill>
                          <a:srgbClr val="000000"/>
                        </a:solidFill>
                        <a:effectLst/>
                        <a:latin typeface="Calibri" panose="020F0502020204030204" pitchFamily="34" charset="0"/>
                      </a:endParaRPr>
                    </a:p>
                  </a:txBody>
                  <a:tcPr marL="7357" marR="7357" marT="7357" marB="0" anchor="ctr"/>
                </a:tc>
                <a:extLst>
                  <a:ext uri="{0D108BD9-81ED-4DB2-BD59-A6C34878D82A}">
                    <a16:rowId xmlns:a16="http://schemas.microsoft.com/office/drawing/2014/main" val="854061874"/>
                  </a:ext>
                </a:extLst>
              </a:tr>
              <a:tr h="289866">
                <a:tc>
                  <a:txBody>
                    <a:bodyPr/>
                    <a:lstStyle/>
                    <a:p>
                      <a:pPr algn="ctr" fontAlgn="b"/>
                      <a:r>
                        <a:rPr lang="en-GB" sz="1200" u="none" strike="noStrike" dirty="0" err="1">
                          <a:effectLst/>
                        </a:rPr>
                        <a:t>Retiro</a:t>
                      </a:r>
                      <a:r>
                        <a:rPr lang="en-GB" sz="1200" u="none" strike="noStrike" dirty="0">
                          <a:effectLst/>
                        </a:rPr>
                        <a:t> </a:t>
                      </a:r>
                      <a:r>
                        <a:rPr lang="en-GB" sz="1200" u="none" strike="noStrike" dirty="0" err="1">
                          <a:effectLst/>
                        </a:rPr>
                        <a:t>Obrero</a:t>
                      </a:r>
                      <a:endParaRPr lang="en-GB" sz="1200" b="0"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Coffee Shop</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Tapas Restaurant</a:t>
                      </a:r>
                      <a:endParaRPr lang="en-GB" sz="1200" b="0"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Lounge</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Ice Cream Shop</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Spanish 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Wine Bar</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Farmers Market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Food</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Fish Market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Fish &amp; Chips Shop</a:t>
                      </a:r>
                      <a:endParaRPr lang="en-GB" sz="1200" b="0" i="0" u="none" strike="noStrike">
                        <a:solidFill>
                          <a:srgbClr val="000000"/>
                        </a:solidFill>
                        <a:effectLst/>
                        <a:latin typeface="Calibri" panose="020F0502020204030204" pitchFamily="34" charset="0"/>
                      </a:endParaRPr>
                    </a:p>
                  </a:txBody>
                  <a:tcPr marL="7357" marR="7357" marT="7357" marB="0" anchor="ctr"/>
                </a:tc>
                <a:extLst>
                  <a:ext uri="{0D108BD9-81ED-4DB2-BD59-A6C34878D82A}">
                    <a16:rowId xmlns:a16="http://schemas.microsoft.com/office/drawing/2014/main" val="2617391874"/>
                  </a:ext>
                </a:extLst>
              </a:tr>
              <a:tr h="289866">
                <a:tc>
                  <a:txBody>
                    <a:bodyPr/>
                    <a:lstStyle/>
                    <a:p>
                      <a:pPr algn="ctr" fontAlgn="b"/>
                      <a:r>
                        <a:rPr lang="en-GB" sz="1200" u="none" strike="noStrike">
                          <a:effectLst/>
                        </a:rPr>
                        <a:t>El Porvenir</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Tapas Restaurant</a:t>
                      </a:r>
                      <a:endParaRPr lang="en-GB" sz="1200" b="0"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Spanish 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Restaurant</a:t>
                      </a:r>
                      <a:endParaRPr lang="en-GB" sz="1200" b="0"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Gym / Fitness </a:t>
                      </a:r>
                      <a:r>
                        <a:rPr lang="en-GB" sz="1200" u="none" strike="noStrike" dirty="0" err="1">
                          <a:effectLst/>
                        </a:rPr>
                        <a:t>Center</a:t>
                      </a:r>
                      <a:endParaRPr lang="en-GB" sz="1200" b="0"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Grocery Store</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Mexican 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Tennis Court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Ice Cream Shop</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Bar</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Café</a:t>
                      </a:r>
                      <a:endParaRPr lang="en-GB" sz="1200" b="0" i="0" u="none" strike="noStrike">
                        <a:solidFill>
                          <a:srgbClr val="000000"/>
                        </a:solidFill>
                        <a:effectLst/>
                        <a:latin typeface="Calibri" panose="020F0502020204030204" pitchFamily="34" charset="0"/>
                      </a:endParaRPr>
                    </a:p>
                  </a:txBody>
                  <a:tcPr marL="7357" marR="7357" marT="7357" marB="0" anchor="ctr"/>
                </a:tc>
                <a:extLst>
                  <a:ext uri="{0D108BD9-81ED-4DB2-BD59-A6C34878D82A}">
                    <a16:rowId xmlns:a16="http://schemas.microsoft.com/office/drawing/2014/main" val="997371723"/>
                  </a:ext>
                </a:extLst>
              </a:tr>
              <a:tr h="289866">
                <a:tc>
                  <a:txBody>
                    <a:bodyPr/>
                    <a:lstStyle/>
                    <a:p>
                      <a:pPr algn="ctr" fontAlgn="b"/>
                      <a:r>
                        <a:rPr lang="en-GB" sz="1200" u="none" strike="noStrike">
                          <a:effectLst/>
                        </a:rPr>
                        <a:t>Doctor Barraquer, G. Renfe, Policlínico</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Tapas 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Supermarket</a:t>
                      </a:r>
                      <a:endParaRPr lang="en-GB" sz="1200" b="0"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Sandwich Place</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Beer Garden</a:t>
                      </a:r>
                      <a:endParaRPr lang="en-GB" sz="1200" b="0"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Pub</a:t>
                      </a:r>
                      <a:endParaRPr lang="en-GB" sz="1200" b="0"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Spanish 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Event Space</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Fish Market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Fish &amp; Chips Shop</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Fast Food Restaurant</a:t>
                      </a:r>
                      <a:endParaRPr lang="en-GB" sz="1200" b="0" i="0" u="none" strike="noStrike">
                        <a:solidFill>
                          <a:srgbClr val="000000"/>
                        </a:solidFill>
                        <a:effectLst/>
                        <a:latin typeface="Calibri" panose="020F0502020204030204" pitchFamily="34" charset="0"/>
                      </a:endParaRPr>
                    </a:p>
                  </a:txBody>
                  <a:tcPr marL="7357" marR="7357" marT="7357" marB="0" anchor="ctr"/>
                </a:tc>
                <a:extLst>
                  <a:ext uri="{0D108BD9-81ED-4DB2-BD59-A6C34878D82A}">
                    <a16:rowId xmlns:a16="http://schemas.microsoft.com/office/drawing/2014/main" val="4058262623"/>
                  </a:ext>
                </a:extLst>
              </a:tr>
              <a:tr h="289866">
                <a:tc>
                  <a:txBody>
                    <a:bodyPr/>
                    <a:lstStyle/>
                    <a:p>
                      <a:pPr algn="ctr" fontAlgn="b"/>
                      <a:r>
                        <a:rPr lang="en-GB" sz="1200" u="none" strike="noStrike">
                          <a:effectLst/>
                        </a:rPr>
                        <a:t>Macarena 3 Huertas, Macarena 5</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Tapas 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Coffee Shop</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Fast Food Restaurant</a:t>
                      </a:r>
                      <a:endParaRPr lang="en-GB" sz="1200" b="0"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Spanish 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Café</a:t>
                      </a:r>
                      <a:endParaRPr lang="en-GB" sz="1200" b="0"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Wine Bar</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Event Space</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Food</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Fish Market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Fish &amp; Chips Shop</a:t>
                      </a:r>
                      <a:endParaRPr lang="en-GB" sz="1200" b="0" i="0" u="none" strike="noStrike">
                        <a:solidFill>
                          <a:srgbClr val="000000"/>
                        </a:solidFill>
                        <a:effectLst/>
                        <a:latin typeface="Calibri" panose="020F0502020204030204" pitchFamily="34" charset="0"/>
                      </a:endParaRPr>
                    </a:p>
                  </a:txBody>
                  <a:tcPr marL="7357" marR="7357" marT="7357" marB="0" anchor="ctr"/>
                </a:tc>
                <a:extLst>
                  <a:ext uri="{0D108BD9-81ED-4DB2-BD59-A6C34878D82A}">
                    <a16:rowId xmlns:a16="http://schemas.microsoft.com/office/drawing/2014/main" val="2512973659"/>
                  </a:ext>
                </a:extLst>
              </a:tr>
              <a:tr h="289866">
                <a:tc>
                  <a:txBody>
                    <a:bodyPr/>
                    <a:lstStyle/>
                    <a:p>
                      <a:pPr algn="ctr" fontAlgn="b"/>
                      <a:r>
                        <a:rPr lang="en-GB" sz="1200" u="none" strike="noStrike">
                          <a:effectLst/>
                        </a:rPr>
                        <a:t>Triana Casco Antiguo</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Tapas 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Spanish 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Bar</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Brewery</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Deli / Bodega</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Lounge</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Market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Fish &amp; Chips Shop</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Snack Place</a:t>
                      </a:r>
                      <a:endParaRPr lang="en-GB" sz="1200" b="0" i="0" u="none" strike="noStrike">
                        <a:solidFill>
                          <a:srgbClr val="000000"/>
                        </a:solidFill>
                        <a:effectLst/>
                        <a:latin typeface="Calibri" panose="020F0502020204030204" pitchFamily="34" charset="0"/>
                      </a:endParaRPr>
                    </a:p>
                  </a:txBody>
                  <a:tcPr marL="7357" marR="7357" marT="7357" marB="0" anchor="ctr"/>
                </a:tc>
                <a:extLst>
                  <a:ext uri="{0D108BD9-81ED-4DB2-BD59-A6C34878D82A}">
                    <a16:rowId xmlns:a16="http://schemas.microsoft.com/office/drawing/2014/main" val="1972052479"/>
                  </a:ext>
                </a:extLst>
              </a:tr>
              <a:tr h="289866">
                <a:tc>
                  <a:txBody>
                    <a:bodyPr/>
                    <a:lstStyle/>
                    <a:p>
                      <a:pPr algn="ctr" fontAlgn="b"/>
                      <a:r>
                        <a:rPr lang="en-GB" sz="1200" u="none" strike="noStrike">
                          <a:effectLst/>
                        </a:rPr>
                        <a:t>San Lorenzo</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Tapas 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Gay Bar</a:t>
                      </a:r>
                      <a:endParaRPr lang="en-GB" sz="1200" b="0"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Spanish 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Gym, Fitness </a:t>
                      </a:r>
                      <a:r>
                        <a:rPr lang="en-GB" sz="1200" u="none" strike="noStrike" dirty="0" err="1">
                          <a:effectLst/>
                        </a:rPr>
                        <a:t>Center</a:t>
                      </a:r>
                      <a:endParaRPr lang="en-GB" sz="1200" b="0"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Mexican Restaurant</a:t>
                      </a:r>
                      <a:endParaRPr lang="en-GB" sz="1200" b="0"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Hotel</a:t>
                      </a:r>
                      <a:endParaRPr lang="en-GB" sz="1200" b="0"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Café</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Indian 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Bar</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Nightclub</a:t>
                      </a:r>
                      <a:endParaRPr lang="en-GB" sz="1200" b="0" i="0" u="none" strike="noStrike">
                        <a:solidFill>
                          <a:srgbClr val="000000"/>
                        </a:solidFill>
                        <a:effectLst/>
                        <a:latin typeface="Calibri" panose="020F0502020204030204" pitchFamily="34" charset="0"/>
                      </a:endParaRPr>
                    </a:p>
                  </a:txBody>
                  <a:tcPr marL="7357" marR="7357" marT="7357" marB="0" anchor="ctr"/>
                </a:tc>
                <a:extLst>
                  <a:ext uri="{0D108BD9-81ED-4DB2-BD59-A6C34878D82A}">
                    <a16:rowId xmlns:a16="http://schemas.microsoft.com/office/drawing/2014/main" val="3842792857"/>
                  </a:ext>
                </a:extLst>
              </a:tr>
              <a:tr h="289866">
                <a:tc>
                  <a:txBody>
                    <a:bodyPr/>
                    <a:lstStyle/>
                    <a:p>
                      <a:pPr algn="ctr" fontAlgn="b"/>
                      <a:r>
                        <a:rPr lang="en-GB" sz="1200" u="none" strike="noStrike">
                          <a:effectLst/>
                        </a:rPr>
                        <a:t>Triana Este</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Tapas 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Seafood 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Gastropub</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Chinese 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Spanish Restaurant</a:t>
                      </a:r>
                      <a:endParaRPr lang="en-GB" sz="1200" b="0"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Pub</a:t>
                      </a:r>
                      <a:endParaRPr lang="en-GB" sz="1200" b="0"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Fish Market</a:t>
                      </a:r>
                      <a:endParaRPr lang="en-GB" sz="1200" b="0"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Fish &amp; Chips Shop</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Fast Food 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Farmers Market</a:t>
                      </a:r>
                      <a:endParaRPr lang="en-GB" sz="1200" b="0" i="0" u="none" strike="noStrike">
                        <a:solidFill>
                          <a:srgbClr val="000000"/>
                        </a:solidFill>
                        <a:effectLst/>
                        <a:latin typeface="Calibri" panose="020F0502020204030204" pitchFamily="34" charset="0"/>
                      </a:endParaRPr>
                    </a:p>
                  </a:txBody>
                  <a:tcPr marL="7357" marR="7357" marT="7357" marB="0" anchor="ctr"/>
                </a:tc>
                <a:extLst>
                  <a:ext uri="{0D108BD9-81ED-4DB2-BD59-A6C34878D82A}">
                    <a16:rowId xmlns:a16="http://schemas.microsoft.com/office/drawing/2014/main" val="55434249"/>
                  </a:ext>
                </a:extLst>
              </a:tr>
              <a:tr h="289866">
                <a:tc>
                  <a:txBody>
                    <a:bodyPr/>
                    <a:lstStyle/>
                    <a:p>
                      <a:pPr algn="ctr" fontAlgn="b"/>
                      <a:r>
                        <a:rPr lang="en-GB" sz="1200" u="none" strike="noStrike">
                          <a:effectLst/>
                        </a:rPr>
                        <a:t>León XIII, Los Naranjos</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Tapas 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Coffee Shop</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Spanish 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Café</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Wine Bar</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Event Space</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Food</a:t>
                      </a:r>
                      <a:endParaRPr lang="en-GB" sz="1200" b="0"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Fish Market</a:t>
                      </a:r>
                      <a:endParaRPr lang="en-GB" sz="1200" b="0"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Fish &amp; Chips Shop</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Fast Food Restaurant</a:t>
                      </a:r>
                      <a:endParaRPr lang="en-GB" sz="1200" b="0" i="0" u="none" strike="noStrike">
                        <a:solidFill>
                          <a:srgbClr val="000000"/>
                        </a:solidFill>
                        <a:effectLst/>
                        <a:latin typeface="Calibri" panose="020F0502020204030204" pitchFamily="34" charset="0"/>
                      </a:endParaRPr>
                    </a:p>
                  </a:txBody>
                  <a:tcPr marL="7357" marR="7357" marT="7357" marB="0" anchor="ctr"/>
                </a:tc>
                <a:extLst>
                  <a:ext uri="{0D108BD9-81ED-4DB2-BD59-A6C34878D82A}">
                    <a16:rowId xmlns:a16="http://schemas.microsoft.com/office/drawing/2014/main" val="3911483502"/>
                  </a:ext>
                </a:extLst>
              </a:tr>
              <a:tr h="431120">
                <a:tc>
                  <a:txBody>
                    <a:bodyPr/>
                    <a:lstStyle/>
                    <a:p>
                      <a:pPr algn="ctr" fontAlgn="b"/>
                      <a:r>
                        <a:rPr lang="en-GB" sz="1200" u="none" strike="noStrike">
                          <a:effectLst/>
                        </a:rPr>
                        <a:t>Huerta del Pilar</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Tapas 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Spanish 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Park</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Beer Bar</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Mediterranean 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Restaurant</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a:effectLst/>
                        </a:rPr>
                        <a:t>Pub</a:t>
                      </a:r>
                      <a:endParaRPr lang="en-GB" sz="1200" b="0" i="0" u="none" strike="noStrike">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South American Restaurant</a:t>
                      </a:r>
                      <a:endParaRPr lang="en-GB" sz="1200" b="0"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Bar</a:t>
                      </a:r>
                      <a:endParaRPr lang="en-GB" sz="1200" b="0" i="0" u="none" strike="noStrike" dirty="0">
                        <a:solidFill>
                          <a:srgbClr val="000000"/>
                        </a:solidFill>
                        <a:effectLst/>
                        <a:latin typeface="Calibri" panose="020F0502020204030204" pitchFamily="34" charset="0"/>
                      </a:endParaRPr>
                    </a:p>
                  </a:txBody>
                  <a:tcPr marL="7357" marR="7357" marT="7357" marB="0" anchor="ctr"/>
                </a:tc>
                <a:tc>
                  <a:txBody>
                    <a:bodyPr/>
                    <a:lstStyle/>
                    <a:p>
                      <a:pPr algn="ctr" fontAlgn="b"/>
                      <a:r>
                        <a:rPr lang="en-GB" sz="1200" u="none" strike="noStrike" dirty="0">
                          <a:effectLst/>
                        </a:rPr>
                        <a:t>Mexican Restaurant</a:t>
                      </a:r>
                      <a:endParaRPr lang="en-GB" sz="1200" b="0" i="0" u="none" strike="noStrike" dirty="0">
                        <a:solidFill>
                          <a:srgbClr val="000000"/>
                        </a:solidFill>
                        <a:effectLst/>
                        <a:latin typeface="Calibri" panose="020F0502020204030204" pitchFamily="34" charset="0"/>
                      </a:endParaRPr>
                    </a:p>
                  </a:txBody>
                  <a:tcPr marL="7357" marR="7357" marT="7357" marB="0" anchor="ctr"/>
                </a:tc>
                <a:extLst>
                  <a:ext uri="{0D108BD9-81ED-4DB2-BD59-A6C34878D82A}">
                    <a16:rowId xmlns:a16="http://schemas.microsoft.com/office/drawing/2014/main" val="1717660583"/>
                  </a:ext>
                </a:extLst>
              </a:tr>
            </a:tbl>
          </a:graphicData>
        </a:graphic>
      </p:graphicFrame>
    </p:spTree>
    <p:extLst>
      <p:ext uri="{BB962C8B-B14F-4D97-AF65-F5344CB8AC3E}">
        <p14:creationId xmlns:p14="http://schemas.microsoft.com/office/powerpoint/2010/main" val="200267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90F1-C7B1-8A41-8631-1125EDCD1A42}"/>
              </a:ext>
            </a:extLst>
          </p:cNvPr>
          <p:cNvSpPr>
            <a:spLocks noGrp="1"/>
          </p:cNvSpPr>
          <p:nvPr>
            <p:ph type="title"/>
          </p:nvPr>
        </p:nvSpPr>
        <p:spPr/>
        <p:txBody>
          <a:bodyPr/>
          <a:lstStyle/>
          <a:p>
            <a:r>
              <a:rPr lang="en-ES" b="1" dirty="0"/>
              <a:t>CONCLUSION</a:t>
            </a:r>
          </a:p>
        </p:txBody>
      </p:sp>
      <p:sp>
        <p:nvSpPr>
          <p:cNvPr id="3" name="Content Placeholder 2">
            <a:extLst>
              <a:ext uri="{FF2B5EF4-FFF2-40B4-BE49-F238E27FC236}">
                <a16:creationId xmlns:a16="http://schemas.microsoft.com/office/drawing/2014/main" id="{3DE22EB6-1E26-B444-8A3D-A81CCC4FE28F}"/>
              </a:ext>
            </a:extLst>
          </p:cNvPr>
          <p:cNvSpPr>
            <a:spLocks noGrp="1"/>
          </p:cNvSpPr>
          <p:nvPr>
            <p:ph idx="1"/>
          </p:nvPr>
        </p:nvSpPr>
        <p:spPr>
          <a:xfrm>
            <a:off x="4318000" y="1825625"/>
            <a:ext cx="7035800" cy="4351338"/>
          </a:xfrm>
        </p:spPr>
        <p:txBody>
          <a:bodyPr>
            <a:normAutofit lnSpcReduction="10000"/>
          </a:bodyPr>
          <a:lstStyle/>
          <a:p>
            <a:r>
              <a:rPr lang="en-ES" sz="2600" dirty="0"/>
              <a:t>The districts of Triana and Casco Antiguo are very different. In the second one, the vast majority of neighborhoods belong to a different group</a:t>
            </a:r>
          </a:p>
          <a:p>
            <a:r>
              <a:rPr lang="en-ES" sz="2600" dirty="0"/>
              <a:t>The distribution shows that the orange ones are more tourist areas, the green ones are new or remodeled residential areas and the purple ones are traditional residential neighborhoods</a:t>
            </a:r>
          </a:p>
          <a:p>
            <a:r>
              <a:rPr lang="en-ES" sz="2600" dirty="0"/>
              <a:t>The study shows that there is only one similar location to open the new bar. It is in the cluster that contains Triana and is inside the Ancient District: </a:t>
            </a:r>
            <a:r>
              <a:rPr lang="en-ES" sz="2600" b="1" dirty="0"/>
              <a:t>San Lorenzo</a:t>
            </a:r>
            <a:r>
              <a:rPr lang="en-ES" sz="2600" dirty="0"/>
              <a:t>. So this area will be the best to search commercial premises for rent</a:t>
            </a:r>
          </a:p>
          <a:p>
            <a:endParaRPr lang="en-ES" dirty="0"/>
          </a:p>
        </p:txBody>
      </p:sp>
      <p:pic>
        <p:nvPicPr>
          <p:cNvPr id="5" name="Picture 4" descr="Map&#10;&#10;Description automatically generated">
            <a:extLst>
              <a:ext uri="{FF2B5EF4-FFF2-40B4-BE49-F238E27FC236}">
                <a16:creationId xmlns:a16="http://schemas.microsoft.com/office/drawing/2014/main" id="{C75C372A-5FB4-CE43-A7E0-1DC4A356D573}"/>
              </a:ext>
            </a:extLst>
          </p:cNvPr>
          <p:cNvPicPr/>
          <p:nvPr/>
        </p:nvPicPr>
        <p:blipFill>
          <a:blip r:embed="rId2">
            <a:extLst>
              <a:ext uri="{28A0092B-C50C-407E-A947-70E740481C1C}">
                <a14:useLocalDpi xmlns:a14="http://schemas.microsoft.com/office/drawing/2010/main" val="0"/>
              </a:ext>
            </a:extLst>
          </a:blip>
          <a:stretch>
            <a:fillRect/>
          </a:stretch>
        </p:blipFill>
        <p:spPr>
          <a:xfrm>
            <a:off x="838200" y="1825623"/>
            <a:ext cx="3265170" cy="4351339"/>
          </a:xfrm>
          <a:prstGeom prst="rect">
            <a:avLst/>
          </a:prstGeom>
        </p:spPr>
      </p:pic>
    </p:spTree>
    <p:extLst>
      <p:ext uri="{BB962C8B-B14F-4D97-AF65-F5344CB8AC3E}">
        <p14:creationId xmlns:p14="http://schemas.microsoft.com/office/powerpoint/2010/main" val="4082083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686</Words>
  <Application>Microsoft Macintosh PowerPoint</Application>
  <PresentationFormat>Widescreen</PresentationFormat>
  <Paragraphs>135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Where to start a new tapas restaurant in Seville</vt:lpstr>
      <vt:lpstr>INTRODUCTION</vt:lpstr>
      <vt:lpstr>DATA SOURCE</vt:lpstr>
      <vt:lpstr>DATA CLEANING</vt:lpstr>
      <vt:lpstr>MODEL</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Álvaro Romero Muñiz</dc:creator>
  <cp:lastModifiedBy>Álvaro Romero Muñiz</cp:lastModifiedBy>
  <cp:revision>7</cp:revision>
  <dcterms:created xsi:type="dcterms:W3CDTF">2021-06-28T11:04:46Z</dcterms:created>
  <dcterms:modified xsi:type="dcterms:W3CDTF">2021-06-28T12:59:05Z</dcterms:modified>
</cp:coreProperties>
</file>