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7" r:id="rId7"/>
    <p:sldId id="277" r:id="rId8"/>
    <p:sldId id="279" r:id="rId9"/>
    <p:sldId id="280" r:id="rId10"/>
    <p:sldId id="281" r:id="rId11"/>
    <p:sldId id="282" r:id="rId12"/>
    <p:sldId id="283" r:id="rId13"/>
    <p:sldId id="284" r:id="rId14"/>
    <p:sldId id="285" r:id="rId15"/>
    <p:sldId id="286" r:id="rId16"/>
    <p:sldId id="287" r:id="rId17"/>
    <p:sldId id="28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smtClean="0"/>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8/14/2020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lvstakahashi/TOPPERS_SSP_shrink_V850_For_athrill"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github.com/alvstakahashi/TOPPERS_SSP_shrink_V850_For_athrill.git"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err="1" smtClean="0"/>
              <a:t>VSCode</a:t>
            </a:r>
            <a:r>
              <a:rPr lang="ja-JP" altLang="en-US" dirty="0"/>
              <a:t>を利用した仮想化リアルタイム</a:t>
            </a:r>
            <a:r>
              <a:rPr lang="en-US" altLang="ja-JP" dirty="0"/>
              <a:t>OS</a:t>
            </a:r>
            <a:r>
              <a:rPr lang="ja-JP" altLang="en-US" dirty="0"/>
              <a:t>実演デモ</a:t>
            </a:r>
            <a:endParaRPr kumimoji="1" lang="ja-JP" altLang="en-US" dirty="0"/>
          </a:p>
        </p:txBody>
      </p:sp>
      <p:sp>
        <p:nvSpPr>
          <p:cNvPr id="3" name="サブタイトル 2"/>
          <p:cNvSpPr>
            <a:spLocks noGrp="1"/>
          </p:cNvSpPr>
          <p:nvPr>
            <p:ph type="subTitle" idx="1"/>
          </p:nvPr>
        </p:nvSpPr>
        <p:spPr/>
        <p:txBody>
          <a:bodyPr/>
          <a:lstStyle/>
          <a:p>
            <a:r>
              <a:rPr lang="en-US" altLang="ja-JP" dirty="0" err="1" smtClean="0"/>
              <a:t>Athrill</a:t>
            </a:r>
            <a:r>
              <a:rPr lang="en-US" altLang="ja-JP" dirty="0" smtClean="0"/>
              <a:t> on TOPPERS SSP</a:t>
            </a:r>
            <a:endParaRPr kumimoji="1" lang="ja-JP" altLang="en-US" dirty="0"/>
          </a:p>
        </p:txBody>
      </p:sp>
    </p:spTree>
    <p:extLst>
      <p:ext uri="{BB962C8B-B14F-4D97-AF65-F5344CB8AC3E}">
        <p14:creationId xmlns:p14="http://schemas.microsoft.com/office/powerpoint/2010/main" val="1634288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77463" y="210872"/>
            <a:ext cx="8911687" cy="536475"/>
          </a:xfrm>
          <a:ln w="57150">
            <a:noFill/>
          </a:ln>
        </p:spPr>
        <p:txBody>
          <a:bodyPr>
            <a:normAutofit fontScale="90000"/>
          </a:bodyPr>
          <a:lstStyle/>
          <a:p>
            <a:r>
              <a:rPr kumimoji="1" lang="en-US" altLang="ja-JP" dirty="0" smtClean="0"/>
              <a:t>5)</a:t>
            </a:r>
            <a:r>
              <a:rPr kumimoji="1" lang="ja-JP" altLang="en-US" dirty="0" smtClean="0"/>
              <a:t>コンテナを開く</a:t>
            </a:r>
            <a:endParaRPr kumimoji="1" lang="ja-JP" altLang="en-US" dirty="0"/>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238" y="1833425"/>
            <a:ext cx="9428149" cy="4955645"/>
          </a:xfrm>
          <a:prstGeom prst="rect">
            <a:avLst/>
          </a:prstGeom>
        </p:spPr>
      </p:pic>
      <p:sp>
        <p:nvSpPr>
          <p:cNvPr id="4" name="楕円 3"/>
          <p:cNvSpPr/>
          <p:nvPr/>
        </p:nvSpPr>
        <p:spPr>
          <a:xfrm>
            <a:off x="1169377" y="6128238"/>
            <a:ext cx="1538654" cy="791308"/>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p:cNvSpPr/>
          <p:nvPr/>
        </p:nvSpPr>
        <p:spPr>
          <a:xfrm>
            <a:off x="3508131" y="3455376"/>
            <a:ext cx="3420207" cy="474785"/>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935251" y="5644634"/>
            <a:ext cx="682534" cy="769441"/>
          </a:xfrm>
          <a:prstGeom prst="rect">
            <a:avLst/>
          </a:prstGeom>
        </p:spPr>
        <p:txBody>
          <a:bodyPr wrap="square">
            <a:spAutoFit/>
          </a:bodyPr>
          <a:lstStyle/>
          <a:p>
            <a:r>
              <a:rPr kumimoji="1" lang="ja-JP" altLang="en-US" sz="4400" dirty="0"/>
              <a:t>①</a:t>
            </a:r>
            <a:endParaRPr lang="ja-JP" altLang="en-US" sz="4400" dirty="0"/>
          </a:p>
        </p:txBody>
      </p:sp>
      <p:sp>
        <p:nvSpPr>
          <p:cNvPr id="8" name="正方形/長方形 7"/>
          <p:cNvSpPr/>
          <p:nvPr/>
        </p:nvSpPr>
        <p:spPr>
          <a:xfrm>
            <a:off x="6002551" y="2841238"/>
            <a:ext cx="682534" cy="769441"/>
          </a:xfrm>
          <a:prstGeom prst="rect">
            <a:avLst/>
          </a:prstGeom>
        </p:spPr>
        <p:txBody>
          <a:bodyPr wrap="square">
            <a:spAutoFit/>
          </a:bodyPr>
          <a:lstStyle/>
          <a:p>
            <a:r>
              <a:rPr kumimoji="1" lang="ja-JP" altLang="en-US" sz="4400" dirty="0" smtClean="0">
                <a:solidFill>
                  <a:schemeClr val="bg1"/>
                </a:solidFill>
              </a:rPr>
              <a:t>②</a:t>
            </a:r>
            <a:endParaRPr lang="ja-JP" altLang="en-US" sz="4400" dirty="0">
              <a:solidFill>
                <a:schemeClr val="bg1"/>
              </a:solidFill>
            </a:endParaRPr>
          </a:p>
        </p:txBody>
      </p:sp>
      <p:sp>
        <p:nvSpPr>
          <p:cNvPr id="9" name="テキスト ボックス 8"/>
          <p:cNvSpPr txBox="1"/>
          <p:nvPr/>
        </p:nvSpPr>
        <p:spPr>
          <a:xfrm>
            <a:off x="1784838" y="959970"/>
            <a:ext cx="9302262" cy="923330"/>
          </a:xfrm>
          <a:prstGeom prst="rect">
            <a:avLst/>
          </a:prstGeom>
          <a:noFill/>
        </p:spPr>
        <p:txBody>
          <a:bodyPr wrap="square" rtlCol="0">
            <a:spAutoFit/>
          </a:bodyPr>
          <a:lstStyle/>
          <a:p>
            <a:r>
              <a:rPr kumimoji="1" lang="ja-JP" altLang="en-US" dirty="0" smtClean="0"/>
              <a:t>①左下の緑部分をクリック</a:t>
            </a:r>
            <a:endParaRPr kumimoji="1" lang="en-US" altLang="ja-JP" dirty="0" smtClean="0"/>
          </a:p>
          <a:p>
            <a:r>
              <a:rPr kumimoji="1" lang="ja-JP" altLang="en-US" dirty="0" smtClean="0"/>
              <a:t>②プルダウンから</a:t>
            </a:r>
            <a:endParaRPr kumimoji="1" lang="en-US" altLang="ja-JP" dirty="0" smtClean="0"/>
          </a:p>
          <a:p>
            <a:r>
              <a:rPr kumimoji="1" lang="en-US" altLang="ja-JP" dirty="0" err="1" smtClean="0"/>
              <a:t>Remore-Containers:Open</a:t>
            </a:r>
            <a:r>
              <a:rPr kumimoji="1" lang="en-US" altLang="ja-JP" dirty="0" smtClean="0"/>
              <a:t> </a:t>
            </a:r>
            <a:r>
              <a:rPr kumimoji="1" lang="en-US" altLang="ja-JP" dirty="0" err="1" smtClean="0"/>
              <a:t>Fo;der</a:t>
            </a:r>
            <a:r>
              <a:rPr kumimoji="1" lang="en-US" altLang="ja-JP" dirty="0" smtClean="0"/>
              <a:t> in Container..   </a:t>
            </a:r>
            <a:r>
              <a:rPr kumimoji="1" lang="ja-JP" altLang="en-US" dirty="0" smtClean="0"/>
              <a:t>を選択します。</a:t>
            </a:r>
            <a:endParaRPr kumimoji="1" lang="ja-JP" altLang="en-US" dirty="0"/>
          </a:p>
        </p:txBody>
      </p:sp>
    </p:spTree>
    <p:extLst>
      <p:ext uri="{BB962C8B-B14F-4D97-AF65-F5344CB8AC3E}">
        <p14:creationId xmlns:p14="http://schemas.microsoft.com/office/powerpoint/2010/main" val="2271531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5589" y="1543644"/>
            <a:ext cx="5101257" cy="3947640"/>
          </a:xfrm>
          <a:prstGeom prst="rect">
            <a:avLst/>
          </a:prstGeom>
        </p:spPr>
      </p:pic>
      <p:sp>
        <p:nvSpPr>
          <p:cNvPr id="3" name="タイトル 1"/>
          <p:cNvSpPr txBox="1">
            <a:spLocks/>
          </p:cNvSpPr>
          <p:nvPr/>
        </p:nvSpPr>
        <p:spPr>
          <a:xfrm>
            <a:off x="1977463" y="210872"/>
            <a:ext cx="8911687" cy="536475"/>
          </a:xfrm>
          <a:prstGeom prst="rect">
            <a:avLst/>
          </a:prstGeom>
          <a:ln w="57150">
            <a:noFill/>
          </a:ln>
        </p:spPr>
        <p:txBody>
          <a:bodyPr>
            <a:normAutofit fontScale="90000" lnSpcReduction="10000"/>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dirty="0" smtClean="0"/>
              <a:t>6)</a:t>
            </a:r>
            <a:r>
              <a:rPr lang="ja-JP" altLang="en-US" dirty="0" smtClean="0"/>
              <a:t>コンテナを開くフォルダ指定</a:t>
            </a:r>
            <a:endParaRPr lang="ja-JP" altLang="en-US" dirty="0"/>
          </a:p>
        </p:txBody>
      </p:sp>
      <p:sp>
        <p:nvSpPr>
          <p:cNvPr id="4" name="テキスト ボックス 3"/>
          <p:cNvSpPr txBox="1"/>
          <p:nvPr/>
        </p:nvSpPr>
        <p:spPr>
          <a:xfrm>
            <a:off x="2013438" y="1081454"/>
            <a:ext cx="9223131" cy="369332"/>
          </a:xfrm>
          <a:prstGeom prst="rect">
            <a:avLst/>
          </a:prstGeom>
          <a:noFill/>
        </p:spPr>
        <p:txBody>
          <a:bodyPr wrap="square" rtlCol="0">
            <a:spAutoFit/>
          </a:bodyPr>
          <a:lstStyle/>
          <a:p>
            <a:r>
              <a:rPr kumimoji="1" lang="en-US" altLang="ja-JP" dirty="0" err="1" smtClean="0"/>
              <a:t>Github</a:t>
            </a:r>
            <a:r>
              <a:rPr kumimoji="1" lang="ja-JP" altLang="en-US" dirty="0" smtClean="0"/>
              <a:t>から取得したフォルダの</a:t>
            </a:r>
            <a:r>
              <a:rPr kumimoji="1" lang="en-US" altLang="ja-JP" dirty="0" smtClean="0"/>
              <a:t>1</a:t>
            </a:r>
            <a:r>
              <a:rPr kumimoji="1" lang="ja-JP" altLang="en-US" dirty="0" smtClean="0"/>
              <a:t>階層下のフォルダを指定します。</a:t>
            </a:r>
            <a:endParaRPr kumimoji="1" lang="ja-JP" altLang="en-US" dirty="0"/>
          </a:p>
        </p:txBody>
      </p:sp>
      <p:sp>
        <p:nvSpPr>
          <p:cNvPr id="5" name="テキスト ボックス 4"/>
          <p:cNvSpPr txBox="1"/>
          <p:nvPr/>
        </p:nvSpPr>
        <p:spPr>
          <a:xfrm>
            <a:off x="1828800" y="5882054"/>
            <a:ext cx="8282354" cy="369332"/>
          </a:xfrm>
          <a:prstGeom prst="rect">
            <a:avLst/>
          </a:prstGeom>
          <a:noFill/>
        </p:spPr>
        <p:txBody>
          <a:bodyPr wrap="square" rtlCol="0">
            <a:spAutoFit/>
          </a:bodyPr>
          <a:lstStyle/>
          <a:p>
            <a:r>
              <a:rPr kumimoji="1" lang="ja-JP" altLang="en-US" dirty="0" smtClean="0"/>
              <a:t>指定後、</a:t>
            </a:r>
            <a:r>
              <a:rPr kumimoji="1" lang="en-US" altLang="ja-JP" dirty="0" err="1" smtClean="0"/>
              <a:t>DockerHUB</a:t>
            </a:r>
            <a:r>
              <a:rPr kumimoji="1" lang="ja-JP" altLang="en-US" dirty="0" smtClean="0"/>
              <a:t>から読みこむために数分かかります。</a:t>
            </a:r>
            <a:r>
              <a:rPr kumimoji="1" lang="en-US" altLang="ja-JP" dirty="0" smtClean="0"/>
              <a:t>!</a:t>
            </a:r>
            <a:endParaRPr kumimoji="1" lang="ja-JP" altLang="en-US" dirty="0"/>
          </a:p>
        </p:txBody>
      </p:sp>
    </p:spTree>
    <p:extLst>
      <p:ext uri="{BB962C8B-B14F-4D97-AF65-F5344CB8AC3E}">
        <p14:creationId xmlns:p14="http://schemas.microsoft.com/office/powerpoint/2010/main" val="488289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6743" y="1282267"/>
            <a:ext cx="10409822" cy="5471634"/>
          </a:xfrm>
          <a:prstGeom prst="rect">
            <a:avLst/>
          </a:prstGeom>
        </p:spPr>
      </p:pic>
      <p:sp>
        <p:nvSpPr>
          <p:cNvPr id="3" name="タイトル 1"/>
          <p:cNvSpPr txBox="1">
            <a:spLocks/>
          </p:cNvSpPr>
          <p:nvPr/>
        </p:nvSpPr>
        <p:spPr>
          <a:xfrm>
            <a:off x="1977463" y="210872"/>
            <a:ext cx="8911687" cy="536475"/>
          </a:xfrm>
          <a:prstGeom prst="rect">
            <a:avLst/>
          </a:prstGeom>
          <a:ln w="57150">
            <a:noFill/>
          </a:ln>
        </p:spPr>
        <p:txBody>
          <a:bodyPr>
            <a:normAutofit fontScale="90000" lnSpcReduction="10000"/>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dirty="0" smtClean="0"/>
              <a:t>7)</a:t>
            </a:r>
            <a:r>
              <a:rPr lang="ja-JP" altLang="en-US" dirty="0" smtClean="0"/>
              <a:t>コンテナ接続完了、開いた状態</a:t>
            </a:r>
            <a:endParaRPr lang="ja-JP" altLang="en-US" dirty="0"/>
          </a:p>
        </p:txBody>
      </p:sp>
    </p:spTree>
    <p:extLst>
      <p:ext uri="{BB962C8B-B14F-4D97-AF65-F5344CB8AC3E}">
        <p14:creationId xmlns:p14="http://schemas.microsoft.com/office/powerpoint/2010/main" val="826547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5176" y="1492790"/>
            <a:ext cx="10026027" cy="5269903"/>
          </a:xfrm>
          <a:prstGeom prst="rect">
            <a:avLst/>
          </a:prstGeom>
        </p:spPr>
      </p:pic>
      <p:sp>
        <p:nvSpPr>
          <p:cNvPr id="3" name="タイトル 1"/>
          <p:cNvSpPr txBox="1">
            <a:spLocks/>
          </p:cNvSpPr>
          <p:nvPr/>
        </p:nvSpPr>
        <p:spPr>
          <a:xfrm>
            <a:off x="1977463" y="210873"/>
            <a:ext cx="8911687" cy="422174"/>
          </a:xfrm>
          <a:prstGeom prst="rect">
            <a:avLst/>
          </a:prstGeom>
          <a:ln w="57150">
            <a:noFill/>
          </a:ln>
        </p:spPr>
        <p:txBody>
          <a:bodyPr>
            <a:normAutofit fontScale="75000" lnSpcReduction="20000"/>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dirty="0" smtClean="0"/>
              <a:t>8)</a:t>
            </a:r>
            <a:r>
              <a:rPr lang="ja-JP" altLang="en-US" dirty="0" smtClean="0"/>
              <a:t>ソースを開いてみます</a:t>
            </a:r>
            <a:endParaRPr lang="ja-JP" altLang="en-US" dirty="0"/>
          </a:p>
        </p:txBody>
      </p:sp>
      <p:sp>
        <p:nvSpPr>
          <p:cNvPr id="4" name="テキスト ボックス 3"/>
          <p:cNvSpPr txBox="1"/>
          <p:nvPr/>
        </p:nvSpPr>
        <p:spPr>
          <a:xfrm>
            <a:off x="1890346" y="729762"/>
            <a:ext cx="9900139" cy="646331"/>
          </a:xfrm>
          <a:prstGeom prst="rect">
            <a:avLst/>
          </a:prstGeom>
          <a:noFill/>
        </p:spPr>
        <p:txBody>
          <a:bodyPr wrap="square" rtlCol="0">
            <a:spAutoFit/>
          </a:bodyPr>
          <a:lstStyle/>
          <a:p>
            <a:r>
              <a:rPr kumimoji="1" lang="ja-JP" altLang="en-US" dirty="0" smtClean="0"/>
              <a:t>左側のファイルツリーから</a:t>
            </a:r>
            <a:r>
              <a:rPr kumimoji="1" lang="en-US" altLang="ja-JP" dirty="0" err="1" smtClean="0"/>
              <a:t>main.c</a:t>
            </a:r>
            <a:r>
              <a:rPr kumimoji="1" lang="ja-JP" altLang="en-US" dirty="0" smtClean="0"/>
              <a:t>をクリックして開いてみます。</a:t>
            </a:r>
            <a:endParaRPr kumimoji="1" lang="en-US" altLang="ja-JP" dirty="0" smtClean="0"/>
          </a:p>
          <a:p>
            <a:r>
              <a:rPr kumimoji="1" lang="ja-JP" altLang="en-US" dirty="0" smtClean="0"/>
              <a:t>ここでソースの修正が可能です。</a:t>
            </a:r>
            <a:endParaRPr kumimoji="1" lang="ja-JP" altLang="en-US" dirty="0"/>
          </a:p>
        </p:txBody>
      </p:sp>
    </p:spTree>
    <p:extLst>
      <p:ext uri="{BB962C8B-B14F-4D97-AF65-F5344CB8AC3E}">
        <p14:creationId xmlns:p14="http://schemas.microsoft.com/office/powerpoint/2010/main" val="4051370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2423" y="1865383"/>
            <a:ext cx="9498488" cy="4992617"/>
          </a:xfrm>
          <a:prstGeom prst="rect">
            <a:avLst/>
          </a:prstGeom>
        </p:spPr>
      </p:pic>
      <p:sp>
        <p:nvSpPr>
          <p:cNvPr id="3" name="タイトル 1"/>
          <p:cNvSpPr txBox="1">
            <a:spLocks/>
          </p:cNvSpPr>
          <p:nvPr/>
        </p:nvSpPr>
        <p:spPr>
          <a:xfrm>
            <a:off x="1977463" y="210873"/>
            <a:ext cx="8911687" cy="422174"/>
          </a:xfrm>
          <a:prstGeom prst="rect">
            <a:avLst/>
          </a:prstGeom>
          <a:ln w="57150">
            <a:noFill/>
          </a:ln>
        </p:spPr>
        <p:txBody>
          <a:bodyPr>
            <a:normAutofit fontScale="75000" lnSpcReduction="20000"/>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dirty="0" smtClean="0"/>
              <a:t>9)</a:t>
            </a:r>
            <a:r>
              <a:rPr lang="ja-JP" altLang="en-US" dirty="0" smtClean="0"/>
              <a:t>ビルドします。</a:t>
            </a:r>
            <a:endParaRPr lang="ja-JP" altLang="en-US" dirty="0"/>
          </a:p>
        </p:txBody>
      </p:sp>
      <p:sp>
        <p:nvSpPr>
          <p:cNvPr id="4" name="テキスト ボックス 3"/>
          <p:cNvSpPr txBox="1"/>
          <p:nvPr/>
        </p:nvSpPr>
        <p:spPr>
          <a:xfrm>
            <a:off x="1802423" y="738554"/>
            <a:ext cx="9864969" cy="646331"/>
          </a:xfrm>
          <a:prstGeom prst="rect">
            <a:avLst/>
          </a:prstGeom>
          <a:noFill/>
        </p:spPr>
        <p:txBody>
          <a:bodyPr wrap="square" rtlCol="0">
            <a:spAutoFit/>
          </a:bodyPr>
          <a:lstStyle/>
          <a:p>
            <a:r>
              <a:rPr kumimoji="1" lang="ja-JP" altLang="en-US" dirty="0" smtClean="0"/>
              <a:t>ターミナルを新規に開き、</a:t>
            </a:r>
            <a:r>
              <a:rPr kumimoji="1" lang="en-US" altLang="ja-JP" dirty="0" smtClean="0"/>
              <a:t>make </a:t>
            </a:r>
            <a:r>
              <a:rPr kumimoji="1" lang="ja-JP" altLang="en-US" dirty="0" smtClean="0"/>
              <a:t>を実行します。</a:t>
            </a:r>
            <a:endParaRPr kumimoji="1" lang="en-US" altLang="ja-JP" dirty="0" smtClean="0"/>
          </a:p>
          <a:p>
            <a:r>
              <a:rPr kumimoji="1" lang="ja-JP" altLang="en-US" dirty="0" smtClean="0"/>
              <a:t>コンテナ側にすでにビルド環境が設定済みなので</a:t>
            </a:r>
            <a:r>
              <a:rPr kumimoji="1" lang="en-US" altLang="ja-JP" dirty="0" smtClean="0"/>
              <a:t>make</a:t>
            </a:r>
            <a:r>
              <a:rPr kumimoji="1" lang="ja-JP" altLang="en-US" dirty="0" smtClean="0"/>
              <a:t>するだけです</a:t>
            </a:r>
            <a:endParaRPr kumimoji="1" lang="ja-JP" altLang="en-US" dirty="0"/>
          </a:p>
        </p:txBody>
      </p:sp>
    </p:spTree>
    <p:extLst>
      <p:ext uri="{BB962C8B-B14F-4D97-AF65-F5344CB8AC3E}">
        <p14:creationId xmlns:p14="http://schemas.microsoft.com/office/powerpoint/2010/main" val="1485060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1043" y="1317437"/>
            <a:ext cx="10409822" cy="5471634"/>
          </a:xfrm>
          <a:prstGeom prst="rect">
            <a:avLst/>
          </a:prstGeom>
        </p:spPr>
      </p:pic>
      <p:sp>
        <p:nvSpPr>
          <p:cNvPr id="3" name="タイトル 1"/>
          <p:cNvSpPr txBox="1">
            <a:spLocks/>
          </p:cNvSpPr>
          <p:nvPr/>
        </p:nvSpPr>
        <p:spPr>
          <a:xfrm>
            <a:off x="1977463" y="210873"/>
            <a:ext cx="8911687" cy="422174"/>
          </a:xfrm>
          <a:prstGeom prst="rect">
            <a:avLst/>
          </a:prstGeom>
          <a:ln w="57150">
            <a:noFill/>
          </a:ln>
        </p:spPr>
        <p:txBody>
          <a:bodyPr>
            <a:normAutofit fontScale="75000" lnSpcReduction="20000"/>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dirty="0" smtClean="0"/>
              <a:t>10)</a:t>
            </a:r>
            <a:r>
              <a:rPr lang="ja-JP" altLang="en-US" dirty="0" smtClean="0"/>
              <a:t>ビルド完了</a:t>
            </a:r>
            <a:endParaRPr lang="ja-JP" altLang="en-US" dirty="0"/>
          </a:p>
        </p:txBody>
      </p:sp>
    </p:spTree>
    <p:extLst>
      <p:ext uri="{BB962C8B-B14F-4D97-AF65-F5344CB8AC3E}">
        <p14:creationId xmlns:p14="http://schemas.microsoft.com/office/powerpoint/2010/main" val="4121143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4223" y="1521068"/>
            <a:ext cx="10153549" cy="5336931"/>
          </a:xfrm>
          <a:prstGeom prst="rect">
            <a:avLst/>
          </a:prstGeom>
        </p:spPr>
      </p:pic>
      <p:sp>
        <p:nvSpPr>
          <p:cNvPr id="3" name="タイトル 1"/>
          <p:cNvSpPr txBox="1">
            <a:spLocks/>
          </p:cNvSpPr>
          <p:nvPr/>
        </p:nvSpPr>
        <p:spPr>
          <a:xfrm>
            <a:off x="1977463" y="210873"/>
            <a:ext cx="8911687" cy="422174"/>
          </a:xfrm>
          <a:prstGeom prst="rect">
            <a:avLst/>
          </a:prstGeom>
          <a:ln w="57150">
            <a:noFill/>
          </a:ln>
        </p:spPr>
        <p:txBody>
          <a:bodyPr>
            <a:normAutofit fontScale="75000" lnSpcReduction="20000"/>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dirty="0" smtClean="0"/>
              <a:t>11)</a:t>
            </a:r>
            <a:r>
              <a:rPr lang="ja-JP" altLang="en-US" dirty="0" smtClean="0"/>
              <a:t>実行</a:t>
            </a:r>
            <a:endParaRPr lang="ja-JP" altLang="en-US" dirty="0"/>
          </a:p>
        </p:txBody>
      </p:sp>
      <p:sp>
        <p:nvSpPr>
          <p:cNvPr id="4" name="テキスト ボックス 3"/>
          <p:cNvSpPr txBox="1"/>
          <p:nvPr/>
        </p:nvSpPr>
        <p:spPr>
          <a:xfrm>
            <a:off x="1661746" y="633047"/>
            <a:ext cx="10128739" cy="646331"/>
          </a:xfrm>
          <a:prstGeom prst="rect">
            <a:avLst/>
          </a:prstGeom>
          <a:noFill/>
        </p:spPr>
        <p:txBody>
          <a:bodyPr wrap="square" rtlCol="0">
            <a:spAutoFit/>
          </a:bodyPr>
          <a:lstStyle/>
          <a:p>
            <a:r>
              <a:rPr kumimoji="1" lang="en-US" altLang="ja-JP" dirty="0" err="1"/>
              <a:t>athrill</a:t>
            </a:r>
            <a:r>
              <a:rPr kumimoji="1" lang="en-US" altLang="ja-JP" dirty="0"/>
              <a:t> -</a:t>
            </a:r>
            <a:r>
              <a:rPr kumimoji="1" lang="en-US" altLang="ja-JP" dirty="0" err="1"/>
              <a:t>i</a:t>
            </a:r>
            <a:r>
              <a:rPr kumimoji="1" lang="en-US" altLang="ja-JP" dirty="0"/>
              <a:t> -d device_config.txt -m memory.txt </a:t>
            </a:r>
            <a:r>
              <a:rPr kumimoji="1" lang="en-US" altLang="ja-JP" dirty="0" err="1" smtClean="0"/>
              <a:t>test_main.elf</a:t>
            </a:r>
            <a:endParaRPr kumimoji="1" lang="en-US" altLang="ja-JP" dirty="0" smtClean="0"/>
          </a:p>
          <a:p>
            <a:r>
              <a:rPr kumimoji="1" lang="ja-JP" altLang="en-US" dirty="0" smtClean="0"/>
              <a:t>で実行します。</a:t>
            </a:r>
            <a:endParaRPr kumimoji="1" lang="ja-JP" altLang="en-US" dirty="0"/>
          </a:p>
        </p:txBody>
      </p:sp>
    </p:spTree>
    <p:extLst>
      <p:ext uri="{BB962C8B-B14F-4D97-AF65-F5344CB8AC3E}">
        <p14:creationId xmlns:p14="http://schemas.microsoft.com/office/powerpoint/2010/main" val="3167729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238" y="1643555"/>
            <a:ext cx="9920519" cy="5214445"/>
          </a:xfrm>
          <a:prstGeom prst="rect">
            <a:avLst/>
          </a:prstGeom>
        </p:spPr>
      </p:pic>
      <p:sp>
        <p:nvSpPr>
          <p:cNvPr id="3" name="タイトル 1"/>
          <p:cNvSpPr txBox="1">
            <a:spLocks/>
          </p:cNvSpPr>
          <p:nvPr/>
        </p:nvSpPr>
        <p:spPr>
          <a:xfrm>
            <a:off x="1977463" y="210873"/>
            <a:ext cx="8911687" cy="422174"/>
          </a:xfrm>
          <a:prstGeom prst="rect">
            <a:avLst/>
          </a:prstGeom>
          <a:ln w="57150">
            <a:noFill/>
          </a:ln>
        </p:spPr>
        <p:txBody>
          <a:bodyPr>
            <a:normAutofit fontScale="75000" lnSpcReduction="20000"/>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dirty="0" smtClean="0"/>
              <a:t>11)</a:t>
            </a:r>
            <a:r>
              <a:rPr lang="ja-JP" altLang="en-US" dirty="0" smtClean="0"/>
              <a:t>実行</a:t>
            </a:r>
            <a:r>
              <a:rPr lang="ja-JP" altLang="en-US" dirty="0"/>
              <a:t>終了</a:t>
            </a:r>
          </a:p>
        </p:txBody>
      </p:sp>
      <p:sp>
        <p:nvSpPr>
          <p:cNvPr id="4" name="テキスト ボックス 3"/>
          <p:cNvSpPr txBox="1"/>
          <p:nvPr/>
        </p:nvSpPr>
        <p:spPr>
          <a:xfrm>
            <a:off x="1688123" y="676636"/>
            <a:ext cx="10128738" cy="923330"/>
          </a:xfrm>
          <a:prstGeom prst="rect">
            <a:avLst/>
          </a:prstGeom>
          <a:noFill/>
        </p:spPr>
        <p:txBody>
          <a:bodyPr wrap="square" rtlCol="0">
            <a:spAutoFit/>
          </a:bodyPr>
          <a:lstStyle/>
          <a:p>
            <a:r>
              <a:rPr kumimoji="1" lang="ja-JP" altLang="en-US" dirty="0" smtClean="0"/>
              <a:t>ロード後、</a:t>
            </a:r>
            <a:r>
              <a:rPr kumimoji="1" lang="en-US" altLang="ja-JP" dirty="0" smtClean="0"/>
              <a:t>c </a:t>
            </a:r>
            <a:r>
              <a:rPr kumimoji="1" lang="ja-JP" altLang="en-US" dirty="0" smtClean="0"/>
              <a:t>リターンで実行を始めます。</a:t>
            </a:r>
            <a:endParaRPr kumimoji="1" lang="en-US" altLang="ja-JP" dirty="0" smtClean="0"/>
          </a:p>
          <a:p>
            <a:r>
              <a:rPr kumimoji="1" lang="en-US" altLang="ja-JP" dirty="0" smtClean="0"/>
              <a:t>CTL-C </a:t>
            </a:r>
            <a:r>
              <a:rPr kumimoji="1" lang="ja-JP" altLang="en-US" dirty="0" smtClean="0"/>
              <a:t>で終了します。</a:t>
            </a:r>
            <a:endParaRPr kumimoji="1" lang="en-US" altLang="ja-JP" dirty="0" smtClean="0"/>
          </a:p>
          <a:p>
            <a:r>
              <a:rPr kumimoji="1" lang="en-US" altLang="ja-JP" dirty="0" smtClean="0"/>
              <a:t>Warring </a:t>
            </a:r>
            <a:r>
              <a:rPr kumimoji="1" lang="ja-JP" altLang="en-US" dirty="0" smtClean="0"/>
              <a:t>がでますが問題ないです。</a:t>
            </a:r>
            <a:endParaRPr kumimoji="1" lang="ja-JP" altLang="en-US" dirty="0"/>
          </a:p>
        </p:txBody>
      </p:sp>
    </p:spTree>
    <p:extLst>
      <p:ext uri="{BB962C8B-B14F-4D97-AF65-F5344CB8AC3E}">
        <p14:creationId xmlns:p14="http://schemas.microsoft.com/office/powerpoint/2010/main" val="2995645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92924" y="624110"/>
            <a:ext cx="8911687" cy="677152"/>
          </a:xfrm>
        </p:spPr>
        <p:txBody>
          <a:bodyPr/>
          <a:lstStyle/>
          <a:p>
            <a:r>
              <a:rPr lang="ja-JP" altLang="en-US" dirty="0" smtClean="0"/>
              <a:t>はじめ</a:t>
            </a:r>
            <a:r>
              <a:rPr lang="ja-JP" altLang="en-US" dirty="0"/>
              <a:t>に</a:t>
            </a:r>
            <a:endParaRPr kumimoji="1" lang="ja-JP" altLang="en-US" dirty="0"/>
          </a:p>
        </p:txBody>
      </p:sp>
      <p:sp>
        <p:nvSpPr>
          <p:cNvPr id="3" name="テキスト ボックス 2"/>
          <p:cNvSpPr txBox="1"/>
          <p:nvPr/>
        </p:nvSpPr>
        <p:spPr>
          <a:xfrm>
            <a:off x="844062" y="1441938"/>
            <a:ext cx="10867292" cy="923330"/>
          </a:xfrm>
          <a:prstGeom prst="rect">
            <a:avLst/>
          </a:prstGeom>
          <a:noFill/>
        </p:spPr>
        <p:txBody>
          <a:bodyPr wrap="square" rtlCol="0">
            <a:spAutoFit/>
          </a:bodyPr>
          <a:lstStyle/>
          <a:p>
            <a:r>
              <a:rPr kumimoji="1" lang="en-US" altLang="ja-JP" dirty="0" smtClean="0"/>
              <a:t>V850</a:t>
            </a:r>
            <a:r>
              <a:rPr kumimoji="1" lang="ja-JP" altLang="en-US" dirty="0" smtClean="0"/>
              <a:t>の仮想環境</a:t>
            </a:r>
            <a:r>
              <a:rPr kumimoji="1" lang="en-US" altLang="ja-JP" dirty="0" err="1" smtClean="0"/>
              <a:t>athrill</a:t>
            </a:r>
            <a:r>
              <a:rPr kumimoji="1" lang="en-US" altLang="ja-JP" dirty="0" smtClean="0"/>
              <a:t> </a:t>
            </a:r>
            <a:r>
              <a:rPr kumimoji="1" lang="ja-JP" altLang="en-US" dirty="0" smtClean="0"/>
              <a:t>上にてリアルタイム</a:t>
            </a:r>
            <a:r>
              <a:rPr kumimoji="1" lang="en-US" altLang="ja-JP" dirty="0" smtClean="0"/>
              <a:t>OS TOPPERS</a:t>
            </a:r>
            <a:r>
              <a:rPr kumimoji="1" lang="ja-JP" altLang="en-US" dirty="0" smtClean="0"/>
              <a:t> </a:t>
            </a:r>
            <a:r>
              <a:rPr kumimoji="1" lang="en-US" altLang="ja-JP" dirty="0" smtClean="0"/>
              <a:t>SSP</a:t>
            </a:r>
            <a:r>
              <a:rPr kumimoji="1" lang="ja-JP" altLang="en-US" dirty="0" smtClean="0"/>
              <a:t> シュリンク版のデモを行います。</a:t>
            </a:r>
            <a:endParaRPr kumimoji="1" lang="en-US" altLang="ja-JP" dirty="0" smtClean="0"/>
          </a:p>
          <a:p>
            <a:r>
              <a:rPr kumimoji="1" lang="ja-JP" altLang="en-US" dirty="0" smtClean="0"/>
              <a:t>ハンズオンセミナーの場合は、あらかじめ各自</a:t>
            </a:r>
            <a:r>
              <a:rPr kumimoji="1" lang="en-US" altLang="ja-JP" dirty="0" smtClean="0"/>
              <a:t>PC</a:t>
            </a:r>
            <a:r>
              <a:rPr kumimoji="1" lang="ja-JP" altLang="en-US" dirty="0" smtClean="0"/>
              <a:t>に環境をセットアップしておいてください。</a:t>
            </a:r>
            <a:endParaRPr kumimoji="1" lang="en-US" altLang="ja-JP" dirty="0" smtClean="0"/>
          </a:p>
          <a:p>
            <a:r>
              <a:rPr kumimoji="1" lang="ja-JP" altLang="en-US" dirty="0" smtClean="0"/>
              <a:t>内容的には</a:t>
            </a:r>
            <a:r>
              <a:rPr kumimoji="1" lang="en-US" altLang="ja-JP" smtClean="0"/>
              <a:t>20</a:t>
            </a:r>
            <a:r>
              <a:rPr kumimoji="1" lang="ja-JP" altLang="en-US" smtClean="0"/>
              <a:t>分</a:t>
            </a:r>
            <a:r>
              <a:rPr kumimoji="1" lang="ja-JP" altLang="en-US" dirty="0" smtClean="0"/>
              <a:t>程度のデモになります。</a:t>
            </a:r>
            <a:endParaRPr kumimoji="1" lang="ja-JP" altLang="en-US" dirty="0"/>
          </a:p>
        </p:txBody>
      </p:sp>
    </p:spTree>
    <p:extLst>
      <p:ext uri="{BB962C8B-B14F-4D97-AF65-F5344CB8AC3E}">
        <p14:creationId xmlns:p14="http://schemas.microsoft.com/office/powerpoint/2010/main" val="1874012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92924" y="624110"/>
            <a:ext cx="8911687" cy="668359"/>
          </a:xfrm>
        </p:spPr>
        <p:txBody>
          <a:bodyPr/>
          <a:lstStyle/>
          <a:p>
            <a:r>
              <a:rPr kumimoji="1" lang="ja-JP" altLang="en-US" dirty="0" smtClean="0"/>
              <a:t>おさらい</a:t>
            </a:r>
            <a:endParaRPr kumimoji="1" lang="ja-JP" altLang="en-US" dirty="0"/>
          </a:p>
        </p:txBody>
      </p:sp>
      <p:sp>
        <p:nvSpPr>
          <p:cNvPr id="3" name="テキスト ボックス 2"/>
          <p:cNvSpPr txBox="1"/>
          <p:nvPr/>
        </p:nvSpPr>
        <p:spPr>
          <a:xfrm>
            <a:off x="1134208" y="1406769"/>
            <a:ext cx="10445261" cy="5909310"/>
          </a:xfrm>
          <a:prstGeom prst="rect">
            <a:avLst/>
          </a:prstGeom>
          <a:noFill/>
        </p:spPr>
        <p:txBody>
          <a:bodyPr wrap="square" rtlCol="0">
            <a:spAutoFit/>
          </a:bodyPr>
          <a:lstStyle/>
          <a:p>
            <a:r>
              <a:rPr kumimoji="1" lang="en-US" altLang="ja-JP" dirty="0" err="1" smtClean="0"/>
              <a:t>Athrill</a:t>
            </a:r>
            <a:r>
              <a:rPr kumimoji="1" lang="en-US" altLang="ja-JP" dirty="0" smtClean="0"/>
              <a:t> </a:t>
            </a:r>
            <a:r>
              <a:rPr kumimoji="1" lang="ja-JP" altLang="en-US" dirty="0" smtClean="0"/>
              <a:t>とは</a:t>
            </a:r>
            <a:endParaRPr kumimoji="1" lang="en-US" altLang="ja-JP" dirty="0" smtClean="0"/>
          </a:p>
          <a:p>
            <a:r>
              <a:rPr kumimoji="1" lang="en-US" altLang="ja-JP" dirty="0" smtClean="0"/>
              <a:t>PC</a:t>
            </a:r>
            <a:r>
              <a:rPr kumimoji="1" lang="ja-JP" altLang="en-US" dirty="0" smtClean="0"/>
              <a:t>上で動作する</a:t>
            </a:r>
            <a:r>
              <a:rPr kumimoji="1" lang="en-US" altLang="ja-JP" dirty="0" smtClean="0"/>
              <a:t>V850</a:t>
            </a:r>
            <a:r>
              <a:rPr kumimoji="1" lang="ja-JP" altLang="en-US" dirty="0" smtClean="0"/>
              <a:t>シミュレータになります。ターゲット</a:t>
            </a:r>
            <a:r>
              <a:rPr kumimoji="1" lang="en-US" altLang="ja-JP" dirty="0" smtClean="0"/>
              <a:t>(</a:t>
            </a:r>
            <a:r>
              <a:rPr kumimoji="1" lang="ja-JP" altLang="en-US" dirty="0" smtClean="0"/>
              <a:t>実機</a:t>
            </a:r>
            <a:r>
              <a:rPr kumimoji="1" lang="en-US" altLang="ja-JP" dirty="0" smtClean="0"/>
              <a:t>)</a:t>
            </a:r>
            <a:r>
              <a:rPr kumimoji="1" lang="ja-JP" altLang="en-US" dirty="0" smtClean="0"/>
              <a:t>がなくとも</a:t>
            </a:r>
            <a:r>
              <a:rPr kumimoji="1" lang="en-US" altLang="ja-JP" dirty="0" smtClean="0"/>
              <a:t>PC</a:t>
            </a:r>
            <a:r>
              <a:rPr kumimoji="1" lang="ja-JP" altLang="en-US" dirty="0" err="1" smtClean="0"/>
              <a:t>だけで</a:t>
            </a:r>
            <a:r>
              <a:rPr kumimoji="1" lang="ja-JP" altLang="en-US" dirty="0" smtClean="0"/>
              <a:t>実行させることが可能であり、主に車載ソフトの試験に活用するために開発されたものです。</a:t>
            </a:r>
            <a:endParaRPr kumimoji="1" lang="en-US" altLang="ja-JP" dirty="0" smtClean="0"/>
          </a:p>
          <a:p>
            <a:r>
              <a:rPr kumimoji="1" lang="en-US" altLang="ja-JP" dirty="0" err="1" smtClean="0"/>
              <a:t>DockerHub</a:t>
            </a:r>
            <a:r>
              <a:rPr kumimoji="1" lang="ja-JP" altLang="en-US" dirty="0" smtClean="0"/>
              <a:t>に</a:t>
            </a:r>
            <a:r>
              <a:rPr kumimoji="1" lang="en-US" altLang="ja-JP" dirty="0" err="1" smtClean="0"/>
              <a:t>athrill</a:t>
            </a:r>
            <a:r>
              <a:rPr kumimoji="1" lang="ja-JP" altLang="en-US" dirty="0" smtClean="0"/>
              <a:t>本体（実行形式</a:t>
            </a:r>
            <a:r>
              <a:rPr kumimoji="1" lang="en-US" altLang="ja-JP" dirty="0" smtClean="0"/>
              <a:t>),</a:t>
            </a:r>
            <a:r>
              <a:rPr kumimoji="1" lang="ja-JP" altLang="en-US" dirty="0" smtClean="0"/>
              <a:t>サンプルソフトソースおよび実行形式、ビルド環境</a:t>
            </a:r>
            <a:r>
              <a:rPr kumimoji="1" lang="en-US" altLang="ja-JP" dirty="0" smtClean="0"/>
              <a:t>(V850</a:t>
            </a:r>
            <a:r>
              <a:rPr kumimoji="1" lang="ja-JP" altLang="en-US" dirty="0" smtClean="0"/>
              <a:t>ツールチェーン</a:t>
            </a:r>
            <a:r>
              <a:rPr kumimoji="1" lang="en-US" altLang="ja-JP" dirty="0" smtClean="0"/>
              <a:t>)</a:t>
            </a:r>
            <a:r>
              <a:rPr kumimoji="1" lang="ja-JP" altLang="en-US" dirty="0" smtClean="0"/>
              <a:t>が公開されており、非常に簡単に動作確認できる状態になっています。</a:t>
            </a:r>
            <a:r>
              <a:rPr kumimoji="1" lang="en-US" altLang="ja-JP" dirty="0" smtClean="0"/>
              <a:t>(2020</a:t>
            </a:r>
            <a:r>
              <a:rPr kumimoji="1" lang="ja-JP" altLang="en-US" dirty="0" smtClean="0"/>
              <a:t>年</a:t>
            </a:r>
            <a:r>
              <a:rPr kumimoji="1" lang="en-US" altLang="ja-JP" dirty="0" smtClean="0"/>
              <a:t>8</a:t>
            </a:r>
            <a:r>
              <a:rPr kumimoji="1" lang="ja-JP" altLang="en-US" dirty="0" smtClean="0"/>
              <a:t>月</a:t>
            </a:r>
            <a:r>
              <a:rPr kumimoji="1" lang="en-US" altLang="ja-JP" dirty="0" smtClean="0"/>
              <a:t>13</a:t>
            </a:r>
            <a:r>
              <a:rPr kumimoji="1" lang="ja-JP" altLang="en-US" dirty="0" smtClean="0"/>
              <a:t>日現在</a:t>
            </a:r>
            <a:r>
              <a:rPr kumimoji="1" lang="en-US" altLang="ja-JP" dirty="0" smtClean="0"/>
              <a:t>)</a:t>
            </a:r>
          </a:p>
          <a:p>
            <a:endParaRPr kumimoji="1" lang="en-US" altLang="ja-JP" dirty="0"/>
          </a:p>
          <a:p>
            <a:r>
              <a:rPr kumimoji="1" lang="en-US" altLang="ja-JP" dirty="0" smtClean="0"/>
              <a:t>TOPPERS-SSP </a:t>
            </a:r>
            <a:r>
              <a:rPr kumimoji="1" lang="ja-JP" altLang="en-US" dirty="0" smtClean="0"/>
              <a:t>シュリンク版とは</a:t>
            </a:r>
            <a:endParaRPr kumimoji="1" lang="en-US" altLang="ja-JP" dirty="0" smtClean="0"/>
          </a:p>
          <a:p>
            <a:r>
              <a:rPr kumimoji="1" lang="en-US" altLang="ja-JP" dirty="0" smtClean="0"/>
              <a:t>TOPPERS</a:t>
            </a:r>
            <a:r>
              <a:rPr kumimoji="1" lang="ja-JP" altLang="en-US" dirty="0" smtClean="0"/>
              <a:t>の個人会員の髙橋が、</a:t>
            </a:r>
            <a:r>
              <a:rPr kumimoji="1" lang="en-US" altLang="ja-JP" dirty="0" smtClean="0"/>
              <a:t>TOPPERS-SSP</a:t>
            </a:r>
            <a:r>
              <a:rPr kumimoji="1" lang="ja-JP" altLang="en-US" dirty="0" smtClean="0"/>
              <a:t>の正規版から改造をしたもの。</a:t>
            </a:r>
            <a:endParaRPr kumimoji="1" lang="en-US" altLang="ja-JP" dirty="0" smtClean="0"/>
          </a:p>
          <a:p>
            <a:r>
              <a:rPr kumimoji="1" lang="en-US" altLang="ja-JP" dirty="0" smtClean="0"/>
              <a:t>C</a:t>
            </a:r>
            <a:r>
              <a:rPr kumimoji="1" lang="ja-JP" altLang="en-US" dirty="0" smtClean="0"/>
              <a:t>言語記述でのディスパッチャは新規に追加されたもので、</a:t>
            </a:r>
            <a:r>
              <a:rPr kumimoji="1" lang="en-US" altLang="ja-JP" dirty="0" smtClean="0"/>
              <a:t>C</a:t>
            </a:r>
            <a:r>
              <a:rPr kumimoji="1" lang="ja-JP" altLang="en-US" dirty="0" smtClean="0"/>
              <a:t>言語記述なので移植が容易になっている。</a:t>
            </a:r>
            <a:endParaRPr kumimoji="1" lang="en-US" altLang="ja-JP" dirty="0" smtClean="0"/>
          </a:p>
          <a:p>
            <a:r>
              <a:rPr kumimoji="1" lang="ja-JP" altLang="en-US" dirty="0"/>
              <a:t>基本的</a:t>
            </a:r>
            <a:r>
              <a:rPr kumimoji="1" lang="ja-JP" altLang="en-US" dirty="0" smtClean="0"/>
              <a:t>には、タイマー割込みのベアメタルプログラムまでそれぞれのマイコンのプログラムから</a:t>
            </a:r>
            <a:endParaRPr kumimoji="1" lang="en-US" altLang="ja-JP" dirty="0" smtClean="0"/>
          </a:p>
          <a:p>
            <a:r>
              <a:rPr kumimoji="1" lang="ja-JP" altLang="en-US" dirty="0" smtClean="0"/>
              <a:t>比較的容易に移植可能。コンフィグレータは対応していないためコンフィグのソースの手修正が必要になる。本デモでは実行可能なソースを</a:t>
            </a:r>
            <a:r>
              <a:rPr kumimoji="1" lang="en-US" altLang="ja-JP" dirty="0" smtClean="0"/>
              <a:t>GitHub</a:t>
            </a:r>
            <a:r>
              <a:rPr kumimoji="1" lang="ja-JP" altLang="en-US" dirty="0" smtClean="0"/>
              <a:t>に公開しているので、それを動作させる。</a:t>
            </a:r>
            <a:endParaRPr kumimoji="1" lang="en-US" altLang="ja-JP" dirty="0" smtClean="0"/>
          </a:p>
          <a:p>
            <a:endParaRPr kumimoji="1" lang="en-US" altLang="ja-JP" dirty="0"/>
          </a:p>
          <a:p>
            <a:r>
              <a:rPr kumimoji="1" lang="en-US" altLang="ja-JP" dirty="0" smtClean="0"/>
              <a:t>Visual Studio Code (</a:t>
            </a:r>
            <a:r>
              <a:rPr kumimoji="1" lang="en-US" altLang="ja-JP" dirty="0" err="1" smtClean="0"/>
              <a:t>Vscode</a:t>
            </a:r>
            <a:r>
              <a:rPr kumimoji="1" lang="en-US" altLang="ja-JP" dirty="0" smtClean="0"/>
              <a:t>)</a:t>
            </a:r>
          </a:p>
          <a:p>
            <a:r>
              <a:rPr kumimoji="1" lang="en-US" altLang="ja-JP" dirty="0" smtClean="0"/>
              <a:t>Microsoft</a:t>
            </a:r>
            <a:r>
              <a:rPr kumimoji="1" lang="ja-JP" altLang="en-US" dirty="0" smtClean="0"/>
              <a:t>が無償で公開しているプログラミング環境</a:t>
            </a:r>
            <a:r>
              <a:rPr kumimoji="1" lang="en-US" altLang="ja-JP" dirty="0" smtClean="0"/>
              <a:t>(IDE)</a:t>
            </a:r>
            <a:r>
              <a:rPr kumimoji="1" lang="ja-JP" altLang="en-US" dirty="0" err="1" smtClean="0"/>
              <a:t>。</a:t>
            </a:r>
            <a:r>
              <a:rPr kumimoji="1" lang="ja-JP" altLang="en-US" dirty="0" smtClean="0"/>
              <a:t>今回</a:t>
            </a:r>
            <a:r>
              <a:rPr kumimoji="1" lang="en-US" altLang="ja-JP" dirty="0" err="1" smtClean="0"/>
              <a:t>Vscode</a:t>
            </a:r>
            <a:r>
              <a:rPr kumimoji="1" lang="ja-JP" altLang="en-US" dirty="0" smtClean="0"/>
              <a:t>のリモート機能を使って、上記</a:t>
            </a:r>
            <a:r>
              <a:rPr kumimoji="1" lang="en-US" altLang="ja-JP" dirty="0" err="1" smtClean="0"/>
              <a:t>Athrill</a:t>
            </a:r>
            <a:r>
              <a:rPr kumimoji="1" lang="ja-JP" altLang="en-US" dirty="0" smtClean="0"/>
              <a:t>の</a:t>
            </a:r>
            <a:r>
              <a:rPr kumimoji="1" lang="en-US" altLang="ja-JP" dirty="0" smtClean="0"/>
              <a:t>Docker</a:t>
            </a:r>
            <a:r>
              <a:rPr kumimoji="1" lang="ja-JP" altLang="en-US" dirty="0" smtClean="0"/>
              <a:t>に接続、ビルドと実行を行います。</a:t>
            </a:r>
            <a:endParaRPr kumimoji="1" lang="en-US" altLang="ja-JP" dirty="0" smtClean="0"/>
          </a:p>
          <a:p>
            <a:endParaRPr kumimoji="1" lang="en-US" altLang="ja-JP" dirty="0"/>
          </a:p>
          <a:p>
            <a:endParaRPr kumimoji="1" lang="en-US" altLang="ja-JP" dirty="0" smtClean="0"/>
          </a:p>
          <a:p>
            <a:endParaRPr kumimoji="1" lang="en-US" altLang="ja-JP" dirty="0" smtClean="0"/>
          </a:p>
        </p:txBody>
      </p:sp>
    </p:spTree>
    <p:extLst>
      <p:ext uri="{BB962C8B-B14F-4D97-AF65-F5344CB8AC3E}">
        <p14:creationId xmlns:p14="http://schemas.microsoft.com/office/powerpoint/2010/main" val="3769285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92924" y="624110"/>
            <a:ext cx="8911687" cy="633190"/>
          </a:xfrm>
        </p:spPr>
        <p:txBody>
          <a:bodyPr>
            <a:normAutofit fontScale="90000"/>
          </a:bodyPr>
          <a:lstStyle/>
          <a:p>
            <a:r>
              <a:rPr lang="ja-JP" altLang="en-US" dirty="0"/>
              <a:t>前提</a:t>
            </a:r>
            <a:r>
              <a:rPr lang="ja-JP" altLang="en-US" dirty="0" smtClean="0"/>
              <a:t>条件　</a:t>
            </a:r>
            <a:r>
              <a:rPr lang="en-US" altLang="ja-JP" dirty="0" smtClean="0"/>
              <a:t>(</a:t>
            </a:r>
            <a:r>
              <a:rPr lang="ja-JP" altLang="en-US" dirty="0" smtClean="0"/>
              <a:t>利用環境の条件</a:t>
            </a:r>
            <a:r>
              <a:rPr lang="en-US" altLang="ja-JP" dirty="0" smtClean="0"/>
              <a:t>)</a:t>
            </a:r>
            <a:endParaRPr kumimoji="1" lang="ja-JP" altLang="en-US" dirty="0"/>
          </a:p>
        </p:txBody>
      </p:sp>
      <p:sp>
        <p:nvSpPr>
          <p:cNvPr id="3" name="テキスト ボックス 2"/>
          <p:cNvSpPr txBox="1"/>
          <p:nvPr/>
        </p:nvSpPr>
        <p:spPr>
          <a:xfrm>
            <a:off x="1652954" y="1477108"/>
            <a:ext cx="10084777" cy="1938992"/>
          </a:xfrm>
          <a:prstGeom prst="rect">
            <a:avLst/>
          </a:prstGeom>
          <a:noFill/>
        </p:spPr>
        <p:txBody>
          <a:bodyPr wrap="square" rtlCol="0">
            <a:spAutoFit/>
          </a:bodyPr>
          <a:lstStyle/>
          <a:p>
            <a:r>
              <a:rPr kumimoji="1" lang="en-US" altLang="ja-JP" sz="2400" dirty="0" smtClean="0"/>
              <a:t>1)Windows10pro </a:t>
            </a:r>
            <a:r>
              <a:rPr kumimoji="1" lang="en-US" altLang="ja-JP" sz="2400" dirty="0"/>
              <a:t>64bit </a:t>
            </a:r>
            <a:r>
              <a:rPr kumimoji="1" lang="ja-JP" altLang="en-US" sz="2400" dirty="0"/>
              <a:t>バージョン </a:t>
            </a:r>
            <a:r>
              <a:rPr kumimoji="1" lang="en-US" altLang="ja-JP" sz="2400" dirty="0"/>
              <a:t>2004</a:t>
            </a:r>
            <a:r>
              <a:rPr kumimoji="1" lang="ja-JP" altLang="en-US" sz="2400" dirty="0" err="1"/>
              <a:t>、</a:t>
            </a:r>
            <a:r>
              <a:rPr kumimoji="1" lang="ja-JP" altLang="en-US" sz="2400" dirty="0"/>
              <a:t>ビルド </a:t>
            </a:r>
            <a:r>
              <a:rPr kumimoji="1" lang="en-US" altLang="ja-JP" sz="2400" dirty="0"/>
              <a:t>19041 </a:t>
            </a:r>
            <a:r>
              <a:rPr kumimoji="1" lang="ja-JP" altLang="en-US" sz="2400" dirty="0"/>
              <a:t>以上</a:t>
            </a:r>
          </a:p>
          <a:p>
            <a:r>
              <a:rPr kumimoji="1" lang="en-US" altLang="ja-JP" sz="2400" dirty="0" smtClean="0"/>
              <a:t>2)</a:t>
            </a:r>
            <a:r>
              <a:rPr kumimoji="1" lang="ja-JP" altLang="en-US" sz="2400" dirty="0" smtClean="0"/>
              <a:t>仮想化</a:t>
            </a:r>
            <a:r>
              <a:rPr kumimoji="1" lang="ja-JP" altLang="en-US" sz="2400" dirty="0"/>
              <a:t>支援機能「</a:t>
            </a:r>
            <a:r>
              <a:rPr kumimoji="1" lang="en-US" altLang="ja-JP" sz="2400" dirty="0"/>
              <a:t>Intel VT</a:t>
            </a:r>
            <a:r>
              <a:rPr kumimoji="1" lang="ja-JP" altLang="en-US" sz="2400" dirty="0"/>
              <a:t>／</a:t>
            </a:r>
            <a:r>
              <a:rPr kumimoji="1" lang="en-US" altLang="ja-JP" sz="2400" dirty="0"/>
              <a:t>AMD-V</a:t>
            </a:r>
            <a:r>
              <a:rPr kumimoji="1" lang="ja-JP" altLang="en-US" sz="2400" dirty="0"/>
              <a:t>」対応プロセッサ</a:t>
            </a:r>
          </a:p>
          <a:p>
            <a:r>
              <a:rPr kumimoji="1" lang="en-US" altLang="ja-JP" sz="2400" dirty="0" smtClean="0"/>
              <a:t>3)4GB</a:t>
            </a:r>
            <a:r>
              <a:rPr kumimoji="1" lang="ja-JP" altLang="en-US" sz="2400" dirty="0"/>
              <a:t>メモリ以上</a:t>
            </a:r>
          </a:p>
          <a:p>
            <a:r>
              <a:rPr kumimoji="1" lang="en-US" altLang="ja-JP" sz="2400" dirty="0" smtClean="0"/>
              <a:t>4)WSL2</a:t>
            </a:r>
            <a:r>
              <a:rPr kumimoji="1" lang="ja-JP" altLang="en-US" sz="2400" dirty="0"/>
              <a:t>有効化済み</a:t>
            </a:r>
          </a:p>
          <a:p>
            <a:r>
              <a:rPr kumimoji="1" lang="en-US" altLang="ja-JP" sz="2400" dirty="0" smtClean="0"/>
              <a:t>5)Docker </a:t>
            </a:r>
            <a:r>
              <a:rPr kumimoji="1" lang="en-US" altLang="ja-JP" sz="2400" dirty="0"/>
              <a:t>For Windows </a:t>
            </a:r>
            <a:r>
              <a:rPr kumimoji="1" lang="ja-JP" altLang="en-US" sz="2400" dirty="0"/>
              <a:t>インストール済み</a:t>
            </a:r>
          </a:p>
        </p:txBody>
      </p:sp>
      <p:sp>
        <p:nvSpPr>
          <p:cNvPr id="4" name="テキスト ボックス 3"/>
          <p:cNvSpPr txBox="1"/>
          <p:nvPr/>
        </p:nvSpPr>
        <p:spPr>
          <a:xfrm>
            <a:off x="1652954" y="3868615"/>
            <a:ext cx="9935308" cy="1477328"/>
          </a:xfrm>
          <a:prstGeom prst="rect">
            <a:avLst/>
          </a:prstGeom>
          <a:noFill/>
        </p:spPr>
        <p:txBody>
          <a:bodyPr wrap="square" rtlCol="0">
            <a:spAutoFit/>
          </a:bodyPr>
          <a:lstStyle/>
          <a:p>
            <a:r>
              <a:rPr kumimoji="1" lang="ja-JP" altLang="en-US" dirty="0" smtClean="0"/>
              <a:t>おそらく、</a:t>
            </a:r>
            <a:r>
              <a:rPr kumimoji="1" lang="en-US" altLang="ja-JP" dirty="0" smtClean="0"/>
              <a:t>Docker</a:t>
            </a:r>
            <a:r>
              <a:rPr kumimoji="1" lang="ja-JP" altLang="en-US" dirty="0" smtClean="0"/>
              <a:t>さえ動作すれば、上記環境以外でも可能とは思いますが、検証していない</a:t>
            </a:r>
            <a:endParaRPr kumimoji="1" lang="en-US" altLang="ja-JP" dirty="0" smtClean="0"/>
          </a:p>
          <a:p>
            <a:r>
              <a:rPr kumimoji="1" lang="ja-JP" altLang="en-US" dirty="0" smtClean="0"/>
              <a:t>ので、今回確認した環境を記載しています。</a:t>
            </a:r>
            <a:endParaRPr kumimoji="1" lang="en-US" altLang="ja-JP" dirty="0" smtClean="0"/>
          </a:p>
          <a:p>
            <a:endParaRPr kumimoji="1" lang="en-US" altLang="ja-JP" dirty="0" smtClean="0"/>
          </a:p>
          <a:p>
            <a:r>
              <a:rPr kumimoji="1" lang="ja-JP" altLang="en-US" dirty="0" smtClean="0"/>
              <a:t>尚、事前準備として環境を設定する場合は以下の手順を案内します。</a:t>
            </a:r>
            <a:endParaRPr kumimoji="1" lang="en-US" altLang="ja-JP" dirty="0" smtClean="0"/>
          </a:p>
          <a:p>
            <a:r>
              <a:rPr kumimoji="1" lang="ja-JP" altLang="en-US" dirty="0" smtClean="0"/>
              <a:t>別途　「</a:t>
            </a:r>
            <a:r>
              <a:rPr kumimoji="1" lang="en-US" altLang="ja-JP" dirty="0" err="1" smtClean="0"/>
              <a:t>Athrill</a:t>
            </a:r>
            <a:r>
              <a:rPr kumimoji="1" lang="en-US" altLang="ja-JP" dirty="0" smtClean="0"/>
              <a:t> </a:t>
            </a:r>
            <a:r>
              <a:rPr kumimoji="1" lang="ja-JP" altLang="en-US" dirty="0" smtClean="0"/>
              <a:t>実行環境事前設定の説明</a:t>
            </a:r>
            <a:r>
              <a:rPr kumimoji="1" lang="en-US" altLang="ja-JP" dirty="0" smtClean="0"/>
              <a:t>.</a:t>
            </a:r>
            <a:r>
              <a:rPr kumimoji="1" lang="en-US" altLang="ja-JP" dirty="0" err="1" smtClean="0"/>
              <a:t>docx</a:t>
            </a:r>
            <a:r>
              <a:rPr kumimoji="1" lang="ja-JP" altLang="en-US" dirty="0" smtClean="0"/>
              <a:t>」</a:t>
            </a:r>
            <a:r>
              <a:rPr kumimoji="1" lang="ja-JP" altLang="en-US" dirty="0" smtClean="0"/>
              <a:t>を参照ください。</a:t>
            </a:r>
            <a:endParaRPr kumimoji="1" lang="en-US" altLang="ja-JP" dirty="0"/>
          </a:p>
        </p:txBody>
      </p:sp>
    </p:spTree>
    <p:extLst>
      <p:ext uri="{BB962C8B-B14F-4D97-AF65-F5344CB8AC3E}">
        <p14:creationId xmlns:p14="http://schemas.microsoft.com/office/powerpoint/2010/main" val="803961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92924" y="624110"/>
            <a:ext cx="8911687" cy="527682"/>
          </a:xfrm>
        </p:spPr>
        <p:txBody>
          <a:bodyPr>
            <a:normAutofit fontScale="90000"/>
          </a:bodyPr>
          <a:lstStyle/>
          <a:p>
            <a:r>
              <a:rPr lang="en-US" altLang="ja-JP" dirty="0" err="1"/>
              <a:t>VSCode</a:t>
            </a:r>
            <a:r>
              <a:rPr lang="ja-JP" altLang="en-US" dirty="0"/>
              <a:t>のインストール</a:t>
            </a:r>
            <a:endParaRPr kumimoji="1" lang="ja-JP" altLang="en-US" dirty="0"/>
          </a:p>
        </p:txBody>
      </p:sp>
      <p:sp>
        <p:nvSpPr>
          <p:cNvPr id="3" name="テキスト ボックス 2"/>
          <p:cNvSpPr txBox="1"/>
          <p:nvPr/>
        </p:nvSpPr>
        <p:spPr>
          <a:xfrm>
            <a:off x="2004646" y="1626577"/>
            <a:ext cx="9671539" cy="3416320"/>
          </a:xfrm>
          <a:prstGeom prst="rect">
            <a:avLst/>
          </a:prstGeom>
          <a:noFill/>
        </p:spPr>
        <p:txBody>
          <a:bodyPr wrap="square" rtlCol="0">
            <a:spAutoFit/>
          </a:bodyPr>
          <a:lstStyle/>
          <a:p>
            <a:r>
              <a:rPr kumimoji="1" lang="en-US" altLang="ja-JP" sz="2400"/>
              <a:t>VScode</a:t>
            </a:r>
            <a:r>
              <a:rPr kumimoji="1" lang="ja-JP" altLang="en-US" sz="2400"/>
              <a:t>をネットからダウンロードしてインストールします。</a:t>
            </a:r>
          </a:p>
          <a:p>
            <a:r>
              <a:rPr kumimoji="1" lang="en-US" altLang="ja-JP" sz="2400"/>
              <a:t>https://code.visualstudio.com/</a:t>
            </a:r>
          </a:p>
          <a:p>
            <a:r>
              <a:rPr kumimoji="1" lang="ja-JP" altLang="en-US" sz="2400"/>
              <a:t>さらにリモート機能の拡張機能をインストールします。</a:t>
            </a:r>
          </a:p>
          <a:p>
            <a:r>
              <a:rPr kumimoji="1" lang="en-US" altLang="ja-JP" sz="2400"/>
              <a:t>Remote Development</a:t>
            </a:r>
          </a:p>
          <a:p>
            <a:r>
              <a:rPr kumimoji="1" lang="en-US" altLang="ja-JP" sz="2400"/>
              <a:t>ms-vscode-remote.vscode-remote-extensionpack</a:t>
            </a:r>
          </a:p>
          <a:p>
            <a:r>
              <a:rPr kumimoji="1" lang="ja-JP" altLang="en-US" sz="2400"/>
              <a:t>というのがパックになっているのでこれをインストールします。</a:t>
            </a:r>
          </a:p>
          <a:p>
            <a:r>
              <a:rPr kumimoji="1" lang="ja-JP" altLang="en-US" sz="2400"/>
              <a:t>さらに</a:t>
            </a:r>
            <a:r>
              <a:rPr kumimoji="1" lang="en-US" altLang="ja-JP" sz="2400"/>
              <a:t>git</a:t>
            </a:r>
            <a:r>
              <a:rPr kumimoji="1" lang="ja-JP" altLang="en-US" sz="2400"/>
              <a:t>をインストールします。</a:t>
            </a:r>
          </a:p>
          <a:p>
            <a:r>
              <a:rPr kumimoji="1" lang="en-US" altLang="ja-JP" sz="2400"/>
              <a:t>Git Blame</a:t>
            </a:r>
            <a:r>
              <a:rPr kumimoji="1" lang="ja-JP" altLang="en-US" sz="2400"/>
              <a:t>　</a:t>
            </a:r>
          </a:p>
          <a:p>
            <a:r>
              <a:rPr kumimoji="1" lang="en-US" altLang="ja-JP" sz="2400"/>
              <a:t>GitLens</a:t>
            </a:r>
            <a:endParaRPr kumimoji="1" lang="ja-JP" altLang="en-US" sz="2400" dirty="0"/>
          </a:p>
        </p:txBody>
      </p:sp>
    </p:spTree>
    <p:extLst>
      <p:ext uri="{BB962C8B-B14F-4D97-AF65-F5344CB8AC3E}">
        <p14:creationId xmlns:p14="http://schemas.microsoft.com/office/powerpoint/2010/main" val="1665724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7904" y="1750429"/>
            <a:ext cx="9439872" cy="4961807"/>
          </a:xfrm>
          <a:prstGeom prst="rect">
            <a:avLst/>
          </a:prstGeom>
        </p:spPr>
      </p:pic>
      <p:sp>
        <p:nvSpPr>
          <p:cNvPr id="6" name="テキスト ボックス 5"/>
          <p:cNvSpPr txBox="1"/>
          <p:nvPr/>
        </p:nvSpPr>
        <p:spPr>
          <a:xfrm>
            <a:off x="2672862" y="1362807"/>
            <a:ext cx="7851530" cy="369332"/>
          </a:xfrm>
          <a:prstGeom prst="rect">
            <a:avLst/>
          </a:prstGeom>
          <a:noFill/>
        </p:spPr>
        <p:txBody>
          <a:bodyPr wrap="square" rtlCol="0">
            <a:spAutoFit/>
          </a:bodyPr>
          <a:lstStyle/>
          <a:p>
            <a:r>
              <a:rPr kumimoji="1" lang="ja-JP" altLang="en-US" dirty="0" smtClean="0"/>
              <a:t>ここをクリックし、リポジトリをクローンするボタンをクリックします。</a:t>
            </a:r>
            <a:endParaRPr kumimoji="1" lang="ja-JP" altLang="en-US" dirty="0"/>
          </a:p>
        </p:txBody>
      </p:sp>
      <p:sp>
        <p:nvSpPr>
          <p:cNvPr id="7" name="下矢印 6"/>
          <p:cNvSpPr/>
          <p:nvPr/>
        </p:nvSpPr>
        <p:spPr>
          <a:xfrm rot="1843880">
            <a:off x="5042568" y="1409631"/>
            <a:ext cx="307730" cy="3082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下矢印 7"/>
          <p:cNvSpPr/>
          <p:nvPr/>
        </p:nvSpPr>
        <p:spPr>
          <a:xfrm rot="2537582">
            <a:off x="2342746" y="1477460"/>
            <a:ext cx="290954" cy="8176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p:nvPr>
        </p:nvSpPr>
        <p:spPr>
          <a:xfrm>
            <a:off x="2142783" y="246041"/>
            <a:ext cx="8911687" cy="580436"/>
          </a:xfrm>
        </p:spPr>
        <p:txBody>
          <a:bodyPr>
            <a:normAutofit fontScale="90000"/>
          </a:bodyPr>
          <a:lstStyle/>
          <a:p>
            <a:r>
              <a:rPr lang="en-US" altLang="ja-JP" dirty="0" smtClean="0"/>
              <a:t>1)</a:t>
            </a:r>
            <a:r>
              <a:rPr lang="en-US" altLang="ja-JP" dirty="0" err="1" smtClean="0"/>
              <a:t>Vscode</a:t>
            </a:r>
            <a:r>
              <a:rPr lang="ja-JP" altLang="en-US" dirty="0" smtClean="0"/>
              <a:t>を起動</a:t>
            </a:r>
            <a:endParaRPr kumimoji="1" lang="ja-JP" altLang="en-US" dirty="0"/>
          </a:p>
        </p:txBody>
      </p:sp>
    </p:spTree>
    <p:extLst>
      <p:ext uri="{BB962C8B-B14F-4D97-AF65-F5344CB8AC3E}">
        <p14:creationId xmlns:p14="http://schemas.microsoft.com/office/powerpoint/2010/main" val="1009342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8269" y="1635719"/>
            <a:ext cx="9586682" cy="5038973"/>
          </a:xfrm>
          <a:prstGeom prst="rect">
            <a:avLst/>
          </a:prstGeom>
        </p:spPr>
      </p:pic>
      <p:sp>
        <p:nvSpPr>
          <p:cNvPr id="3" name="タイトル 1"/>
          <p:cNvSpPr txBox="1">
            <a:spLocks/>
          </p:cNvSpPr>
          <p:nvPr/>
        </p:nvSpPr>
        <p:spPr>
          <a:xfrm>
            <a:off x="2142783" y="246041"/>
            <a:ext cx="8911687" cy="501305"/>
          </a:xfrm>
          <a:prstGeom prst="rect">
            <a:avLst/>
          </a:prstGeom>
        </p:spPr>
        <p:txBody>
          <a:bodyPr>
            <a:normAutofit fontScale="67500" lnSpcReduction="20000"/>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dirty="0" smtClean="0"/>
              <a:t>2)</a:t>
            </a:r>
            <a:r>
              <a:rPr lang="en-US" altLang="ja-JP" dirty="0" err="1" smtClean="0"/>
              <a:t>Github</a:t>
            </a:r>
            <a:r>
              <a:rPr lang="ja-JP" altLang="en-US" dirty="0" smtClean="0"/>
              <a:t>から</a:t>
            </a:r>
            <a:r>
              <a:rPr lang="en-US" altLang="ja-JP" b="1" dirty="0" smtClean="0">
                <a:hlinkClick r:id="rId3"/>
              </a:rPr>
              <a:t>TOPPERS_SSP_shrink_V850_For_athrill</a:t>
            </a:r>
            <a:r>
              <a:rPr lang="ja-JP" altLang="en-US" dirty="0" smtClean="0"/>
              <a:t>を取得</a:t>
            </a:r>
            <a:endParaRPr lang="ja-JP" altLang="en-US" dirty="0"/>
          </a:p>
        </p:txBody>
      </p:sp>
      <p:sp>
        <p:nvSpPr>
          <p:cNvPr id="9" name="テキスト ボックス 8"/>
          <p:cNvSpPr txBox="1"/>
          <p:nvPr/>
        </p:nvSpPr>
        <p:spPr>
          <a:xfrm>
            <a:off x="2142783" y="879231"/>
            <a:ext cx="8750886" cy="646331"/>
          </a:xfrm>
          <a:prstGeom prst="rect">
            <a:avLst/>
          </a:prstGeom>
          <a:noFill/>
        </p:spPr>
        <p:txBody>
          <a:bodyPr wrap="square" rtlCol="0">
            <a:spAutoFit/>
          </a:bodyPr>
          <a:lstStyle/>
          <a:p>
            <a:r>
              <a:rPr kumimoji="1" lang="en-US" altLang="ja-JP" dirty="0">
                <a:hlinkClick r:id="rId4"/>
              </a:rPr>
              <a:t>https://</a:t>
            </a:r>
            <a:r>
              <a:rPr kumimoji="1" lang="en-US" altLang="ja-JP" dirty="0" smtClean="0">
                <a:hlinkClick r:id="rId4"/>
              </a:rPr>
              <a:t>github.com/alvstakahashi/TOPPERS_SSP_shrink_V850_For_athrill.git</a:t>
            </a:r>
            <a:endParaRPr kumimoji="1" lang="en-US" altLang="ja-JP" dirty="0" smtClean="0"/>
          </a:p>
          <a:p>
            <a:r>
              <a:rPr kumimoji="1" lang="ja-JP" altLang="en-US" dirty="0" smtClean="0"/>
              <a:t>を指定します。</a:t>
            </a:r>
            <a:endParaRPr kumimoji="1" lang="ja-JP" altLang="en-US" dirty="0"/>
          </a:p>
        </p:txBody>
      </p:sp>
    </p:spTree>
    <p:extLst>
      <p:ext uri="{BB962C8B-B14F-4D97-AF65-F5344CB8AC3E}">
        <p14:creationId xmlns:p14="http://schemas.microsoft.com/office/powerpoint/2010/main" val="3126308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92924" y="624110"/>
            <a:ext cx="8911687" cy="615605"/>
          </a:xfrm>
        </p:spPr>
        <p:txBody>
          <a:bodyPr>
            <a:normAutofit fontScale="90000"/>
          </a:bodyPr>
          <a:lstStyle/>
          <a:p>
            <a:r>
              <a:rPr kumimoji="1" lang="en-US" altLang="ja-JP" dirty="0" smtClean="0"/>
              <a:t>3)</a:t>
            </a:r>
            <a:r>
              <a:rPr kumimoji="1" lang="ja-JP" altLang="en-US" dirty="0" smtClean="0"/>
              <a:t>保存先を指定</a:t>
            </a:r>
            <a:endParaRPr kumimoji="1" lang="ja-JP" altLang="en-US" dirty="0"/>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8151" y="2210777"/>
            <a:ext cx="5829805" cy="4511431"/>
          </a:xfrm>
          <a:prstGeom prst="rect">
            <a:avLst/>
          </a:prstGeom>
        </p:spPr>
      </p:pic>
      <p:sp>
        <p:nvSpPr>
          <p:cNvPr id="4" name="テキスト ボックス 3"/>
          <p:cNvSpPr txBox="1"/>
          <p:nvPr/>
        </p:nvSpPr>
        <p:spPr>
          <a:xfrm>
            <a:off x="1899138" y="1362808"/>
            <a:ext cx="9605473" cy="369332"/>
          </a:xfrm>
          <a:prstGeom prst="rect">
            <a:avLst/>
          </a:prstGeom>
          <a:noFill/>
        </p:spPr>
        <p:txBody>
          <a:bodyPr wrap="square" rtlCol="0">
            <a:spAutoFit/>
          </a:bodyPr>
          <a:lstStyle/>
          <a:p>
            <a:r>
              <a:rPr kumimoji="1" lang="en-US" altLang="ja-JP" dirty="0" smtClean="0"/>
              <a:t>PC</a:t>
            </a:r>
            <a:r>
              <a:rPr kumimoji="1" lang="ja-JP" altLang="en-US" dirty="0" smtClean="0"/>
              <a:t>ローカルフォルダを指定します。　次回からここを開きます。</a:t>
            </a:r>
            <a:endParaRPr kumimoji="1" lang="ja-JP" altLang="en-US" dirty="0"/>
          </a:p>
        </p:txBody>
      </p:sp>
    </p:spTree>
    <p:extLst>
      <p:ext uri="{BB962C8B-B14F-4D97-AF65-F5344CB8AC3E}">
        <p14:creationId xmlns:p14="http://schemas.microsoft.com/office/powerpoint/2010/main" val="2479175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92924" y="624110"/>
            <a:ext cx="8911687" cy="554059"/>
          </a:xfrm>
        </p:spPr>
        <p:txBody>
          <a:bodyPr>
            <a:normAutofit fontScale="90000"/>
          </a:bodyPr>
          <a:lstStyle/>
          <a:p>
            <a:r>
              <a:rPr kumimoji="1" lang="en-US" altLang="ja-JP" dirty="0" smtClean="0"/>
              <a:t>4)</a:t>
            </a:r>
            <a:r>
              <a:rPr kumimoji="1" lang="ja-JP" altLang="en-US" dirty="0" smtClean="0"/>
              <a:t>ここでは開きません</a:t>
            </a:r>
            <a:endParaRPr kumimoji="1" lang="ja-JP" altLang="en-US" dirty="0"/>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384" y="1902355"/>
            <a:ext cx="9428149" cy="4955645"/>
          </a:xfrm>
          <a:prstGeom prst="rect">
            <a:avLst/>
          </a:prstGeom>
        </p:spPr>
      </p:pic>
      <p:sp>
        <p:nvSpPr>
          <p:cNvPr id="4" name="下矢印 3"/>
          <p:cNvSpPr/>
          <p:nvPr/>
        </p:nvSpPr>
        <p:spPr>
          <a:xfrm rot="19384240">
            <a:off x="9039590" y="1076488"/>
            <a:ext cx="703384" cy="53330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2127738" y="1354015"/>
            <a:ext cx="9574824" cy="369332"/>
          </a:xfrm>
          <a:prstGeom prst="rect">
            <a:avLst/>
          </a:prstGeom>
          <a:noFill/>
        </p:spPr>
        <p:txBody>
          <a:bodyPr wrap="square" rtlCol="0">
            <a:spAutoFit/>
          </a:bodyPr>
          <a:lstStyle/>
          <a:p>
            <a:r>
              <a:rPr kumimoji="1" lang="ja-JP" altLang="en-US" dirty="0" smtClean="0"/>
              <a:t>ここを</a:t>
            </a:r>
            <a:r>
              <a:rPr kumimoji="1" lang="ja-JP" altLang="en-US" dirty="0" err="1" smtClean="0"/>
              <a:t>開くの</a:t>
            </a:r>
            <a:r>
              <a:rPr kumimoji="1" lang="ja-JP" altLang="en-US" dirty="0" smtClean="0"/>
              <a:t>ダイアログがでますが、開かず閉じてください。</a:t>
            </a:r>
            <a:endParaRPr kumimoji="1" lang="ja-JP" altLang="en-US" dirty="0"/>
          </a:p>
        </p:txBody>
      </p:sp>
    </p:spTree>
    <p:extLst>
      <p:ext uri="{BB962C8B-B14F-4D97-AF65-F5344CB8AC3E}">
        <p14:creationId xmlns:p14="http://schemas.microsoft.com/office/powerpoint/2010/main" val="1281595283"/>
      </p:ext>
    </p:extLst>
  </p:cSld>
  <p:clrMapOvr>
    <a:masterClrMapping/>
  </p:clrMapOvr>
</p:sld>
</file>

<file path=ppt/theme/theme1.xml><?xml version="1.0" encoding="utf-8"?>
<a:theme xmlns:a="http://schemas.openxmlformats.org/drawingml/2006/main" name="ウィスプ">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360</TotalTime>
  <Words>658</Words>
  <Application>Microsoft Office PowerPoint</Application>
  <PresentationFormat>ワイド画面</PresentationFormat>
  <Paragraphs>74</Paragraphs>
  <Slides>17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メイリオ</vt:lpstr>
      <vt:lpstr>Arial</vt:lpstr>
      <vt:lpstr>Century Gothic</vt:lpstr>
      <vt:lpstr>Wingdings 3</vt:lpstr>
      <vt:lpstr>ウィスプ</vt:lpstr>
      <vt:lpstr>VSCodeを利用した仮想化リアルタイムOS実演デモ</vt:lpstr>
      <vt:lpstr>はじめに</vt:lpstr>
      <vt:lpstr>おさらい</vt:lpstr>
      <vt:lpstr>前提条件　(利用環境の条件)</vt:lpstr>
      <vt:lpstr>VSCodeのインストール</vt:lpstr>
      <vt:lpstr>1)Vscodeを起動</vt:lpstr>
      <vt:lpstr>PowerPoint プレゼンテーション</vt:lpstr>
      <vt:lpstr>3)保存先を指定</vt:lpstr>
      <vt:lpstr>4)ここでは開きません</vt:lpstr>
      <vt:lpstr>5)コンテナを開く</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SCodeを利用した仮想化リアルタイムOS実演デモ</dc:title>
  <dc:creator>takahashi</dc:creator>
  <cp:lastModifiedBy>takahashi</cp:lastModifiedBy>
  <cp:revision>24</cp:revision>
  <dcterms:created xsi:type="dcterms:W3CDTF">2020-08-13T07:10:37Z</dcterms:created>
  <dcterms:modified xsi:type="dcterms:W3CDTF">2020-08-14T04:12:40Z</dcterms:modified>
</cp:coreProperties>
</file>