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Trebuchet MS" panose="020B0703020202090204" pitchFamily="34" charset="0"/>
      <p:regular r:id="rId22"/>
      <p:bold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p0aHH74LqYjDUYg422S1TGYj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1D05D5-4867-4271-9EA1-F1DA3F7C9896}">
  <a:tblStyle styleId="{111D05D5-4867-4271-9EA1-F1DA3F7C989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6FA"/>
          </a:solidFill>
        </a:fill>
      </a:tcStyle>
    </a:wholeTbl>
    <a:band1H>
      <a:tcTxStyle/>
      <a:tcStyle>
        <a:tcBdr/>
        <a:fill>
          <a:solidFill>
            <a:srgbClr val="CCEDF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EDF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6871"/>
  </p:normalViewPr>
  <p:slideViewPr>
    <p:cSldViewPr snapToGrid="0">
      <p:cViewPr varScale="1">
        <p:scale>
          <a:sx n="147" d="100"/>
          <a:sy n="147" d="100"/>
        </p:scale>
        <p:origin x="64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Matt</a:t>
            </a:r>
            <a:endParaRPr/>
          </a:p>
        </p:txBody>
      </p:sp>
      <p:sp>
        <p:nvSpPr>
          <p:cNvPr id="206" name="Google Shape;20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Just what you would do in the future?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-being able to deploy to another region*****and then the pipeline could feed to different regions****</a:t>
            </a:r>
            <a:br>
              <a:rPr lang="en-US"/>
            </a:br>
            <a:r>
              <a:rPr lang="en-US"/>
              <a:t>-remove SNS to Lambda dependency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 things to do better with cost efficiency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knowing the real world impact with the things we are playing around with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– get it updated’Steve****</a:t>
            </a:r>
            <a:endParaRPr/>
          </a:p>
        </p:txBody>
      </p:sp>
      <p:sp>
        <p:nvSpPr>
          <p:cNvPr id="292" name="Google Shape;29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Matt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steve change this***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c88bdf61c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1c88bdf61c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Matts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Steve</a:t>
            </a:r>
            <a:br>
              <a:rPr lang="en-US"/>
            </a:br>
            <a:br>
              <a:rPr lang="en-US"/>
            </a:br>
            <a:r>
              <a:rPr lang="en-US"/>
              <a:t>*Primary Project: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Github: to host the code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AWS Pipeline: to pull the code and deploy to AWS S3*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AWS CodeBuild: builds new container image and pushes to ECR, CodeBuild is running the update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AWS Elastic Container Service (ECS): allows to deploy virtual servers within AWS Cloud environment. It requires some form of ECS Instance running within their environment as a part of at least one of their solutions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Elastic Kubernetes Service (EKS):is a managed Kubernetes service to run Kubernetes in the AWS cloud. It manages the performance, scale, reliability, and availability of AWS infrastructure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Elastic Container Registry: AWS managed container image registry service that is secure, scalable, and reliable. Amazon ECR supports private repositories with resource-based permissions using AWS IAM.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*Backup Project: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Github: to host the code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AWS Pipeline: to pull the code and deploy to AWS S3*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AWS SNS: to notify Lambda of code updates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AWS Lambda: to start instance refresh of an autoscaling group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AutoScalingGroup: rolling updates using a launch template to deliver new code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Paramjeet</a:t>
            </a:r>
            <a:endParaRPr/>
          </a:p>
        </p:txBody>
      </p:sp>
      <p:sp>
        <p:nvSpPr>
          <p:cNvPr id="240" name="Google Shape;24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Paramjeet</a:t>
            </a:r>
            <a:br>
              <a:rPr lang="en-US" sz="1000">
                <a:solidFill>
                  <a:schemeClr val="dk1"/>
                </a:solidFill>
              </a:rPr>
            </a:br>
            <a:br>
              <a:rPr lang="en-US" sz="1000">
                <a:solidFill>
                  <a:schemeClr val="dk1"/>
                </a:solidFill>
              </a:rPr>
            </a:br>
            <a:r>
              <a:rPr lang="en-US" sz="1000">
                <a:solidFill>
                  <a:schemeClr val="dk1"/>
                </a:solidFill>
              </a:rPr>
              <a:t>Kubernetes is open source and ECS is AWS proprietary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Kubernetes is multi cloud integration ECS is AWS specific. ECS is pay on demand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More community support for Kubernetes. Kubernetes supports high number of pods on a single VM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ECS supports IAM security, Kuber does not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ECS is easy deployment compared to Kubernetes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EKS: considering deploying containers across multiple infrastructures and would like to take advantage of Kubernetes’ flexibility,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   : Looking for a more future-proof and versatile approach, EKS is the ideal choice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  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ECS: if you’re looking to work exclusively on AWS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   : Organizations with limited expertise and insufficient resources to invest in learning Kubernetes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   : Ideal choice when there is no time to build, deploy, or migrate your containerized applications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  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Pricing: EKS is more expensive then ECS.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Security: ECS is deeply integrated with IAM, enabling customers to assign granular access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 permissions for each container and using IAM to restrict access to each service.Better than EKS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</a:endParaRPr>
          </a:p>
        </p:txBody>
      </p:sp>
      <p:sp>
        <p:nvSpPr>
          <p:cNvPr id="247" name="Google Shape;2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cf13d67f1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g1cf13d67f1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Al’s slide</a:t>
            </a:r>
            <a:endParaRPr/>
          </a:p>
        </p:txBody>
      </p:sp>
      <p:sp>
        <p:nvSpPr>
          <p:cNvPr id="268" name="Google Shape;268;g1cf13d67f1a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c88bdf61c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1c88bdf61cb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Al’s</a:t>
            </a:r>
            <a:endParaRPr/>
          </a:p>
        </p:txBody>
      </p:sp>
      <p:sp>
        <p:nvSpPr>
          <p:cNvPr id="276" name="Google Shape;276;g1c88bdf61cb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are recording the demo tomorrow****</a:t>
            </a:r>
            <a:endParaRPr/>
          </a:p>
        </p:txBody>
      </p:sp>
      <p:sp>
        <p:nvSpPr>
          <p:cNvPr id="284" name="Google Shape;28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5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 txBox="1">
            <a:spLocks noGrp="1"/>
          </p:cNvSpPr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body" idx="1"/>
          </p:nvPr>
        </p:nvSpPr>
        <p:spPr>
          <a:xfrm>
            <a:off x="510241" y="1752655"/>
            <a:ext cx="7210396" cy="2699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dt" idx="10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ftr" idx="11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sldNum" idx="12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4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4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510243" y="564921"/>
            <a:ext cx="7210393" cy="81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>
            <a:spLocks noGrp="1"/>
          </p:cNvSpPr>
          <p:nvPr>
            <p:ph type="pic" idx="2"/>
          </p:nvPr>
        </p:nvSpPr>
        <p:spPr>
          <a:xfrm>
            <a:off x="3651250" y="1752656"/>
            <a:ext cx="4069387" cy="269948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392"/>
              </a:srgbClr>
            </a:outerShdw>
          </a:effectLst>
        </p:spPr>
      </p:sp>
      <p:sp>
        <p:nvSpPr>
          <p:cNvPr id="104" name="Google Shape;104;p24"/>
          <p:cNvSpPr txBox="1">
            <a:spLocks noGrp="1"/>
          </p:cNvSpPr>
          <p:nvPr>
            <p:ph type="body" idx="1"/>
          </p:nvPr>
        </p:nvSpPr>
        <p:spPr>
          <a:xfrm>
            <a:off x="510242" y="1752655"/>
            <a:ext cx="2907192" cy="269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dt" idx="10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ftr" idx="11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446471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4447216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5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5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5"/>
          <p:cNvSpPr txBox="1">
            <a:spLocks noGrp="1"/>
          </p:cNvSpPr>
          <p:nvPr>
            <p:ph type="title"/>
          </p:nvPr>
        </p:nvSpPr>
        <p:spPr>
          <a:xfrm>
            <a:off x="510242" y="3533713"/>
            <a:ext cx="7210394" cy="339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>
            <a:spLocks noGrp="1"/>
          </p:cNvSpPr>
          <p:nvPr>
            <p:ph type="pic" idx="2"/>
          </p:nvPr>
        </p:nvSpPr>
        <p:spPr>
          <a:xfrm>
            <a:off x="510242" y="457198"/>
            <a:ext cx="7210394" cy="269218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392"/>
              </a:srgbClr>
            </a:outerShdw>
          </a:effectLst>
        </p:spPr>
      </p:sp>
      <p:sp>
        <p:nvSpPr>
          <p:cNvPr id="115" name="Google Shape;115;p25"/>
          <p:cNvSpPr txBox="1">
            <a:spLocks noGrp="1"/>
          </p:cNvSpPr>
          <p:nvPr>
            <p:ph type="body" idx="1"/>
          </p:nvPr>
        </p:nvSpPr>
        <p:spPr>
          <a:xfrm>
            <a:off x="510239" y="3877188"/>
            <a:ext cx="7210397" cy="467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dt" idx="10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ftr" idx="11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ldNum" idx="12"/>
          </p:nvPr>
        </p:nvSpPr>
        <p:spPr>
          <a:xfrm>
            <a:off x="8047092" y="3533482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446471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4447216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6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xfrm>
            <a:off x="510241" y="457198"/>
            <a:ext cx="7210394" cy="269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body" idx="1"/>
          </p:nvPr>
        </p:nvSpPr>
        <p:spPr>
          <a:xfrm>
            <a:off x="510242" y="3533712"/>
            <a:ext cx="7210394" cy="818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dt" idx="10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ftr" idx="11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sldNum" idx="12"/>
          </p:nvPr>
        </p:nvSpPr>
        <p:spPr>
          <a:xfrm>
            <a:off x="8047092" y="3533712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446471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4447216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7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7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845892" y="457199"/>
            <a:ext cx="6539158" cy="227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body" idx="1"/>
          </p:nvPr>
        </p:nvSpPr>
        <p:spPr>
          <a:xfrm>
            <a:off x="1051717" y="2740034"/>
            <a:ext cx="6117434" cy="41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body" idx="2"/>
          </p:nvPr>
        </p:nvSpPr>
        <p:spPr>
          <a:xfrm>
            <a:off x="510242" y="3533712"/>
            <a:ext cx="7210394" cy="818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dt" idx="10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ftr" idx="11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sldNum" idx="12"/>
          </p:nvPr>
        </p:nvSpPr>
        <p:spPr>
          <a:xfrm>
            <a:off x="8047092" y="3532444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446471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4447216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8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510239" y="3533712"/>
            <a:ext cx="7210397" cy="44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510240" y="3975112"/>
            <a:ext cx="7210397" cy="37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dt" idx="10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ftr" idx="11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ldNum" idx="12"/>
          </p:nvPr>
        </p:nvSpPr>
        <p:spPr>
          <a:xfrm>
            <a:off x="8047092" y="3532444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501917" y="564921"/>
            <a:ext cx="7218720" cy="81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1"/>
          </p:nvPr>
        </p:nvSpPr>
        <p:spPr>
          <a:xfrm>
            <a:off x="495709" y="1752655"/>
            <a:ext cx="2302526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2"/>
          </p:nvPr>
        </p:nvSpPr>
        <p:spPr>
          <a:xfrm>
            <a:off x="510241" y="2267005"/>
            <a:ext cx="2287277" cy="2185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3"/>
          </p:nvPr>
        </p:nvSpPr>
        <p:spPr>
          <a:xfrm>
            <a:off x="2967019" y="1752655"/>
            <a:ext cx="229743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4"/>
          </p:nvPr>
        </p:nvSpPr>
        <p:spPr>
          <a:xfrm>
            <a:off x="2959103" y="2267005"/>
            <a:ext cx="2297430" cy="2185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5"/>
          </p:nvPr>
        </p:nvSpPr>
        <p:spPr>
          <a:xfrm>
            <a:off x="5418117" y="1752655"/>
            <a:ext cx="2302519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6"/>
          </p:nvPr>
        </p:nvSpPr>
        <p:spPr>
          <a:xfrm>
            <a:off x="5418117" y="2267005"/>
            <a:ext cx="2302519" cy="2185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dt" idx="10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ftr" idx="11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sldNum" idx="12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510242" y="564921"/>
            <a:ext cx="7210395" cy="81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510239" y="3223127"/>
            <a:ext cx="2287279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74" name="Google Shape;174;p30"/>
          <p:cNvSpPr>
            <a:spLocks noGrp="1"/>
          </p:cNvSpPr>
          <p:nvPr>
            <p:ph type="pic" idx="2"/>
          </p:nvPr>
        </p:nvSpPr>
        <p:spPr>
          <a:xfrm>
            <a:off x="510239" y="1752655"/>
            <a:ext cx="2287279" cy="1143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175" name="Google Shape;175;p30"/>
          <p:cNvSpPr txBox="1">
            <a:spLocks noGrp="1"/>
          </p:cNvSpPr>
          <p:nvPr>
            <p:ph type="body" idx="3"/>
          </p:nvPr>
        </p:nvSpPr>
        <p:spPr>
          <a:xfrm>
            <a:off x="510239" y="3655324"/>
            <a:ext cx="2287279" cy="796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4"/>
          </p:nvPr>
        </p:nvSpPr>
        <p:spPr>
          <a:xfrm>
            <a:off x="2959103" y="3223127"/>
            <a:ext cx="229743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77" name="Google Shape;177;p30"/>
          <p:cNvSpPr>
            <a:spLocks noGrp="1"/>
          </p:cNvSpPr>
          <p:nvPr>
            <p:ph type="pic" idx="5"/>
          </p:nvPr>
        </p:nvSpPr>
        <p:spPr>
          <a:xfrm>
            <a:off x="2959103" y="1752655"/>
            <a:ext cx="2297430" cy="1143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178" name="Google Shape;178;p30"/>
          <p:cNvSpPr txBox="1">
            <a:spLocks noGrp="1"/>
          </p:cNvSpPr>
          <p:nvPr>
            <p:ph type="body" idx="6"/>
          </p:nvPr>
        </p:nvSpPr>
        <p:spPr>
          <a:xfrm>
            <a:off x="2958088" y="3655323"/>
            <a:ext cx="2300473" cy="796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79" name="Google Shape;179;p30"/>
          <p:cNvSpPr txBox="1">
            <a:spLocks noGrp="1"/>
          </p:cNvSpPr>
          <p:nvPr>
            <p:ph type="body" idx="7"/>
          </p:nvPr>
        </p:nvSpPr>
        <p:spPr>
          <a:xfrm>
            <a:off x="5423009" y="3223127"/>
            <a:ext cx="2297629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80" name="Google Shape;180;p30"/>
          <p:cNvSpPr>
            <a:spLocks noGrp="1"/>
          </p:cNvSpPr>
          <p:nvPr>
            <p:ph type="pic" idx="8"/>
          </p:nvPr>
        </p:nvSpPr>
        <p:spPr>
          <a:xfrm>
            <a:off x="5423008" y="1752655"/>
            <a:ext cx="2297629" cy="1143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181" name="Google Shape;181;p30"/>
          <p:cNvSpPr txBox="1">
            <a:spLocks noGrp="1"/>
          </p:cNvSpPr>
          <p:nvPr>
            <p:ph type="body" idx="9"/>
          </p:nvPr>
        </p:nvSpPr>
        <p:spPr>
          <a:xfrm>
            <a:off x="5422915" y="3655321"/>
            <a:ext cx="2300672" cy="796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dt" idx="10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ftr" idx="11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sldNum" idx="12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body" idx="1"/>
          </p:nvPr>
        </p:nvSpPr>
        <p:spPr>
          <a:xfrm rot="5400000">
            <a:off x="2765696" y="-502800"/>
            <a:ext cx="2699487" cy="721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dt" idx="10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ftr" idx="11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sldNum" idx="12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/>
          <p:nvPr/>
        </p:nvSpPr>
        <p:spPr>
          <a:xfrm rot="5400000">
            <a:off x="6087155" y="1402046"/>
            <a:ext cx="3830241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2"/>
          <p:cNvSpPr/>
          <p:nvPr/>
        </p:nvSpPr>
        <p:spPr>
          <a:xfrm rot="5400000">
            <a:off x="7401152" y="4029302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xfrm rot="5400000">
            <a:off x="6366939" y="1687182"/>
            <a:ext cx="3265320" cy="80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body" idx="1"/>
          </p:nvPr>
        </p:nvSpPr>
        <p:spPr>
          <a:xfrm rot="5400000">
            <a:off x="1839022" y="-871583"/>
            <a:ext cx="3994942" cy="665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dt" idx="10"/>
          </p:nvPr>
        </p:nvSpPr>
        <p:spPr>
          <a:xfrm>
            <a:off x="5105344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2"/>
          <p:cNvSpPr txBox="1">
            <a:spLocks noGrp="1"/>
          </p:cNvSpPr>
          <p:nvPr>
            <p:ph type="ftr" idx="11"/>
          </p:nvPr>
        </p:nvSpPr>
        <p:spPr>
          <a:xfrm>
            <a:off x="510241" y="4452141"/>
            <a:ext cx="45951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sldNum" idx="12"/>
          </p:nvPr>
        </p:nvSpPr>
        <p:spPr>
          <a:xfrm>
            <a:off x="7573163" y="4048975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Trebuchet MS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8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3182138"/>
            <a:ext cx="6726063" cy="206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3787" y="3182884"/>
            <a:ext cx="2307831" cy="20770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6"/>
          <p:cNvSpPr/>
          <p:nvPr/>
        </p:nvSpPr>
        <p:spPr>
          <a:xfrm>
            <a:off x="0" y="1942559"/>
            <a:ext cx="6726064" cy="12452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6"/>
          <p:cNvSpPr txBox="1">
            <a:spLocks noGrp="1"/>
          </p:cNvSpPr>
          <p:nvPr>
            <p:ph type="ctrTitle"/>
          </p:nvPr>
        </p:nvSpPr>
        <p:spPr>
          <a:xfrm>
            <a:off x="510241" y="2050282"/>
            <a:ext cx="6108101" cy="1029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Trebuchet MS"/>
              <a:buNone/>
              <a:defRPr sz="40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ubTitle" idx="1"/>
          </p:nvPr>
        </p:nvSpPr>
        <p:spPr>
          <a:xfrm>
            <a:off x="510241" y="3295530"/>
            <a:ext cx="6108101" cy="8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ftr" idx="11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sldNum" idx="12"/>
          </p:nvPr>
        </p:nvSpPr>
        <p:spPr>
          <a:xfrm>
            <a:off x="6941510" y="2062753"/>
            <a:ext cx="878916" cy="101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30651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68" y="3065926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9"/>
          <p:cNvSpPr/>
          <p:nvPr/>
        </p:nvSpPr>
        <p:spPr>
          <a:xfrm>
            <a:off x="-2" y="20447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510242" y="2152421"/>
            <a:ext cx="7210395" cy="8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510242" y="3174129"/>
            <a:ext cx="7210395" cy="127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8047092" y="2152422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2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0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0"/>
          <p:cNvSpPr txBox="1">
            <a:spLocks noGrp="1"/>
          </p:cNvSpPr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"/>
          </p:nvPr>
        </p:nvSpPr>
        <p:spPr>
          <a:xfrm>
            <a:off x="510240" y="1752655"/>
            <a:ext cx="3523769" cy="2699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2"/>
          </p:nvPr>
        </p:nvSpPr>
        <p:spPr>
          <a:xfrm>
            <a:off x="4195592" y="1752655"/>
            <a:ext cx="3525044" cy="2699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dt" idx="10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ftr" idx="11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sldNum" idx="12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1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1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510240" y="564922"/>
            <a:ext cx="7210397" cy="810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>
            <a:off x="679763" y="1752655"/>
            <a:ext cx="3354245" cy="519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2"/>
          </p:nvPr>
        </p:nvSpPr>
        <p:spPr>
          <a:xfrm>
            <a:off x="510242" y="2272507"/>
            <a:ext cx="3523766" cy="2179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3"/>
          </p:nvPr>
        </p:nvSpPr>
        <p:spPr>
          <a:xfrm>
            <a:off x="4365116" y="1752655"/>
            <a:ext cx="3355521" cy="519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4"/>
          </p:nvPr>
        </p:nvSpPr>
        <p:spPr>
          <a:xfrm>
            <a:off x="4195593" y="2272507"/>
            <a:ext cx="3525044" cy="2179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2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dt" idx="10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ftr" idx="11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2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3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3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3"/>
          <p:cNvSpPr txBox="1">
            <a:spLocks noGrp="1"/>
          </p:cNvSpPr>
          <p:nvPr>
            <p:ph type="title"/>
          </p:nvPr>
        </p:nvSpPr>
        <p:spPr>
          <a:xfrm>
            <a:off x="510241" y="564920"/>
            <a:ext cx="7210394" cy="810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3514385" y="1752655"/>
            <a:ext cx="4206252" cy="269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510241" y="1752654"/>
            <a:ext cx="2842559" cy="269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dt" idx="10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ftr" idx="11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ldNum" idx="12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CEAE0"/>
            </a:gs>
            <a:gs pos="50000">
              <a:srgbClr val="1FAAC6"/>
            </a:gs>
            <a:gs pos="100000">
              <a:srgbClr val="0A2161"/>
            </a:gs>
          </a:gsLst>
          <a:lin ang="25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4" descr="hashOverlay-FullResolve.png"/>
          <p:cNvPicPr preferRelativeResize="0"/>
          <p:nvPr/>
        </p:nvPicPr>
        <p:blipFill rotWithShape="1">
          <a:blip r:embed="rId20">
            <a:alphaModFix amt="1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4"/>
          <p:cNvSpPr txBox="1">
            <a:spLocks noGrp="1"/>
          </p:cNvSpPr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body" idx="1"/>
          </p:nvPr>
        </p:nvSpPr>
        <p:spPr>
          <a:xfrm>
            <a:off x="510241" y="1752655"/>
            <a:ext cx="7210396" cy="2699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dt" idx="10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ftr" idx="11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sldNum" idx="12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CEAE0"/>
            </a:gs>
            <a:gs pos="50000">
              <a:srgbClr val="1FAAC6"/>
            </a:gs>
            <a:gs pos="100000">
              <a:srgbClr val="0A2161"/>
            </a:gs>
          </a:gsLst>
          <a:lin ang="2520000" scaled="0"/>
        </a:gra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"/>
          <p:cNvGrpSpPr/>
          <p:nvPr/>
        </p:nvGrpSpPr>
        <p:grpSpPr>
          <a:xfrm>
            <a:off x="198783" y="481965"/>
            <a:ext cx="8460633" cy="4386064"/>
            <a:chOff x="0" y="2143"/>
            <a:chExt cx="8460633" cy="4386064"/>
          </a:xfrm>
        </p:grpSpPr>
        <p:cxnSp>
          <p:nvCxnSpPr>
            <p:cNvPr id="209" name="Google Shape;209;p1"/>
            <p:cNvCxnSpPr/>
            <p:nvPr/>
          </p:nvCxnSpPr>
          <p:spPr>
            <a:xfrm>
              <a:off x="0" y="2143"/>
              <a:ext cx="8460633" cy="0"/>
            </a:xfrm>
            <a:prstGeom prst="straightConnector1">
              <a:avLst/>
            </a:prstGeom>
            <a:gradFill>
              <a:gsLst>
                <a:gs pos="0">
                  <a:srgbClr val="74E181"/>
                </a:gs>
                <a:gs pos="50000">
                  <a:srgbClr val="57E369"/>
                </a:gs>
                <a:gs pos="100000">
                  <a:srgbClr val="45CF57"/>
                </a:gs>
              </a:gsLst>
              <a:lin ang="5400000" scaled="0"/>
            </a:gradFill>
            <a:ln w="9525" cap="flat" cmpd="sng">
              <a:solidFill>
                <a:srgbClr val="5FDD6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</p:cxnSp>
        <p:sp>
          <p:nvSpPr>
            <p:cNvPr id="210" name="Google Shape;210;p1"/>
            <p:cNvSpPr/>
            <p:nvPr/>
          </p:nvSpPr>
          <p:spPr>
            <a:xfrm>
              <a:off x="0" y="20857"/>
              <a:ext cx="8460633" cy="1462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 txBox="1"/>
            <p:nvPr/>
          </p:nvSpPr>
          <p:spPr>
            <a:xfrm>
              <a:off x="0" y="20857"/>
              <a:ext cx="8460633" cy="1462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rebuchet MS"/>
                <a:buNone/>
              </a:pPr>
              <a:r>
                <a:rPr lang="en-US" sz="27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Cloud Excellence Presentation</a:t>
              </a:r>
              <a:endPara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12" name="Google Shape;212;p1"/>
            <p:cNvCxnSpPr/>
            <p:nvPr/>
          </p:nvCxnSpPr>
          <p:spPr>
            <a:xfrm>
              <a:off x="0" y="1464165"/>
              <a:ext cx="8460633" cy="0"/>
            </a:xfrm>
            <a:prstGeom prst="straightConnector1">
              <a:avLst/>
            </a:prstGeom>
            <a:gradFill>
              <a:gsLst>
                <a:gs pos="0">
                  <a:srgbClr val="E1D177"/>
                </a:gs>
                <a:gs pos="50000">
                  <a:srgbClr val="E3CF5B"/>
                </a:gs>
                <a:gs pos="100000">
                  <a:srgbClr val="CEBB4A"/>
                </a:gs>
              </a:gsLst>
              <a:lin ang="5400000" scaled="0"/>
            </a:gradFill>
            <a:ln w="9525" cap="flat" cmpd="sng">
              <a:solidFill>
                <a:srgbClr val="DDCB6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</p:cxnSp>
        <p:sp>
          <p:nvSpPr>
            <p:cNvPr id="213" name="Google Shape;213;p1"/>
            <p:cNvSpPr/>
            <p:nvPr/>
          </p:nvSpPr>
          <p:spPr>
            <a:xfrm>
              <a:off x="0" y="1464165"/>
              <a:ext cx="8460633" cy="1462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 txBox="1"/>
            <p:nvPr/>
          </p:nvSpPr>
          <p:spPr>
            <a:xfrm>
              <a:off x="0" y="1464165"/>
              <a:ext cx="8460633" cy="1462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rebuchet MS"/>
                <a:buNone/>
              </a:pPr>
              <a:r>
                <a:rPr lang="en-US" sz="27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Team Flashcard Learners</a:t>
              </a:r>
              <a:endPara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15" name="Google Shape;215;p1"/>
            <p:cNvCxnSpPr/>
            <p:nvPr/>
          </p:nvCxnSpPr>
          <p:spPr>
            <a:xfrm>
              <a:off x="0" y="2926186"/>
              <a:ext cx="8460633" cy="0"/>
            </a:xfrm>
            <a:prstGeom prst="straightConnector1">
              <a:avLst/>
            </a:prstGeom>
            <a:gradFill>
              <a:gsLst>
                <a:gs pos="0">
                  <a:srgbClr val="F7A769"/>
                </a:gs>
                <a:gs pos="50000">
                  <a:srgbClr val="FC9B46"/>
                </a:gs>
                <a:gs pos="100000">
                  <a:srgbClr val="E68935"/>
                </a:gs>
              </a:gsLst>
              <a:lin ang="5400000" scaled="0"/>
            </a:gra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</p:cxnSp>
        <p:sp>
          <p:nvSpPr>
            <p:cNvPr id="216" name="Google Shape;216;p1"/>
            <p:cNvSpPr/>
            <p:nvPr/>
          </p:nvSpPr>
          <p:spPr>
            <a:xfrm>
              <a:off x="0" y="2926186"/>
              <a:ext cx="8460633" cy="1462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 txBox="1"/>
            <p:nvPr/>
          </p:nvSpPr>
          <p:spPr>
            <a:xfrm>
              <a:off x="0" y="2926186"/>
              <a:ext cx="8460633" cy="1462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rebuchet MS"/>
                <a:buNone/>
              </a:pPr>
              <a:r>
                <a:rPr lang="en-US" sz="27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Members: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945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rebuchet MS"/>
                <a:buNone/>
              </a:pPr>
              <a:r>
                <a:rPr lang="en-US" sz="27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Alvino Villa, Mateusz Marciszewski, </a:t>
              </a:r>
              <a:br>
                <a:rPr lang="en-US" sz="27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r>
                <a:rPr lang="en-US" sz="2700" b="0" i="0" u="none" strike="noStrike" cap="non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Paramjeet Bindra, Steve Tu</a:t>
              </a:r>
              <a:endParaRPr sz="27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Future State - What we would add</a:t>
            </a:r>
            <a:endParaRPr sz="2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p12"/>
          <p:cNvSpPr txBox="1"/>
          <p:nvPr/>
        </p:nvSpPr>
        <p:spPr>
          <a:xfrm>
            <a:off x="127350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8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 the app using (ECS)</a:t>
            </a:r>
            <a:endParaRPr sz="180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-High Availability?</a:t>
            </a:r>
            <a:endParaRPr sz="1400" i="0" u="none" strike="noStrike" cap="non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-Private Subnets and NAT Gateway</a:t>
            </a:r>
            <a:endParaRPr sz="1400" i="0" u="none" strike="noStrike" cap="non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of Application Load Balancers (A</a:t>
            </a:r>
            <a:r>
              <a:rPr lang="en-US" sz="18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LB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-to be more *cost efficient*; knowing the real world impact with the things we are playing around with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-being able to deploy to another region and then the pipeline could feed to different regions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-remove SNS to Lambda dependency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rebuchet MS"/>
              <a:buNone/>
            </a:pPr>
            <a:endParaRPr sz="11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6" name="Google Shape;296;p12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</a:pPr>
            <a:endParaRPr sz="1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 &amp; A - Ask us anything</a:t>
            </a:r>
            <a:endParaRPr sz="2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3" name="Google Shape;303;p13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rebuchet MS"/>
              <a:buNone/>
            </a:pPr>
            <a:endParaRPr sz="11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Clr>
                <a:schemeClr val="lt1"/>
              </a:buClr>
              <a:buSzPts val="1050"/>
              <a:buFont typeface="Trebuchet MS"/>
              <a:buNone/>
            </a:pPr>
            <a:endParaRPr sz="1050" b="0" i="0" u="none" strike="noStrike" cap="none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4" name="Google Shape;304;p13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</a:pPr>
            <a:endParaRPr sz="1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"/>
          <p:cNvSpPr txBox="1">
            <a:spLocks noGrp="1"/>
          </p:cNvSpPr>
          <p:nvPr>
            <p:ph type="title"/>
          </p:nvPr>
        </p:nvSpPr>
        <p:spPr>
          <a:xfrm>
            <a:off x="-44529" y="1025802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Trebuchet MS"/>
              <a:buNone/>
            </a:pPr>
            <a:r>
              <a:rPr lang="en-US" sz="3600" dirty="0"/>
              <a:t>Deploying a Flashcard Application on AWS</a:t>
            </a:r>
            <a:endParaRPr sz="3600" dirty="0"/>
          </a:p>
        </p:txBody>
      </p:sp>
      <p:sp>
        <p:nvSpPr>
          <p:cNvPr id="223" name="Google Shape;223;p3"/>
          <p:cNvSpPr txBox="1">
            <a:spLocks noGrp="1"/>
          </p:cNvSpPr>
          <p:nvPr>
            <p:ph type="body" idx="2"/>
          </p:nvPr>
        </p:nvSpPr>
        <p:spPr>
          <a:xfrm>
            <a:off x="4000671" y="652000"/>
            <a:ext cx="48777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254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7429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Business Value</a:t>
            </a:r>
            <a:endParaRPr dirty="0"/>
          </a:p>
          <a:p>
            <a:pPr marL="5143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Tools/Software Environment used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Architecture/Design diagram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Challenges/Issues/Problems/Your stories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What have you learned/learned?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What else can we do on the project? - future plan- any design and implementation ideas?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Demo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Questions and answers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c88bdf61cb_0_16"/>
          <p:cNvSpPr txBox="1"/>
          <p:nvPr/>
        </p:nvSpPr>
        <p:spPr>
          <a:xfrm>
            <a:off x="281575" y="296100"/>
            <a:ext cx="82677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Business Value:</a:t>
            </a:r>
            <a:r>
              <a:rPr lang="en-US" sz="1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9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en-US" sz="1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flash card study aid </a:t>
            </a:r>
            <a:r>
              <a:rPr lang="en-US"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for leveraging technology by giving users the opportunity to update a single file to help </a:t>
            </a: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them with their studies.</a:t>
            </a:r>
            <a:endParaRPr sz="1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Char char="-"/>
            </a:pPr>
            <a:r>
              <a:rPr lang="en-US"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AWS concepts and their explanations</a:t>
            </a:r>
            <a:endParaRPr sz="1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Char char="-"/>
            </a:pPr>
            <a:r>
              <a:rPr lang="en-US"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2: teaching new hires about Booz Allen Hamilton’s values</a:t>
            </a:r>
            <a:endParaRPr sz="1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By choosing this you can actually fork the repo to use it as a design study tool and multiple people could be making flashcard</a:t>
            </a: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s.</a:t>
            </a:r>
            <a:endParaRPr sz="1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 txBox="1"/>
          <p:nvPr/>
        </p:nvSpPr>
        <p:spPr>
          <a:xfrm>
            <a:off x="67625" y="46700"/>
            <a:ext cx="87621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and Environment used</a:t>
            </a:r>
            <a:endParaRPr sz="2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</a:pPr>
            <a:endParaRPr sz="1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9"/>
          <p:cNvSpPr txBox="1"/>
          <p:nvPr/>
        </p:nvSpPr>
        <p:spPr>
          <a:xfrm>
            <a:off x="139950" y="526600"/>
            <a:ext cx="7740000" cy="4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*Primary Project:</a:t>
            </a:r>
            <a:endParaRPr sz="17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Github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– AWS Pipeline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AWS CodeBuild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AWS Elastic Container Service (ECS)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Elastic Kubernetes Service (EKS)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Elastic Container Registry (ECR) 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*Backup Project:</a:t>
            </a:r>
            <a:endParaRPr sz="17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Github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AWS Pipeline 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AWS (SNS) Simple Notification Service 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AWS Lambda 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AutoScalingGroup 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Other Services:</a:t>
            </a: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-CloudFormation, IAM, S3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"/>
          <p:cNvSpPr txBox="1"/>
          <p:nvPr/>
        </p:nvSpPr>
        <p:spPr>
          <a:xfrm>
            <a:off x="67625" y="136152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en-US" sz="2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Primary Project: </a:t>
            </a:r>
            <a:r>
              <a:rPr lang="en-US"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 and 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</a:pPr>
            <a:endParaRPr sz="1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4" name="Google Shape;24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75" y="757825"/>
            <a:ext cx="7207624" cy="41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Google Shape;249;p2"/>
          <p:cNvGraphicFramePr/>
          <p:nvPr/>
        </p:nvGraphicFramePr>
        <p:xfrm>
          <a:off x="550544" y="1148081"/>
          <a:ext cx="6970400" cy="2966800"/>
        </p:xfrm>
        <a:graphic>
          <a:graphicData uri="http://schemas.openxmlformats.org/drawingml/2006/table">
            <a:tbl>
              <a:tblPr firstRow="1" bandRow="1">
                <a:noFill/>
                <a:tableStyleId>{111D05D5-4867-4271-9EA1-F1DA3F7C9896}</a:tableStyleId>
              </a:tblPr>
              <a:tblGrid>
                <a:gridCol w="197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Components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EKS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ECS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Open Source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Yes!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No! AWS proprietary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Multi Cloud Integration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Yes! Public &amp; Private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AWS specific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Community Support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Less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Security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Does not support IAM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Supports IAM roles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Simplicity vs Flexibility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Difficult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Easy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Pricing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Expensive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Less expensive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Portability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Better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AWS specific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50" name="Google Shape;250;p2" descr="Badge Tick1 outli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3270" y="3375168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" descr="Badge Cross outli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0410" y="1538319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" descr="Badge Tick1 outli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4360" y="3738178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" descr="Badge Tick1 outli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4360" y="2262274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" descr="Badge Tick1 outli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0402" y="2649618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" descr="Badge Tick1 outli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0395" y="3025143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" descr="Badge Tick1 outli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4360" y="1524328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" descr="Badge Cross outli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04360" y="3000216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" descr="Badge Cross outli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04360" y="3338093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" descr="Badge Cross outli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3265" y="2289378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" descr="Badge Cross outli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04360" y="2624380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" descr="Badge Cross outli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3268" y="3760928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" descr="Badge Tick1 outli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4360" y="1910633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" descr="Badge Cross outli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3273" y="1924062"/>
            <a:ext cx="392430" cy="39243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"/>
          <p:cNvSpPr txBox="1"/>
          <p:nvPr/>
        </p:nvSpPr>
        <p:spPr>
          <a:xfrm>
            <a:off x="161225" y="299375"/>
            <a:ext cx="772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(EKS) Elastic Kubernetes Service vs (ECS) Elastic Container Service</a:t>
            </a:r>
            <a:endParaRPr sz="18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f13d67f1a_1_0"/>
          <p:cNvSpPr txBox="1"/>
          <p:nvPr/>
        </p:nvSpPr>
        <p:spPr>
          <a:xfrm>
            <a:off x="67625" y="136152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en-US" sz="2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Backup Project: </a:t>
            </a:r>
            <a:r>
              <a:rPr lang="en-US"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 and 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cf13d67f1a_1_0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</a:pPr>
            <a:endParaRPr sz="1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g1cf13d67f1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2152"/>
            <a:ext cx="7104592" cy="4060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c88bdf61cb_0_5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Challenges and Issues* from our personal team</a:t>
            </a:r>
            <a:endParaRPr sz="2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Google Shape;279;g1c88bdf61cb_0_5"/>
          <p:cNvSpPr txBox="1"/>
          <p:nvPr/>
        </p:nvSpPr>
        <p:spPr>
          <a:xfrm>
            <a:off x="0" y="5765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Challenges:</a:t>
            </a:r>
            <a:endParaRPr sz="19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-"/>
            </a:pPr>
            <a:r>
              <a:rPr lang="en-US"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Choosing a particular CI/CD method</a:t>
            </a: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-"/>
            </a:pPr>
            <a:r>
              <a:rPr lang="en-US"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Deciding between ECS/EKS and why</a:t>
            </a: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-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Determining backup plan/project.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Issues: 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-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 with timely AWS ECR updates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-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Pipeline kicking off instance rollout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-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Having two containers and only one was able to run and the other did not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-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Deployed (ALB) Application Load Balancer and only one node was healthy; we didn’t get true load balancing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-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Pipeline deploy stage, Lambda function not telling the pipeline it was done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-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IAM role policy issue with Lambda ‘get’ and ‘pass’ EC2 role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c88bdf61cb_0_5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</a:pPr>
            <a:endParaRPr sz="1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Demo</a:t>
            </a:r>
            <a:endParaRPr sz="2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7" name="Google Shape;287;p11"/>
          <p:cNvSpPr txBox="1"/>
          <p:nvPr/>
        </p:nvSpPr>
        <p:spPr>
          <a:xfrm>
            <a:off x="67625" y="500300"/>
            <a:ext cx="8889300" cy="4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rebuchet MS"/>
              <a:buNone/>
            </a:pPr>
            <a:endParaRPr sz="11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8" name="Google Shape;288;p11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</a:pPr>
            <a:endParaRPr sz="1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rgbClr val="000000"/>
      </a:dk1>
      <a:lt1>
        <a:srgbClr val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952</Words>
  <Application>Microsoft Macintosh PowerPoint</Application>
  <PresentationFormat>On-screen Show (16:9)</PresentationFormat>
  <Paragraphs>153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Roboto</vt:lpstr>
      <vt:lpstr>Arial</vt:lpstr>
      <vt:lpstr>Trebuchet MS</vt:lpstr>
      <vt:lpstr>Berlin</vt:lpstr>
      <vt:lpstr>PowerPoint Presentation</vt:lpstr>
      <vt:lpstr>Deploying a Flashcard Application on 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Bindra, Paramjeet [USA]</dc:creator>
  <cp:lastModifiedBy>Steve Tu</cp:lastModifiedBy>
  <cp:revision>1</cp:revision>
  <dcterms:modified xsi:type="dcterms:W3CDTF">2023-01-12T04:49:39Z</dcterms:modified>
</cp:coreProperties>
</file>