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BB1ku2JeviuKWiyjXCbD5OGAu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142798-0BE4-4685-A7DF-A2ABA4003068}">
  <a:tblStyle styleId="{04142798-0BE4-4685-A7DF-A2ABA400306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6FA"/>
          </a:solidFill>
        </a:fill>
      </a:tcStyle>
    </a:wholeTbl>
    <a:band1H>
      <a:tcTxStyle/>
      <a:tcStyle>
        <a:fill>
          <a:solidFill>
            <a:srgbClr val="CCEDF6"/>
          </a:solidFill>
        </a:fill>
      </a:tcStyle>
    </a:band1H>
    <a:band2H>
      <a:tcTxStyle/>
    </a:band2H>
    <a:band1V>
      <a:tcTxStyle/>
      <a:tcStyle>
        <a:fill>
          <a:solidFill>
            <a:srgbClr val="CCEDF6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Matt</a:t>
            </a:r>
            <a:endParaRPr/>
          </a:p>
        </p:txBody>
      </p:sp>
      <p:sp>
        <p:nvSpPr>
          <p:cNvPr id="206" name="Google Shape;20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chemeClr val="dk1"/>
                </a:solidFill>
              </a:rPr>
              <a:t>Steve Slide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chemeClr val="dk1"/>
                </a:solidFill>
              </a:rPr>
              <a:t>so basically this is the next to last slide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chemeClr val="dk1"/>
                </a:solidFill>
              </a:rPr>
              <a:t>Things we look forward to doing in the future: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-</a:t>
            </a:r>
            <a:r>
              <a:rPr lang="en-US" sz="1000">
                <a:solidFill>
                  <a:schemeClr val="dk1"/>
                </a:solidFill>
              </a:rPr>
              <a:t>host the app using (Elastic Container Service)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-use of Application Load Balancers (ALB)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-to be more *cost efficient*; knowing the real world impact with the things we are playing around with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-being able to deploy to another region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-remove SNS to Lambda dependency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- have a local cron to rotate multiple index.html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chemeClr val="dk1"/>
                </a:solidFill>
              </a:rPr>
              <a:t>– get it updated’Steve****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93" name="Google Shape;293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 will get the last slide</a:t>
            </a:r>
            <a:endParaRPr/>
          </a:p>
        </p:txBody>
      </p:sp>
      <p:sp>
        <p:nvSpPr>
          <p:cNvPr id="301" name="Google Shape;301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steve change this***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88bdf61cb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c88bdf61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*Steve Slide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for our project, we actually figured out 2 ways to do 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My teammates first developed up a baseline project, in which I’ll call it the </a:t>
            </a:r>
            <a:r>
              <a:rPr b="1" lang="en-US"/>
              <a:t>backup project </a:t>
            </a:r>
            <a:r>
              <a:rPr lang="en-US"/>
              <a:t>in this slide.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– </a:t>
            </a:r>
            <a:br>
              <a:rPr lang="en-US"/>
            </a:br>
            <a:r>
              <a:rPr b="1" lang="en-US"/>
              <a:t>The purpose of it was to have something up and running; due to time </a:t>
            </a:r>
            <a:r>
              <a:rPr b="1" lang="en-US"/>
              <a:t>constraints</a:t>
            </a:r>
            <a:r>
              <a:rPr b="1" lang="en-US"/>
              <a:t>.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that project, we used the </a:t>
            </a:r>
            <a:r>
              <a:rPr lang="en-US"/>
              <a:t>components</a:t>
            </a:r>
            <a:r>
              <a:rPr lang="en-US"/>
              <a:t> of: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Github: </a:t>
            </a:r>
            <a:r>
              <a:rPr b="1" lang="en-US">
                <a:solidFill>
                  <a:schemeClr val="dk1"/>
                </a:solidFill>
              </a:rPr>
              <a:t>to host the code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AWS Pipeline: </a:t>
            </a:r>
            <a:r>
              <a:rPr b="1" lang="en-US">
                <a:solidFill>
                  <a:schemeClr val="dk1"/>
                </a:solidFill>
              </a:rPr>
              <a:t>to pull the code and deploy to AWS S3*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AWS SNS: </a:t>
            </a:r>
            <a:r>
              <a:rPr b="1" lang="en-US">
                <a:solidFill>
                  <a:schemeClr val="dk1"/>
                </a:solidFill>
              </a:rPr>
              <a:t>to notify Lambda of code updates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AWS Lambda: </a:t>
            </a:r>
            <a:r>
              <a:rPr b="1" lang="en-US">
                <a:solidFill>
                  <a:schemeClr val="dk1"/>
                </a:solidFill>
              </a:rPr>
              <a:t>to start instance refresh of an Autoscaling group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and then *AutoScalingGroup: </a:t>
            </a:r>
            <a:r>
              <a:rPr b="1" lang="en-US">
                <a:solidFill>
                  <a:schemeClr val="dk1"/>
                </a:solidFill>
              </a:rPr>
              <a:t>rolling updates using a launch template to deliver new code </a:t>
            </a:r>
            <a:br>
              <a:rPr lang="en-US"/>
            </a:br>
            <a:r>
              <a:rPr lang="en-US"/>
              <a:t>–</a:t>
            </a:r>
            <a:br>
              <a:rPr lang="en-US"/>
            </a:br>
            <a:r>
              <a:rPr lang="en-US"/>
              <a:t>As for the </a:t>
            </a:r>
            <a:r>
              <a:rPr lang="en-US"/>
              <a:t>*Primary Project:</a:t>
            </a:r>
            <a:r>
              <a:rPr b="1" lang="en-US"/>
              <a:t> the differences in this project is that we used: EKS, ECR, and CodeBuild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AWS CodeBuild: to build new container image and pushes to ECR</a:t>
            </a:r>
            <a:r>
              <a:rPr lang="en-US"/>
              <a:t>, CodeBuild is running the update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AWS Elastic Container Service (ECS): allows to deploy virtual servers within AWS Cloud environment. It requires some form of ECS Instance running within their environment as a part of at least one of their solutions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Elastic Kubernetes Service (EKS):i</a:t>
            </a:r>
            <a:r>
              <a:rPr lang="en-US"/>
              <a:t>s a managed Kubernetes service to run Kubernetes in the AWS cloud. It manages the performance, scale, reliability, and availability of AWS infrastructure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Elastic Container Registry (ECR)</a:t>
            </a:r>
            <a:r>
              <a:rPr lang="en-US"/>
              <a:t>: AWS managed </a:t>
            </a:r>
            <a:r>
              <a:rPr b="1" lang="en-US"/>
              <a:t>container image registry s</a:t>
            </a:r>
            <a:r>
              <a:rPr lang="en-US"/>
              <a:t>ervice that is secure, scalable, and reliable. Amazon ECR supports private repositories with resource-based permissions using AWS IAM.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Other Services: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used was CloudFormation to look at templates to create EKS VPC, and as well as IAM and S3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and now I’ll pass it to Paramjeet*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cfba9677cb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cfba9677cb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Paramjeet</a:t>
            </a:r>
            <a:endParaRPr/>
          </a:p>
        </p:txBody>
      </p:sp>
      <p:sp>
        <p:nvSpPr>
          <p:cNvPr id="240" name="Google Shape;240;g1cfba9677cb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Paramjeet</a:t>
            </a:r>
            <a:br>
              <a:rPr lang="en-US" sz="1000">
                <a:solidFill>
                  <a:schemeClr val="dk1"/>
                </a:solidFill>
              </a:rPr>
            </a:b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Kubernetes is open source and ECS is AWS proprietary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Kubernetes is multi cloud integration ECS is AWS specific. ECS is pay on demand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More community support for Kubernetes. Kubernetes supports high number of pods on a single VM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ECS supports IAM security, Kuber does not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ECS is easy deployment compared to Kubernetes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EKS: considering deploying containers across multiple infrastructures and would like to take advantage of Kubernetes’ flexibility,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   : Looking for a more future-proof and versatile approach, EKS is the ideal choice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 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ECS: if you’re looking to work exclusively on AWS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   : Organizations with limited expertise and insufficient resources to invest in learning Kubernetes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   : Ideal choice when there is no time to build, deploy, or migrate your containerized applications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 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Pricing: EKS is more expensive then ECS.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Security: ECS is deeply integrated with IAM, enabling customers to assign granular access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 permissions for each container and using IAM to restrict access to each service.Better than EKS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47" name="Google Shape;24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f13d67f1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cf13d67f1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Al’s slide</a:t>
            </a:r>
            <a:endParaRPr/>
          </a:p>
        </p:txBody>
      </p:sp>
      <p:sp>
        <p:nvSpPr>
          <p:cNvPr id="268" name="Google Shape;268;g1cf13d67f1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88bdf61cb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c88bdf61c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Al’s</a:t>
            </a:r>
            <a:endParaRPr/>
          </a:p>
        </p:txBody>
      </p:sp>
      <p:sp>
        <p:nvSpPr>
          <p:cNvPr id="276" name="Google Shape;276;g1c88bdf61cb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are recording the demo tomorrow****</a:t>
            </a:r>
            <a:endParaRPr/>
          </a:p>
        </p:txBody>
      </p:sp>
      <p:sp>
        <p:nvSpPr>
          <p:cNvPr id="284" name="Google Shape;284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5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8" name="Google Shape;9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9" name="Google Shape;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4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4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4"/>
          <p:cNvSpPr txBox="1"/>
          <p:nvPr>
            <p:ph type="title"/>
          </p:nvPr>
        </p:nvSpPr>
        <p:spPr>
          <a:xfrm>
            <a:off x="510243" y="564921"/>
            <a:ext cx="7210393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/>
          <p:nvPr>
            <p:ph idx="2" type="pic"/>
          </p:nvPr>
        </p:nvSpPr>
        <p:spPr>
          <a:xfrm>
            <a:off x="3651250" y="1752656"/>
            <a:ext cx="4069387" cy="2699484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392"/>
              </a:srgbClr>
            </a:outerShdw>
          </a:effectLst>
        </p:spPr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510242" y="1752655"/>
            <a:ext cx="2907192" cy="2699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5" name="Google Shape;105;p24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9" name="Google Shape;10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0" name="Google Shape;1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510242" y="3533713"/>
            <a:ext cx="7210394" cy="339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/>
          <p:nvPr>
            <p:ph idx="2" type="pic"/>
          </p:nvPr>
        </p:nvSpPr>
        <p:spPr>
          <a:xfrm>
            <a:off x="510242" y="457198"/>
            <a:ext cx="7210394" cy="2692181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392"/>
              </a:srgbClr>
            </a:outerShdw>
          </a:effectLst>
        </p:spPr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510239" y="3877188"/>
            <a:ext cx="7210397" cy="467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047092" y="3533482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0" name="Google Shape;12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1" name="Google Shape;1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6"/>
          <p:cNvSpPr txBox="1"/>
          <p:nvPr>
            <p:ph type="title"/>
          </p:nvPr>
        </p:nvSpPr>
        <p:spPr>
          <a:xfrm>
            <a:off x="510241" y="457198"/>
            <a:ext cx="7210394" cy="269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510242" y="3533712"/>
            <a:ext cx="7210394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26" name="Google Shape;126;p26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8047092" y="3533712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0" name="Google Shape;13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1" name="Google Shape;1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7"/>
          <p:cNvSpPr txBox="1"/>
          <p:nvPr>
            <p:ph type="title"/>
          </p:nvPr>
        </p:nvSpPr>
        <p:spPr>
          <a:xfrm>
            <a:off x="845892" y="457199"/>
            <a:ext cx="6539158" cy="2277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1051717" y="2740034"/>
            <a:ext cx="611743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36" name="Google Shape;136;p27"/>
          <p:cNvSpPr txBox="1"/>
          <p:nvPr>
            <p:ph idx="2" type="body"/>
          </p:nvPr>
        </p:nvSpPr>
        <p:spPr>
          <a:xfrm>
            <a:off x="510242" y="3533712"/>
            <a:ext cx="7210394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37" name="Google Shape;137;p27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047092" y="3532444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3" name="Google Shape;14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4" name="Google Shape;1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8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8"/>
          <p:cNvSpPr txBox="1"/>
          <p:nvPr>
            <p:ph type="title"/>
          </p:nvPr>
        </p:nvSpPr>
        <p:spPr>
          <a:xfrm>
            <a:off x="510239" y="3533712"/>
            <a:ext cx="7210397" cy="441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510240" y="3975112"/>
            <a:ext cx="7210397" cy="37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49" name="Google Shape;149;p28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047092" y="3532444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3" name="Google Shape;15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4" name="Google Shape;1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 txBox="1"/>
          <p:nvPr>
            <p:ph type="title"/>
          </p:nvPr>
        </p:nvSpPr>
        <p:spPr>
          <a:xfrm>
            <a:off x="501917" y="564921"/>
            <a:ext cx="7218720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495709" y="1752655"/>
            <a:ext cx="230252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9" name="Google Shape;159;p29"/>
          <p:cNvSpPr txBox="1"/>
          <p:nvPr>
            <p:ph idx="2" type="body"/>
          </p:nvPr>
        </p:nvSpPr>
        <p:spPr>
          <a:xfrm>
            <a:off x="510241" y="2267005"/>
            <a:ext cx="2287277" cy="2185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60" name="Google Shape;160;p29"/>
          <p:cNvSpPr txBox="1"/>
          <p:nvPr>
            <p:ph idx="3" type="body"/>
          </p:nvPr>
        </p:nvSpPr>
        <p:spPr>
          <a:xfrm>
            <a:off x="2967019" y="1752655"/>
            <a:ext cx="229743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29"/>
          <p:cNvSpPr txBox="1"/>
          <p:nvPr>
            <p:ph idx="4" type="body"/>
          </p:nvPr>
        </p:nvSpPr>
        <p:spPr>
          <a:xfrm>
            <a:off x="2959103" y="2267005"/>
            <a:ext cx="2297430" cy="2185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62" name="Google Shape;162;p29"/>
          <p:cNvSpPr txBox="1"/>
          <p:nvPr>
            <p:ph idx="5" type="body"/>
          </p:nvPr>
        </p:nvSpPr>
        <p:spPr>
          <a:xfrm>
            <a:off x="5418117" y="1752655"/>
            <a:ext cx="230251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3" name="Google Shape;163;p29"/>
          <p:cNvSpPr txBox="1"/>
          <p:nvPr>
            <p:ph idx="6" type="body"/>
          </p:nvPr>
        </p:nvSpPr>
        <p:spPr>
          <a:xfrm>
            <a:off x="5418117" y="2267005"/>
            <a:ext cx="2302519" cy="2185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64" name="Google Shape;164;p29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8" name="Google Shape;16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9" name="Google Shape;1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510242" y="564921"/>
            <a:ext cx="7210395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510239" y="3223127"/>
            <a:ext cx="228727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4" name="Google Shape;174;p30"/>
          <p:cNvSpPr/>
          <p:nvPr>
            <p:ph idx="2" type="pic"/>
          </p:nvPr>
        </p:nvSpPr>
        <p:spPr>
          <a:xfrm>
            <a:off x="510239" y="1752655"/>
            <a:ext cx="2287279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75" name="Google Shape;175;p30"/>
          <p:cNvSpPr txBox="1"/>
          <p:nvPr>
            <p:ph idx="3" type="body"/>
          </p:nvPr>
        </p:nvSpPr>
        <p:spPr>
          <a:xfrm>
            <a:off x="510239" y="3655324"/>
            <a:ext cx="2287279" cy="796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76" name="Google Shape;176;p30"/>
          <p:cNvSpPr txBox="1"/>
          <p:nvPr>
            <p:ph idx="4" type="body"/>
          </p:nvPr>
        </p:nvSpPr>
        <p:spPr>
          <a:xfrm>
            <a:off x="2959103" y="3223127"/>
            <a:ext cx="229743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7" name="Google Shape;177;p30"/>
          <p:cNvSpPr/>
          <p:nvPr>
            <p:ph idx="5" type="pic"/>
          </p:nvPr>
        </p:nvSpPr>
        <p:spPr>
          <a:xfrm>
            <a:off x="2959103" y="1752655"/>
            <a:ext cx="229743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78" name="Google Shape;178;p30"/>
          <p:cNvSpPr txBox="1"/>
          <p:nvPr>
            <p:ph idx="6" type="body"/>
          </p:nvPr>
        </p:nvSpPr>
        <p:spPr>
          <a:xfrm>
            <a:off x="2958088" y="3655323"/>
            <a:ext cx="2300473" cy="796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79" name="Google Shape;179;p30"/>
          <p:cNvSpPr txBox="1"/>
          <p:nvPr>
            <p:ph idx="7" type="body"/>
          </p:nvPr>
        </p:nvSpPr>
        <p:spPr>
          <a:xfrm>
            <a:off x="5423009" y="3223127"/>
            <a:ext cx="229762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0" name="Google Shape;180;p30"/>
          <p:cNvSpPr/>
          <p:nvPr>
            <p:ph idx="8" type="pic"/>
          </p:nvPr>
        </p:nvSpPr>
        <p:spPr>
          <a:xfrm>
            <a:off x="5423008" y="1752655"/>
            <a:ext cx="2297629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81" name="Google Shape;181;p30"/>
          <p:cNvSpPr txBox="1"/>
          <p:nvPr>
            <p:ph idx="9" type="body"/>
          </p:nvPr>
        </p:nvSpPr>
        <p:spPr>
          <a:xfrm>
            <a:off x="5422915" y="3655321"/>
            <a:ext cx="2300672" cy="796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82" name="Google Shape;182;p30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6" name="Google Shape;18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7" name="Google Shape;1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 rot="5400000">
            <a:off x="2765696" y="-502800"/>
            <a:ext cx="2699487" cy="72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1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/>
          <p:nvPr/>
        </p:nvSpPr>
        <p:spPr>
          <a:xfrm rot="5400000">
            <a:off x="6087155" y="1402046"/>
            <a:ext cx="3830241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 txBox="1"/>
          <p:nvPr>
            <p:ph type="title"/>
          </p:nvPr>
        </p:nvSpPr>
        <p:spPr>
          <a:xfrm rot="5400000">
            <a:off x="6366939" y="1687182"/>
            <a:ext cx="3265320" cy="805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 rot="5400000">
            <a:off x="1839022" y="-871583"/>
            <a:ext cx="3994942" cy="6652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2"/>
          <p:cNvSpPr txBox="1"/>
          <p:nvPr>
            <p:ph idx="10" type="dt"/>
          </p:nvPr>
        </p:nvSpPr>
        <p:spPr>
          <a:xfrm>
            <a:off x="5105344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2"/>
          <p:cNvSpPr txBox="1"/>
          <p:nvPr>
            <p:ph idx="11" type="ftr"/>
          </p:nvPr>
        </p:nvSpPr>
        <p:spPr>
          <a:xfrm>
            <a:off x="510241" y="4452141"/>
            <a:ext cx="45951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573163" y="4048975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Trebuchet MS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" name="Google Shape;24;p1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28" name="Google Shape;2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4" name="Google Shape;3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3182138"/>
            <a:ext cx="6726063" cy="2069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5" name="Google Shape;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3787" y="3182884"/>
            <a:ext cx="2307831" cy="20770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6"/>
          <p:cNvSpPr/>
          <p:nvPr/>
        </p:nvSpPr>
        <p:spPr>
          <a:xfrm>
            <a:off x="0" y="1942559"/>
            <a:ext cx="6726064" cy="12452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6"/>
          <p:cNvSpPr txBox="1"/>
          <p:nvPr>
            <p:ph type="ctrTitle"/>
          </p:nvPr>
        </p:nvSpPr>
        <p:spPr>
          <a:xfrm>
            <a:off x="510241" y="2050282"/>
            <a:ext cx="6108101" cy="10298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Trebuchet MS"/>
              <a:buNone/>
              <a:defRPr sz="40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subTitle"/>
          </p:nvPr>
        </p:nvSpPr>
        <p:spPr>
          <a:xfrm>
            <a:off x="510241" y="3295530"/>
            <a:ext cx="6108101" cy="838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6941510" y="2062753"/>
            <a:ext cx="878916" cy="101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4" name="Google Shape;4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0651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5" name="Google Shape;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8" y="306592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9"/>
          <p:cNvSpPr/>
          <p:nvPr/>
        </p:nvSpPr>
        <p:spPr>
          <a:xfrm>
            <a:off x="-2" y="20447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9"/>
          <p:cNvSpPr txBox="1"/>
          <p:nvPr>
            <p:ph type="title"/>
          </p:nvPr>
        </p:nvSpPr>
        <p:spPr>
          <a:xfrm>
            <a:off x="510242" y="2152421"/>
            <a:ext cx="7210395" cy="818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510242" y="3174129"/>
            <a:ext cx="7210395" cy="1278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047092" y="2152422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0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0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510240" y="1752655"/>
            <a:ext cx="3523769" cy="269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2" type="body"/>
          </p:nvPr>
        </p:nvSpPr>
        <p:spPr>
          <a:xfrm>
            <a:off x="4195592" y="1752655"/>
            <a:ext cx="3525044" cy="269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5" name="Google Shape;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6" name="Google Shape;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1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1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 txBox="1"/>
          <p:nvPr>
            <p:ph type="title"/>
          </p:nvPr>
        </p:nvSpPr>
        <p:spPr>
          <a:xfrm>
            <a:off x="510240" y="564922"/>
            <a:ext cx="7210397" cy="810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679763" y="1752655"/>
            <a:ext cx="3354245" cy="519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510242" y="2272507"/>
            <a:ext cx="3523766" cy="2179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3" type="body"/>
          </p:nvPr>
        </p:nvSpPr>
        <p:spPr>
          <a:xfrm>
            <a:off x="4365116" y="1752655"/>
            <a:ext cx="3355521" cy="5190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3" name="Google Shape;73;p21"/>
          <p:cNvSpPr txBox="1"/>
          <p:nvPr>
            <p:ph idx="4" type="body"/>
          </p:nvPr>
        </p:nvSpPr>
        <p:spPr>
          <a:xfrm>
            <a:off x="4195593" y="2272507"/>
            <a:ext cx="3525044" cy="2179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8" name="Google Shape;7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9" name="Google Shape;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2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7" name="Google Shape;8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8" name="Google Shape;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3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3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3"/>
          <p:cNvSpPr txBox="1"/>
          <p:nvPr>
            <p:ph type="title"/>
          </p:nvPr>
        </p:nvSpPr>
        <p:spPr>
          <a:xfrm>
            <a:off x="510241" y="564920"/>
            <a:ext cx="7210394" cy="810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514385" y="1752655"/>
            <a:ext cx="4206252" cy="2699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510241" y="1752654"/>
            <a:ext cx="2842559" cy="26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4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4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4325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tjFu5ZwUDtNY1fADk9p7-9-Kw2JSkKAz/view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20000" scaled="0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"/>
          <p:cNvGrpSpPr/>
          <p:nvPr/>
        </p:nvGrpSpPr>
        <p:grpSpPr>
          <a:xfrm>
            <a:off x="198783" y="481965"/>
            <a:ext cx="8460633" cy="4386064"/>
            <a:chOff x="0" y="2143"/>
            <a:chExt cx="8460633" cy="4386064"/>
          </a:xfrm>
        </p:grpSpPr>
        <p:cxnSp>
          <p:nvCxnSpPr>
            <p:cNvPr id="209" name="Google Shape;209;p1"/>
            <p:cNvCxnSpPr/>
            <p:nvPr/>
          </p:nvCxnSpPr>
          <p:spPr>
            <a:xfrm>
              <a:off x="0" y="2143"/>
              <a:ext cx="8460633" cy="0"/>
            </a:xfrm>
            <a:prstGeom prst="straightConnector1">
              <a:avLst/>
            </a:prstGeom>
            <a:gradFill>
              <a:gsLst>
                <a:gs pos="0">
                  <a:srgbClr val="74E181"/>
                </a:gs>
                <a:gs pos="50000">
                  <a:srgbClr val="57E369"/>
                </a:gs>
                <a:gs pos="100000">
                  <a:srgbClr val="45CF57"/>
                </a:gs>
              </a:gsLst>
              <a:lin ang="5400000" scaled="0"/>
            </a:gradFill>
            <a:ln cap="flat" cmpd="sng" w="9525">
              <a:solidFill>
                <a:srgbClr val="5FDD6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</p:cxnSp>
        <p:sp>
          <p:nvSpPr>
            <p:cNvPr id="210" name="Google Shape;210;p1"/>
            <p:cNvSpPr/>
            <p:nvPr/>
          </p:nvSpPr>
          <p:spPr>
            <a:xfrm>
              <a:off x="0" y="20857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 txBox="1"/>
            <p:nvPr/>
          </p:nvSpPr>
          <p:spPr>
            <a:xfrm>
              <a:off x="0" y="20857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Cloud Excellence Presentation</a:t>
              </a:r>
              <a:endPara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12" name="Google Shape;212;p1"/>
            <p:cNvCxnSpPr/>
            <p:nvPr/>
          </p:nvCxnSpPr>
          <p:spPr>
            <a:xfrm>
              <a:off x="0" y="1464165"/>
              <a:ext cx="8460633" cy="0"/>
            </a:xfrm>
            <a:prstGeom prst="straightConnector1">
              <a:avLst/>
            </a:prstGeom>
            <a:gradFill>
              <a:gsLst>
                <a:gs pos="0">
                  <a:srgbClr val="E1D177"/>
                </a:gs>
                <a:gs pos="50000">
                  <a:srgbClr val="E3CF5B"/>
                </a:gs>
                <a:gs pos="100000">
                  <a:srgbClr val="CEBB4A"/>
                </a:gs>
              </a:gsLst>
              <a:lin ang="5400000" scaled="0"/>
            </a:gradFill>
            <a:ln cap="flat" cmpd="sng" w="9525">
              <a:solidFill>
                <a:srgbClr val="DDCB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</p:cxnSp>
        <p:sp>
          <p:nvSpPr>
            <p:cNvPr id="213" name="Google Shape;213;p1"/>
            <p:cNvSpPr/>
            <p:nvPr/>
          </p:nvSpPr>
          <p:spPr>
            <a:xfrm>
              <a:off x="0" y="1464165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 txBox="1"/>
            <p:nvPr/>
          </p:nvSpPr>
          <p:spPr>
            <a:xfrm>
              <a:off x="0" y="1464165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Team Flashcard Learners</a:t>
              </a:r>
              <a:endPara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15" name="Google Shape;215;p1"/>
            <p:cNvCxnSpPr/>
            <p:nvPr/>
          </p:nvCxnSpPr>
          <p:spPr>
            <a:xfrm>
              <a:off x="0" y="2926186"/>
              <a:ext cx="8460633" cy="0"/>
            </a:xfrm>
            <a:prstGeom prst="straightConnector1">
              <a:avLst/>
            </a:prstGeom>
            <a:gradFill>
              <a:gsLst>
                <a:gs pos="0">
                  <a:srgbClr val="F7A769"/>
                </a:gs>
                <a:gs pos="50000">
                  <a:srgbClr val="FC9B46"/>
                </a:gs>
                <a:gs pos="100000">
                  <a:srgbClr val="E68935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</p:cxnSp>
        <p:sp>
          <p:nvSpPr>
            <p:cNvPr id="216" name="Google Shape;216;p1"/>
            <p:cNvSpPr/>
            <p:nvPr/>
          </p:nvSpPr>
          <p:spPr>
            <a:xfrm>
              <a:off x="0" y="2926186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 txBox="1"/>
            <p:nvPr/>
          </p:nvSpPr>
          <p:spPr>
            <a:xfrm>
              <a:off x="0" y="2926186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Members: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945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Alvino Villa, Mateusz Marciszewski, </a:t>
              </a:r>
              <a:b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Paramjeet Bindra, Steve Tu</a:t>
              </a:r>
              <a:endPara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State - What we would add</a:t>
            </a:r>
            <a:endParaRPr b="0" i="0" sz="2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12"/>
          <p:cNvSpPr txBox="1"/>
          <p:nvPr/>
        </p:nvSpPr>
        <p:spPr>
          <a:xfrm>
            <a:off x="127350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the app using (ECS)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of Application Load Balancers (A</a:t>
            </a:r>
            <a:r>
              <a:rPr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LB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-to be more *cost efficient*; knowing the real world impact with the things we are playing around with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being able to deploy to another region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-remove SNS to Lambda dependency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local cron to rotate multiple index.html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1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"/>
          <p:cNvSpPr txBox="1"/>
          <p:nvPr/>
        </p:nvSpPr>
        <p:spPr>
          <a:xfrm>
            <a:off x="1188874" y="211814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 &amp; A - Ask us anything</a:t>
            </a:r>
            <a:endParaRPr b="0" i="0" sz="2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p13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101600" rtl="0" algn="l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Clr>
                <a:schemeClr val="lt1"/>
              </a:buClr>
              <a:buSzPts val="1050"/>
              <a:buFont typeface="Trebuchet MS"/>
              <a:buNone/>
            </a:pPr>
            <a:r>
              <a:t/>
            </a:r>
            <a:endParaRPr b="0" i="0" sz="1050" u="none" cap="none" strike="noStrike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5" name="Google Shape;305;p1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"/>
          <p:cNvSpPr txBox="1"/>
          <p:nvPr>
            <p:ph type="title"/>
          </p:nvPr>
        </p:nvSpPr>
        <p:spPr>
          <a:xfrm>
            <a:off x="-44529" y="1025802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Trebuchet MS"/>
              <a:buNone/>
            </a:pPr>
            <a:r>
              <a:rPr lang="en-US" sz="3600"/>
              <a:t>Deploying a Flashcard Application on AWS</a:t>
            </a:r>
            <a:endParaRPr sz="3600"/>
          </a:p>
        </p:txBody>
      </p:sp>
      <p:sp>
        <p:nvSpPr>
          <p:cNvPr id="223" name="Google Shape;223;p3"/>
          <p:cNvSpPr txBox="1"/>
          <p:nvPr>
            <p:ph idx="2" type="body"/>
          </p:nvPr>
        </p:nvSpPr>
        <p:spPr>
          <a:xfrm>
            <a:off x="4000671" y="652000"/>
            <a:ext cx="48777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Business Value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Tools/Software Environment used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Architecture/Design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Challenges/Issues/Problems/Your stories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have you learned/learned?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else can we do on the project? - future plan- any design and implementation ideas?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Demo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Questions and answers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88bdf61cb_0_16"/>
          <p:cNvSpPr txBox="1"/>
          <p:nvPr/>
        </p:nvSpPr>
        <p:spPr>
          <a:xfrm>
            <a:off x="281575" y="296100"/>
            <a:ext cx="8267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 Value:</a:t>
            </a:r>
            <a:r>
              <a:rPr b="0" i="0" lang="en-US" sz="1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9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b="1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flash card study aid </a:t>
            </a: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 leveraging technology by giving users the opportunity to update a single file to help 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them with their studies.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-"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AWS concepts and their explanations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-"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2: teaching new hires about Booz Allen Hamilton’s values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By choosing this you can actually fork the repo to use it as a design study tool and multiple people could be making flashcard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s.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/>
        </p:nvSpPr>
        <p:spPr>
          <a:xfrm>
            <a:off x="67625" y="46700"/>
            <a:ext cx="8762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and Environment used</a:t>
            </a:r>
            <a:endParaRPr b="0" i="0" sz="2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139950" y="526600"/>
            <a:ext cx="77400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*Primary Project:</a:t>
            </a:r>
            <a:endParaRPr b="1" sz="1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Github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– AWS Pipeline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AWS CodeBuild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Elastic Kubernetes Service (EKS)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Elastic Container Registry (ECR)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AWS (SNS) Simple Notification Service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AWS Lambda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*Backup Project:</a:t>
            </a:r>
            <a:endParaRPr b="1" sz="1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Github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AWS Pipeline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AWS (SNS) Simple 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Notification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Service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AWS Lambda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AutoScalingGroup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Services: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-CloudFormation, IAM, S3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fba9677cb_0_9"/>
          <p:cNvSpPr txBox="1"/>
          <p:nvPr/>
        </p:nvSpPr>
        <p:spPr>
          <a:xfrm>
            <a:off x="67625" y="136152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Primary Project: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and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cfba9677cb_0_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g1cfba9677cb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2152"/>
            <a:ext cx="7084074" cy="406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2"/>
          <p:cNvGraphicFramePr/>
          <p:nvPr/>
        </p:nvGraphicFramePr>
        <p:xfrm>
          <a:off x="550544" y="11480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{04142798-0BE4-4685-A7DF-A2ABA4003068}</a:tableStyleId>
              </a:tblPr>
              <a:tblGrid>
                <a:gridCol w="1975950"/>
                <a:gridCol w="2321725"/>
                <a:gridCol w="2672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Components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EKS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ECS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Open Source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Yes!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No! AWS proprietary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Multi Cloud Integration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Yes! Public &amp; Private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AWS specific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Community Support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Less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Security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Does not support IAM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Supports IAM roles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Simplicity vs Flexibility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Difficult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Easy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Pricing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Expensive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Less expensive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Portability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Better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AWS specific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Badge Tick1 outline" id="250" name="Google Shape;25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3270" y="3375168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Cross outline" id="251" name="Google Shape;25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0410" y="1538319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Tick1 outline" id="252" name="Google Shape;2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4360" y="3738178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Tick1 outline" id="253" name="Google Shape;25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4360" y="2262274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Tick1 outline" id="254" name="Google Shape;25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402" y="2649618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Tick1 outline" id="255" name="Google Shape;2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395" y="3025143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Tick1 outline" id="256" name="Google Shape;2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4360" y="1524328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Cross outline" id="257" name="Google Shape;25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4360" y="3000216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Cross outline" id="258" name="Google Shape;25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4360" y="3338093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Cross outline" id="259" name="Google Shape;25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3265" y="2289378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Cross outline" id="260" name="Google Shape;2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4360" y="2624380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Cross outline" id="261" name="Google Shape;26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3268" y="3760928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Tick1 outline" id="262" name="Google Shape;2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4360" y="1910633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Cross outline" id="263" name="Google Shape;2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3273" y="1924062"/>
            <a:ext cx="392430" cy="39243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"/>
          <p:cNvSpPr txBox="1"/>
          <p:nvPr/>
        </p:nvSpPr>
        <p:spPr>
          <a:xfrm>
            <a:off x="161225" y="299375"/>
            <a:ext cx="772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(EKS) </a:t>
            </a:r>
            <a:r>
              <a:rPr b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Elastic Kubernetes Service vs (ECS) Elastic Container Service</a:t>
            </a:r>
            <a:endParaRPr b="1"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AB0CB"/>
            </a:gs>
            <a:gs pos="100000">
              <a:srgbClr val="184F5B"/>
            </a:gs>
          </a:gsLst>
          <a:lin ang="5400012" scaled="0"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f13d67f1a_1_0"/>
          <p:cNvSpPr txBox="1"/>
          <p:nvPr/>
        </p:nvSpPr>
        <p:spPr>
          <a:xfrm>
            <a:off x="67625" y="136152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Backup Project: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and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cf13d67f1a_1_0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g1cf13d67f1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2152"/>
            <a:ext cx="7104592" cy="406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c88bdf61cb_0_5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 and Issues* from our personal team</a:t>
            </a:r>
            <a:endParaRPr b="0" i="0" sz="2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g1c88bdf61cb_0_5"/>
          <p:cNvSpPr txBox="1"/>
          <p:nvPr/>
        </p:nvSpPr>
        <p:spPr>
          <a:xfrm>
            <a:off x="0" y="5765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 b="1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Choosing a particular CI/CD method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Deciding between ECS/EKS and why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Determining backup plan/project.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Issues: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with timely AWS ECR updates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Pipeline kicking off instance rollout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Having two containers and only one was able to run and the other did not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eployed (ALB) Application Load Balancer and only one node was healthy; we didn’t get true load balancing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Pipeline deploy stage, Lambda function not telling the pipeline it was done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IAM role policy issue with Lambda ‘get’ and ‘pass’ EC2 role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c88bdf61cb_0_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Demo</a:t>
            </a:r>
            <a:endParaRPr b="0" i="0" sz="2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67625" y="500300"/>
            <a:ext cx="8889300" cy="4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" name="Google Shape;289;p11" title="Team 1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775" y="46700"/>
            <a:ext cx="6713642" cy="50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Bindra, Paramjeet [USA]</dc:creator>
</cp:coreProperties>
</file>