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7" r:id="rId6"/>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p:scale>
          <a:sx n="26" d="100"/>
          <a:sy n="26" d="100"/>
        </p:scale>
        <p:origin x="2538" y="30"/>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4/23/2020</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rebuchet MS" pitchFamily="34"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25605614"/>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0" name="Text Box 14"/>
          <p:cNvSpPr txBox="1">
            <a:spLocks noChangeArrowheads="1"/>
          </p:cNvSpPr>
          <p:nvPr/>
        </p:nvSpPr>
        <p:spPr bwMode="auto">
          <a:xfrm>
            <a:off x="1011866" y="29670236"/>
            <a:ext cx="1862933"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an</a:t>
              </a:r>
              <a:r>
                <a:rPr lang="en-US" sz="2800" i="0" baseline="0" dirty="0">
                  <a:latin typeface="Trebuchet MS" pitchFamily="34" charset="0"/>
                </a:rPr>
                <a:t> A1</a:t>
              </a:r>
              <a:r>
                <a:rPr lang="en-US" sz="2800" i="0" dirty="0">
                  <a:latin typeface="Trebuchet MS" pitchFamily="34" charset="0"/>
                </a:rPr>
                <a:t>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r>
                <a:rPr lang="en-US" sz="2800" dirty="0">
                  <a:solidFill>
                    <a:schemeClr val="bg1"/>
                  </a:solidFill>
                  <a:latin typeface="Trebuchet MS" pitchFamily="34" charset="0"/>
                </a:rPr>
                <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r>
                <a:rPr lang="en-US" sz="2800" b="1" baseline="0" dirty="0">
                  <a:solidFill>
                    <a:schemeClr val="bg1"/>
                  </a:solidFill>
                  <a:latin typeface="Trebuchet MS" pitchFamily="34" charset="0"/>
                </a:rPr>
                <a:t/>
              </a:r>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9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9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9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9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3" name="TextBox 62"/>
            <p:cNvSpPr txBox="1"/>
            <p:nvPr userDrawn="1"/>
          </p:nvSpPr>
          <p:spPr>
            <a:xfrm>
              <a:off x="44262808" y="25605614"/>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r>
                <a:rPr lang="en-US" sz="2400" baseline="0" dirty="0">
                  <a:solidFill>
                    <a:schemeClr val="bg1"/>
                  </a:solidFill>
                </a:rPr>
                <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40616" y="5365571"/>
            <a:ext cx="10101856" cy="2843393"/>
          </a:xfrm>
        </p:spPr>
        <p:txBody>
          <a:bodyPr/>
          <a:lstStyle/>
          <a:p>
            <a:r>
              <a:rPr lang="en-GB" dirty="0"/>
              <a:t>Biometric security measures is becoming a necessary feature for securing homes and sensitive private environments. Particularly face recognition is a growing branch of pattern recognition in the area of images and vision (</a:t>
            </a:r>
            <a:r>
              <a:rPr lang="en-GB" dirty="0" err="1"/>
              <a:t>Vezzetti</a:t>
            </a:r>
            <a:r>
              <a:rPr lang="en-GB" dirty="0"/>
              <a:t> and </a:t>
            </a:r>
            <a:r>
              <a:rPr lang="en-GB" dirty="0" err="1"/>
              <a:t>Marcolin</a:t>
            </a:r>
            <a:r>
              <a:rPr lang="en-GB" dirty="0"/>
              <a:t>, 2015).</a:t>
            </a:r>
          </a:p>
          <a:p>
            <a:r>
              <a:rPr lang="en-GB" dirty="0"/>
              <a:t>There are challenges when working with face recognition particularly with in the context of dealing with head positioning, facial expression, illumination, occlusion and different facial features Kumar et al. (2017). This project will explore the implementation of face recognition technology in the application of a home security system. </a:t>
            </a:r>
            <a:endParaRPr lang="en-US" dirty="0"/>
          </a:p>
        </p:txBody>
      </p:sp>
      <p:sp>
        <p:nvSpPr>
          <p:cNvPr id="233" name="Text Placeholder 232"/>
          <p:cNvSpPr>
            <a:spLocks noGrp="1"/>
          </p:cNvSpPr>
          <p:nvPr>
            <p:ph type="body" sz="quarter" idx="11"/>
          </p:nvPr>
        </p:nvSpPr>
        <p:spPr/>
        <p:txBody>
          <a:bodyPr/>
          <a:lstStyle/>
          <a:p>
            <a:r>
              <a:rPr lang="en-US" dirty="0" smtClean="0"/>
              <a:t>Introduction</a:t>
            </a:r>
            <a:endParaRPr lang="en-US" dirty="0"/>
          </a:p>
        </p:txBody>
      </p:sp>
      <p:sp>
        <p:nvSpPr>
          <p:cNvPr id="236" name="Text Placeholder 235"/>
          <p:cNvSpPr>
            <a:spLocks noGrp="1"/>
          </p:cNvSpPr>
          <p:nvPr>
            <p:ph type="body" sz="quarter" idx="20"/>
          </p:nvPr>
        </p:nvSpPr>
        <p:spPr/>
        <p:txBody>
          <a:bodyPr/>
          <a:lstStyle/>
          <a:p>
            <a:r>
              <a:rPr lang="en-US" dirty="0" smtClean="0"/>
              <a:t>Objectives</a:t>
            </a:r>
            <a:endParaRPr lang="en-US" dirty="0"/>
          </a:p>
        </p:txBody>
      </p:sp>
      <p:sp>
        <p:nvSpPr>
          <p:cNvPr id="237" name="Text Placeholder 236"/>
          <p:cNvSpPr>
            <a:spLocks noGrp="1"/>
          </p:cNvSpPr>
          <p:nvPr>
            <p:ph type="body" sz="quarter" idx="25"/>
          </p:nvPr>
        </p:nvSpPr>
        <p:spPr/>
        <p:txBody>
          <a:bodyPr/>
          <a:lstStyle/>
          <a:p>
            <a:r>
              <a:rPr lang="en-US" dirty="0" smtClean="0"/>
              <a:t>Conclusion</a:t>
            </a:r>
            <a:endParaRPr lang="en-US" dirty="0"/>
          </a:p>
        </p:txBody>
      </p:sp>
      <p:sp>
        <p:nvSpPr>
          <p:cNvPr id="238" name="Text Placeholder 237"/>
          <p:cNvSpPr>
            <a:spLocks noGrp="1"/>
          </p:cNvSpPr>
          <p:nvPr>
            <p:ph type="body" sz="quarter" idx="26"/>
          </p:nvPr>
        </p:nvSpPr>
        <p:spPr>
          <a:xfrm>
            <a:off x="10846594" y="5144651"/>
            <a:ext cx="10093752" cy="10537807"/>
          </a:xfrm>
        </p:spPr>
        <p:txBody>
          <a:bodyPr/>
          <a:lstStyle/>
          <a:p>
            <a:r>
              <a:rPr lang="en-GB" dirty="0" smtClean="0"/>
              <a:t>The </a:t>
            </a:r>
            <a:r>
              <a:rPr lang="en-GB" dirty="0"/>
              <a:t>project was split into different sections, the first being the development of software on visual studio, the second being serial transmission from visual studio to a HC-05 module and the third being the development of MBED code that allowed a microcontroller to interpret the serial data and proceed to activating a servo motor. Stress testing was used in each section to determine the limits of each area of the project. With the image recognition software, if was changing the light intensity and angles of a face captured until the system failed to recognise a user. This led to the conclusion that multiple images should be recorded under different lighting and angles to ensure optimum functionality and more reliable recognition. </a:t>
            </a:r>
          </a:p>
          <a:p>
            <a:r>
              <a:rPr lang="en-GB" dirty="0"/>
              <a:t>  </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r>
              <a:rPr lang="en-GB" dirty="0" smtClean="0"/>
              <a:t>If </a:t>
            </a:r>
            <a:r>
              <a:rPr lang="en-GB" dirty="0"/>
              <a:t>the project was taken further into production such as introducing emotion detection in the image recognition section to analyse if the user was in distress, potentially identifying if the user is being forced to unlock their home </a:t>
            </a:r>
            <a:r>
              <a:rPr lang="en-GB" dirty="0" smtClean="0"/>
              <a:t>door. </a:t>
            </a:r>
            <a:r>
              <a:rPr lang="en-GB" dirty="0"/>
              <a:t>An IOT model would be explored by potentially experimenting with AWS to connect the security system and allow cloud applications; at this point the system may be developed to introduce more features and evolve into a home smart system. 	</a:t>
            </a:r>
          </a:p>
          <a:p>
            <a:endParaRPr lang="en-US" dirty="0"/>
          </a:p>
        </p:txBody>
      </p:sp>
      <p:sp>
        <p:nvSpPr>
          <p:cNvPr id="239" name="Text Placeholder 238"/>
          <p:cNvSpPr>
            <a:spLocks noGrp="1"/>
          </p:cNvSpPr>
          <p:nvPr>
            <p:ph type="body" sz="quarter" idx="27"/>
          </p:nvPr>
        </p:nvSpPr>
        <p:spPr>
          <a:xfrm>
            <a:off x="10858288" y="20995625"/>
            <a:ext cx="10090978" cy="566030"/>
          </a:xfrm>
        </p:spPr>
        <p:txBody>
          <a:bodyPr/>
          <a:lstStyle/>
          <a:p>
            <a:r>
              <a:rPr lang="en-US" dirty="0" smtClean="0"/>
              <a:t>References</a:t>
            </a:r>
            <a:endParaRPr lang="en-US" dirty="0"/>
          </a:p>
        </p:txBody>
      </p:sp>
      <p:sp>
        <p:nvSpPr>
          <p:cNvPr id="240" name="Text Placeholder 239"/>
          <p:cNvSpPr>
            <a:spLocks noGrp="1"/>
          </p:cNvSpPr>
          <p:nvPr>
            <p:ph type="body" sz="quarter" idx="28"/>
          </p:nvPr>
        </p:nvSpPr>
        <p:spPr>
          <a:xfrm>
            <a:off x="10854419" y="22073509"/>
            <a:ext cx="10094847" cy="2043174"/>
          </a:xfrm>
        </p:spPr>
        <p:txBody>
          <a:bodyPr/>
          <a:lstStyle/>
          <a:p>
            <a:r>
              <a:rPr lang="en-GB" dirty="0"/>
              <a:t>Kumar et al. (2017). 'A Study on Face Recognition Techniques with Age and Gender Classification,' IEEE Conference. Greater Noida.</a:t>
            </a:r>
          </a:p>
          <a:p>
            <a:endParaRPr lang="en-US" dirty="0" smtClean="0"/>
          </a:p>
          <a:p>
            <a:r>
              <a:rPr lang="en-GB" dirty="0" err="1"/>
              <a:t>Vezzetti</a:t>
            </a:r>
            <a:r>
              <a:rPr lang="en-GB" dirty="0"/>
              <a:t>, E. and </a:t>
            </a:r>
            <a:r>
              <a:rPr lang="en-GB" dirty="0" err="1"/>
              <a:t>Marcolin</a:t>
            </a:r>
            <a:r>
              <a:rPr lang="en-GB" dirty="0"/>
              <a:t>, F. (2015). </a:t>
            </a:r>
            <a:r>
              <a:rPr lang="en-GB" i="1" dirty="0"/>
              <a:t>Similarity measures for face recognition</a:t>
            </a:r>
            <a:r>
              <a:rPr lang="en-GB" dirty="0"/>
              <a:t>.</a:t>
            </a:r>
          </a:p>
          <a:p>
            <a:endParaRPr lang="en-US" dirty="0"/>
          </a:p>
        </p:txBody>
      </p:sp>
      <p:sp>
        <p:nvSpPr>
          <p:cNvPr id="241" name="Text Placeholder 240"/>
          <p:cNvSpPr>
            <a:spLocks noGrp="1"/>
          </p:cNvSpPr>
          <p:nvPr>
            <p:ph type="body" sz="quarter" idx="29"/>
          </p:nvPr>
        </p:nvSpPr>
        <p:spPr>
          <a:xfrm>
            <a:off x="10863340" y="24847361"/>
            <a:ext cx="10085926" cy="566030"/>
          </a:xfrm>
        </p:spPr>
        <p:txBody>
          <a:bodyPr/>
          <a:lstStyle/>
          <a:p>
            <a:r>
              <a:rPr lang="en-US" dirty="0" smtClean="0"/>
              <a:t>Acknowledgements </a:t>
            </a:r>
            <a:endParaRPr lang="en-US" dirty="0"/>
          </a:p>
        </p:txBody>
      </p:sp>
      <p:sp>
        <p:nvSpPr>
          <p:cNvPr id="242" name="Text Placeholder 241"/>
          <p:cNvSpPr>
            <a:spLocks noGrp="1"/>
          </p:cNvSpPr>
          <p:nvPr>
            <p:ph type="body" sz="quarter" idx="30"/>
          </p:nvPr>
        </p:nvSpPr>
        <p:spPr>
          <a:xfrm>
            <a:off x="10858288" y="25447632"/>
            <a:ext cx="10090978" cy="2166285"/>
          </a:xfrm>
        </p:spPr>
        <p:txBody>
          <a:bodyPr/>
          <a:lstStyle/>
          <a:p>
            <a:r>
              <a:rPr lang="en-GB" dirty="0"/>
              <a:t>I would like to thank my Academic advisor Bogdan </a:t>
            </a:r>
            <a:r>
              <a:rPr lang="en-GB" dirty="0" err="1"/>
              <a:t>Matsujewski</a:t>
            </a:r>
            <a:r>
              <a:rPr lang="en-GB" dirty="0"/>
              <a:t> for his expertise in face recognition methods</a:t>
            </a:r>
            <a:r>
              <a:rPr lang="en-US" dirty="0"/>
              <a:t> and validation on the methods I have chosen to explore. I would also like to thank my EL3995 project lecturer </a:t>
            </a:r>
            <a:r>
              <a:rPr lang="en-US" dirty="0" err="1"/>
              <a:t>Javad</a:t>
            </a:r>
            <a:r>
              <a:rPr lang="en-US" dirty="0"/>
              <a:t> </a:t>
            </a:r>
            <a:r>
              <a:rPr lang="en-GB" dirty="0" err="1"/>
              <a:t>Yazdani</a:t>
            </a:r>
            <a:r>
              <a:rPr lang="en-GB" dirty="0"/>
              <a:t> </a:t>
            </a:r>
            <a:r>
              <a:rPr lang="en-US" dirty="0"/>
              <a:t>for his help and advice in the areas of time managements and steps to take to ensure a successful project. I would also like to thank my mother for emotional support during my final year.</a:t>
            </a:r>
            <a:endParaRPr lang="en-GB" dirty="0"/>
          </a:p>
        </p:txBody>
      </p:sp>
      <p:sp>
        <p:nvSpPr>
          <p:cNvPr id="244" name="Text Placeholder 243"/>
          <p:cNvSpPr>
            <a:spLocks noGrp="1"/>
          </p:cNvSpPr>
          <p:nvPr>
            <p:ph type="body" sz="quarter" idx="96"/>
          </p:nvPr>
        </p:nvSpPr>
        <p:spPr>
          <a:xfrm>
            <a:off x="440616" y="13633726"/>
            <a:ext cx="10102728" cy="16570228"/>
          </a:xfrm>
        </p:spPr>
        <p:txBody>
          <a:bodyPr/>
          <a:lstStyle/>
          <a:p>
            <a:r>
              <a:rPr lang="en-GB" dirty="0"/>
              <a:t>The predominant objectives of the project </a:t>
            </a:r>
            <a:r>
              <a:rPr lang="en-GB" dirty="0" smtClean="0"/>
              <a:t>included </a:t>
            </a:r>
            <a:r>
              <a:rPr lang="en-GB" dirty="0"/>
              <a:t>the use of face recognition software that </a:t>
            </a:r>
            <a:r>
              <a:rPr lang="en-GB" dirty="0" smtClean="0"/>
              <a:t>was </a:t>
            </a:r>
            <a:r>
              <a:rPr lang="en-GB" dirty="0"/>
              <a:t>capable of detecting and recognising registered users and respond to strangers attempting to enter the premises; the experimentation of serial data </a:t>
            </a:r>
            <a:r>
              <a:rPr lang="en-GB" dirty="0" smtClean="0"/>
              <a:t>and the development of </a:t>
            </a:r>
            <a:r>
              <a:rPr lang="en-GB" dirty="0"/>
              <a:t>a PC to STM32L476 microcontroller interface. </a:t>
            </a:r>
            <a:endParaRPr lang="en-GB" dirty="0" smtClean="0"/>
          </a:p>
          <a:p>
            <a:endParaRPr lang="en-GB" dirty="0"/>
          </a:p>
          <a:p>
            <a:endParaRPr lang="en-GB" dirty="0" smtClean="0"/>
          </a:p>
          <a:p>
            <a:endParaRPr lang="en-GB" dirty="0" smtClean="0"/>
          </a:p>
          <a:p>
            <a:endParaRPr lang="en-GB" dirty="0"/>
          </a:p>
          <a:p>
            <a:endParaRPr lang="en-GB" dirty="0" smtClean="0"/>
          </a:p>
          <a:p>
            <a:endParaRPr lang="en-GB" dirty="0"/>
          </a:p>
          <a:p>
            <a:r>
              <a:rPr lang="en-GB" dirty="0" smtClean="0"/>
              <a:t>The </a:t>
            </a:r>
            <a:r>
              <a:rPr lang="en-GB" dirty="0"/>
              <a:t>main goal of the project </a:t>
            </a:r>
            <a:r>
              <a:rPr lang="en-GB" dirty="0" smtClean="0"/>
              <a:t>was to </a:t>
            </a:r>
            <a:r>
              <a:rPr lang="en-GB" dirty="0"/>
              <a:t>demonstrate the systems function by having the software interface to a stm32l476 microcontroller and for it to receive serial data, in which it can then accordingly proceed to activating or deactivating a lock. </a:t>
            </a:r>
            <a:endParaRPr lang="en-GB" dirty="0" smtClean="0"/>
          </a:p>
          <a:p>
            <a:endParaRPr lang="en-GB" dirty="0"/>
          </a:p>
          <a:p>
            <a:r>
              <a:rPr lang="en-GB" dirty="0"/>
              <a:t>The system has proven to be effective in differentiating different users and failure only appeared when a light source lit a face at only 20% of intensity. However despite the success of the systems accuracy the application involves the protection of a user’s home, family and well-being therefore relying simply on one system provides a potential risk of danger. The current system can most definitely be used to act as further protection in the case that a burglar or strange individual is attempting to enter a home through breaking and entering</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r>
              <a:rPr lang="en-GB" dirty="0"/>
              <a:t>If the project was taken further into production such as introducing emotion detection in the image recognition section to analyse if the user was in distress, potentially identifying if the user is being forced to unlock their home door. A silent alarm would also be introduced that contacts local authorities. An IOT model would be explored by potentially experimenting with AWS to connect the security system and allow cloud applications; at this point the system may be developed to introduce more features and evolve into a home smart system. 	</a:t>
            </a:r>
          </a:p>
          <a:p>
            <a:endParaRPr lang="en-GB" dirty="0"/>
          </a:p>
          <a:p>
            <a:endParaRPr lang="en-US" dirty="0"/>
          </a:p>
        </p:txBody>
      </p:sp>
      <p:sp>
        <p:nvSpPr>
          <p:cNvPr id="281" name="Text Placeholder 280"/>
          <p:cNvSpPr>
            <a:spLocks noGrp="1"/>
          </p:cNvSpPr>
          <p:nvPr>
            <p:ph type="body" sz="quarter" idx="150"/>
          </p:nvPr>
        </p:nvSpPr>
        <p:spPr/>
        <p:txBody>
          <a:bodyPr/>
          <a:lstStyle/>
          <a:p>
            <a:r>
              <a:rPr lang="en-US" dirty="0" smtClean="0"/>
              <a:t>School of Engineering</a:t>
            </a:r>
            <a:endParaRPr lang="en-US" dirty="0"/>
          </a:p>
        </p:txBody>
      </p:sp>
      <p:sp>
        <p:nvSpPr>
          <p:cNvPr id="282" name="Text Placeholder 281"/>
          <p:cNvSpPr>
            <a:spLocks noGrp="1"/>
          </p:cNvSpPr>
          <p:nvPr>
            <p:ph type="body" sz="quarter" idx="151"/>
          </p:nvPr>
        </p:nvSpPr>
        <p:spPr/>
        <p:txBody>
          <a:bodyPr>
            <a:normAutofit/>
          </a:bodyPr>
          <a:lstStyle/>
          <a:p>
            <a:r>
              <a:rPr lang="en-GB" dirty="0"/>
              <a:t>Alvydas Juodikis</a:t>
            </a:r>
          </a:p>
          <a:p>
            <a:endParaRPr lang="en-US" dirty="0"/>
          </a:p>
        </p:txBody>
      </p:sp>
      <p:sp>
        <p:nvSpPr>
          <p:cNvPr id="283" name="Text Placeholder 282"/>
          <p:cNvSpPr>
            <a:spLocks noGrp="1"/>
          </p:cNvSpPr>
          <p:nvPr>
            <p:ph type="body" sz="quarter" idx="153"/>
          </p:nvPr>
        </p:nvSpPr>
        <p:spPr/>
        <p:txBody>
          <a:bodyPr>
            <a:normAutofit fontScale="85000" lnSpcReduction="10000"/>
          </a:bodyPr>
          <a:lstStyle/>
          <a:p>
            <a:r>
              <a:rPr lang="en-GB" dirty="0" smtClean="0"/>
              <a:t>Face </a:t>
            </a:r>
            <a:r>
              <a:rPr lang="en-GB" dirty="0"/>
              <a:t>Recognition Security System</a:t>
            </a:r>
          </a:p>
          <a:p>
            <a:endParaRPr lang="en-US" dirty="0"/>
          </a:p>
        </p:txBody>
      </p:sp>
      <p:pic>
        <p:nvPicPr>
          <p:cNvPr id="15" name="Picture 14" descr="C:\Users\USER\AppData\Local\Microsoft\Windows\INetCache\Content.Word\20200320_163855.jpg"/>
          <p:cNvPicPr/>
          <p:nvPr/>
        </p:nvPicPr>
        <p:blipFill rotWithShape="1">
          <a:blip r:embed="rId3" cstate="print">
            <a:extLst>
              <a:ext uri="{28A0092B-C50C-407E-A947-70E740481C1C}">
                <a14:useLocalDpi xmlns:a14="http://schemas.microsoft.com/office/drawing/2010/main" val="0"/>
              </a:ext>
            </a:extLst>
          </a:blip>
          <a:srcRect l="13432" t="3779" r="14574" b="7973"/>
          <a:stretch/>
        </p:blipFill>
        <p:spPr bwMode="auto">
          <a:xfrm>
            <a:off x="13152332" y="8349916"/>
            <a:ext cx="4908811" cy="3714584"/>
          </a:xfrm>
          <a:prstGeom prst="rect">
            <a:avLst/>
          </a:prstGeom>
          <a:noFill/>
          <a:ln>
            <a:noFill/>
          </a:ln>
        </p:spPr>
      </p:pic>
      <p:pic>
        <p:nvPicPr>
          <p:cNvPr id="16" name="Picture 15"/>
          <p:cNvPicPr/>
          <p:nvPr/>
        </p:nvPicPr>
        <p:blipFill>
          <a:blip r:embed="rId4">
            <a:extLst>
              <a:ext uri="{28A0092B-C50C-407E-A947-70E740481C1C}">
                <a14:useLocalDpi xmlns:a14="http://schemas.microsoft.com/office/drawing/2010/main" val="0"/>
              </a:ext>
            </a:extLst>
          </a:blip>
          <a:stretch>
            <a:fillRect/>
          </a:stretch>
        </p:blipFill>
        <p:spPr>
          <a:xfrm>
            <a:off x="1419552" y="15239803"/>
            <a:ext cx="7636782" cy="1716997"/>
          </a:xfrm>
          <a:prstGeom prst="rect">
            <a:avLst/>
          </a:prstGeom>
        </p:spPr>
      </p:pic>
      <p:pic>
        <p:nvPicPr>
          <p:cNvPr id="2" name="Picture 1"/>
          <p:cNvPicPr>
            <a:picLocks noChangeAspect="1"/>
          </p:cNvPicPr>
          <p:nvPr/>
        </p:nvPicPr>
        <p:blipFill rotWithShape="1">
          <a:blip r:embed="rId5"/>
          <a:srcRect l="15474" t="11309" r="9392" b="9414"/>
          <a:stretch/>
        </p:blipFill>
        <p:spPr>
          <a:xfrm>
            <a:off x="1500327" y="7831052"/>
            <a:ext cx="8360812" cy="5030861"/>
          </a:xfrm>
          <a:prstGeom prst="rect">
            <a:avLst/>
          </a:prstGeom>
          <a:ln w="12700">
            <a:solidFill>
              <a:schemeClr val="tx1"/>
            </a:solidFill>
          </a:ln>
        </p:spPr>
      </p:pic>
      <p:pic>
        <p:nvPicPr>
          <p:cNvPr id="4" name="Picture 3"/>
          <p:cNvPicPr>
            <a:picLocks noChangeAspect="1"/>
          </p:cNvPicPr>
          <p:nvPr/>
        </p:nvPicPr>
        <p:blipFill rotWithShape="1">
          <a:blip r:embed="rId6"/>
          <a:srcRect t="33555" b="7855"/>
          <a:stretch/>
        </p:blipFill>
        <p:spPr>
          <a:xfrm>
            <a:off x="15606738" y="14981803"/>
            <a:ext cx="4357144" cy="1916023"/>
          </a:xfrm>
          <a:prstGeom prst="rect">
            <a:avLst/>
          </a:prstGeom>
        </p:spPr>
      </p:pic>
      <p:pic>
        <p:nvPicPr>
          <p:cNvPr id="3" name="Picture 2"/>
          <p:cNvPicPr>
            <a:picLocks noChangeAspect="1"/>
          </p:cNvPicPr>
          <p:nvPr/>
        </p:nvPicPr>
        <p:blipFill>
          <a:blip r:embed="rId7"/>
          <a:stretch>
            <a:fillRect/>
          </a:stretch>
        </p:blipFill>
        <p:spPr>
          <a:xfrm>
            <a:off x="11324986" y="14981804"/>
            <a:ext cx="3659266" cy="1941002"/>
          </a:xfrm>
          <a:prstGeom prst="rect">
            <a:avLst/>
          </a:prstGeom>
        </p:spPr>
      </p:pic>
      <p:pic>
        <p:nvPicPr>
          <p:cNvPr id="21" name="Picture 20"/>
          <p:cNvPicPr/>
          <p:nvPr/>
        </p:nvPicPr>
        <p:blipFill>
          <a:blip r:embed="rId8">
            <a:extLst>
              <a:ext uri="{28A0092B-C50C-407E-A947-70E740481C1C}">
                <a14:useLocalDpi xmlns:a14="http://schemas.microsoft.com/office/drawing/2010/main" val="0"/>
              </a:ext>
            </a:extLst>
          </a:blip>
          <a:stretch>
            <a:fillRect/>
          </a:stretch>
        </p:blipFill>
        <p:spPr>
          <a:xfrm>
            <a:off x="4166823" y="8859554"/>
            <a:ext cx="1601965" cy="2973858"/>
          </a:xfrm>
          <a:prstGeom prst="rect">
            <a:avLst/>
          </a:prstGeom>
        </p:spPr>
      </p:pic>
      <p:pic>
        <p:nvPicPr>
          <p:cNvPr id="22" name="Picture 21"/>
          <p:cNvPicPr/>
          <p:nvPr/>
        </p:nvPicPr>
        <p:blipFill>
          <a:blip r:embed="rId9">
            <a:extLst>
              <a:ext uri="{28A0092B-C50C-407E-A947-70E740481C1C}">
                <a14:useLocalDpi xmlns:a14="http://schemas.microsoft.com/office/drawing/2010/main" val="0"/>
              </a:ext>
            </a:extLst>
          </a:blip>
          <a:srcRect/>
          <a:stretch>
            <a:fillRect/>
          </a:stretch>
        </p:blipFill>
        <p:spPr bwMode="auto">
          <a:xfrm>
            <a:off x="1419552" y="21035012"/>
            <a:ext cx="8209915" cy="4514850"/>
          </a:xfrm>
          <a:prstGeom prst="rect">
            <a:avLst/>
          </a:prstGeom>
          <a:noFill/>
        </p:spPr>
      </p:pic>
      <p:sp>
        <p:nvSpPr>
          <p:cNvPr id="23" name="Text Box 27"/>
          <p:cNvSpPr txBox="1"/>
          <p:nvPr/>
        </p:nvSpPr>
        <p:spPr>
          <a:xfrm>
            <a:off x="2085537" y="12815625"/>
            <a:ext cx="6492403" cy="472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GB" sz="1600" b="1" dirty="0" smtClean="0">
                <a:latin typeface="Times New Roman" panose="02020603050405020304" pitchFamily="18" charset="0"/>
                <a:ea typeface="Times New Roman" panose="02020603050405020304" pitchFamily="18" charset="0"/>
              </a:rPr>
              <a:t>Figure 1: Face Recognition Testing Carried out on Visual Studio IDE</a:t>
            </a:r>
            <a:endParaRPr lang="en-GB" sz="1600" dirty="0">
              <a:effectLst/>
              <a:latin typeface="Times New Roman" panose="02020603050405020304" pitchFamily="18" charset="0"/>
              <a:ea typeface="Times New Roman" panose="02020603050405020304" pitchFamily="18" charset="0"/>
            </a:endParaRPr>
          </a:p>
        </p:txBody>
      </p:sp>
      <p:sp>
        <p:nvSpPr>
          <p:cNvPr id="24" name="Text Box 27"/>
          <p:cNvSpPr txBox="1"/>
          <p:nvPr/>
        </p:nvSpPr>
        <p:spPr>
          <a:xfrm>
            <a:off x="2085539" y="16922807"/>
            <a:ext cx="6970795" cy="472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rPr>
              <a:t>Figure 2: Block Diagram of System Configuration of Serial Communication</a:t>
            </a:r>
            <a:endParaRPr lang="en-GB" sz="1600" dirty="0">
              <a:effectLst/>
              <a:latin typeface="Times New Roman" panose="02020603050405020304" pitchFamily="18" charset="0"/>
              <a:ea typeface="Times New Roman" panose="02020603050405020304" pitchFamily="18" charset="0"/>
            </a:endParaRPr>
          </a:p>
        </p:txBody>
      </p:sp>
      <p:sp>
        <p:nvSpPr>
          <p:cNvPr id="25" name="Text Box 27"/>
          <p:cNvSpPr txBox="1"/>
          <p:nvPr/>
        </p:nvSpPr>
        <p:spPr>
          <a:xfrm>
            <a:off x="2085538" y="25639850"/>
            <a:ext cx="6492403" cy="472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rPr>
              <a:t>Figure 3: Hardware Connections for STM32L476, HC-05 and Servo </a:t>
            </a:r>
            <a:endParaRPr lang="en-GB" sz="1600" dirty="0">
              <a:effectLst/>
              <a:latin typeface="Times New Roman" panose="02020603050405020304" pitchFamily="18" charset="0"/>
              <a:ea typeface="Times New Roman" panose="02020603050405020304" pitchFamily="18" charset="0"/>
            </a:endParaRPr>
          </a:p>
        </p:txBody>
      </p:sp>
      <p:sp>
        <p:nvSpPr>
          <p:cNvPr id="26" name="Text Box 27"/>
          <p:cNvSpPr txBox="1"/>
          <p:nvPr/>
        </p:nvSpPr>
        <p:spPr>
          <a:xfrm>
            <a:off x="13719104" y="12130015"/>
            <a:ext cx="6970795" cy="472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rPr>
              <a:t>Figure </a:t>
            </a:r>
            <a:r>
              <a:rPr lang="en-GB" sz="1600" b="1" dirty="0" smtClean="0">
                <a:latin typeface="Times New Roman" panose="02020603050405020304" pitchFamily="18" charset="0"/>
                <a:ea typeface="Times New Roman" panose="02020603050405020304" pitchFamily="18" charset="0"/>
              </a:rPr>
              <a:t>4: Hardware Element of Project</a:t>
            </a:r>
            <a:endParaRPr lang="en-GB" sz="1600" dirty="0">
              <a:effectLst/>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rotWithShape="1">
          <a:blip r:embed="rId10" cstate="print">
            <a:extLst>
              <a:ext uri="{28A0092B-C50C-407E-A947-70E740481C1C}">
                <a14:useLocalDpi xmlns:a14="http://schemas.microsoft.com/office/drawing/2010/main" val="0"/>
              </a:ext>
            </a:extLst>
          </a:blip>
          <a:srcRect l="5539" r="7070" b="10153"/>
          <a:stretch/>
        </p:blipFill>
        <p:spPr>
          <a:xfrm>
            <a:off x="13547521" y="17207542"/>
            <a:ext cx="3672421" cy="2831751"/>
          </a:xfrm>
          <a:prstGeom prst="rect">
            <a:avLst/>
          </a:prstGeom>
        </p:spPr>
      </p:pic>
      <p:sp>
        <p:nvSpPr>
          <p:cNvPr id="27" name="Text Box 27"/>
          <p:cNvSpPr txBox="1"/>
          <p:nvPr/>
        </p:nvSpPr>
        <p:spPr>
          <a:xfrm>
            <a:off x="13969551" y="20115997"/>
            <a:ext cx="6970795" cy="47242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0"/>
              </a:spcAft>
            </a:pPr>
            <a:r>
              <a:rPr lang="en-GB" sz="1600" b="1" dirty="0">
                <a:latin typeface="Times New Roman" panose="02020603050405020304" pitchFamily="18" charset="0"/>
                <a:ea typeface="Times New Roman" panose="02020603050405020304" pitchFamily="18" charset="0"/>
              </a:rPr>
              <a:t>Figure </a:t>
            </a:r>
            <a:r>
              <a:rPr lang="en-GB" sz="1600" b="1" dirty="0" smtClean="0">
                <a:latin typeface="Times New Roman" panose="02020603050405020304" pitchFamily="18" charset="0"/>
                <a:ea typeface="Times New Roman" panose="02020603050405020304" pitchFamily="18" charset="0"/>
              </a:rPr>
              <a:t>5</a:t>
            </a:r>
            <a:r>
              <a:rPr lang="en-GB" sz="1600" b="1" dirty="0" smtClean="0">
                <a:latin typeface="Times New Roman" panose="02020603050405020304" pitchFamily="18" charset="0"/>
                <a:ea typeface="Times New Roman" panose="02020603050405020304" pitchFamily="18" charset="0"/>
              </a:rPr>
              <a:t>: Box to Store Hardware</a:t>
            </a:r>
            <a:endParaRPr lang="en-GB"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C9647D609EA3448FE44D7E3246A9C8" ma:contentTypeVersion="0" ma:contentTypeDescription="Create a new document." ma:contentTypeScope="" ma:versionID="8ca3e159f52899ca851b1268ba4f822d">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1BB696-573B-45CC-8E66-45AAA3517EA0}">
  <ds:schemaRefs>
    <ds:schemaRef ds:uri="http://schemas.microsoft.com/sharepoint/v3/contenttype/forms"/>
  </ds:schemaRefs>
</ds:datastoreItem>
</file>

<file path=customXml/itemProps2.xml><?xml version="1.0" encoding="utf-8"?>
<ds:datastoreItem xmlns:ds="http://schemas.openxmlformats.org/officeDocument/2006/customXml" ds:itemID="{64AAB89A-3EB8-4BEE-9995-0B8C33A6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0EBD65A-EA6E-4D44-AD7A-A48787B54D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PosterPresentations.com-100CMx140CM</Template>
  <TotalTime>381</TotalTime>
  <Words>686</Words>
  <Application>Microsoft Office PowerPoint</Application>
  <PresentationFormat>Custom</PresentationFormat>
  <Paragraphs>63</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Ali Cali Alio</cp:lastModifiedBy>
  <cp:revision>44</cp:revision>
  <dcterms:created xsi:type="dcterms:W3CDTF">2012-02-10T00:21:22Z</dcterms:created>
  <dcterms:modified xsi:type="dcterms:W3CDTF">2020-04-23T13:47:44Z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0x01010073C9647D609EA3448FE44D7E3246A9C8</vt:lpwstr>
  </property>
</Properties>
</file>