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3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4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91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4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7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5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30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4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27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2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1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0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6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66DF8B-A3AE-487F-A582-5273D9EBC3BB}" type="datetimeFigureOut">
              <a:rPr lang="en-IN" smtClean="0"/>
              <a:t>14-07-2020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C0B8-B430-442A-BDC1-97405C6E0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86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3730" y="214649"/>
            <a:ext cx="272453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Dictionary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1420190"/>
            <a:ext cx="9437370" cy="368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5" dirty="0">
                <a:latin typeface="Carlito"/>
                <a:cs typeface="Carlito"/>
              </a:rPr>
              <a:t>Python's dictionaries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kind of hash </a:t>
            </a:r>
            <a:r>
              <a:rPr sz="2200" spc="-10" dirty="0">
                <a:latin typeface="Carlito"/>
                <a:cs typeface="Carlito"/>
              </a:rPr>
              <a:t>table </a:t>
            </a:r>
            <a:r>
              <a:rPr sz="2200" spc="-5" dirty="0">
                <a:latin typeface="Carlito"/>
                <a:cs typeface="Carlito"/>
              </a:rPr>
              <a:t>type which </a:t>
            </a:r>
            <a:r>
              <a:rPr sz="2200" spc="-10" dirty="0">
                <a:latin typeface="Carlito"/>
                <a:cs typeface="Carlito"/>
              </a:rPr>
              <a:t>consist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b="1" spc="-20" dirty="0">
                <a:latin typeface="Carlito"/>
                <a:cs typeface="Carlito"/>
              </a:rPr>
              <a:t>key-value</a:t>
            </a:r>
            <a:r>
              <a:rPr sz="2200" b="1" spc="1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pairs</a:t>
            </a:r>
            <a:endParaRPr sz="22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b="1" spc="-15" dirty="0">
                <a:latin typeface="Carlito"/>
                <a:cs typeface="Carlito"/>
              </a:rPr>
              <a:t>unordered</a:t>
            </a:r>
            <a:r>
              <a:rPr sz="2200" b="1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elements.</a:t>
            </a:r>
            <a:endParaRPr sz="2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90"/>
              </a:spcBef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20" dirty="0">
                <a:solidFill>
                  <a:srgbClr val="CC9A1A"/>
                </a:solidFill>
                <a:latin typeface="Carlito"/>
                <a:cs typeface="Carlito"/>
              </a:rPr>
              <a:t>Keys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must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immutable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types</a:t>
            </a:r>
            <a:r>
              <a:rPr sz="2000" spc="-5" dirty="0">
                <a:latin typeface="Carlito"/>
                <a:cs typeface="Carlito"/>
              </a:rPr>
              <a:t>,</a:t>
            </a:r>
            <a:r>
              <a:rPr lang="en-US" sz="2000" spc="-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usually </a:t>
            </a:r>
            <a:r>
              <a:rPr sz="2000" spc="-10" dirty="0">
                <a:latin typeface="Carlito"/>
                <a:cs typeface="Carlito"/>
              </a:rPr>
              <a:t>numbers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strings.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20" dirty="0">
                <a:solidFill>
                  <a:srgbClr val="CC9A1A"/>
                </a:solidFill>
                <a:latin typeface="Carlito"/>
                <a:cs typeface="Carlito"/>
              </a:rPr>
              <a:t>Values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can be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arbitrary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object.</a:t>
            </a:r>
          </a:p>
          <a:p>
            <a:pPr marL="299085" indent="-287020">
              <a:lnSpc>
                <a:spcPct val="100000"/>
              </a:lnSpc>
              <a:spcBef>
                <a:spcPts val="112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Python </a:t>
            </a:r>
            <a:r>
              <a:rPr sz="2200" spc="-10" dirty="0">
                <a:latin typeface="Carlito"/>
                <a:cs typeface="Carlito"/>
              </a:rPr>
              <a:t>Dictionaries are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mutable </a:t>
            </a:r>
            <a:r>
              <a:rPr sz="2200" spc="-10" dirty="0">
                <a:latin typeface="Carlito"/>
                <a:cs typeface="Carlito"/>
              </a:rPr>
              <a:t>objects that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change </a:t>
            </a:r>
            <a:r>
              <a:rPr sz="2200" spc="-5" dirty="0">
                <a:latin typeface="Carlito"/>
                <a:cs typeface="Carlito"/>
              </a:rPr>
              <a:t>their</a:t>
            </a:r>
            <a:r>
              <a:rPr sz="2200" spc="1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values.</a:t>
            </a:r>
            <a:endParaRPr sz="2200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5" dirty="0">
                <a:latin typeface="Carlito"/>
                <a:cs typeface="Carlito"/>
              </a:rPr>
              <a:t>A dictionary is enclosed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i="1" spc="-10" dirty="0">
                <a:latin typeface="Carlito"/>
                <a:cs typeface="Carlito"/>
              </a:rPr>
              <a:t>curly braces </a:t>
            </a:r>
            <a:r>
              <a:rPr sz="2200" spc="-5" dirty="0">
                <a:latin typeface="Carlito"/>
                <a:cs typeface="Carlito"/>
              </a:rPr>
              <a:t>({ }), the </a:t>
            </a:r>
            <a:r>
              <a:rPr sz="2200" spc="-10" dirty="0">
                <a:latin typeface="Carlito"/>
                <a:cs typeface="Carlito"/>
              </a:rPr>
              <a:t>items are </a:t>
            </a:r>
            <a:r>
              <a:rPr sz="2200" spc="-20" dirty="0">
                <a:latin typeface="Carlito"/>
                <a:cs typeface="Carlito"/>
              </a:rPr>
              <a:t>separated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i="1" spc="-10" dirty="0">
                <a:latin typeface="Carlito"/>
                <a:cs typeface="Carlito"/>
              </a:rPr>
              <a:t>commas</a:t>
            </a:r>
            <a:r>
              <a:rPr sz="2200" spc="-10" dirty="0">
                <a:latin typeface="Carlito"/>
                <a:cs typeface="Carlito"/>
              </a:rPr>
              <a:t>,  </a:t>
            </a:r>
            <a:r>
              <a:rPr sz="2200" spc="-5" dirty="0">
                <a:latin typeface="Carlito"/>
                <a:cs typeface="Carlito"/>
              </a:rPr>
              <a:t>and each </a:t>
            </a:r>
            <a:r>
              <a:rPr sz="2200" spc="-35" dirty="0">
                <a:latin typeface="Carlito"/>
                <a:cs typeface="Carlito"/>
              </a:rPr>
              <a:t>key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separated from </a:t>
            </a:r>
            <a:r>
              <a:rPr sz="2200" spc="-5" dirty="0">
                <a:latin typeface="Carlito"/>
                <a:cs typeface="Carlito"/>
              </a:rPr>
              <a:t>its </a:t>
            </a:r>
            <a:r>
              <a:rPr sz="2200" spc="-10" dirty="0">
                <a:latin typeface="Carlito"/>
                <a:cs typeface="Carlito"/>
              </a:rPr>
              <a:t>value </a:t>
            </a:r>
            <a:r>
              <a:rPr sz="2200" spc="-15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i="1" spc="-15" dirty="0">
                <a:latin typeface="Carlito"/>
                <a:cs typeface="Carlito"/>
              </a:rPr>
              <a:t>colon</a:t>
            </a:r>
            <a:r>
              <a:rPr sz="2200" i="1" spc="1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(:).</a:t>
            </a:r>
            <a:endParaRPr sz="2200" dirty="0">
              <a:latin typeface="Carlito"/>
              <a:cs typeface="Carlito"/>
            </a:endParaRPr>
          </a:p>
          <a:p>
            <a:pPr marL="299085" marR="144145" indent="-287020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10" dirty="0">
                <a:latin typeface="Carlito"/>
                <a:cs typeface="Carlito"/>
              </a:rPr>
              <a:t>Dictionary’s values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assigned and accessed using </a:t>
            </a:r>
            <a:r>
              <a:rPr sz="2200" spc="-10" dirty="0">
                <a:latin typeface="Carlito"/>
                <a:cs typeface="Carlito"/>
              </a:rPr>
              <a:t>square </a:t>
            </a:r>
            <a:r>
              <a:rPr sz="2200" spc="-15" dirty="0">
                <a:latin typeface="Carlito"/>
                <a:cs typeface="Carlito"/>
              </a:rPr>
              <a:t>braces </a:t>
            </a:r>
            <a:r>
              <a:rPr sz="2200" dirty="0">
                <a:latin typeface="Carlito"/>
                <a:cs typeface="Carlito"/>
              </a:rPr>
              <a:t>(</a:t>
            </a:r>
            <a:r>
              <a:rPr sz="2200" dirty="0">
                <a:solidFill>
                  <a:srgbClr val="CC9A1A"/>
                </a:solidFill>
                <a:latin typeface="Carlito"/>
                <a:cs typeface="Carlito"/>
              </a:rPr>
              <a:t>[]</a:t>
            </a:r>
            <a:r>
              <a:rPr sz="2200" dirty="0">
                <a:latin typeface="Carlito"/>
                <a:cs typeface="Carlito"/>
              </a:rPr>
              <a:t>) </a:t>
            </a:r>
            <a:r>
              <a:rPr sz="2200" spc="-5" dirty="0">
                <a:latin typeface="Carlito"/>
                <a:cs typeface="Carlito"/>
              </a:rPr>
              <a:t>with a  </a:t>
            </a:r>
            <a:r>
              <a:rPr sz="2200" spc="-35" dirty="0">
                <a:latin typeface="Carlito"/>
                <a:cs typeface="Carlito"/>
              </a:rPr>
              <a:t>key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obtain </a:t>
            </a:r>
            <a:r>
              <a:rPr sz="2200" spc="-5" dirty="0">
                <a:latin typeface="Carlito"/>
                <a:cs typeface="Carlito"/>
              </a:rPr>
              <a:t>its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value.</a:t>
            </a:r>
            <a:endParaRPr sz="2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6933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847344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8352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7938" y="247625"/>
            <a:ext cx="285612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Dictionary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9076" y="840486"/>
            <a:ext cx="8008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example </a:t>
            </a:r>
            <a:r>
              <a:rPr sz="2000" spc="-10" dirty="0">
                <a:latin typeface="Carlito"/>
                <a:cs typeface="Carlito"/>
              </a:rPr>
              <a:t>shows </a:t>
            </a: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i="1" spc="-5" dirty="0">
                <a:latin typeface="Carlito"/>
                <a:cs typeface="Carlito"/>
              </a:rPr>
              <a:t>access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i="1" spc="-5" dirty="0">
                <a:latin typeface="Carlito"/>
                <a:cs typeface="Carlito"/>
              </a:rPr>
              <a:t>update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i="1" spc="-10" dirty="0">
                <a:latin typeface="Carlito"/>
                <a:cs typeface="Carlito"/>
              </a:rPr>
              <a:t>delete </a:t>
            </a:r>
            <a:r>
              <a:rPr sz="2000" spc="-5" dirty="0">
                <a:latin typeface="Carlito"/>
                <a:cs typeface="Carlito"/>
              </a:rPr>
              <a:t>dictionary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elements: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82340" y="1170432"/>
            <a:ext cx="5801995" cy="5561330"/>
            <a:chOff x="3482340" y="1170432"/>
            <a:chExt cx="5801995" cy="5561330"/>
          </a:xfrm>
        </p:grpSpPr>
        <p:sp>
          <p:nvSpPr>
            <p:cNvPr id="8" name="object 8"/>
            <p:cNvSpPr/>
            <p:nvPr/>
          </p:nvSpPr>
          <p:spPr>
            <a:xfrm>
              <a:off x="3482340" y="1170432"/>
              <a:ext cx="5801868" cy="3910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7900" y="1206500"/>
              <a:ext cx="5676900" cy="3784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3074" y="1201674"/>
              <a:ext cx="5686425" cy="3794125"/>
            </a:xfrm>
            <a:custGeom>
              <a:avLst/>
              <a:gdLst/>
              <a:ahLst/>
              <a:cxnLst/>
              <a:rect l="l" t="t" r="r" b="b"/>
              <a:pathLst>
                <a:path w="5686425" h="3794125">
                  <a:moveTo>
                    <a:pt x="0" y="3794125"/>
                  </a:moveTo>
                  <a:lnTo>
                    <a:pt x="5686425" y="3794125"/>
                  </a:lnTo>
                  <a:lnTo>
                    <a:pt x="5686425" y="0"/>
                  </a:lnTo>
                  <a:lnTo>
                    <a:pt x="0" y="0"/>
                  </a:lnTo>
                  <a:lnTo>
                    <a:pt x="0" y="3794125"/>
                  </a:lnTo>
                  <a:close/>
                </a:path>
              </a:pathLst>
            </a:custGeom>
            <a:ln w="9525">
              <a:solidFill>
                <a:srgbClr val="CC9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2340" y="5056630"/>
              <a:ext cx="5801868" cy="1674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00" y="5092700"/>
              <a:ext cx="5676900" cy="1549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3074" y="5087937"/>
              <a:ext cx="5686425" cy="1558925"/>
            </a:xfrm>
            <a:custGeom>
              <a:avLst/>
              <a:gdLst/>
              <a:ahLst/>
              <a:cxnLst/>
              <a:rect l="l" t="t" r="r" b="b"/>
              <a:pathLst>
                <a:path w="5686425" h="1558925">
                  <a:moveTo>
                    <a:pt x="0" y="1558925"/>
                  </a:moveTo>
                  <a:lnTo>
                    <a:pt x="5686425" y="1558925"/>
                  </a:lnTo>
                  <a:lnTo>
                    <a:pt x="5686425" y="0"/>
                  </a:lnTo>
                  <a:lnTo>
                    <a:pt x="0" y="0"/>
                  </a:lnTo>
                  <a:lnTo>
                    <a:pt x="0" y="1558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7794" y="4970526"/>
            <a:ext cx="152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output: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3843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11209655" cy="6858000"/>
            <a:chOff x="150812" y="0"/>
            <a:chExt cx="11209655" cy="6858000"/>
          </a:xfrm>
        </p:grpSpPr>
        <p:sp>
          <p:nvSpPr>
            <p:cNvPr id="3" name="object 3"/>
            <p:cNvSpPr/>
            <p:nvPr/>
          </p:nvSpPr>
          <p:spPr>
            <a:xfrm>
              <a:off x="1597152" y="1024127"/>
              <a:ext cx="9762744" cy="59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742" y="1013078"/>
              <a:ext cx="9704070" cy="0"/>
            </a:xfrm>
            <a:custGeom>
              <a:avLst/>
              <a:gdLst/>
              <a:ahLst/>
              <a:cxnLst/>
              <a:rect l="l" t="t" r="r" b="b"/>
              <a:pathLst>
                <a:path w="9704070">
                  <a:moveTo>
                    <a:pt x="0" y="0"/>
                  </a:moveTo>
                  <a:lnTo>
                    <a:pt x="9703689" y="0"/>
                  </a:lnTo>
                </a:path>
              </a:pathLst>
            </a:custGeom>
            <a:ln w="285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61722" y="192874"/>
            <a:ext cx="266855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Dictionary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1541" y="1206246"/>
            <a:ext cx="89865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Dictionary</a:t>
            </a:r>
            <a:r>
              <a:rPr sz="2200" b="1" spc="6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C9A1A"/>
                </a:solidFill>
                <a:latin typeface="Carlito"/>
                <a:cs typeface="Carlito"/>
              </a:rPr>
              <a:t>Functions</a:t>
            </a:r>
            <a:endParaRPr sz="2200">
              <a:latin typeface="Carlito"/>
              <a:cs typeface="Carlito"/>
            </a:endParaRPr>
          </a:p>
          <a:p>
            <a:pPr marL="1727200" lvl="1" indent="-3435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sz="2000" b="1" dirty="0">
                <a:latin typeface="Carlito"/>
                <a:cs typeface="Carlito"/>
              </a:rPr>
              <a:t>cmp</a:t>
            </a:r>
            <a:r>
              <a:rPr sz="2000" dirty="0">
                <a:latin typeface="Carlito"/>
                <a:cs typeface="Carlito"/>
              </a:rPr>
              <a:t>(dict1, </a:t>
            </a:r>
            <a:r>
              <a:rPr sz="2000" spc="-5" dirty="0">
                <a:latin typeface="Carlito"/>
                <a:cs typeface="Carlito"/>
              </a:rPr>
              <a:t>dict2)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compares </a:t>
            </a:r>
            <a:r>
              <a:rPr sz="2000" spc="-5" dirty="0">
                <a:latin typeface="Carlito"/>
                <a:cs typeface="Carlito"/>
              </a:rPr>
              <a:t>elements of both dict.</a:t>
            </a:r>
            <a:endParaRPr sz="2000">
              <a:latin typeface="Carlito"/>
              <a:cs typeface="Carlito"/>
            </a:endParaRPr>
          </a:p>
          <a:p>
            <a:pPr marL="1727200" lvl="1" indent="-343535">
              <a:lnSpc>
                <a:spcPct val="100000"/>
              </a:lnSpc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sz="2000" b="1" dirty="0">
                <a:latin typeface="Carlito"/>
                <a:cs typeface="Carlito"/>
              </a:rPr>
              <a:t>len</a:t>
            </a:r>
            <a:r>
              <a:rPr sz="2000" dirty="0">
                <a:latin typeface="Carlito"/>
                <a:cs typeface="Carlito"/>
              </a:rPr>
              <a:t>(dict) : </a:t>
            </a:r>
            <a:r>
              <a:rPr sz="2000" spc="-5" dirty="0">
                <a:latin typeface="Carlito"/>
                <a:cs typeface="Carlito"/>
              </a:rPr>
              <a:t>gives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total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85" dirty="0">
                <a:latin typeface="Arial"/>
                <a:cs typeface="Arial"/>
              </a:rPr>
              <a:t>(key, </a:t>
            </a:r>
            <a:r>
              <a:rPr sz="2000" spc="-80" dirty="0">
                <a:latin typeface="Arial"/>
                <a:cs typeface="Arial"/>
              </a:rPr>
              <a:t>value) </a:t>
            </a:r>
            <a:r>
              <a:rPr sz="2000" spc="-70" dirty="0">
                <a:latin typeface="Arial"/>
                <a:cs typeface="Arial"/>
              </a:rPr>
              <a:t>pairs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8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dictionary.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rlito"/>
              <a:cs typeface="Carlito"/>
            </a:endParaRPr>
          </a:p>
          <a:p>
            <a:pPr marL="393065" indent="-287020">
              <a:lnSpc>
                <a:spcPct val="100000"/>
              </a:lnSpc>
              <a:buFont typeface="Wingdings"/>
              <a:buChar char=""/>
              <a:tabLst>
                <a:tab pos="392430" algn="l"/>
                <a:tab pos="393065" algn="l"/>
              </a:tabLst>
            </a:pP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Common Dictionary</a:t>
            </a:r>
            <a:r>
              <a:rPr sz="2200" b="1" spc="50" dirty="0">
                <a:solidFill>
                  <a:srgbClr val="CC9A1A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C9A1A"/>
                </a:solidFill>
                <a:latin typeface="Carlito"/>
                <a:cs typeface="Carlito"/>
              </a:rPr>
              <a:t>Methods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37971"/>
              </p:ext>
            </p:extLst>
          </p:nvPr>
        </p:nvGraphicFramePr>
        <p:xfrm>
          <a:off x="2708275" y="2973958"/>
          <a:ext cx="7179945" cy="2966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keys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list of dict's</a:t>
                      </a:r>
                      <a:r>
                        <a:rPr sz="16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2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keys</a:t>
                      </a:r>
                      <a:endParaRPr sz="1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list of </a:t>
                      </a:r>
                      <a:r>
                        <a:rPr sz="1600" i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's</a:t>
                      </a:r>
                      <a:r>
                        <a:rPr sz="1600" spc="3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endParaRPr sz="16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items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a list of </a:t>
                      </a:r>
                      <a:r>
                        <a:rPr sz="1600" i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's </a:t>
                      </a:r>
                      <a:r>
                        <a:rPr sz="1600" spc="-4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(key, 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value)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tuple</a:t>
                      </a:r>
                      <a:r>
                        <a:rPr sz="1600" spc="9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pairs</a:t>
                      </a:r>
                      <a:endParaRPr sz="16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2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get</a:t>
                      </a:r>
                      <a:r>
                        <a:rPr sz="1600" spc="-2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(key, 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default=None)</a:t>
                      </a:r>
                      <a:endParaRPr sz="1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key, </a:t>
                      </a: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or 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3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key 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not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600" spc="2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</a:t>
                      </a:r>
                      <a:endParaRPr sz="16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has_key</a:t>
                      </a: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(key)</a:t>
                      </a:r>
                      <a:endParaRPr sz="1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600" i="1" spc="-2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True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if </a:t>
                      </a:r>
                      <a:r>
                        <a:rPr sz="1600" spc="-3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key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in </a:t>
                      </a:r>
                      <a:r>
                        <a:rPr sz="1600" i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, </a:t>
                      </a:r>
                      <a:r>
                        <a:rPr sz="1600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False</a:t>
                      </a:r>
                      <a:r>
                        <a:rPr sz="1600" i="1" spc="9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otherwise</a:t>
                      </a:r>
                      <a:endParaRPr sz="16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update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(dict2)</a:t>
                      </a:r>
                      <a:endParaRPr sz="1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Adds </a:t>
                      </a:r>
                      <a:r>
                        <a:rPr sz="1600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dict2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's </a:t>
                      </a: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key-values </a:t>
                      </a:r>
                      <a:r>
                        <a:rPr sz="1600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pairs to</a:t>
                      </a:r>
                      <a:r>
                        <a:rPr sz="1600" spc="4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</a:t>
                      </a:r>
                      <a:endParaRPr sz="16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dict.</a:t>
                      </a:r>
                      <a:r>
                        <a:rPr sz="1600" b="1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clear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()</a:t>
                      </a:r>
                      <a:endParaRPr sz="160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Removes </a:t>
                      </a:r>
                      <a:r>
                        <a:rPr sz="160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elements of</a:t>
                      </a:r>
                      <a:r>
                        <a:rPr sz="1600" spc="55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i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dict</a:t>
                      </a:r>
                      <a:endParaRPr sz="16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15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251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Carlito</vt:lpstr>
      <vt:lpstr>Century Gothic</vt:lpstr>
      <vt:lpstr>Wingdings</vt:lpstr>
      <vt:lpstr>Wingdings 3</vt:lpstr>
      <vt:lpstr>Ion</vt:lpstr>
      <vt:lpstr>Dictionary</vt:lpstr>
      <vt:lpstr>Dictionary</vt:lpstr>
      <vt:lpstr>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Alvyn Abranches</dc:creator>
  <cp:lastModifiedBy>Alvyn Abranches</cp:lastModifiedBy>
  <cp:revision>5</cp:revision>
  <dcterms:created xsi:type="dcterms:W3CDTF">2020-07-14T14:07:27Z</dcterms:created>
  <dcterms:modified xsi:type="dcterms:W3CDTF">2020-07-14T17:43:08Z</dcterms:modified>
</cp:coreProperties>
</file>