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528" r:id="rId1"/>
  </p:sldMasterIdLst>
  <p:notesMasterIdLst>
    <p:notesMasterId r:id="rId39"/>
  </p:notesMasterIdLst>
  <p:sldIdLst>
    <p:sldId id="379" r:id="rId2"/>
    <p:sldId id="260" r:id="rId3"/>
    <p:sldId id="265" r:id="rId4"/>
    <p:sldId id="266" r:id="rId5"/>
    <p:sldId id="267" r:id="rId6"/>
    <p:sldId id="268" r:id="rId7"/>
    <p:sldId id="269" r:id="rId8"/>
    <p:sldId id="270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81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</p:sldIdLst>
  <p:sldSz cx="10693400" cy="10058400"/>
  <p:notesSz cx="10693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>
      <p:cViewPr varScale="1">
        <p:scale>
          <a:sx n="75" d="100"/>
          <a:sy n="75" d="100"/>
        </p:scale>
        <p:origin x="2312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44B43-C3B9-445B-8AF7-7349291CAD5B}" type="datetimeFigureOut">
              <a:rPr lang="en-US" smtClean="0"/>
              <a:t>7/3/20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1257300"/>
            <a:ext cx="36068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4840288"/>
            <a:ext cx="85534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4633913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9553575"/>
            <a:ext cx="463232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F69C7-4CC2-4E07-A83A-F27F1179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23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37631" y="1"/>
            <a:ext cx="4418453" cy="100584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4452" y="1341122"/>
            <a:ext cx="8124279" cy="5116123"/>
          </a:xfrm>
        </p:spPr>
        <p:txBody>
          <a:bodyPr anchor="b">
            <a:normAutofit/>
          </a:bodyPr>
          <a:lstStyle>
            <a:lvl1pPr algn="r">
              <a:defRPr sz="6315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9735" y="6457244"/>
            <a:ext cx="6738997" cy="2001312"/>
          </a:xfrm>
        </p:spPr>
        <p:txBody>
          <a:bodyPr anchor="t">
            <a:normAutofit/>
          </a:bodyPr>
          <a:lstStyle>
            <a:lvl1pPr marL="0" indent="0" algn="r">
              <a:buNone/>
              <a:defRPr sz="2105">
                <a:solidFill>
                  <a:schemeClr val="tx1"/>
                </a:solidFill>
              </a:defRPr>
            </a:lvl1pPr>
            <a:lvl2pPr marL="534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9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3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38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73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07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42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77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67085" y="8972093"/>
            <a:ext cx="1002767" cy="535517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37755" y="8972093"/>
            <a:ext cx="4221037" cy="535517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77527" y="8972093"/>
            <a:ext cx="481203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reeform 12"/>
          <p:cNvSpPr/>
          <p:nvPr/>
        </p:nvSpPr>
        <p:spPr bwMode="auto">
          <a:xfrm>
            <a:off x="237631" y="5532120"/>
            <a:ext cx="423280" cy="132716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655343" y="5671821"/>
            <a:ext cx="72404" cy="118746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57863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204" y="6941535"/>
            <a:ext cx="8789534" cy="831216"/>
          </a:xfrm>
        </p:spPr>
        <p:txBody>
          <a:bodyPr anchor="b">
            <a:normAutofit/>
          </a:bodyPr>
          <a:lstStyle>
            <a:lvl1pPr algn="ctr">
              <a:defRPr sz="280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3277" y="1367097"/>
            <a:ext cx="7216718" cy="464196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871"/>
            </a:lvl1pPr>
            <a:lvl2pPr marL="534650" indent="0">
              <a:buNone/>
              <a:defRPr sz="1871"/>
            </a:lvl2pPr>
            <a:lvl3pPr marL="1069299" indent="0">
              <a:buNone/>
              <a:defRPr sz="1871"/>
            </a:lvl3pPr>
            <a:lvl4pPr marL="1603949" indent="0">
              <a:buNone/>
              <a:defRPr sz="1871"/>
            </a:lvl4pPr>
            <a:lvl5pPr marL="2138599" indent="0">
              <a:buNone/>
              <a:defRPr sz="1871"/>
            </a:lvl5pPr>
            <a:lvl6pPr marL="2673248" indent="0">
              <a:buNone/>
              <a:defRPr sz="1871"/>
            </a:lvl6pPr>
            <a:lvl7pPr marL="3207898" indent="0">
              <a:buNone/>
              <a:defRPr sz="1871"/>
            </a:lvl7pPr>
            <a:lvl8pPr marL="3742548" indent="0">
              <a:buNone/>
              <a:defRPr sz="1871"/>
            </a:lvl8pPr>
            <a:lvl9pPr marL="4277197" indent="0">
              <a:buNone/>
              <a:defRPr sz="187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2204" y="7772751"/>
            <a:ext cx="8789534" cy="724111"/>
          </a:xfrm>
        </p:spPr>
        <p:txBody>
          <a:bodyPr>
            <a:normAutofit/>
          </a:bodyPr>
          <a:lstStyle>
            <a:lvl1pPr marL="0" indent="0" algn="ctr">
              <a:buNone/>
              <a:defRPr sz="1637"/>
            </a:lvl1pPr>
            <a:lvl2pPr marL="534650" indent="0">
              <a:buNone/>
              <a:defRPr sz="1403"/>
            </a:lvl2pPr>
            <a:lvl3pPr marL="1069299" indent="0">
              <a:buNone/>
              <a:defRPr sz="1169"/>
            </a:lvl3pPr>
            <a:lvl4pPr marL="1603949" indent="0">
              <a:buNone/>
              <a:defRPr sz="1052"/>
            </a:lvl4pPr>
            <a:lvl5pPr marL="2138599" indent="0">
              <a:buNone/>
              <a:defRPr sz="1052"/>
            </a:lvl5pPr>
            <a:lvl6pPr marL="2673248" indent="0">
              <a:buNone/>
              <a:defRPr sz="1052"/>
            </a:lvl6pPr>
            <a:lvl7pPr marL="3207898" indent="0">
              <a:buNone/>
              <a:defRPr sz="1052"/>
            </a:lvl7pPr>
            <a:lvl8pPr marL="3742548" indent="0">
              <a:buNone/>
              <a:defRPr sz="1052"/>
            </a:lvl8pPr>
            <a:lvl9pPr marL="4277197" indent="0">
              <a:buNone/>
              <a:defRPr sz="10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5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205" y="1005840"/>
            <a:ext cx="8789534" cy="4470400"/>
          </a:xfrm>
        </p:spPr>
        <p:txBody>
          <a:bodyPr anchor="ctr">
            <a:normAutofit/>
          </a:bodyPr>
          <a:lstStyle>
            <a:lvl1pPr algn="ctr">
              <a:defRPr sz="374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2205" y="6370320"/>
            <a:ext cx="8789535" cy="21234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339">
                <a:solidFill>
                  <a:schemeClr val="tx1"/>
                </a:solidFill>
              </a:defRPr>
            </a:lvl1pPr>
            <a:lvl2pPr marL="53465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2pPr>
            <a:lvl3pPr marL="1069299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3pPr>
            <a:lvl4pPr marL="1603949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4pPr>
            <a:lvl5pPr marL="2138599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5pPr>
            <a:lvl6pPr marL="267324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6pPr>
            <a:lvl7pPr marL="320789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7pPr>
            <a:lvl8pPr marL="374254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8pPr>
            <a:lvl9pPr marL="4277197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487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33685" y="1265767"/>
            <a:ext cx="534809" cy="857671"/>
          </a:xfrm>
          <a:prstGeom prst="rect">
            <a:avLst/>
          </a:prstGeom>
        </p:spPr>
        <p:txBody>
          <a:bodyPr vert="horz" lIns="106934" tIns="53467" rIns="106934" bIns="5346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355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56931" y="4135119"/>
            <a:ext cx="534809" cy="857671"/>
          </a:xfrm>
          <a:prstGeom prst="rect">
            <a:avLst/>
          </a:prstGeom>
        </p:spPr>
        <p:txBody>
          <a:bodyPr vert="horz" lIns="106934" tIns="53467" rIns="106934" bIns="5346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355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495" y="1005842"/>
            <a:ext cx="8155840" cy="4023359"/>
          </a:xfrm>
        </p:spPr>
        <p:txBody>
          <a:bodyPr anchor="ctr">
            <a:normAutofit/>
          </a:bodyPr>
          <a:lstStyle>
            <a:lvl1pPr algn="ctr">
              <a:defRPr sz="3742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69047" y="5029199"/>
            <a:ext cx="7754736" cy="558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105"/>
            </a:lvl1pPr>
            <a:lvl2pPr marL="534650" indent="0">
              <a:buFontTx/>
              <a:buNone/>
              <a:defRPr/>
            </a:lvl2pPr>
            <a:lvl3pPr marL="1069299" indent="0">
              <a:buFontTx/>
              <a:buNone/>
              <a:defRPr/>
            </a:lvl3pPr>
            <a:lvl4pPr marL="1603949" indent="0">
              <a:buFontTx/>
              <a:buNone/>
              <a:defRPr/>
            </a:lvl4pPr>
            <a:lvl5pPr marL="213859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2204" y="6370320"/>
            <a:ext cx="8789534" cy="21234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339">
                <a:solidFill>
                  <a:schemeClr val="tx1"/>
                </a:solidFill>
              </a:defRPr>
            </a:lvl1pPr>
            <a:lvl2pPr marL="53465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2pPr>
            <a:lvl3pPr marL="1069299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3pPr>
            <a:lvl4pPr marL="1603949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4pPr>
            <a:lvl5pPr marL="2138599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5pPr>
            <a:lvl6pPr marL="267324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6pPr>
            <a:lvl7pPr marL="320789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7pPr>
            <a:lvl8pPr marL="374254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8pPr>
            <a:lvl9pPr marL="4277197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610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206" y="4852585"/>
            <a:ext cx="8789532" cy="2154240"/>
          </a:xfrm>
        </p:spPr>
        <p:txBody>
          <a:bodyPr anchor="b">
            <a:normAutofit/>
          </a:bodyPr>
          <a:lstStyle>
            <a:lvl1pPr algn="r">
              <a:defRPr sz="374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2204" y="7006825"/>
            <a:ext cx="8789533" cy="1261920"/>
          </a:xfrm>
        </p:spPr>
        <p:txBody>
          <a:bodyPr anchor="t">
            <a:normAutofit/>
          </a:bodyPr>
          <a:lstStyle>
            <a:lvl1pPr marL="0" indent="0" algn="r">
              <a:buNone/>
              <a:defRPr sz="2339">
                <a:solidFill>
                  <a:schemeClr val="tx1"/>
                </a:solidFill>
              </a:defRPr>
            </a:lvl1pPr>
            <a:lvl2pPr marL="53465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2pPr>
            <a:lvl3pPr marL="1069299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3pPr>
            <a:lvl4pPr marL="1603949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4pPr>
            <a:lvl5pPr marL="2138599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5pPr>
            <a:lvl6pPr marL="267324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6pPr>
            <a:lvl7pPr marL="320789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7pPr>
            <a:lvl8pPr marL="374254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8pPr>
            <a:lvl9pPr marL="4277197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11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33685" y="1265767"/>
            <a:ext cx="534809" cy="857671"/>
          </a:xfrm>
          <a:prstGeom prst="rect">
            <a:avLst/>
          </a:prstGeom>
        </p:spPr>
        <p:txBody>
          <a:bodyPr vert="horz" lIns="106934" tIns="53467" rIns="106934" bIns="5346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355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56931" y="4135119"/>
            <a:ext cx="534809" cy="857671"/>
          </a:xfrm>
          <a:prstGeom prst="rect">
            <a:avLst/>
          </a:prstGeom>
        </p:spPr>
        <p:txBody>
          <a:bodyPr vert="horz" lIns="106934" tIns="53467" rIns="106934" bIns="5346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355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495" y="1005842"/>
            <a:ext cx="8155840" cy="4023359"/>
          </a:xfrm>
        </p:spPr>
        <p:txBody>
          <a:bodyPr anchor="ctr">
            <a:normAutofit/>
          </a:bodyPr>
          <a:lstStyle>
            <a:lvl1pPr algn="ctr">
              <a:defRPr sz="3742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02206" y="5699760"/>
            <a:ext cx="8789533" cy="1303867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807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2204" y="7003627"/>
            <a:ext cx="8789533" cy="1490133"/>
          </a:xfrm>
        </p:spPr>
        <p:txBody>
          <a:bodyPr anchor="t">
            <a:normAutofit/>
          </a:bodyPr>
          <a:lstStyle>
            <a:lvl1pPr marL="0" indent="0" algn="r">
              <a:buNone/>
              <a:defRPr sz="2105">
                <a:solidFill>
                  <a:schemeClr val="tx1"/>
                </a:solidFill>
              </a:defRPr>
            </a:lvl1pPr>
            <a:lvl2pPr marL="53465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2pPr>
            <a:lvl3pPr marL="1069299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3pPr>
            <a:lvl4pPr marL="1603949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4pPr>
            <a:lvl5pPr marL="2138599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5pPr>
            <a:lvl6pPr marL="267324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6pPr>
            <a:lvl7pPr marL="320789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7pPr>
            <a:lvl8pPr marL="374254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8pPr>
            <a:lvl9pPr marL="4277197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366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206" y="1005842"/>
            <a:ext cx="8789534" cy="400007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02205" y="5140960"/>
            <a:ext cx="8789535" cy="12293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274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2205" y="6370320"/>
            <a:ext cx="8789535" cy="2123440"/>
          </a:xfrm>
        </p:spPr>
        <p:txBody>
          <a:bodyPr anchor="t">
            <a:normAutofit/>
          </a:bodyPr>
          <a:lstStyle>
            <a:lvl1pPr marL="0" indent="0" algn="l">
              <a:buNone/>
              <a:defRPr sz="2105">
                <a:solidFill>
                  <a:schemeClr val="tx1"/>
                </a:solidFill>
              </a:defRPr>
            </a:lvl1pPr>
            <a:lvl2pPr marL="53465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2pPr>
            <a:lvl3pPr marL="1069299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3pPr>
            <a:lvl4pPr marL="1603949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4pPr>
            <a:lvl5pPr marL="2138599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5pPr>
            <a:lvl6pPr marL="267324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6pPr>
            <a:lvl7pPr marL="320789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7pPr>
            <a:lvl8pPr marL="374254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8pPr>
            <a:lvl9pPr marL="4277197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43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267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38574" y="1005840"/>
            <a:ext cx="1553166" cy="74879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2205" y="1005840"/>
            <a:ext cx="7035814" cy="748792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11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551" y="670561"/>
            <a:ext cx="9010180" cy="2905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551" y="3911600"/>
            <a:ext cx="9010180" cy="488813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8785" y="8958654"/>
            <a:ext cx="1002767" cy="535517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6902" y="8958654"/>
            <a:ext cx="6215032" cy="535517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58404" y="8958654"/>
            <a:ext cx="500327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29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681" y="3911598"/>
            <a:ext cx="7835050" cy="3461437"/>
          </a:xfrm>
        </p:spPr>
        <p:txBody>
          <a:bodyPr anchor="b"/>
          <a:lstStyle>
            <a:lvl1pPr algn="r">
              <a:defRPr sz="467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3684" y="7373036"/>
            <a:ext cx="7835046" cy="1261920"/>
          </a:xfrm>
        </p:spPr>
        <p:txBody>
          <a:bodyPr anchor="t">
            <a:normAutofit/>
          </a:bodyPr>
          <a:lstStyle>
            <a:lvl1pPr marL="0" indent="0" algn="r">
              <a:buNone/>
              <a:defRPr sz="2339">
                <a:solidFill>
                  <a:schemeClr val="tx1"/>
                </a:solidFill>
              </a:defRPr>
            </a:lvl1pPr>
            <a:lvl2pPr marL="53465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2pPr>
            <a:lvl3pPr marL="1069299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3pPr>
            <a:lvl4pPr marL="1603949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4pPr>
            <a:lvl5pPr marL="2138599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5pPr>
            <a:lvl6pPr marL="267324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6pPr>
            <a:lvl7pPr marL="320789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7pPr>
            <a:lvl8pPr marL="374254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8pPr>
            <a:lvl9pPr marL="4277197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75185" y="8970237"/>
            <a:ext cx="483545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22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551" y="1005842"/>
            <a:ext cx="9010180" cy="2570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8550" y="3911600"/>
            <a:ext cx="4373601" cy="4940722"/>
          </a:xfrm>
        </p:spPr>
        <p:txBody>
          <a:bodyPr>
            <a:normAutofit/>
          </a:bodyPr>
          <a:lstStyle>
            <a:lvl1pPr>
              <a:defRPr sz="2105"/>
            </a:lvl1pPr>
            <a:lvl2pPr>
              <a:defRPr sz="1871"/>
            </a:lvl2pPr>
            <a:lvl3pPr>
              <a:defRPr sz="1637"/>
            </a:lvl3pPr>
            <a:lvl4pPr>
              <a:defRPr sz="1403"/>
            </a:lvl4pPr>
            <a:lvl5pPr>
              <a:defRPr sz="1403"/>
            </a:lvl5pPr>
            <a:lvl6pPr>
              <a:defRPr sz="1403"/>
            </a:lvl6pPr>
            <a:lvl7pPr>
              <a:defRPr sz="1403"/>
            </a:lvl7pPr>
            <a:lvl8pPr>
              <a:defRPr sz="1403"/>
            </a:lvl8pPr>
            <a:lvl9pPr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5129" y="3911600"/>
            <a:ext cx="4373601" cy="4908675"/>
          </a:xfrm>
        </p:spPr>
        <p:txBody>
          <a:bodyPr>
            <a:normAutofit/>
          </a:bodyPr>
          <a:lstStyle>
            <a:lvl1pPr>
              <a:defRPr sz="2105"/>
            </a:lvl1pPr>
            <a:lvl2pPr>
              <a:defRPr sz="1871"/>
            </a:lvl2pPr>
            <a:lvl3pPr>
              <a:defRPr sz="1637"/>
            </a:lvl3pPr>
            <a:lvl4pPr>
              <a:defRPr sz="1403"/>
            </a:lvl4pPr>
            <a:lvl5pPr>
              <a:defRPr sz="1403"/>
            </a:lvl5pPr>
            <a:lvl6pPr>
              <a:defRPr sz="1403"/>
            </a:lvl6pPr>
            <a:lvl7pPr>
              <a:defRPr sz="1403"/>
            </a:lvl7pPr>
            <a:lvl8pPr>
              <a:defRPr sz="1403"/>
            </a:lvl8pPr>
            <a:lvl9pPr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8880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755" y="3899182"/>
            <a:ext cx="4041940" cy="845184"/>
          </a:xfrm>
        </p:spPr>
        <p:txBody>
          <a:bodyPr anchor="b">
            <a:noAutofit/>
          </a:bodyPr>
          <a:lstStyle>
            <a:lvl1pPr marL="0" indent="0">
              <a:buNone/>
              <a:defRPr sz="3274" b="0">
                <a:solidFill>
                  <a:schemeClr val="accent1">
                    <a:lumMod val="75000"/>
                  </a:schemeClr>
                </a:solidFill>
              </a:defRPr>
            </a:lvl1pPr>
            <a:lvl2pPr marL="534650" indent="0">
              <a:buNone/>
              <a:defRPr sz="2339" b="1"/>
            </a:lvl2pPr>
            <a:lvl3pPr marL="1069299" indent="0">
              <a:buNone/>
              <a:defRPr sz="2105" b="1"/>
            </a:lvl3pPr>
            <a:lvl4pPr marL="1603949" indent="0">
              <a:buNone/>
              <a:defRPr sz="1871" b="1"/>
            </a:lvl4pPr>
            <a:lvl5pPr marL="2138599" indent="0">
              <a:buNone/>
              <a:defRPr sz="1871" b="1"/>
            </a:lvl5pPr>
            <a:lvl6pPr marL="2673248" indent="0">
              <a:buNone/>
              <a:defRPr sz="1871" b="1"/>
            </a:lvl6pPr>
            <a:lvl7pPr marL="3207898" indent="0">
              <a:buNone/>
              <a:defRPr sz="1871" b="1"/>
            </a:lvl7pPr>
            <a:lvl8pPr marL="3742548" indent="0">
              <a:buNone/>
              <a:defRPr sz="1871" b="1"/>
            </a:lvl8pPr>
            <a:lvl9pPr marL="4277197" indent="0">
              <a:buNone/>
              <a:defRPr sz="18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2203" y="4891827"/>
            <a:ext cx="4294490" cy="3909047"/>
          </a:xfrm>
        </p:spPr>
        <p:txBody>
          <a:bodyPr anchor="t">
            <a:normAutofit/>
          </a:bodyPr>
          <a:lstStyle>
            <a:lvl1pPr>
              <a:defRPr sz="2105"/>
            </a:lvl1pPr>
            <a:lvl2pPr>
              <a:defRPr sz="1871"/>
            </a:lvl2pPr>
            <a:lvl3pPr>
              <a:defRPr sz="1637"/>
            </a:lvl3pPr>
            <a:lvl4pPr>
              <a:defRPr sz="1403"/>
            </a:lvl4pPr>
            <a:lvl5pPr>
              <a:defRPr sz="1403"/>
            </a:lvl5pPr>
            <a:lvl6pPr>
              <a:defRPr sz="1403"/>
            </a:lvl6pPr>
            <a:lvl7pPr>
              <a:defRPr sz="1403"/>
            </a:lvl7pPr>
            <a:lvl8pPr>
              <a:defRPr sz="1403"/>
            </a:lvl8pPr>
            <a:lvl9pPr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6333" y="3911600"/>
            <a:ext cx="4055406" cy="845184"/>
          </a:xfrm>
        </p:spPr>
        <p:txBody>
          <a:bodyPr anchor="b">
            <a:noAutofit/>
          </a:bodyPr>
          <a:lstStyle>
            <a:lvl1pPr marL="0" indent="0">
              <a:buNone/>
              <a:defRPr sz="3274" b="0">
                <a:solidFill>
                  <a:schemeClr val="accent1">
                    <a:lumMod val="75000"/>
                  </a:schemeClr>
                </a:solidFill>
              </a:defRPr>
            </a:lvl1pPr>
            <a:lvl2pPr marL="534650" indent="0">
              <a:buNone/>
              <a:defRPr sz="2339" b="1"/>
            </a:lvl2pPr>
            <a:lvl3pPr marL="1069299" indent="0">
              <a:buNone/>
              <a:defRPr sz="2105" b="1"/>
            </a:lvl3pPr>
            <a:lvl4pPr marL="1603949" indent="0">
              <a:buNone/>
              <a:defRPr sz="1871" b="1"/>
            </a:lvl4pPr>
            <a:lvl5pPr marL="2138599" indent="0">
              <a:buNone/>
              <a:defRPr sz="1871" b="1"/>
            </a:lvl5pPr>
            <a:lvl6pPr marL="2673248" indent="0">
              <a:buNone/>
              <a:defRPr sz="1871" b="1"/>
            </a:lvl6pPr>
            <a:lvl7pPr marL="3207898" indent="0">
              <a:buNone/>
              <a:defRPr sz="1871" b="1"/>
            </a:lvl7pPr>
            <a:lvl8pPr marL="3742548" indent="0">
              <a:buNone/>
              <a:defRPr sz="1871" b="1"/>
            </a:lvl8pPr>
            <a:lvl9pPr marL="4277197" indent="0">
              <a:buNone/>
              <a:defRPr sz="18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97247" y="4891827"/>
            <a:ext cx="4294490" cy="3909047"/>
          </a:xfrm>
        </p:spPr>
        <p:txBody>
          <a:bodyPr anchor="t">
            <a:normAutofit/>
          </a:bodyPr>
          <a:lstStyle>
            <a:lvl1pPr>
              <a:defRPr sz="2105"/>
            </a:lvl1pPr>
            <a:lvl2pPr>
              <a:defRPr sz="1871"/>
            </a:lvl2pPr>
            <a:lvl3pPr>
              <a:defRPr sz="1637"/>
            </a:lvl3pPr>
            <a:lvl4pPr>
              <a:defRPr sz="1403"/>
            </a:lvl4pPr>
            <a:lvl5pPr>
              <a:defRPr sz="1403"/>
            </a:lvl5pPr>
            <a:lvl6pPr>
              <a:defRPr sz="1403"/>
            </a:lvl6pPr>
            <a:lvl7pPr>
              <a:defRPr sz="1403"/>
            </a:lvl7pPr>
            <a:lvl8pPr>
              <a:defRPr sz="1403"/>
            </a:lvl8pPr>
            <a:lvl9pPr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8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77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47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204" y="2346960"/>
            <a:ext cx="3113686" cy="2011680"/>
          </a:xfrm>
        </p:spPr>
        <p:txBody>
          <a:bodyPr anchor="b">
            <a:normAutofit/>
          </a:bodyPr>
          <a:lstStyle>
            <a:lvl1pPr algn="ctr">
              <a:defRPr sz="280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444" y="1005841"/>
            <a:ext cx="5475294" cy="7487921"/>
          </a:xfrm>
        </p:spPr>
        <p:txBody>
          <a:bodyPr anchor="ctr">
            <a:normAutofit/>
          </a:bodyPr>
          <a:lstStyle>
            <a:lvl1pPr>
              <a:defRPr sz="2339"/>
            </a:lvl1pPr>
            <a:lvl2pPr>
              <a:defRPr sz="2105"/>
            </a:lvl2pPr>
            <a:lvl3pPr>
              <a:defRPr sz="1871"/>
            </a:lvl3pPr>
            <a:lvl4pPr>
              <a:defRPr sz="1637"/>
            </a:lvl4pPr>
            <a:lvl5pPr>
              <a:defRPr sz="1637"/>
            </a:lvl5pPr>
            <a:lvl6pPr>
              <a:defRPr sz="1637"/>
            </a:lvl6pPr>
            <a:lvl7pPr>
              <a:defRPr sz="1637"/>
            </a:lvl7pPr>
            <a:lvl8pPr>
              <a:defRPr sz="1637"/>
            </a:lvl8pPr>
            <a:lvl9pPr>
              <a:defRPr sz="16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2204" y="4358640"/>
            <a:ext cx="3113686" cy="2682240"/>
          </a:xfrm>
        </p:spPr>
        <p:txBody>
          <a:bodyPr>
            <a:normAutofit/>
          </a:bodyPr>
          <a:lstStyle>
            <a:lvl1pPr marL="0" indent="0" algn="ctr">
              <a:buNone/>
              <a:defRPr sz="1871"/>
            </a:lvl1pPr>
            <a:lvl2pPr marL="534650" indent="0">
              <a:buNone/>
              <a:defRPr sz="1403"/>
            </a:lvl2pPr>
            <a:lvl3pPr marL="1069299" indent="0">
              <a:buNone/>
              <a:defRPr sz="1169"/>
            </a:lvl3pPr>
            <a:lvl4pPr marL="1603949" indent="0">
              <a:buNone/>
              <a:defRPr sz="1052"/>
            </a:lvl4pPr>
            <a:lvl5pPr marL="2138599" indent="0">
              <a:buNone/>
              <a:defRPr sz="1052"/>
            </a:lvl5pPr>
            <a:lvl6pPr marL="2673248" indent="0">
              <a:buNone/>
              <a:defRPr sz="1052"/>
            </a:lvl6pPr>
            <a:lvl7pPr marL="3207898" indent="0">
              <a:buNone/>
              <a:defRPr sz="1052"/>
            </a:lvl7pPr>
            <a:lvl8pPr marL="3742548" indent="0">
              <a:buNone/>
              <a:defRPr sz="1052"/>
            </a:lvl8pPr>
            <a:lvl9pPr marL="4277197" indent="0">
              <a:buNone/>
              <a:defRPr sz="10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2843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811" y="2570479"/>
            <a:ext cx="4760433" cy="2011680"/>
          </a:xfrm>
        </p:spPr>
        <p:txBody>
          <a:bodyPr anchor="b">
            <a:normAutofit/>
          </a:bodyPr>
          <a:lstStyle>
            <a:lvl1pPr algn="ctr">
              <a:defRPr sz="327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62904" y="1341120"/>
            <a:ext cx="2878437" cy="67056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871"/>
            </a:lvl1pPr>
            <a:lvl2pPr marL="534650" indent="0">
              <a:buNone/>
              <a:defRPr sz="1871"/>
            </a:lvl2pPr>
            <a:lvl3pPr marL="1069299" indent="0">
              <a:buNone/>
              <a:defRPr sz="1871"/>
            </a:lvl3pPr>
            <a:lvl4pPr marL="1603949" indent="0">
              <a:buNone/>
              <a:defRPr sz="1871"/>
            </a:lvl4pPr>
            <a:lvl5pPr marL="2138599" indent="0">
              <a:buNone/>
              <a:defRPr sz="1871"/>
            </a:lvl5pPr>
            <a:lvl6pPr marL="2673248" indent="0">
              <a:buNone/>
              <a:defRPr sz="1871"/>
            </a:lvl6pPr>
            <a:lvl7pPr marL="3207898" indent="0">
              <a:buNone/>
              <a:defRPr sz="1871"/>
            </a:lvl7pPr>
            <a:lvl8pPr marL="3742548" indent="0">
              <a:buNone/>
              <a:defRPr sz="1871"/>
            </a:lvl8pPr>
            <a:lvl9pPr marL="4277197" indent="0">
              <a:buNone/>
              <a:defRPr sz="187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0811" y="4582159"/>
            <a:ext cx="4760433" cy="2682240"/>
          </a:xfrm>
        </p:spPr>
        <p:txBody>
          <a:bodyPr>
            <a:normAutofit/>
          </a:bodyPr>
          <a:lstStyle>
            <a:lvl1pPr marL="0" indent="0" algn="ctr">
              <a:buNone/>
              <a:defRPr sz="2105"/>
            </a:lvl1pPr>
            <a:lvl2pPr marL="534650" indent="0">
              <a:buNone/>
              <a:defRPr sz="1403"/>
            </a:lvl2pPr>
            <a:lvl3pPr marL="1069299" indent="0">
              <a:buNone/>
              <a:defRPr sz="1169"/>
            </a:lvl3pPr>
            <a:lvl4pPr marL="1603949" indent="0">
              <a:buNone/>
              <a:defRPr sz="1052"/>
            </a:lvl4pPr>
            <a:lvl5pPr marL="2138599" indent="0">
              <a:buNone/>
              <a:defRPr sz="1052"/>
            </a:lvl5pPr>
            <a:lvl6pPr marL="2673248" indent="0">
              <a:buNone/>
              <a:defRPr sz="1052"/>
            </a:lvl6pPr>
            <a:lvl7pPr marL="3207898" indent="0">
              <a:buNone/>
              <a:defRPr sz="1052"/>
            </a:lvl7pPr>
            <a:lvl8pPr marL="3742548" indent="0">
              <a:buNone/>
              <a:defRPr sz="1052"/>
            </a:lvl8pPr>
            <a:lvl9pPr marL="4277197" indent="0">
              <a:buNone/>
              <a:defRPr sz="10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41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1"/>
            <a:ext cx="2493271" cy="100584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8551" y="670561"/>
            <a:ext cx="9010180" cy="29057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8551" y="3911601"/>
            <a:ext cx="9010179" cy="4923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5567" y="8970237"/>
            <a:ext cx="1002767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9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3683" y="8970237"/>
            <a:ext cx="621503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9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IN" spc="-5"/>
              <a:t>Copyright </a:t>
            </a:r>
            <a:r>
              <a:rPr lang="en-IN"/>
              <a:t>© </a:t>
            </a:r>
            <a:r>
              <a:rPr lang="en-IN" spc="-5"/>
              <a:t>2015 </a:t>
            </a:r>
            <a:r>
              <a:rPr lang="en-IN"/>
              <a:t>- </a:t>
            </a:r>
            <a:r>
              <a:rPr lang="en-IN" spc="-5"/>
              <a:t>2016, </a:t>
            </a:r>
            <a:r>
              <a:rPr lang="en-IN"/>
              <a:t>Infosys</a:t>
            </a:r>
            <a:r>
              <a:rPr lang="en-IN" spc="-85"/>
              <a:t> </a:t>
            </a:r>
            <a:r>
              <a:rPr lang="en-IN" spc="-5"/>
              <a:t>Limited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185" y="8970237"/>
            <a:ext cx="48354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9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9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9" r:id="rId1"/>
    <p:sldLayoutId id="2147484530" r:id="rId2"/>
    <p:sldLayoutId id="2147484531" r:id="rId3"/>
    <p:sldLayoutId id="2147484532" r:id="rId4"/>
    <p:sldLayoutId id="2147484533" r:id="rId5"/>
    <p:sldLayoutId id="2147484534" r:id="rId6"/>
    <p:sldLayoutId id="2147484535" r:id="rId7"/>
    <p:sldLayoutId id="2147484536" r:id="rId8"/>
    <p:sldLayoutId id="2147484537" r:id="rId9"/>
    <p:sldLayoutId id="2147484538" r:id="rId10"/>
    <p:sldLayoutId id="2147484539" r:id="rId11"/>
    <p:sldLayoutId id="2147484540" r:id="rId12"/>
    <p:sldLayoutId id="2147484541" r:id="rId13"/>
    <p:sldLayoutId id="2147484542" r:id="rId14"/>
    <p:sldLayoutId id="2147484543" r:id="rId15"/>
    <p:sldLayoutId id="2147484544" r:id="rId16"/>
    <p:sldLayoutId id="2147484545" r:id="rId17"/>
  </p:sldLayoutIdLst>
  <p:txStyles>
    <p:titleStyle>
      <a:lvl1pPr algn="ctr" defTabSz="534650" rtl="0" eaLnBrk="1" latinLnBrk="0" hangingPunct="1">
        <a:spcBef>
          <a:spcPct val="0"/>
        </a:spcBef>
        <a:buNone/>
        <a:defRPr sz="4678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34156" indent="-334156" algn="l" defTabSz="534650" rtl="0" eaLnBrk="1" latinLnBrk="0" hangingPunct="1">
        <a:spcBef>
          <a:spcPct val="20000"/>
        </a:spcBef>
        <a:spcAft>
          <a:spcPts val="702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80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68806" indent="-334156" algn="l" defTabSz="534650" rtl="0" eaLnBrk="1" latinLnBrk="0" hangingPunct="1">
        <a:spcBef>
          <a:spcPct val="20000"/>
        </a:spcBef>
        <a:spcAft>
          <a:spcPts val="702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3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403455" indent="-334156" algn="l" defTabSz="534650" rtl="0" eaLnBrk="1" latinLnBrk="0" hangingPunct="1">
        <a:spcBef>
          <a:spcPct val="20000"/>
        </a:spcBef>
        <a:spcAft>
          <a:spcPts val="702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804443" indent="-200494" algn="l" defTabSz="534650" rtl="0" eaLnBrk="1" latinLnBrk="0" hangingPunct="1">
        <a:spcBef>
          <a:spcPct val="20000"/>
        </a:spcBef>
        <a:spcAft>
          <a:spcPts val="702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7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339092" indent="-200494" algn="l" defTabSz="534650" rtl="0" eaLnBrk="1" latinLnBrk="0" hangingPunct="1">
        <a:spcBef>
          <a:spcPct val="20000"/>
        </a:spcBef>
        <a:spcAft>
          <a:spcPts val="702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3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940573" indent="-267325" algn="l" defTabSz="534650" rtl="0" eaLnBrk="1" latinLnBrk="0" hangingPunct="1">
        <a:spcBef>
          <a:spcPct val="20000"/>
        </a:spcBef>
        <a:spcAft>
          <a:spcPts val="702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3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475223" indent="-267325" algn="l" defTabSz="534650" rtl="0" eaLnBrk="1" latinLnBrk="0" hangingPunct="1">
        <a:spcBef>
          <a:spcPct val="20000"/>
        </a:spcBef>
        <a:spcAft>
          <a:spcPts val="702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3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009873" indent="-267325" algn="l" defTabSz="534650" rtl="0" eaLnBrk="1" latinLnBrk="0" hangingPunct="1">
        <a:spcBef>
          <a:spcPct val="20000"/>
        </a:spcBef>
        <a:spcAft>
          <a:spcPts val="702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3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544522" indent="-267325" algn="l" defTabSz="534650" rtl="0" eaLnBrk="1" latinLnBrk="0" hangingPunct="1">
        <a:spcBef>
          <a:spcPct val="20000"/>
        </a:spcBef>
        <a:spcAft>
          <a:spcPts val="702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3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4650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34650" algn="l" defTabSz="534650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69299" algn="l" defTabSz="534650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03949" algn="l" defTabSz="534650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138599" algn="l" defTabSz="534650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673248" algn="l" defTabSz="534650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207898" algn="l" defTabSz="534650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3742548" algn="l" defTabSz="534650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277197" algn="l" defTabSz="534650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3.codeskulptor.org/#user305_TJ8NdBLDjCECBYY.p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3.codeskulptor.org/#user305_z81riiBDOH6ACR2.p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9" Type="http://schemas.openxmlformats.org/officeDocument/2006/relationships/image" Target="../media/image42.jpg"/><Relationship Id="rId21" Type="http://schemas.openxmlformats.org/officeDocument/2006/relationships/image" Target="../media/image24.png"/><Relationship Id="rId34" Type="http://schemas.openxmlformats.org/officeDocument/2006/relationships/image" Target="../media/image3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jpg"/><Relationship Id="rId38" Type="http://schemas.openxmlformats.org/officeDocument/2006/relationships/image" Target="../media/image41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37" Type="http://schemas.openxmlformats.org/officeDocument/2006/relationships/image" Target="../media/image40.jpg"/><Relationship Id="rId40" Type="http://schemas.openxmlformats.org/officeDocument/2006/relationships/image" Target="../media/image2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36" Type="http://schemas.openxmlformats.org/officeDocument/2006/relationships/image" Target="../media/image39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jp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jpg"/><Relationship Id="rId30" Type="http://schemas.openxmlformats.org/officeDocument/2006/relationships/image" Target="../media/image33.png"/><Relationship Id="rId35" Type="http://schemas.openxmlformats.org/officeDocument/2006/relationships/image" Target="../media/image38.jpg"/><Relationship Id="rId8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y3.codeskulptor.org/#user305_z81riiBDOH6ACR2.p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y3.codeskulptor.org/#user305_MjVHyOyo27Mkr5y.p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y3.codeskulptor.org/#user305_VIjfvwVGaIG9B6k.p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y3.codeskulptor.org/#user305_KFMGy26VbiD3LDy.p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y3.codeskulptor.org/#user305_fXoC8y9pPJk9heg.p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3.codeskulptor.org/#user305_MjVHyOyo27Mkr5y.py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y3.codeskulptor.org/#user305_IMrMmRWaLp5eRXB.p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3.codeskulptor.org/#user305_Gwmn3gkWe9AOwCs.py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y3.codeskulptor.org/#user305_5HsEgm7K53vFfGY.p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y3.codeskulptor.org/#user305_z0JE29YV7idHkFh.p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y3.codeskulptor.org/#user305_C2yQQn9CP0GyzUW.p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0EBD-5264-FD40-9F92-E50BAFC9A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77000"/>
            <a:ext cx="9223058" cy="1944159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Session 1</a:t>
            </a:r>
          </a:p>
        </p:txBody>
      </p:sp>
      <p:pic>
        <p:nvPicPr>
          <p:cNvPr id="3" name="Shape 502">
            <a:extLst>
              <a:ext uri="{FF2B5EF4-FFF2-40B4-BE49-F238E27FC236}">
                <a16:creationId xmlns:a16="http://schemas.microsoft.com/office/drawing/2014/main" id="{9B238E0E-936B-4E5E-9ACB-E9CCFDE0162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0100" y="3810000"/>
            <a:ext cx="6248400" cy="1027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0476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6860" y="722438"/>
            <a:ext cx="6243440" cy="732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Multiline</a:t>
            </a:r>
            <a:r>
              <a:rPr spc="-35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4203070" y="2546604"/>
            <a:ext cx="1905000" cy="923925"/>
          </a:xfrm>
          <a:custGeom>
            <a:avLst/>
            <a:gdLst/>
            <a:ahLst/>
            <a:cxnLst/>
            <a:rect l="l" t="t" r="r" b="b"/>
            <a:pathLst>
              <a:path w="1905000" h="923925">
                <a:moveTo>
                  <a:pt x="0" y="0"/>
                </a:moveTo>
                <a:lnTo>
                  <a:pt x="0" y="923544"/>
                </a:lnTo>
                <a:lnTo>
                  <a:pt x="1905000" y="923544"/>
                </a:lnTo>
                <a:lnTo>
                  <a:pt x="1905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1E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0878" y="2534412"/>
            <a:ext cx="1931035" cy="948055"/>
          </a:xfrm>
          <a:custGeom>
            <a:avLst/>
            <a:gdLst/>
            <a:ahLst/>
            <a:cxnLst/>
            <a:rect l="l" t="t" r="r" b="b"/>
            <a:pathLst>
              <a:path w="1931035" h="948054">
                <a:moveTo>
                  <a:pt x="1930908" y="943356"/>
                </a:moveTo>
                <a:lnTo>
                  <a:pt x="1930908" y="6096"/>
                </a:lnTo>
                <a:lnTo>
                  <a:pt x="1924812" y="0"/>
                </a:lnTo>
                <a:lnTo>
                  <a:pt x="6096" y="0"/>
                </a:lnTo>
                <a:lnTo>
                  <a:pt x="0" y="6096"/>
                </a:lnTo>
                <a:lnTo>
                  <a:pt x="0" y="943356"/>
                </a:lnTo>
                <a:lnTo>
                  <a:pt x="6096" y="947928"/>
                </a:lnTo>
                <a:lnTo>
                  <a:pt x="12192" y="947928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1905000" y="25908"/>
                </a:lnTo>
                <a:lnTo>
                  <a:pt x="1905000" y="12192"/>
                </a:lnTo>
                <a:lnTo>
                  <a:pt x="1917192" y="25908"/>
                </a:lnTo>
                <a:lnTo>
                  <a:pt x="1917192" y="947928"/>
                </a:lnTo>
                <a:lnTo>
                  <a:pt x="1924812" y="947928"/>
                </a:lnTo>
                <a:lnTo>
                  <a:pt x="1930908" y="943356"/>
                </a:lnTo>
                <a:close/>
              </a:path>
              <a:path w="1931035" h="948054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1931035" h="948054">
                <a:moveTo>
                  <a:pt x="25908" y="923544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923544"/>
                </a:lnTo>
                <a:lnTo>
                  <a:pt x="25908" y="923544"/>
                </a:lnTo>
                <a:close/>
              </a:path>
              <a:path w="1931035" h="948054">
                <a:moveTo>
                  <a:pt x="1917192" y="923544"/>
                </a:moveTo>
                <a:lnTo>
                  <a:pt x="12192" y="923544"/>
                </a:lnTo>
                <a:lnTo>
                  <a:pt x="25908" y="935736"/>
                </a:lnTo>
                <a:lnTo>
                  <a:pt x="25908" y="947928"/>
                </a:lnTo>
                <a:lnTo>
                  <a:pt x="1905000" y="947928"/>
                </a:lnTo>
                <a:lnTo>
                  <a:pt x="1905000" y="935736"/>
                </a:lnTo>
                <a:lnTo>
                  <a:pt x="1917192" y="923544"/>
                </a:lnTo>
                <a:close/>
              </a:path>
              <a:path w="1931035" h="948054">
                <a:moveTo>
                  <a:pt x="25908" y="947928"/>
                </a:moveTo>
                <a:lnTo>
                  <a:pt x="25908" y="935736"/>
                </a:lnTo>
                <a:lnTo>
                  <a:pt x="12192" y="923544"/>
                </a:lnTo>
                <a:lnTo>
                  <a:pt x="12192" y="947928"/>
                </a:lnTo>
                <a:lnTo>
                  <a:pt x="25908" y="947928"/>
                </a:lnTo>
                <a:close/>
              </a:path>
              <a:path w="1931035" h="948054">
                <a:moveTo>
                  <a:pt x="1917192" y="25908"/>
                </a:moveTo>
                <a:lnTo>
                  <a:pt x="1905000" y="12192"/>
                </a:lnTo>
                <a:lnTo>
                  <a:pt x="1905000" y="25908"/>
                </a:lnTo>
                <a:lnTo>
                  <a:pt x="1917192" y="25908"/>
                </a:lnTo>
                <a:close/>
              </a:path>
              <a:path w="1931035" h="948054">
                <a:moveTo>
                  <a:pt x="1917192" y="923544"/>
                </a:moveTo>
                <a:lnTo>
                  <a:pt x="1917192" y="25908"/>
                </a:lnTo>
                <a:lnTo>
                  <a:pt x="1905000" y="25908"/>
                </a:lnTo>
                <a:lnTo>
                  <a:pt x="1905000" y="923544"/>
                </a:lnTo>
                <a:lnTo>
                  <a:pt x="1917192" y="923544"/>
                </a:lnTo>
                <a:close/>
              </a:path>
              <a:path w="1931035" h="948054">
                <a:moveTo>
                  <a:pt x="1917192" y="947928"/>
                </a:moveTo>
                <a:lnTo>
                  <a:pt x="1917192" y="923544"/>
                </a:lnTo>
                <a:lnTo>
                  <a:pt x="1905000" y="935736"/>
                </a:lnTo>
                <a:lnTo>
                  <a:pt x="1905000" y="947928"/>
                </a:lnTo>
                <a:lnTo>
                  <a:pt x="1917192" y="947928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1118" y="5189220"/>
            <a:ext cx="6096000" cy="646430"/>
          </a:xfrm>
          <a:custGeom>
            <a:avLst/>
            <a:gdLst/>
            <a:ahLst/>
            <a:cxnLst/>
            <a:rect l="l" t="t" r="r" b="b"/>
            <a:pathLst>
              <a:path w="6096000" h="646429">
                <a:moveTo>
                  <a:pt x="0" y="0"/>
                </a:moveTo>
                <a:lnTo>
                  <a:pt x="0" y="646176"/>
                </a:lnTo>
                <a:lnTo>
                  <a:pt x="6096000" y="646176"/>
                </a:lnTo>
                <a:lnTo>
                  <a:pt x="609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1E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8926" y="5177028"/>
            <a:ext cx="6122035" cy="672465"/>
          </a:xfrm>
          <a:custGeom>
            <a:avLst/>
            <a:gdLst/>
            <a:ahLst/>
            <a:cxnLst/>
            <a:rect l="l" t="t" r="r" b="b"/>
            <a:pathLst>
              <a:path w="6122034" h="672464">
                <a:moveTo>
                  <a:pt x="6121908" y="665988"/>
                </a:moveTo>
                <a:lnTo>
                  <a:pt x="6121908" y="6096"/>
                </a:lnTo>
                <a:lnTo>
                  <a:pt x="6115812" y="0"/>
                </a:lnTo>
                <a:lnTo>
                  <a:pt x="6096" y="0"/>
                </a:lnTo>
                <a:lnTo>
                  <a:pt x="0" y="6096"/>
                </a:lnTo>
                <a:lnTo>
                  <a:pt x="0" y="665988"/>
                </a:lnTo>
                <a:lnTo>
                  <a:pt x="6096" y="672084"/>
                </a:lnTo>
                <a:lnTo>
                  <a:pt x="12192" y="672084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6096000" y="25908"/>
                </a:lnTo>
                <a:lnTo>
                  <a:pt x="6096000" y="12192"/>
                </a:lnTo>
                <a:lnTo>
                  <a:pt x="6108192" y="25908"/>
                </a:lnTo>
                <a:lnTo>
                  <a:pt x="6108192" y="672084"/>
                </a:lnTo>
                <a:lnTo>
                  <a:pt x="6115812" y="672084"/>
                </a:lnTo>
                <a:lnTo>
                  <a:pt x="6121908" y="665988"/>
                </a:lnTo>
                <a:close/>
              </a:path>
              <a:path w="6122034" h="672464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6122034" h="672464">
                <a:moveTo>
                  <a:pt x="25908" y="646176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646176"/>
                </a:lnTo>
                <a:lnTo>
                  <a:pt x="25908" y="646176"/>
                </a:lnTo>
                <a:close/>
              </a:path>
              <a:path w="6122034" h="672464">
                <a:moveTo>
                  <a:pt x="6108192" y="646176"/>
                </a:moveTo>
                <a:lnTo>
                  <a:pt x="12192" y="646176"/>
                </a:lnTo>
                <a:lnTo>
                  <a:pt x="25908" y="658368"/>
                </a:lnTo>
                <a:lnTo>
                  <a:pt x="25908" y="672084"/>
                </a:lnTo>
                <a:lnTo>
                  <a:pt x="6096000" y="672084"/>
                </a:lnTo>
                <a:lnTo>
                  <a:pt x="6096000" y="658368"/>
                </a:lnTo>
                <a:lnTo>
                  <a:pt x="6108192" y="646176"/>
                </a:lnTo>
                <a:close/>
              </a:path>
              <a:path w="6122034" h="672464">
                <a:moveTo>
                  <a:pt x="25908" y="672084"/>
                </a:moveTo>
                <a:lnTo>
                  <a:pt x="25908" y="658368"/>
                </a:lnTo>
                <a:lnTo>
                  <a:pt x="12192" y="646176"/>
                </a:lnTo>
                <a:lnTo>
                  <a:pt x="12192" y="672084"/>
                </a:lnTo>
                <a:lnTo>
                  <a:pt x="25908" y="672084"/>
                </a:lnTo>
                <a:close/>
              </a:path>
              <a:path w="6122034" h="672464">
                <a:moveTo>
                  <a:pt x="6108192" y="25908"/>
                </a:moveTo>
                <a:lnTo>
                  <a:pt x="6096000" y="12192"/>
                </a:lnTo>
                <a:lnTo>
                  <a:pt x="6096000" y="25908"/>
                </a:lnTo>
                <a:lnTo>
                  <a:pt x="6108192" y="25908"/>
                </a:lnTo>
                <a:close/>
              </a:path>
              <a:path w="6122034" h="672464">
                <a:moveTo>
                  <a:pt x="6108192" y="646176"/>
                </a:moveTo>
                <a:lnTo>
                  <a:pt x="6108192" y="25908"/>
                </a:lnTo>
                <a:lnTo>
                  <a:pt x="6096000" y="25908"/>
                </a:lnTo>
                <a:lnTo>
                  <a:pt x="6096000" y="646176"/>
                </a:lnTo>
                <a:lnTo>
                  <a:pt x="6108192" y="646176"/>
                </a:lnTo>
                <a:close/>
              </a:path>
              <a:path w="6122034" h="672464">
                <a:moveTo>
                  <a:pt x="6108192" y="672084"/>
                </a:moveTo>
                <a:lnTo>
                  <a:pt x="6108192" y="646176"/>
                </a:lnTo>
                <a:lnTo>
                  <a:pt x="6096000" y="658368"/>
                </a:lnTo>
                <a:lnTo>
                  <a:pt x="6096000" y="672084"/>
                </a:lnTo>
                <a:lnTo>
                  <a:pt x="6108192" y="672084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84460" y="1496058"/>
            <a:ext cx="8527415" cy="4294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6350" indent="-231775">
              <a:lnSpc>
                <a:spcPct val="110000"/>
              </a:lnSpc>
              <a:spcBef>
                <a:spcPts val="100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Python statements always end up </a:t>
            </a: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with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a new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line, but </a:t>
            </a: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it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also </a:t>
            </a: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allows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multiline  statement using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“\”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character at the end of line as </a:t>
            </a: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shown</a:t>
            </a:r>
            <a:r>
              <a:rPr sz="1800" spc="114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below:</a:t>
            </a:r>
            <a:endParaRPr sz="1800"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buClr>
                <a:srgbClr val="007BC3"/>
              </a:buClr>
              <a:buFont typeface="Helvetica"/>
              <a:buChar char="•"/>
            </a:pPr>
            <a:endParaRPr sz="2000" dirty="0">
              <a:latin typeface="Helvetica"/>
              <a:cs typeface="Helvetica"/>
            </a:endParaRPr>
          </a:p>
          <a:p>
            <a:pPr marR="589280" algn="ctr">
              <a:lnSpc>
                <a:spcPct val="100000"/>
              </a:lnSpc>
              <a:spcBef>
                <a:spcPts val="1380"/>
              </a:spcBef>
            </a:pPr>
            <a:r>
              <a:rPr sz="1800" spc="-5" dirty="0">
                <a:solidFill>
                  <a:srgbClr val="001F5F"/>
                </a:solidFill>
                <a:latin typeface="Helvetica"/>
                <a:cs typeface="Helvetica"/>
              </a:rPr>
              <a:t>result </a:t>
            </a:r>
            <a:r>
              <a:rPr sz="1800" dirty="0">
                <a:solidFill>
                  <a:srgbClr val="001F5F"/>
                </a:solidFill>
                <a:latin typeface="Helvetica"/>
                <a:cs typeface="Helvetica"/>
              </a:rPr>
              <a:t>= </a:t>
            </a:r>
            <a:r>
              <a:rPr sz="1800" spc="-5" dirty="0">
                <a:solidFill>
                  <a:srgbClr val="001F5F"/>
                </a:solidFill>
                <a:latin typeface="Helvetica"/>
                <a:cs typeface="Helvetica"/>
              </a:rPr>
              <a:t>(8+5)*\</a:t>
            </a:r>
            <a:endParaRPr sz="1800" dirty="0">
              <a:latin typeface="Helvetica"/>
              <a:cs typeface="Helvetica"/>
            </a:endParaRPr>
          </a:p>
          <a:p>
            <a:pPr marR="123189" algn="ctr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Helvetica"/>
                <a:cs typeface="Helvetica"/>
              </a:rPr>
              <a:t>2+\</a:t>
            </a:r>
            <a:endParaRPr sz="1800" dirty="0">
              <a:latin typeface="Helvetica"/>
              <a:cs typeface="Helvetica"/>
            </a:endParaRPr>
          </a:p>
          <a:p>
            <a:pPr marR="129539" algn="ctr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Helvetica"/>
                <a:cs typeface="Helvetica"/>
              </a:rPr>
              <a:t>9/5</a:t>
            </a:r>
            <a:endParaRPr sz="1800"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2000"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2500" dirty="0">
              <a:latin typeface="Helvetica"/>
              <a:cs typeface="Helvetica"/>
            </a:endParaRPr>
          </a:p>
          <a:p>
            <a:pPr marL="243840" marR="5080" indent="-231775">
              <a:lnSpc>
                <a:spcPct val="110000"/>
              </a:lnSpc>
              <a:spcBef>
                <a:spcPts val="5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Statements </a:t>
            </a: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which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have (), [],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{} brackets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and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comma,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do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not need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any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multiline  character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to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go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to </a:t>
            </a: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next</a:t>
            </a:r>
            <a:r>
              <a:rPr sz="1800" spc="1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line.</a:t>
            </a:r>
            <a:endParaRPr sz="1800"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2000"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Helvetica"/>
              <a:cs typeface="Helvetica"/>
            </a:endParaRPr>
          </a:p>
          <a:p>
            <a:pPr marR="3956050" algn="r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Helvetica"/>
                <a:cs typeface="Helvetica"/>
              </a:rPr>
              <a:t>customer_details </a:t>
            </a:r>
            <a:r>
              <a:rPr sz="1800" dirty="0">
                <a:solidFill>
                  <a:srgbClr val="001F5F"/>
                </a:solidFill>
                <a:latin typeface="Helvetica"/>
                <a:cs typeface="Helvetica"/>
              </a:rPr>
              <a:t>= </a:t>
            </a:r>
            <a:r>
              <a:rPr sz="1800" spc="-5" dirty="0">
                <a:solidFill>
                  <a:srgbClr val="001F5F"/>
                </a:solidFill>
                <a:latin typeface="Helvetica"/>
                <a:cs typeface="Helvetica"/>
              </a:rPr>
              <a:t>[101,</a:t>
            </a:r>
            <a:r>
              <a:rPr sz="1800" spc="-1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Helvetica"/>
                <a:cs typeface="Helvetica"/>
              </a:rPr>
              <a:t>‘kevin’,</a:t>
            </a:r>
            <a:endParaRPr sz="1800" dirty="0">
              <a:latin typeface="Helvetica"/>
              <a:cs typeface="Helvetica"/>
            </a:endParaRPr>
          </a:p>
          <a:p>
            <a:pPr marR="4012565" algn="r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Helvetica"/>
                <a:cs typeface="Helvetica"/>
              </a:rPr>
              <a:t>‘165’,</a:t>
            </a:r>
            <a:r>
              <a:rPr sz="1800" spc="-7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Helvetica"/>
                <a:cs typeface="Helvetica"/>
              </a:rPr>
              <a:t>498.24]</a:t>
            </a:r>
            <a:endParaRPr sz="1800" dirty="0">
              <a:latin typeface="Helvetica"/>
              <a:cs typeface="Helvetica"/>
            </a:endParaRPr>
          </a:p>
        </p:txBody>
      </p:sp>
      <p:pic>
        <p:nvPicPr>
          <p:cNvPr id="9" name="Shape 502">
            <a:extLst>
              <a:ext uri="{FF2B5EF4-FFF2-40B4-BE49-F238E27FC236}">
                <a16:creationId xmlns:a16="http://schemas.microsoft.com/office/drawing/2014/main" id="{A9EEE823-3822-49CC-BCD5-0BB7A334F28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7006" y="8794385"/>
            <a:ext cx="2262187" cy="37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1204" y="508745"/>
            <a:ext cx="5700896" cy="732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Print</a:t>
            </a:r>
            <a:r>
              <a:rPr spc="-55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2031801" y="2590286"/>
            <a:ext cx="6248400" cy="2554605"/>
          </a:xfrm>
          <a:custGeom>
            <a:avLst/>
            <a:gdLst/>
            <a:ahLst/>
            <a:cxnLst/>
            <a:rect l="l" t="t" r="r" b="b"/>
            <a:pathLst>
              <a:path w="6248400" h="2554604">
                <a:moveTo>
                  <a:pt x="0" y="0"/>
                </a:moveTo>
                <a:lnTo>
                  <a:pt x="0" y="2554224"/>
                </a:lnTo>
                <a:lnTo>
                  <a:pt x="6248400" y="2554224"/>
                </a:lnTo>
                <a:lnTo>
                  <a:pt x="6248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1E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71971" y="2586400"/>
            <a:ext cx="6274435" cy="2580640"/>
          </a:xfrm>
          <a:custGeom>
            <a:avLst/>
            <a:gdLst/>
            <a:ahLst/>
            <a:cxnLst/>
            <a:rect l="l" t="t" r="r" b="b"/>
            <a:pathLst>
              <a:path w="6274434" h="2580640">
                <a:moveTo>
                  <a:pt x="6274308" y="2574036"/>
                </a:moveTo>
                <a:lnTo>
                  <a:pt x="6274308" y="6096"/>
                </a:lnTo>
                <a:lnTo>
                  <a:pt x="6268212" y="0"/>
                </a:lnTo>
                <a:lnTo>
                  <a:pt x="6096" y="0"/>
                </a:lnTo>
                <a:lnTo>
                  <a:pt x="0" y="6096"/>
                </a:lnTo>
                <a:lnTo>
                  <a:pt x="0" y="2574036"/>
                </a:lnTo>
                <a:lnTo>
                  <a:pt x="6096" y="2580132"/>
                </a:lnTo>
                <a:lnTo>
                  <a:pt x="13716" y="2580132"/>
                </a:lnTo>
                <a:lnTo>
                  <a:pt x="13716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6248400" y="25908"/>
                </a:lnTo>
                <a:lnTo>
                  <a:pt x="6248400" y="12192"/>
                </a:lnTo>
                <a:lnTo>
                  <a:pt x="6262116" y="25908"/>
                </a:lnTo>
                <a:lnTo>
                  <a:pt x="6262116" y="2580132"/>
                </a:lnTo>
                <a:lnTo>
                  <a:pt x="6268212" y="2580132"/>
                </a:lnTo>
                <a:lnTo>
                  <a:pt x="6274308" y="2574036"/>
                </a:lnTo>
                <a:close/>
              </a:path>
              <a:path w="6274434" h="2580640">
                <a:moveTo>
                  <a:pt x="25908" y="25908"/>
                </a:moveTo>
                <a:lnTo>
                  <a:pt x="25908" y="12192"/>
                </a:lnTo>
                <a:lnTo>
                  <a:pt x="13716" y="25908"/>
                </a:lnTo>
                <a:lnTo>
                  <a:pt x="25908" y="25908"/>
                </a:lnTo>
                <a:close/>
              </a:path>
              <a:path w="6274434" h="2580640">
                <a:moveTo>
                  <a:pt x="25908" y="2554224"/>
                </a:moveTo>
                <a:lnTo>
                  <a:pt x="25908" y="25908"/>
                </a:lnTo>
                <a:lnTo>
                  <a:pt x="13716" y="25908"/>
                </a:lnTo>
                <a:lnTo>
                  <a:pt x="13716" y="2554224"/>
                </a:lnTo>
                <a:lnTo>
                  <a:pt x="25908" y="2554224"/>
                </a:lnTo>
                <a:close/>
              </a:path>
              <a:path w="6274434" h="2580640">
                <a:moveTo>
                  <a:pt x="6262116" y="2554224"/>
                </a:moveTo>
                <a:lnTo>
                  <a:pt x="13716" y="2554224"/>
                </a:lnTo>
                <a:lnTo>
                  <a:pt x="25908" y="2566416"/>
                </a:lnTo>
                <a:lnTo>
                  <a:pt x="25908" y="2580132"/>
                </a:lnTo>
                <a:lnTo>
                  <a:pt x="6248400" y="2580132"/>
                </a:lnTo>
                <a:lnTo>
                  <a:pt x="6248400" y="2566416"/>
                </a:lnTo>
                <a:lnTo>
                  <a:pt x="6262116" y="2554224"/>
                </a:lnTo>
                <a:close/>
              </a:path>
              <a:path w="6274434" h="2580640">
                <a:moveTo>
                  <a:pt x="25908" y="2580132"/>
                </a:moveTo>
                <a:lnTo>
                  <a:pt x="25908" y="2566416"/>
                </a:lnTo>
                <a:lnTo>
                  <a:pt x="13716" y="2554224"/>
                </a:lnTo>
                <a:lnTo>
                  <a:pt x="13716" y="2580132"/>
                </a:lnTo>
                <a:lnTo>
                  <a:pt x="25908" y="2580132"/>
                </a:lnTo>
                <a:close/>
              </a:path>
              <a:path w="6274434" h="2580640">
                <a:moveTo>
                  <a:pt x="6262116" y="25908"/>
                </a:moveTo>
                <a:lnTo>
                  <a:pt x="6248400" y="12192"/>
                </a:lnTo>
                <a:lnTo>
                  <a:pt x="6248400" y="25908"/>
                </a:lnTo>
                <a:lnTo>
                  <a:pt x="6262116" y="25908"/>
                </a:lnTo>
                <a:close/>
              </a:path>
              <a:path w="6274434" h="2580640">
                <a:moveTo>
                  <a:pt x="6262116" y="2554224"/>
                </a:moveTo>
                <a:lnTo>
                  <a:pt x="6262116" y="25908"/>
                </a:lnTo>
                <a:lnTo>
                  <a:pt x="6248400" y="25908"/>
                </a:lnTo>
                <a:lnTo>
                  <a:pt x="6248400" y="2554224"/>
                </a:lnTo>
                <a:lnTo>
                  <a:pt x="6262116" y="2554224"/>
                </a:lnTo>
                <a:close/>
              </a:path>
              <a:path w="6274434" h="2580640">
                <a:moveTo>
                  <a:pt x="6262116" y="2580132"/>
                </a:moveTo>
                <a:lnTo>
                  <a:pt x="6262116" y="2554224"/>
                </a:lnTo>
                <a:lnTo>
                  <a:pt x="6248400" y="2566416"/>
                </a:lnTo>
                <a:lnTo>
                  <a:pt x="6248400" y="2580132"/>
                </a:lnTo>
                <a:lnTo>
                  <a:pt x="6262116" y="2580132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3277" y="1809643"/>
            <a:ext cx="7967980" cy="329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lvl="2">
              <a:spcBef>
                <a:spcPts val="100"/>
              </a:spcBef>
              <a:buClr>
                <a:srgbClr val="007BC3"/>
              </a:buClr>
              <a:tabLst>
                <a:tab pos="243840" algn="l"/>
                <a:tab pos="244475" algn="l"/>
              </a:tabLst>
            </a:pPr>
            <a:r>
              <a:rPr spc="-10" dirty="0">
                <a:solidFill>
                  <a:srgbClr val="6C6D70"/>
                </a:solidFill>
                <a:latin typeface="Helvetica"/>
                <a:cs typeface="Helvetica"/>
              </a:rPr>
              <a:t>Displays </a:t>
            </a:r>
            <a:r>
              <a:rPr spc="-5" dirty="0">
                <a:solidFill>
                  <a:srgbClr val="6C6D70"/>
                </a:solidFill>
                <a:latin typeface="Helvetica"/>
                <a:cs typeface="Helvetica"/>
              </a:rPr>
              <a:t>the output on the screen of</a:t>
            </a:r>
            <a:r>
              <a:rPr spc="7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pc="-5" dirty="0">
                <a:solidFill>
                  <a:srgbClr val="6C6D70"/>
                </a:solidFill>
                <a:latin typeface="Helvetica"/>
                <a:cs typeface="Helvetica"/>
              </a:rPr>
              <a:t>user</a:t>
            </a:r>
            <a:endParaRPr dirty="0">
              <a:latin typeface="Helvetica"/>
              <a:cs typeface="Helvetica"/>
            </a:endParaRPr>
          </a:p>
          <a:p>
            <a:pPr marL="12065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tabLst>
                <a:tab pos="243840" algn="l"/>
                <a:tab pos="244475" algn="l"/>
              </a:tabLst>
            </a:pPr>
            <a:r>
              <a:rPr lang="en-CA" sz="1800" spc="-10" dirty="0">
                <a:solidFill>
                  <a:srgbClr val="6C6D70"/>
                </a:solidFill>
                <a:latin typeface="Helvetica"/>
                <a:cs typeface="Helvetica"/>
              </a:rPr>
              <a:t>               </a:t>
            </a: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Python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has its </a:t>
            </a:r>
            <a:r>
              <a:rPr sz="1800" spc="-15" dirty="0">
                <a:solidFill>
                  <a:srgbClr val="6C6D70"/>
                </a:solidFill>
                <a:latin typeface="Helvetica"/>
                <a:cs typeface="Helvetica"/>
              </a:rPr>
              <a:t>own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String Format Operator as</a:t>
            </a:r>
            <a:r>
              <a:rPr sz="1800" spc="114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%</a:t>
            </a:r>
            <a:endParaRPr sz="1800" dirty="0">
              <a:latin typeface="Helvetica"/>
              <a:cs typeface="Helvetica"/>
            </a:endParaRPr>
          </a:p>
          <a:p>
            <a:pPr marL="1809114">
              <a:lnSpc>
                <a:spcPct val="100000"/>
              </a:lnSpc>
              <a:spcBef>
                <a:spcPts val="835"/>
              </a:spcBef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print('The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value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of PI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is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%5.3f' %</a:t>
            </a:r>
            <a:r>
              <a:rPr sz="1600" spc="5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3.1417)</a:t>
            </a:r>
            <a:endParaRPr sz="1600" dirty="0">
              <a:latin typeface="Helvetica"/>
              <a:cs typeface="Helvetica"/>
            </a:endParaRPr>
          </a:p>
          <a:p>
            <a:pPr marL="1809114" marR="110236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print('The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value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of PI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is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approximately %5.2f.' % 3.1417)  print( "Latest </a:t>
            </a:r>
            <a:r>
              <a:rPr sz="1600" spc="-10" dirty="0">
                <a:solidFill>
                  <a:srgbClr val="001F5F"/>
                </a:solidFill>
                <a:latin typeface="Helvetica"/>
                <a:cs typeface="Helvetica"/>
              </a:rPr>
              <a:t>Python </a:t>
            </a:r>
            <a:r>
              <a:rPr sz="1600" spc="-15" dirty="0">
                <a:solidFill>
                  <a:srgbClr val="001F5F"/>
                </a:solidFill>
                <a:latin typeface="Helvetica"/>
                <a:cs typeface="Helvetica"/>
              </a:rPr>
              <a:t>Version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is: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%d" %</a:t>
            </a:r>
            <a:r>
              <a:rPr sz="1600" spc="7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3.5)</a:t>
            </a:r>
            <a:endParaRPr sz="1600" dirty="0">
              <a:latin typeface="Helvetica"/>
              <a:cs typeface="Helvetica"/>
            </a:endParaRPr>
          </a:p>
          <a:p>
            <a:pPr marL="1809114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print ("%20s : %d" % </a:t>
            </a:r>
            <a:r>
              <a:rPr sz="1600" spc="-10" dirty="0">
                <a:solidFill>
                  <a:srgbClr val="001F5F"/>
                </a:solidFill>
                <a:latin typeface="Helvetica"/>
                <a:cs typeface="Helvetica"/>
              </a:rPr>
              <a:t>('Python',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3000.34</a:t>
            </a:r>
            <a:r>
              <a:rPr sz="1600" spc="13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))</a:t>
            </a:r>
            <a:endParaRPr sz="1600"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Helvetica"/>
              <a:cs typeface="Helvetica"/>
            </a:endParaRPr>
          </a:p>
          <a:p>
            <a:pPr marL="1809114">
              <a:lnSpc>
                <a:spcPct val="100000"/>
              </a:lnSpc>
            </a:pPr>
            <a:r>
              <a:rPr sz="1600" b="1" spc="-10" dirty="0">
                <a:solidFill>
                  <a:srgbClr val="F15928"/>
                </a:solidFill>
                <a:latin typeface="Helvetica"/>
                <a:cs typeface="Helvetica"/>
              </a:rPr>
              <a:t>Output:</a:t>
            </a:r>
            <a:endParaRPr sz="1600" dirty="0">
              <a:latin typeface="Helvetica"/>
              <a:cs typeface="Helvetica"/>
            </a:endParaRPr>
          </a:p>
          <a:p>
            <a:pPr marL="1809114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The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value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of PI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is</a:t>
            </a:r>
            <a:r>
              <a:rPr sz="1600" spc="1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3.142</a:t>
            </a:r>
            <a:endParaRPr sz="1600" dirty="0">
              <a:latin typeface="Helvetica"/>
              <a:cs typeface="Helvetica"/>
            </a:endParaRPr>
          </a:p>
          <a:p>
            <a:pPr marL="1809114" marR="269494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The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value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of PI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is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approximately 3.14.  Latest </a:t>
            </a:r>
            <a:r>
              <a:rPr sz="1600" spc="-10" dirty="0">
                <a:solidFill>
                  <a:srgbClr val="001F5F"/>
                </a:solidFill>
                <a:latin typeface="Helvetica"/>
                <a:cs typeface="Helvetica"/>
              </a:rPr>
              <a:t>Python </a:t>
            </a:r>
            <a:r>
              <a:rPr sz="1600" spc="-15" dirty="0">
                <a:solidFill>
                  <a:srgbClr val="001F5F"/>
                </a:solidFill>
                <a:latin typeface="Helvetica"/>
                <a:cs typeface="Helvetica"/>
              </a:rPr>
              <a:t>Version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is:</a:t>
            </a:r>
            <a:r>
              <a:rPr sz="1600" spc="3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3</a:t>
            </a:r>
            <a:endParaRPr sz="1600" dirty="0">
              <a:latin typeface="Helvetica"/>
              <a:cs typeface="Helvetica"/>
            </a:endParaRPr>
          </a:p>
          <a:p>
            <a:pPr marL="2609215">
              <a:lnSpc>
                <a:spcPct val="100000"/>
              </a:lnSpc>
            </a:pPr>
            <a:r>
              <a:rPr sz="1600" spc="-10" dirty="0">
                <a:solidFill>
                  <a:srgbClr val="001F5F"/>
                </a:solidFill>
                <a:latin typeface="Helvetica"/>
                <a:cs typeface="Helvetica"/>
              </a:rPr>
              <a:t>Python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:</a:t>
            </a:r>
            <a:r>
              <a:rPr sz="1600" spc="3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3000</a:t>
            </a:r>
            <a:endParaRPr sz="1600" dirty="0">
              <a:latin typeface="Helvetica"/>
              <a:cs typeface="Helvetic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69470" y="6678422"/>
            <a:ext cx="6743700" cy="585470"/>
          </a:xfrm>
          <a:custGeom>
            <a:avLst/>
            <a:gdLst/>
            <a:ahLst/>
            <a:cxnLst/>
            <a:rect l="l" t="t" r="r" b="b"/>
            <a:pathLst>
              <a:path w="6743700" h="585470">
                <a:moveTo>
                  <a:pt x="0" y="0"/>
                </a:moveTo>
                <a:lnTo>
                  <a:pt x="0" y="585216"/>
                </a:lnTo>
                <a:lnTo>
                  <a:pt x="6743700" y="585216"/>
                </a:lnTo>
                <a:lnTo>
                  <a:pt x="6743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1E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69470" y="6654292"/>
            <a:ext cx="6768465" cy="609600"/>
          </a:xfrm>
          <a:custGeom>
            <a:avLst/>
            <a:gdLst/>
            <a:ahLst/>
            <a:cxnLst/>
            <a:rect l="l" t="t" r="r" b="b"/>
            <a:pathLst>
              <a:path w="6768465" h="609600">
                <a:moveTo>
                  <a:pt x="6768084" y="603504"/>
                </a:moveTo>
                <a:lnTo>
                  <a:pt x="6768084" y="4572"/>
                </a:lnTo>
                <a:lnTo>
                  <a:pt x="6763512" y="0"/>
                </a:lnTo>
                <a:lnTo>
                  <a:pt x="6096" y="0"/>
                </a:lnTo>
                <a:lnTo>
                  <a:pt x="0" y="4572"/>
                </a:lnTo>
                <a:lnTo>
                  <a:pt x="0" y="603504"/>
                </a:lnTo>
                <a:lnTo>
                  <a:pt x="6096" y="609600"/>
                </a:lnTo>
                <a:lnTo>
                  <a:pt x="12192" y="609600"/>
                </a:lnTo>
                <a:lnTo>
                  <a:pt x="12192" y="24384"/>
                </a:lnTo>
                <a:lnTo>
                  <a:pt x="25908" y="12192"/>
                </a:lnTo>
                <a:lnTo>
                  <a:pt x="25908" y="24384"/>
                </a:lnTo>
                <a:lnTo>
                  <a:pt x="6743700" y="24384"/>
                </a:lnTo>
                <a:lnTo>
                  <a:pt x="6743700" y="12192"/>
                </a:lnTo>
                <a:lnTo>
                  <a:pt x="6755892" y="24384"/>
                </a:lnTo>
                <a:lnTo>
                  <a:pt x="6755892" y="609600"/>
                </a:lnTo>
                <a:lnTo>
                  <a:pt x="6763512" y="609600"/>
                </a:lnTo>
                <a:lnTo>
                  <a:pt x="6768084" y="603504"/>
                </a:lnTo>
                <a:close/>
              </a:path>
              <a:path w="6768465" h="609600">
                <a:moveTo>
                  <a:pt x="25908" y="24384"/>
                </a:moveTo>
                <a:lnTo>
                  <a:pt x="25908" y="12192"/>
                </a:lnTo>
                <a:lnTo>
                  <a:pt x="12192" y="24384"/>
                </a:lnTo>
                <a:lnTo>
                  <a:pt x="25908" y="24384"/>
                </a:lnTo>
                <a:close/>
              </a:path>
              <a:path w="6768465" h="609600">
                <a:moveTo>
                  <a:pt x="25908" y="583692"/>
                </a:moveTo>
                <a:lnTo>
                  <a:pt x="25908" y="24384"/>
                </a:lnTo>
                <a:lnTo>
                  <a:pt x="12192" y="24384"/>
                </a:lnTo>
                <a:lnTo>
                  <a:pt x="12192" y="583692"/>
                </a:lnTo>
                <a:lnTo>
                  <a:pt x="25908" y="583692"/>
                </a:lnTo>
                <a:close/>
              </a:path>
              <a:path w="6768465" h="609600">
                <a:moveTo>
                  <a:pt x="6755892" y="583692"/>
                </a:moveTo>
                <a:lnTo>
                  <a:pt x="12192" y="583692"/>
                </a:lnTo>
                <a:lnTo>
                  <a:pt x="25908" y="597408"/>
                </a:lnTo>
                <a:lnTo>
                  <a:pt x="25908" y="609600"/>
                </a:lnTo>
                <a:lnTo>
                  <a:pt x="6743700" y="609600"/>
                </a:lnTo>
                <a:lnTo>
                  <a:pt x="6743700" y="597408"/>
                </a:lnTo>
                <a:lnTo>
                  <a:pt x="6755892" y="583692"/>
                </a:lnTo>
                <a:close/>
              </a:path>
              <a:path w="6768465" h="609600">
                <a:moveTo>
                  <a:pt x="25908" y="609600"/>
                </a:moveTo>
                <a:lnTo>
                  <a:pt x="25908" y="597408"/>
                </a:lnTo>
                <a:lnTo>
                  <a:pt x="12192" y="583692"/>
                </a:lnTo>
                <a:lnTo>
                  <a:pt x="12192" y="609600"/>
                </a:lnTo>
                <a:lnTo>
                  <a:pt x="25908" y="609600"/>
                </a:lnTo>
                <a:close/>
              </a:path>
              <a:path w="6768465" h="609600">
                <a:moveTo>
                  <a:pt x="6755892" y="24384"/>
                </a:moveTo>
                <a:lnTo>
                  <a:pt x="6743700" y="12192"/>
                </a:lnTo>
                <a:lnTo>
                  <a:pt x="6743700" y="24384"/>
                </a:lnTo>
                <a:lnTo>
                  <a:pt x="6755892" y="24384"/>
                </a:lnTo>
                <a:close/>
              </a:path>
              <a:path w="6768465" h="609600">
                <a:moveTo>
                  <a:pt x="6755892" y="583692"/>
                </a:moveTo>
                <a:lnTo>
                  <a:pt x="6755892" y="24384"/>
                </a:lnTo>
                <a:lnTo>
                  <a:pt x="6743700" y="24384"/>
                </a:lnTo>
                <a:lnTo>
                  <a:pt x="6743700" y="583692"/>
                </a:lnTo>
                <a:lnTo>
                  <a:pt x="6755892" y="583692"/>
                </a:lnTo>
                <a:close/>
              </a:path>
              <a:path w="6768465" h="609600">
                <a:moveTo>
                  <a:pt x="6755892" y="609600"/>
                </a:moveTo>
                <a:lnTo>
                  <a:pt x="6755892" y="583692"/>
                </a:lnTo>
                <a:lnTo>
                  <a:pt x="6743700" y="597408"/>
                </a:lnTo>
                <a:lnTo>
                  <a:pt x="6743700" y="609600"/>
                </a:lnTo>
                <a:lnTo>
                  <a:pt x="6755892" y="609600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31900" y="7444892"/>
            <a:ext cx="8752840" cy="652780"/>
          </a:xfrm>
          <a:custGeom>
            <a:avLst/>
            <a:gdLst/>
            <a:ahLst/>
            <a:cxnLst/>
            <a:rect l="l" t="t" r="r" b="b"/>
            <a:pathLst>
              <a:path w="8752840" h="652779">
                <a:moveTo>
                  <a:pt x="0" y="0"/>
                </a:moveTo>
                <a:lnTo>
                  <a:pt x="0" y="652272"/>
                </a:lnTo>
                <a:lnTo>
                  <a:pt x="8752332" y="652272"/>
                </a:lnTo>
                <a:lnTo>
                  <a:pt x="87523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CD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23010" y="7436002"/>
            <a:ext cx="8761730" cy="661670"/>
          </a:xfrm>
          <a:custGeom>
            <a:avLst/>
            <a:gdLst/>
            <a:ahLst/>
            <a:cxnLst/>
            <a:rect l="l" t="t" r="r" b="b"/>
            <a:pathLst>
              <a:path w="8761730" h="661670">
                <a:moveTo>
                  <a:pt x="8761473" y="658368"/>
                </a:moveTo>
                <a:lnTo>
                  <a:pt x="8761473" y="3048"/>
                </a:lnTo>
                <a:lnTo>
                  <a:pt x="8759949" y="0"/>
                </a:lnTo>
                <a:lnTo>
                  <a:pt x="1524" y="0"/>
                </a:lnTo>
                <a:lnTo>
                  <a:pt x="0" y="3048"/>
                </a:lnTo>
                <a:lnTo>
                  <a:pt x="0" y="658368"/>
                </a:lnTo>
                <a:lnTo>
                  <a:pt x="1524" y="661416"/>
                </a:lnTo>
                <a:lnTo>
                  <a:pt x="4572" y="661416"/>
                </a:ln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lnTo>
                  <a:pt x="8752329" y="10668"/>
                </a:lnTo>
                <a:lnTo>
                  <a:pt x="8752329" y="4572"/>
                </a:lnTo>
                <a:lnTo>
                  <a:pt x="8756901" y="10668"/>
                </a:lnTo>
                <a:lnTo>
                  <a:pt x="8756901" y="661416"/>
                </a:lnTo>
                <a:lnTo>
                  <a:pt x="8759949" y="661416"/>
                </a:lnTo>
                <a:lnTo>
                  <a:pt x="8761473" y="658368"/>
                </a:lnTo>
                <a:close/>
              </a:path>
              <a:path w="8761730" h="661670">
                <a:moveTo>
                  <a:pt x="9144" y="10668"/>
                </a:move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8761730" h="661670">
                <a:moveTo>
                  <a:pt x="9144" y="650748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650748"/>
                </a:lnTo>
                <a:lnTo>
                  <a:pt x="9144" y="650748"/>
                </a:lnTo>
                <a:close/>
              </a:path>
              <a:path w="8761730" h="661670">
                <a:moveTo>
                  <a:pt x="8756901" y="650748"/>
                </a:moveTo>
                <a:lnTo>
                  <a:pt x="4572" y="650748"/>
                </a:lnTo>
                <a:lnTo>
                  <a:pt x="9144" y="656844"/>
                </a:lnTo>
                <a:lnTo>
                  <a:pt x="9144" y="661416"/>
                </a:lnTo>
                <a:lnTo>
                  <a:pt x="8752329" y="661416"/>
                </a:lnTo>
                <a:lnTo>
                  <a:pt x="8752329" y="656844"/>
                </a:lnTo>
                <a:lnTo>
                  <a:pt x="8756901" y="650748"/>
                </a:lnTo>
                <a:close/>
              </a:path>
              <a:path w="8761730" h="661670">
                <a:moveTo>
                  <a:pt x="9144" y="661416"/>
                </a:moveTo>
                <a:lnTo>
                  <a:pt x="9144" y="656844"/>
                </a:lnTo>
                <a:lnTo>
                  <a:pt x="4572" y="650748"/>
                </a:lnTo>
                <a:lnTo>
                  <a:pt x="4572" y="661416"/>
                </a:lnTo>
                <a:lnTo>
                  <a:pt x="9144" y="661416"/>
                </a:lnTo>
                <a:close/>
              </a:path>
              <a:path w="8761730" h="661670">
                <a:moveTo>
                  <a:pt x="8756901" y="10668"/>
                </a:moveTo>
                <a:lnTo>
                  <a:pt x="8752329" y="4572"/>
                </a:lnTo>
                <a:lnTo>
                  <a:pt x="8752329" y="10668"/>
                </a:lnTo>
                <a:lnTo>
                  <a:pt x="8756901" y="10668"/>
                </a:lnTo>
                <a:close/>
              </a:path>
              <a:path w="8761730" h="661670">
                <a:moveTo>
                  <a:pt x="8756901" y="650748"/>
                </a:moveTo>
                <a:lnTo>
                  <a:pt x="8756901" y="10668"/>
                </a:lnTo>
                <a:lnTo>
                  <a:pt x="8752329" y="10668"/>
                </a:lnTo>
                <a:lnTo>
                  <a:pt x="8752329" y="650748"/>
                </a:lnTo>
                <a:lnTo>
                  <a:pt x="8756901" y="650748"/>
                </a:lnTo>
                <a:close/>
              </a:path>
              <a:path w="8761730" h="661670">
                <a:moveTo>
                  <a:pt x="8756901" y="661416"/>
                </a:moveTo>
                <a:lnTo>
                  <a:pt x="8756901" y="650748"/>
                </a:lnTo>
                <a:lnTo>
                  <a:pt x="8752329" y="656844"/>
                </a:lnTo>
                <a:lnTo>
                  <a:pt x="8752329" y="661416"/>
                </a:lnTo>
                <a:lnTo>
                  <a:pt x="8756901" y="661416"/>
                </a:lnTo>
                <a:close/>
              </a:path>
            </a:pathLst>
          </a:custGeom>
          <a:solidFill>
            <a:srgbClr val="3536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84910" y="6739289"/>
            <a:ext cx="8752840" cy="115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2936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name = input("Enter </a:t>
            </a:r>
            <a:r>
              <a:rPr sz="1600" spc="-10" dirty="0">
                <a:solidFill>
                  <a:srgbClr val="001F5F"/>
                </a:solidFill>
                <a:latin typeface="Helvetica"/>
                <a:cs typeface="Helvetica"/>
              </a:rPr>
              <a:t>your</a:t>
            </a:r>
            <a:r>
              <a:rPr sz="1600" spc="6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name")</a:t>
            </a:r>
            <a:endParaRPr sz="1600" dirty="0">
              <a:latin typeface="Helvetica"/>
              <a:cs typeface="Helvetica"/>
            </a:endParaRPr>
          </a:p>
          <a:p>
            <a:pPr marL="122936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print("Welcome to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session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on Programming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in </a:t>
            </a:r>
            <a:r>
              <a:rPr sz="1600" spc="-10" dirty="0">
                <a:solidFill>
                  <a:srgbClr val="001F5F"/>
                </a:solidFill>
                <a:latin typeface="Helvetica"/>
                <a:cs typeface="Helvetica"/>
              </a:rPr>
              <a:t>Python,",</a:t>
            </a:r>
            <a:r>
              <a:rPr sz="1600" spc="4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name)</a:t>
            </a:r>
            <a:endParaRPr sz="1600"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 dirty="0">
              <a:latin typeface="Helvetica"/>
              <a:cs typeface="Helvetica"/>
            </a:endParaRPr>
          </a:p>
          <a:p>
            <a:pPr marL="97155">
              <a:lnSpc>
                <a:spcPct val="100000"/>
              </a:lnSpc>
            </a:pP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Guided Activity: Assignment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1: Using Eclipse IDE to create and execute </a:t>
            </a:r>
            <a:r>
              <a:rPr sz="1600" b="1" spc="-15" dirty="0">
                <a:solidFill>
                  <a:srgbClr val="6C6D70"/>
                </a:solidFill>
                <a:latin typeface="Helvetica"/>
                <a:cs typeface="Helvetica"/>
              </a:rPr>
              <a:t>Python</a:t>
            </a:r>
            <a:r>
              <a:rPr sz="1600" b="1" spc="27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Program</a:t>
            </a:r>
            <a:endParaRPr sz="1600" dirty="0">
              <a:latin typeface="Helvetica"/>
              <a:cs typeface="Helvet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89100" y="5827192"/>
            <a:ext cx="34975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7BC3"/>
                </a:solidFill>
                <a:latin typeface="Helvetica"/>
                <a:cs typeface="Helvetica"/>
              </a:rPr>
              <a:t>User Input in</a:t>
            </a:r>
            <a:r>
              <a:rPr sz="2800" b="1" spc="-10" dirty="0">
                <a:solidFill>
                  <a:srgbClr val="007BC3"/>
                </a:solidFill>
                <a:latin typeface="Helvetica"/>
                <a:cs typeface="Helvetica"/>
              </a:rPr>
              <a:t> </a:t>
            </a:r>
            <a:r>
              <a:rPr sz="2800" b="1" spc="-15" dirty="0">
                <a:solidFill>
                  <a:srgbClr val="007BC3"/>
                </a:solidFill>
                <a:latin typeface="Helvetica"/>
                <a:cs typeface="Helvetica"/>
              </a:rPr>
              <a:t>Python</a:t>
            </a:r>
            <a:endParaRPr sz="2800" dirty="0">
              <a:latin typeface="Helvetica"/>
              <a:cs typeface="Helvetica"/>
            </a:endParaRPr>
          </a:p>
        </p:txBody>
      </p:sp>
      <p:pic>
        <p:nvPicPr>
          <p:cNvPr id="13" name="Shape 502">
            <a:extLst>
              <a:ext uri="{FF2B5EF4-FFF2-40B4-BE49-F238E27FC236}">
                <a16:creationId xmlns:a16="http://schemas.microsoft.com/office/drawing/2014/main" id="{0698BE08-C088-44B9-96EB-E7CDF1D5888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7006" y="8794385"/>
            <a:ext cx="2262187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5D0627-1F46-4648-968E-52D9573C4904}"/>
              </a:ext>
            </a:extLst>
          </p:cNvPr>
          <p:cNvSpPr txBox="1"/>
          <p:nvPr/>
        </p:nvSpPr>
        <p:spPr>
          <a:xfrm>
            <a:off x="2069470" y="5415362"/>
            <a:ext cx="610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https://py3.codeskulptor.org/#user305_TJ8NdBLDjCECBYY.py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95" y="420526"/>
            <a:ext cx="6536059" cy="6600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Execute a </a:t>
            </a:r>
            <a:r>
              <a:rPr spc="-10" dirty="0"/>
              <a:t>Python</a:t>
            </a:r>
            <a:r>
              <a:rPr spc="35" dirty="0"/>
              <a:t> </a:t>
            </a:r>
            <a:r>
              <a:rPr spc="-5" dirty="0"/>
              <a:t>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5670" y="1611878"/>
            <a:ext cx="8455660" cy="62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10000"/>
              </a:lnSpc>
              <a:spcBef>
                <a:spcPts val="100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Execution of </a:t>
            </a: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python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program means execution of the </a:t>
            </a: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byte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code on </a:t>
            </a: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Python Virtual 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Machine</a:t>
            </a:r>
            <a:endParaRPr sz="1800">
              <a:latin typeface="Helvetica"/>
              <a:cs typeface="Helvetic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9486" y="2795051"/>
            <a:ext cx="3678554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print(“Hello</a:t>
            </a:r>
            <a:r>
              <a:rPr sz="1800" spc="1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15" dirty="0">
                <a:solidFill>
                  <a:srgbClr val="6C6D70"/>
                </a:solidFill>
                <a:latin typeface="Helvetica"/>
                <a:cs typeface="Helvetica"/>
              </a:rPr>
              <a:t>World!”)</a:t>
            </a:r>
            <a:endParaRPr sz="1800" dirty="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print("My first sample </a:t>
            </a: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python</a:t>
            </a:r>
            <a:r>
              <a:rPr sz="1800" spc="5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script")</a:t>
            </a:r>
            <a:endParaRPr sz="1800" dirty="0">
              <a:latin typeface="Helvetica"/>
              <a:cs typeface="Helvetic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4758" y="2984967"/>
            <a:ext cx="3669029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7390D"/>
                </a:solidFill>
                <a:latin typeface="Helvetica"/>
                <a:cs typeface="Helvetica"/>
              </a:rPr>
              <a:t>#prints Hello</a:t>
            </a:r>
            <a:r>
              <a:rPr sz="1800" spc="20" dirty="0">
                <a:solidFill>
                  <a:srgbClr val="C7390D"/>
                </a:solidFill>
                <a:latin typeface="Helvetica"/>
                <a:cs typeface="Helvetica"/>
              </a:rPr>
              <a:t> </a:t>
            </a:r>
            <a:r>
              <a:rPr sz="1800" spc="-10" dirty="0">
                <a:solidFill>
                  <a:srgbClr val="C7390D"/>
                </a:solidFill>
                <a:latin typeface="Helvetica"/>
                <a:cs typeface="Helvetica"/>
              </a:rPr>
              <a:t>World!</a:t>
            </a:r>
            <a:endParaRPr sz="1800" dirty="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800" spc="-5" dirty="0">
                <a:solidFill>
                  <a:srgbClr val="C7390D"/>
                </a:solidFill>
                <a:latin typeface="Helvetica"/>
                <a:cs typeface="Helvetica"/>
              </a:rPr>
              <a:t>#prints </a:t>
            </a:r>
            <a:r>
              <a:rPr sz="1800" dirty="0">
                <a:solidFill>
                  <a:srgbClr val="C7390D"/>
                </a:solidFill>
                <a:latin typeface="Helvetica"/>
                <a:cs typeface="Helvetica"/>
              </a:rPr>
              <a:t>My </a:t>
            </a:r>
            <a:r>
              <a:rPr sz="1800" spc="-5" dirty="0">
                <a:solidFill>
                  <a:srgbClr val="C7390D"/>
                </a:solidFill>
                <a:latin typeface="Helvetica"/>
                <a:cs typeface="Helvetica"/>
              </a:rPr>
              <a:t>first sample </a:t>
            </a:r>
            <a:r>
              <a:rPr sz="1800" spc="-10" dirty="0">
                <a:solidFill>
                  <a:srgbClr val="C7390D"/>
                </a:solidFill>
                <a:latin typeface="Helvetica"/>
                <a:cs typeface="Helvetica"/>
              </a:rPr>
              <a:t>python</a:t>
            </a:r>
            <a:r>
              <a:rPr sz="1800" spc="45" dirty="0">
                <a:solidFill>
                  <a:srgbClr val="C7390D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C7390D"/>
                </a:solidFill>
                <a:latin typeface="Helvetica"/>
                <a:cs typeface="Helvetica"/>
              </a:rPr>
              <a:t>script</a:t>
            </a:r>
            <a:endParaRPr sz="1800" dirty="0">
              <a:latin typeface="Helvetica"/>
              <a:cs typeface="Helvetic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63602" y="4474464"/>
            <a:ext cx="1356360" cy="1447800"/>
          </a:xfrm>
          <a:custGeom>
            <a:avLst/>
            <a:gdLst/>
            <a:ahLst/>
            <a:cxnLst/>
            <a:rect l="l" t="t" r="r" b="b"/>
            <a:pathLst>
              <a:path w="1356360" h="1447800">
                <a:moveTo>
                  <a:pt x="89916" y="1357884"/>
                </a:moveTo>
                <a:lnTo>
                  <a:pt x="89916" y="1266444"/>
                </a:lnTo>
                <a:lnTo>
                  <a:pt x="0" y="1266444"/>
                </a:lnTo>
                <a:lnTo>
                  <a:pt x="17192" y="1270158"/>
                </a:lnTo>
                <a:lnTo>
                  <a:pt x="31242" y="1280160"/>
                </a:lnTo>
                <a:lnTo>
                  <a:pt x="40719" y="1294733"/>
                </a:lnTo>
                <a:lnTo>
                  <a:pt x="44196" y="1312164"/>
                </a:lnTo>
                <a:lnTo>
                  <a:pt x="44196" y="1357884"/>
                </a:lnTo>
                <a:lnTo>
                  <a:pt x="89916" y="1357884"/>
                </a:lnTo>
                <a:close/>
              </a:path>
              <a:path w="1356360" h="1447800">
                <a:moveTo>
                  <a:pt x="44196" y="1357884"/>
                </a:moveTo>
                <a:lnTo>
                  <a:pt x="44196" y="1312164"/>
                </a:lnTo>
                <a:lnTo>
                  <a:pt x="40719" y="1329594"/>
                </a:lnTo>
                <a:lnTo>
                  <a:pt x="31242" y="1344168"/>
                </a:lnTo>
                <a:lnTo>
                  <a:pt x="17192" y="1354169"/>
                </a:lnTo>
                <a:lnTo>
                  <a:pt x="0" y="1357884"/>
                </a:lnTo>
                <a:lnTo>
                  <a:pt x="44196" y="1357884"/>
                </a:lnTo>
                <a:close/>
              </a:path>
              <a:path w="1356360" h="1447800">
                <a:moveTo>
                  <a:pt x="1356360" y="89916"/>
                </a:moveTo>
                <a:lnTo>
                  <a:pt x="1349382" y="55292"/>
                </a:lnTo>
                <a:lnTo>
                  <a:pt x="1330261" y="26670"/>
                </a:lnTo>
                <a:lnTo>
                  <a:pt x="1301710" y="7191"/>
                </a:lnTo>
                <a:lnTo>
                  <a:pt x="1266444" y="0"/>
                </a:lnTo>
                <a:lnTo>
                  <a:pt x="179832" y="0"/>
                </a:lnTo>
                <a:lnTo>
                  <a:pt x="145208" y="7191"/>
                </a:lnTo>
                <a:lnTo>
                  <a:pt x="116586" y="26670"/>
                </a:lnTo>
                <a:lnTo>
                  <a:pt x="97107" y="55292"/>
                </a:lnTo>
                <a:lnTo>
                  <a:pt x="89916" y="89916"/>
                </a:lnTo>
                <a:lnTo>
                  <a:pt x="89916" y="1357884"/>
                </a:lnTo>
                <a:lnTo>
                  <a:pt x="82938" y="1392507"/>
                </a:lnTo>
                <a:lnTo>
                  <a:pt x="63817" y="1421130"/>
                </a:lnTo>
                <a:lnTo>
                  <a:pt x="35266" y="1440608"/>
                </a:lnTo>
                <a:lnTo>
                  <a:pt x="0" y="1447800"/>
                </a:lnTo>
                <a:lnTo>
                  <a:pt x="135636" y="1447800"/>
                </a:lnTo>
                <a:lnTo>
                  <a:pt x="135636" y="135636"/>
                </a:lnTo>
                <a:lnTo>
                  <a:pt x="139112" y="118205"/>
                </a:lnTo>
                <a:lnTo>
                  <a:pt x="148590" y="103632"/>
                </a:lnTo>
                <a:lnTo>
                  <a:pt x="162639" y="93630"/>
                </a:lnTo>
                <a:lnTo>
                  <a:pt x="179832" y="89916"/>
                </a:lnTo>
                <a:lnTo>
                  <a:pt x="271272" y="89916"/>
                </a:lnTo>
                <a:lnTo>
                  <a:pt x="271272" y="1447800"/>
                </a:lnTo>
                <a:lnTo>
                  <a:pt x="1085088" y="1447800"/>
                </a:lnTo>
                <a:lnTo>
                  <a:pt x="1120592" y="1440608"/>
                </a:lnTo>
                <a:lnTo>
                  <a:pt x="1149667" y="1421130"/>
                </a:lnTo>
                <a:lnTo>
                  <a:pt x="1169312" y="1392507"/>
                </a:lnTo>
                <a:lnTo>
                  <a:pt x="1176528" y="1357884"/>
                </a:lnTo>
                <a:lnTo>
                  <a:pt x="1176528" y="181356"/>
                </a:lnTo>
                <a:lnTo>
                  <a:pt x="1266444" y="181356"/>
                </a:lnTo>
                <a:lnTo>
                  <a:pt x="1301710" y="174140"/>
                </a:lnTo>
                <a:lnTo>
                  <a:pt x="1330261" y="154495"/>
                </a:lnTo>
                <a:lnTo>
                  <a:pt x="1349382" y="125420"/>
                </a:lnTo>
                <a:lnTo>
                  <a:pt x="1356360" y="89916"/>
                </a:lnTo>
                <a:close/>
              </a:path>
              <a:path w="1356360" h="1447800">
                <a:moveTo>
                  <a:pt x="271272" y="1447800"/>
                </a:moveTo>
                <a:lnTo>
                  <a:pt x="271272" y="89916"/>
                </a:lnTo>
                <a:lnTo>
                  <a:pt x="264056" y="125420"/>
                </a:lnTo>
                <a:lnTo>
                  <a:pt x="244411" y="154495"/>
                </a:lnTo>
                <a:lnTo>
                  <a:pt x="215336" y="174140"/>
                </a:lnTo>
                <a:lnTo>
                  <a:pt x="179832" y="181356"/>
                </a:lnTo>
                <a:lnTo>
                  <a:pt x="162639" y="177641"/>
                </a:lnTo>
                <a:lnTo>
                  <a:pt x="148590" y="167640"/>
                </a:lnTo>
                <a:lnTo>
                  <a:pt x="139112" y="153066"/>
                </a:lnTo>
                <a:lnTo>
                  <a:pt x="135636" y="135636"/>
                </a:lnTo>
                <a:lnTo>
                  <a:pt x="135636" y="1447800"/>
                </a:lnTo>
                <a:lnTo>
                  <a:pt x="271272" y="1447800"/>
                </a:lnTo>
                <a:close/>
              </a:path>
            </a:pathLst>
          </a:custGeom>
          <a:solidFill>
            <a:srgbClr val="ED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72162" y="4564380"/>
            <a:ext cx="363220" cy="1358265"/>
          </a:xfrm>
          <a:custGeom>
            <a:avLst/>
            <a:gdLst/>
            <a:ahLst/>
            <a:cxnLst/>
            <a:rect l="l" t="t" r="r" b="b"/>
            <a:pathLst>
              <a:path w="363219" h="1358264">
                <a:moveTo>
                  <a:pt x="362712" y="0"/>
                </a:moveTo>
                <a:lnTo>
                  <a:pt x="271272" y="0"/>
                </a:lnTo>
                <a:lnTo>
                  <a:pt x="254079" y="3714"/>
                </a:lnTo>
                <a:lnTo>
                  <a:pt x="240030" y="13716"/>
                </a:lnTo>
                <a:lnTo>
                  <a:pt x="230552" y="28289"/>
                </a:lnTo>
                <a:lnTo>
                  <a:pt x="227076" y="45720"/>
                </a:lnTo>
                <a:lnTo>
                  <a:pt x="230552" y="63150"/>
                </a:lnTo>
                <a:lnTo>
                  <a:pt x="240030" y="77724"/>
                </a:lnTo>
                <a:lnTo>
                  <a:pt x="254079" y="87725"/>
                </a:lnTo>
                <a:lnTo>
                  <a:pt x="271272" y="91440"/>
                </a:lnTo>
                <a:lnTo>
                  <a:pt x="306776" y="84224"/>
                </a:lnTo>
                <a:lnTo>
                  <a:pt x="335851" y="64579"/>
                </a:lnTo>
                <a:lnTo>
                  <a:pt x="355496" y="35504"/>
                </a:lnTo>
                <a:lnTo>
                  <a:pt x="362712" y="0"/>
                </a:lnTo>
                <a:close/>
              </a:path>
              <a:path w="363219" h="1358264">
                <a:moveTo>
                  <a:pt x="135636" y="1222248"/>
                </a:moveTo>
                <a:lnTo>
                  <a:pt x="132159" y="1204817"/>
                </a:lnTo>
                <a:lnTo>
                  <a:pt x="122682" y="1190244"/>
                </a:lnTo>
                <a:lnTo>
                  <a:pt x="108632" y="1180242"/>
                </a:lnTo>
                <a:lnTo>
                  <a:pt x="91440" y="1176528"/>
                </a:lnTo>
                <a:lnTo>
                  <a:pt x="55935" y="1183743"/>
                </a:lnTo>
                <a:lnTo>
                  <a:pt x="26860" y="1203388"/>
                </a:lnTo>
                <a:lnTo>
                  <a:pt x="7215" y="1232463"/>
                </a:lnTo>
                <a:lnTo>
                  <a:pt x="0" y="1267968"/>
                </a:lnTo>
                <a:lnTo>
                  <a:pt x="7215" y="1302591"/>
                </a:lnTo>
                <a:lnTo>
                  <a:pt x="26860" y="1331214"/>
                </a:lnTo>
                <a:lnTo>
                  <a:pt x="55935" y="1350692"/>
                </a:lnTo>
                <a:lnTo>
                  <a:pt x="91440" y="1357884"/>
                </a:lnTo>
                <a:lnTo>
                  <a:pt x="91440" y="1267968"/>
                </a:lnTo>
                <a:lnTo>
                  <a:pt x="108632" y="1264253"/>
                </a:lnTo>
                <a:lnTo>
                  <a:pt x="122682" y="1254252"/>
                </a:lnTo>
                <a:lnTo>
                  <a:pt x="132159" y="1239678"/>
                </a:lnTo>
                <a:lnTo>
                  <a:pt x="135636" y="1222248"/>
                </a:lnTo>
                <a:close/>
              </a:path>
              <a:path w="363219" h="1358264">
                <a:moveTo>
                  <a:pt x="181356" y="1267968"/>
                </a:moveTo>
                <a:lnTo>
                  <a:pt x="91440" y="1267968"/>
                </a:lnTo>
                <a:lnTo>
                  <a:pt x="91440" y="1357884"/>
                </a:lnTo>
                <a:lnTo>
                  <a:pt x="126706" y="1350692"/>
                </a:lnTo>
                <a:lnTo>
                  <a:pt x="155257" y="1331214"/>
                </a:lnTo>
                <a:lnTo>
                  <a:pt x="174378" y="1302591"/>
                </a:lnTo>
                <a:lnTo>
                  <a:pt x="181356" y="126796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58446" y="4460748"/>
            <a:ext cx="1473200" cy="1475740"/>
          </a:xfrm>
          <a:custGeom>
            <a:avLst/>
            <a:gdLst/>
            <a:ahLst/>
            <a:cxnLst/>
            <a:rect l="l" t="t" r="r" b="b"/>
            <a:pathLst>
              <a:path w="1473200" h="1475739">
                <a:moveTo>
                  <a:pt x="12700" y="1429512"/>
                </a:moveTo>
                <a:lnTo>
                  <a:pt x="12700" y="1313688"/>
                </a:lnTo>
                <a:lnTo>
                  <a:pt x="0" y="1321308"/>
                </a:lnTo>
                <a:lnTo>
                  <a:pt x="0" y="1421892"/>
                </a:lnTo>
                <a:lnTo>
                  <a:pt x="12700" y="1429512"/>
                </a:lnTo>
                <a:close/>
              </a:path>
              <a:path w="1473200" h="1475739">
                <a:moveTo>
                  <a:pt x="152400" y="1295400"/>
                </a:moveTo>
                <a:lnTo>
                  <a:pt x="152400" y="1290828"/>
                </a:lnTo>
                <a:lnTo>
                  <a:pt x="139700" y="1283208"/>
                </a:lnTo>
                <a:lnTo>
                  <a:pt x="127000" y="1277112"/>
                </a:lnTo>
                <a:lnTo>
                  <a:pt x="127000" y="1271016"/>
                </a:lnTo>
                <a:lnTo>
                  <a:pt x="114300" y="1271016"/>
                </a:lnTo>
                <a:lnTo>
                  <a:pt x="114300" y="1267968"/>
                </a:lnTo>
                <a:lnTo>
                  <a:pt x="101600" y="1266444"/>
                </a:lnTo>
                <a:lnTo>
                  <a:pt x="88900" y="1266444"/>
                </a:lnTo>
                <a:lnTo>
                  <a:pt x="76200" y="1267968"/>
                </a:lnTo>
                <a:lnTo>
                  <a:pt x="63500" y="1274064"/>
                </a:lnTo>
                <a:lnTo>
                  <a:pt x="50800" y="1278636"/>
                </a:lnTo>
                <a:lnTo>
                  <a:pt x="38100" y="1284732"/>
                </a:lnTo>
                <a:lnTo>
                  <a:pt x="25400" y="1296924"/>
                </a:lnTo>
                <a:lnTo>
                  <a:pt x="12700" y="1304544"/>
                </a:lnTo>
                <a:lnTo>
                  <a:pt x="12700" y="1438656"/>
                </a:lnTo>
                <a:lnTo>
                  <a:pt x="25400" y="1446276"/>
                </a:lnTo>
                <a:lnTo>
                  <a:pt x="25400" y="1333500"/>
                </a:lnTo>
                <a:lnTo>
                  <a:pt x="38100" y="1327404"/>
                </a:lnTo>
                <a:lnTo>
                  <a:pt x="50800" y="1312164"/>
                </a:lnTo>
                <a:lnTo>
                  <a:pt x="63500" y="1303020"/>
                </a:lnTo>
                <a:lnTo>
                  <a:pt x="63500" y="1299972"/>
                </a:lnTo>
                <a:lnTo>
                  <a:pt x="76200" y="1298448"/>
                </a:lnTo>
                <a:lnTo>
                  <a:pt x="88900" y="1295400"/>
                </a:lnTo>
                <a:lnTo>
                  <a:pt x="152400" y="1295400"/>
                </a:lnTo>
                <a:close/>
              </a:path>
              <a:path w="1473200" h="1475739">
                <a:moveTo>
                  <a:pt x="63500" y="1467612"/>
                </a:moveTo>
                <a:lnTo>
                  <a:pt x="63500" y="1437132"/>
                </a:lnTo>
                <a:lnTo>
                  <a:pt x="50800" y="1434084"/>
                </a:lnTo>
                <a:lnTo>
                  <a:pt x="50800" y="1429512"/>
                </a:lnTo>
                <a:lnTo>
                  <a:pt x="38100" y="1424940"/>
                </a:lnTo>
                <a:lnTo>
                  <a:pt x="38100" y="1412748"/>
                </a:lnTo>
                <a:lnTo>
                  <a:pt x="25400" y="1406652"/>
                </a:lnTo>
                <a:lnTo>
                  <a:pt x="25400" y="1452372"/>
                </a:lnTo>
                <a:lnTo>
                  <a:pt x="38100" y="1458468"/>
                </a:lnTo>
                <a:lnTo>
                  <a:pt x="63500" y="1467612"/>
                </a:lnTo>
                <a:close/>
              </a:path>
              <a:path w="1473200" h="1475739">
                <a:moveTo>
                  <a:pt x="174625" y="1447800"/>
                </a:moveTo>
                <a:lnTo>
                  <a:pt x="101600" y="1447800"/>
                </a:lnTo>
                <a:lnTo>
                  <a:pt x="88900" y="1446276"/>
                </a:lnTo>
                <a:lnTo>
                  <a:pt x="76200" y="1446276"/>
                </a:lnTo>
                <a:lnTo>
                  <a:pt x="76200" y="1443228"/>
                </a:lnTo>
                <a:lnTo>
                  <a:pt x="63500" y="1441704"/>
                </a:lnTo>
                <a:lnTo>
                  <a:pt x="63500" y="1470660"/>
                </a:lnTo>
                <a:lnTo>
                  <a:pt x="76200" y="1473708"/>
                </a:lnTo>
                <a:lnTo>
                  <a:pt x="88900" y="1475232"/>
                </a:lnTo>
                <a:lnTo>
                  <a:pt x="101600" y="1475232"/>
                </a:lnTo>
                <a:lnTo>
                  <a:pt x="114300" y="1473708"/>
                </a:lnTo>
                <a:lnTo>
                  <a:pt x="139700" y="1467612"/>
                </a:lnTo>
                <a:lnTo>
                  <a:pt x="152400" y="1458468"/>
                </a:lnTo>
                <a:lnTo>
                  <a:pt x="174625" y="1447800"/>
                </a:lnTo>
                <a:close/>
              </a:path>
              <a:path w="1473200" h="1475739">
                <a:moveTo>
                  <a:pt x="190500" y="1385316"/>
                </a:moveTo>
                <a:lnTo>
                  <a:pt x="190500" y="1356360"/>
                </a:lnTo>
                <a:lnTo>
                  <a:pt x="101600" y="1356360"/>
                </a:lnTo>
                <a:lnTo>
                  <a:pt x="88900" y="1357884"/>
                </a:lnTo>
                <a:lnTo>
                  <a:pt x="88900" y="1385316"/>
                </a:lnTo>
                <a:lnTo>
                  <a:pt x="101600" y="1385316"/>
                </a:lnTo>
                <a:lnTo>
                  <a:pt x="114300" y="1383792"/>
                </a:lnTo>
                <a:lnTo>
                  <a:pt x="114300" y="1380744"/>
                </a:lnTo>
                <a:lnTo>
                  <a:pt x="127000" y="1380744"/>
                </a:lnTo>
                <a:lnTo>
                  <a:pt x="127000" y="1374648"/>
                </a:lnTo>
                <a:lnTo>
                  <a:pt x="139700" y="1368552"/>
                </a:lnTo>
                <a:lnTo>
                  <a:pt x="152400" y="1360932"/>
                </a:lnTo>
                <a:lnTo>
                  <a:pt x="152400" y="1385316"/>
                </a:lnTo>
                <a:lnTo>
                  <a:pt x="190500" y="1385316"/>
                </a:lnTo>
                <a:close/>
              </a:path>
              <a:path w="1473200" h="1475739">
                <a:moveTo>
                  <a:pt x="190500" y="1266444"/>
                </a:moveTo>
                <a:lnTo>
                  <a:pt x="101600" y="1266444"/>
                </a:lnTo>
                <a:lnTo>
                  <a:pt x="114300" y="1267968"/>
                </a:lnTo>
                <a:lnTo>
                  <a:pt x="114300" y="1271016"/>
                </a:lnTo>
                <a:lnTo>
                  <a:pt x="127000" y="1271016"/>
                </a:lnTo>
                <a:lnTo>
                  <a:pt x="127000" y="1277112"/>
                </a:lnTo>
                <a:lnTo>
                  <a:pt x="139700" y="1283208"/>
                </a:lnTo>
                <a:lnTo>
                  <a:pt x="152400" y="1290828"/>
                </a:lnTo>
                <a:lnTo>
                  <a:pt x="152400" y="1295400"/>
                </a:lnTo>
                <a:lnTo>
                  <a:pt x="177800" y="1295400"/>
                </a:lnTo>
                <a:lnTo>
                  <a:pt x="177800" y="1280160"/>
                </a:lnTo>
                <a:lnTo>
                  <a:pt x="190500" y="1266444"/>
                </a:lnTo>
                <a:close/>
              </a:path>
              <a:path w="1473200" h="1475739">
                <a:moveTo>
                  <a:pt x="152400" y="1356360"/>
                </a:moveTo>
                <a:lnTo>
                  <a:pt x="152400" y="1295400"/>
                </a:lnTo>
                <a:lnTo>
                  <a:pt x="101600" y="1295400"/>
                </a:lnTo>
                <a:lnTo>
                  <a:pt x="114300" y="1298448"/>
                </a:lnTo>
                <a:lnTo>
                  <a:pt x="114300" y="1299972"/>
                </a:lnTo>
                <a:lnTo>
                  <a:pt x="127000" y="1304544"/>
                </a:lnTo>
                <a:lnTo>
                  <a:pt x="127000" y="1356360"/>
                </a:lnTo>
                <a:lnTo>
                  <a:pt x="152400" y="1356360"/>
                </a:lnTo>
                <a:close/>
              </a:path>
              <a:path w="1473200" h="1475739">
                <a:moveTo>
                  <a:pt x="127000" y="1356360"/>
                </a:moveTo>
                <a:lnTo>
                  <a:pt x="127000" y="1347216"/>
                </a:lnTo>
                <a:lnTo>
                  <a:pt x="114300" y="1351788"/>
                </a:lnTo>
                <a:lnTo>
                  <a:pt x="114300" y="1353312"/>
                </a:lnTo>
                <a:lnTo>
                  <a:pt x="101600" y="1356360"/>
                </a:lnTo>
                <a:lnTo>
                  <a:pt x="127000" y="1356360"/>
                </a:lnTo>
                <a:close/>
              </a:path>
              <a:path w="1473200" h="1475739">
                <a:moveTo>
                  <a:pt x="152400" y="1385316"/>
                </a:moveTo>
                <a:lnTo>
                  <a:pt x="152400" y="1360932"/>
                </a:lnTo>
                <a:lnTo>
                  <a:pt x="139700" y="1368552"/>
                </a:lnTo>
                <a:lnTo>
                  <a:pt x="127000" y="1374648"/>
                </a:lnTo>
                <a:lnTo>
                  <a:pt x="127000" y="1380744"/>
                </a:lnTo>
                <a:lnTo>
                  <a:pt x="114300" y="1380744"/>
                </a:lnTo>
                <a:lnTo>
                  <a:pt x="114300" y="1383792"/>
                </a:lnTo>
                <a:lnTo>
                  <a:pt x="101600" y="1385316"/>
                </a:lnTo>
                <a:lnTo>
                  <a:pt x="152400" y="1385316"/>
                </a:lnTo>
                <a:close/>
              </a:path>
              <a:path w="1473200" h="1475739">
                <a:moveTo>
                  <a:pt x="177800" y="1446276"/>
                </a:moveTo>
                <a:lnTo>
                  <a:pt x="177800" y="1392936"/>
                </a:lnTo>
                <a:lnTo>
                  <a:pt x="165100" y="1400556"/>
                </a:lnTo>
                <a:lnTo>
                  <a:pt x="165100" y="1412748"/>
                </a:lnTo>
                <a:lnTo>
                  <a:pt x="152400" y="1418844"/>
                </a:lnTo>
                <a:lnTo>
                  <a:pt x="152400" y="1429512"/>
                </a:lnTo>
                <a:lnTo>
                  <a:pt x="139700" y="1434084"/>
                </a:lnTo>
                <a:lnTo>
                  <a:pt x="139700" y="1437132"/>
                </a:lnTo>
                <a:lnTo>
                  <a:pt x="127000" y="1441704"/>
                </a:lnTo>
                <a:lnTo>
                  <a:pt x="127000" y="1443228"/>
                </a:lnTo>
                <a:lnTo>
                  <a:pt x="114300" y="1446276"/>
                </a:lnTo>
                <a:lnTo>
                  <a:pt x="101600" y="1446276"/>
                </a:lnTo>
                <a:lnTo>
                  <a:pt x="101600" y="1447800"/>
                </a:lnTo>
                <a:lnTo>
                  <a:pt x="174625" y="1447800"/>
                </a:lnTo>
                <a:lnTo>
                  <a:pt x="177800" y="1446276"/>
                </a:lnTo>
                <a:close/>
              </a:path>
              <a:path w="1473200" h="1475739">
                <a:moveTo>
                  <a:pt x="1282700" y="1420368"/>
                </a:moveTo>
                <a:lnTo>
                  <a:pt x="1282700" y="208788"/>
                </a:lnTo>
                <a:lnTo>
                  <a:pt x="1257300" y="208788"/>
                </a:lnTo>
                <a:lnTo>
                  <a:pt x="1257300" y="1402080"/>
                </a:lnTo>
                <a:lnTo>
                  <a:pt x="1244600" y="1408176"/>
                </a:lnTo>
                <a:lnTo>
                  <a:pt x="1244600" y="1420368"/>
                </a:lnTo>
                <a:lnTo>
                  <a:pt x="1231900" y="1424940"/>
                </a:lnTo>
                <a:lnTo>
                  <a:pt x="1231900" y="1429512"/>
                </a:lnTo>
                <a:lnTo>
                  <a:pt x="1219200" y="1438656"/>
                </a:lnTo>
                <a:lnTo>
                  <a:pt x="1206500" y="1441704"/>
                </a:lnTo>
                <a:lnTo>
                  <a:pt x="1206500" y="1444752"/>
                </a:lnTo>
                <a:lnTo>
                  <a:pt x="1181100" y="1447800"/>
                </a:lnTo>
                <a:lnTo>
                  <a:pt x="174625" y="1447800"/>
                </a:lnTo>
                <a:lnTo>
                  <a:pt x="152400" y="1458468"/>
                </a:lnTo>
                <a:lnTo>
                  <a:pt x="139700" y="1467612"/>
                </a:lnTo>
                <a:lnTo>
                  <a:pt x="114300" y="1473708"/>
                </a:lnTo>
                <a:lnTo>
                  <a:pt x="101600" y="1475232"/>
                </a:lnTo>
                <a:lnTo>
                  <a:pt x="1193800" y="1475232"/>
                </a:lnTo>
                <a:lnTo>
                  <a:pt x="1206500" y="1473708"/>
                </a:lnTo>
                <a:lnTo>
                  <a:pt x="1219200" y="1467612"/>
                </a:lnTo>
                <a:lnTo>
                  <a:pt x="1231900" y="1463040"/>
                </a:lnTo>
                <a:lnTo>
                  <a:pt x="1244600" y="1456944"/>
                </a:lnTo>
                <a:lnTo>
                  <a:pt x="1257300" y="1444752"/>
                </a:lnTo>
                <a:lnTo>
                  <a:pt x="1270000" y="1437132"/>
                </a:lnTo>
                <a:lnTo>
                  <a:pt x="1270000" y="1429512"/>
                </a:lnTo>
                <a:lnTo>
                  <a:pt x="1282700" y="1420368"/>
                </a:lnTo>
                <a:close/>
              </a:path>
              <a:path w="1473200" h="1475739">
                <a:moveTo>
                  <a:pt x="127000" y="1309116"/>
                </a:moveTo>
                <a:lnTo>
                  <a:pt x="127000" y="1304544"/>
                </a:lnTo>
                <a:lnTo>
                  <a:pt x="114300" y="1303020"/>
                </a:lnTo>
                <a:lnTo>
                  <a:pt x="127000" y="1309116"/>
                </a:lnTo>
                <a:close/>
              </a:path>
              <a:path w="1473200" h="1475739">
                <a:moveTo>
                  <a:pt x="127000" y="1347216"/>
                </a:moveTo>
                <a:lnTo>
                  <a:pt x="127000" y="1342644"/>
                </a:lnTo>
                <a:lnTo>
                  <a:pt x="114300" y="1348740"/>
                </a:lnTo>
                <a:lnTo>
                  <a:pt x="127000" y="1347216"/>
                </a:lnTo>
                <a:close/>
              </a:path>
              <a:path w="1473200" h="1475739">
                <a:moveTo>
                  <a:pt x="215900" y="74676"/>
                </a:moveTo>
                <a:lnTo>
                  <a:pt x="215900" y="24384"/>
                </a:lnTo>
                <a:lnTo>
                  <a:pt x="203200" y="38100"/>
                </a:lnTo>
                <a:lnTo>
                  <a:pt x="190500" y="45720"/>
                </a:lnTo>
                <a:lnTo>
                  <a:pt x="177800" y="64008"/>
                </a:lnTo>
                <a:lnTo>
                  <a:pt x="177800" y="1266444"/>
                </a:lnTo>
                <a:lnTo>
                  <a:pt x="190500" y="1266444"/>
                </a:lnTo>
                <a:lnTo>
                  <a:pt x="190500" y="1280160"/>
                </a:lnTo>
                <a:lnTo>
                  <a:pt x="203200" y="1280160"/>
                </a:lnTo>
                <a:lnTo>
                  <a:pt x="203200" y="80772"/>
                </a:lnTo>
                <a:lnTo>
                  <a:pt x="215900" y="74676"/>
                </a:lnTo>
                <a:close/>
              </a:path>
              <a:path w="1473200" h="1475739">
                <a:moveTo>
                  <a:pt x="190500" y="1280160"/>
                </a:moveTo>
                <a:lnTo>
                  <a:pt x="190500" y="1266444"/>
                </a:lnTo>
                <a:lnTo>
                  <a:pt x="177800" y="1280160"/>
                </a:lnTo>
                <a:lnTo>
                  <a:pt x="190500" y="1280160"/>
                </a:lnTo>
                <a:close/>
              </a:path>
              <a:path w="1473200" h="1475739">
                <a:moveTo>
                  <a:pt x="203200" y="1287780"/>
                </a:moveTo>
                <a:lnTo>
                  <a:pt x="203200" y="1280160"/>
                </a:lnTo>
                <a:lnTo>
                  <a:pt x="177800" y="1280160"/>
                </a:lnTo>
                <a:lnTo>
                  <a:pt x="177800" y="1295400"/>
                </a:lnTo>
                <a:lnTo>
                  <a:pt x="190500" y="1295400"/>
                </a:lnTo>
                <a:lnTo>
                  <a:pt x="203200" y="1287780"/>
                </a:lnTo>
                <a:close/>
              </a:path>
              <a:path w="1473200" h="1475739">
                <a:moveTo>
                  <a:pt x="203200" y="1403604"/>
                </a:moveTo>
                <a:lnTo>
                  <a:pt x="203200" y="1287780"/>
                </a:lnTo>
                <a:lnTo>
                  <a:pt x="190500" y="1295400"/>
                </a:lnTo>
                <a:lnTo>
                  <a:pt x="177800" y="1295400"/>
                </a:lnTo>
                <a:lnTo>
                  <a:pt x="177800" y="1356360"/>
                </a:lnTo>
                <a:lnTo>
                  <a:pt x="190500" y="1356360"/>
                </a:lnTo>
                <a:lnTo>
                  <a:pt x="190500" y="1412748"/>
                </a:lnTo>
                <a:lnTo>
                  <a:pt x="203200" y="1403604"/>
                </a:lnTo>
                <a:close/>
              </a:path>
              <a:path w="1473200" h="1475739">
                <a:moveTo>
                  <a:pt x="190500" y="1421892"/>
                </a:moveTo>
                <a:lnTo>
                  <a:pt x="190500" y="1385316"/>
                </a:lnTo>
                <a:lnTo>
                  <a:pt x="177800" y="1385316"/>
                </a:lnTo>
                <a:lnTo>
                  <a:pt x="177800" y="1429512"/>
                </a:lnTo>
                <a:lnTo>
                  <a:pt x="190500" y="1421892"/>
                </a:lnTo>
                <a:close/>
              </a:path>
              <a:path w="1473200" h="1475739">
                <a:moveTo>
                  <a:pt x="254000" y="33528"/>
                </a:moveTo>
                <a:lnTo>
                  <a:pt x="254000" y="4572"/>
                </a:lnTo>
                <a:lnTo>
                  <a:pt x="241300" y="7620"/>
                </a:lnTo>
                <a:lnTo>
                  <a:pt x="228600" y="12192"/>
                </a:lnTo>
                <a:lnTo>
                  <a:pt x="215900" y="18288"/>
                </a:lnTo>
                <a:lnTo>
                  <a:pt x="215900" y="54864"/>
                </a:lnTo>
                <a:lnTo>
                  <a:pt x="228600" y="44196"/>
                </a:lnTo>
                <a:lnTo>
                  <a:pt x="241300" y="41148"/>
                </a:lnTo>
                <a:lnTo>
                  <a:pt x="241300" y="36576"/>
                </a:lnTo>
                <a:lnTo>
                  <a:pt x="254000" y="33528"/>
                </a:lnTo>
                <a:close/>
              </a:path>
              <a:path w="1473200" h="1475739">
                <a:moveTo>
                  <a:pt x="228600" y="170688"/>
                </a:moveTo>
                <a:lnTo>
                  <a:pt x="228600" y="128016"/>
                </a:lnTo>
                <a:lnTo>
                  <a:pt x="215900" y="135636"/>
                </a:lnTo>
                <a:lnTo>
                  <a:pt x="215900" y="163068"/>
                </a:lnTo>
                <a:lnTo>
                  <a:pt x="228600" y="170688"/>
                </a:lnTo>
                <a:close/>
              </a:path>
              <a:path w="1473200" h="1475739">
                <a:moveTo>
                  <a:pt x="241300" y="190500"/>
                </a:moveTo>
                <a:lnTo>
                  <a:pt x="241300" y="108204"/>
                </a:lnTo>
                <a:lnTo>
                  <a:pt x="228600" y="115824"/>
                </a:lnTo>
                <a:lnTo>
                  <a:pt x="228600" y="184404"/>
                </a:lnTo>
                <a:lnTo>
                  <a:pt x="241300" y="190500"/>
                </a:lnTo>
                <a:close/>
              </a:path>
              <a:path w="1473200" h="1475739">
                <a:moveTo>
                  <a:pt x="368300" y="118872"/>
                </a:moveTo>
                <a:lnTo>
                  <a:pt x="368300" y="89916"/>
                </a:lnTo>
                <a:lnTo>
                  <a:pt x="279400" y="89916"/>
                </a:lnTo>
                <a:lnTo>
                  <a:pt x="266700" y="91440"/>
                </a:lnTo>
                <a:lnTo>
                  <a:pt x="254000" y="94488"/>
                </a:lnTo>
                <a:lnTo>
                  <a:pt x="241300" y="99060"/>
                </a:lnTo>
                <a:lnTo>
                  <a:pt x="241300" y="199644"/>
                </a:lnTo>
                <a:lnTo>
                  <a:pt x="254000" y="204216"/>
                </a:lnTo>
                <a:lnTo>
                  <a:pt x="254000" y="124968"/>
                </a:lnTo>
                <a:lnTo>
                  <a:pt x="266700" y="120396"/>
                </a:lnTo>
                <a:lnTo>
                  <a:pt x="266700" y="118872"/>
                </a:lnTo>
                <a:lnTo>
                  <a:pt x="368300" y="118872"/>
                </a:lnTo>
                <a:close/>
              </a:path>
              <a:path w="1473200" h="1475739">
                <a:moveTo>
                  <a:pt x="347133" y="27432"/>
                </a:moveTo>
                <a:lnTo>
                  <a:pt x="342900" y="22860"/>
                </a:lnTo>
                <a:lnTo>
                  <a:pt x="330200" y="16764"/>
                </a:lnTo>
                <a:lnTo>
                  <a:pt x="330200" y="12192"/>
                </a:lnTo>
                <a:lnTo>
                  <a:pt x="317500" y="7620"/>
                </a:lnTo>
                <a:lnTo>
                  <a:pt x="304800" y="4572"/>
                </a:lnTo>
                <a:lnTo>
                  <a:pt x="304800" y="1524"/>
                </a:lnTo>
                <a:lnTo>
                  <a:pt x="292100" y="0"/>
                </a:lnTo>
                <a:lnTo>
                  <a:pt x="266700" y="0"/>
                </a:lnTo>
                <a:lnTo>
                  <a:pt x="254000" y="1524"/>
                </a:lnTo>
                <a:lnTo>
                  <a:pt x="254000" y="30480"/>
                </a:lnTo>
                <a:lnTo>
                  <a:pt x="279400" y="27432"/>
                </a:lnTo>
                <a:lnTo>
                  <a:pt x="347133" y="27432"/>
                </a:lnTo>
                <a:close/>
              </a:path>
              <a:path w="1473200" h="1475739">
                <a:moveTo>
                  <a:pt x="266700" y="123444"/>
                </a:moveTo>
                <a:lnTo>
                  <a:pt x="254000" y="124968"/>
                </a:lnTo>
                <a:lnTo>
                  <a:pt x="254000" y="128016"/>
                </a:lnTo>
                <a:lnTo>
                  <a:pt x="266700" y="123444"/>
                </a:lnTo>
                <a:close/>
              </a:path>
              <a:path w="1473200" h="1475739">
                <a:moveTo>
                  <a:pt x="266700" y="175260"/>
                </a:moveTo>
                <a:lnTo>
                  <a:pt x="254000" y="170688"/>
                </a:lnTo>
                <a:lnTo>
                  <a:pt x="254000" y="173736"/>
                </a:lnTo>
                <a:lnTo>
                  <a:pt x="266700" y="175260"/>
                </a:lnTo>
                <a:close/>
              </a:path>
              <a:path w="1473200" h="1475739">
                <a:moveTo>
                  <a:pt x="353483" y="179832"/>
                </a:moveTo>
                <a:lnTo>
                  <a:pt x="266700" y="179832"/>
                </a:lnTo>
                <a:lnTo>
                  <a:pt x="266700" y="178308"/>
                </a:lnTo>
                <a:lnTo>
                  <a:pt x="254000" y="173736"/>
                </a:lnTo>
                <a:lnTo>
                  <a:pt x="254000" y="204216"/>
                </a:lnTo>
                <a:lnTo>
                  <a:pt x="266700" y="207264"/>
                </a:lnTo>
                <a:lnTo>
                  <a:pt x="279400" y="208788"/>
                </a:lnTo>
                <a:lnTo>
                  <a:pt x="292100" y="208788"/>
                </a:lnTo>
                <a:lnTo>
                  <a:pt x="304800" y="207264"/>
                </a:lnTo>
                <a:lnTo>
                  <a:pt x="304800" y="204216"/>
                </a:lnTo>
                <a:lnTo>
                  <a:pt x="317500" y="201168"/>
                </a:lnTo>
                <a:lnTo>
                  <a:pt x="330200" y="196596"/>
                </a:lnTo>
                <a:lnTo>
                  <a:pt x="353483" y="179832"/>
                </a:lnTo>
                <a:close/>
              </a:path>
              <a:path w="1473200" h="1475739">
                <a:moveTo>
                  <a:pt x="279400" y="118872"/>
                </a:moveTo>
                <a:lnTo>
                  <a:pt x="266700" y="118872"/>
                </a:lnTo>
                <a:lnTo>
                  <a:pt x="266700" y="121920"/>
                </a:lnTo>
                <a:lnTo>
                  <a:pt x="279400" y="118872"/>
                </a:lnTo>
                <a:close/>
              </a:path>
              <a:path w="1473200" h="1475739">
                <a:moveTo>
                  <a:pt x="279400" y="179832"/>
                </a:moveTo>
                <a:lnTo>
                  <a:pt x="266700" y="176784"/>
                </a:lnTo>
                <a:lnTo>
                  <a:pt x="266700" y="179832"/>
                </a:lnTo>
                <a:lnTo>
                  <a:pt x="279400" y="179832"/>
                </a:lnTo>
                <a:close/>
              </a:path>
              <a:path w="1473200" h="1475739">
                <a:moveTo>
                  <a:pt x="368300" y="89916"/>
                </a:moveTo>
                <a:lnTo>
                  <a:pt x="368300" y="45720"/>
                </a:lnTo>
                <a:lnTo>
                  <a:pt x="355600" y="36576"/>
                </a:lnTo>
                <a:lnTo>
                  <a:pt x="347133" y="27432"/>
                </a:lnTo>
                <a:lnTo>
                  <a:pt x="279400" y="27432"/>
                </a:lnTo>
                <a:lnTo>
                  <a:pt x="292100" y="28956"/>
                </a:lnTo>
                <a:lnTo>
                  <a:pt x="304800" y="32004"/>
                </a:lnTo>
                <a:lnTo>
                  <a:pt x="304800" y="33528"/>
                </a:lnTo>
                <a:lnTo>
                  <a:pt x="317500" y="38100"/>
                </a:lnTo>
                <a:lnTo>
                  <a:pt x="317500" y="41148"/>
                </a:lnTo>
                <a:lnTo>
                  <a:pt x="330200" y="45720"/>
                </a:lnTo>
                <a:lnTo>
                  <a:pt x="330200" y="50292"/>
                </a:lnTo>
                <a:lnTo>
                  <a:pt x="342900" y="68580"/>
                </a:lnTo>
                <a:lnTo>
                  <a:pt x="355600" y="74676"/>
                </a:lnTo>
                <a:lnTo>
                  <a:pt x="355600" y="89916"/>
                </a:lnTo>
                <a:lnTo>
                  <a:pt x="368300" y="89916"/>
                </a:lnTo>
                <a:close/>
              </a:path>
              <a:path w="1473200" h="1475739">
                <a:moveTo>
                  <a:pt x="1435100" y="62484"/>
                </a:moveTo>
                <a:lnTo>
                  <a:pt x="1435100" y="22860"/>
                </a:lnTo>
                <a:lnTo>
                  <a:pt x="1422400" y="16764"/>
                </a:lnTo>
                <a:lnTo>
                  <a:pt x="1409700" y="7620"/>
                </a:lnTo>
                <a:lnTo>
                  <a:pt x="1384300" y="1524"/>
                </a:lnTo>
                <a:lnTo>
                  <a:pt x="1371600" y="0"/>
                </a:lnTo>
                <a:lnTo>
                  <a:pt x="292100" y="0"/>
                </a:lnTo>
                <a:lnTo>
                  <a:pt x="304800" y="1524"/>
                </a:lnTo>
                <a:lnTo>
                  <a:pt x="304800" y="4572"/>
                </a:lnTo>
                <a:lnTo>
                  <a:pt x="317500" y="7620"/>
                </a:lnTo>
                <a:lnTo>
                  <a:pt x="330200" y="12192"/>
                </a:lnTo>
                <a:lnTo>
                  <a:pt x="330200" y="16764"/>
                </a:lnTo>
                <a:lnTo>
                  <a:pt x="342900" y="22860"/>
                </a:lnTo>
                <a:lnTo>
                  <a:pt x="347133" y="27432"/>
                </a:lnTo>
                <a:lnTo>
                  <a:pt x="1358900" y="27432"/>
                </a:lnTo>
                <a:lnTo>
                  <a:pt x="1371600" y="28956"/>
                </a:lnTo>
                <a:lnTo>
                  <a:pt x="1384300" y="28956"/>
                </a:lnTo>
                <a:lnTo>
                  <a:pt x="1384300" y="32004"/>
                </a:lnTo>
                <a:lnTo>
                  <a:pt x="1397000" y="33528"/>
                </a:lnTo>
                <a:lnTo>
                  <a:pt x="1397000" y="38100"/>
                </a:lnTo>
                <a:lnTo>
                  <a:pt x="1409700" y="41148"/>
                </a:lnTo>
                <a:lnTo>
                  <a:pt x="1422400" y="50292"/>
                </a:lnTo>
                <a:lnTo>
                  <a:pt x="1435100" y="62484"/>
                </a:lnTo>
                <a:close/>
              </a:path>
              <a:path w="1473200" h="1475739">
                <a:moveTo>
                  <a:pt x="355600" y="178308"/>
                </a:moveTo>
                <a:lnTo>
                  <a:pt x="355600" y="128016"/>
                </a:lnTo>
                <a:lnTo>
                  <a:pt x="342900" y="134112"/>
                </a:lnTo>
                <a:lnTo>
                  <a:pt x="342900" y="147828"/>
                </a:lnTo>
                <a:lnTo>
                  <a:pt x="330200" y="163068"/>
                </a:lnTo>
                <a:lnTo>
                  <a:pt x="317500" y="172212"/>
                </a:lnTo>
                <a:lnTo>
                  <a:pt x="304800" y="175260"/>
                </a:lnTo>
                <a:lnTo>
                  <a:pt x="304800" y="176784"/>
                </a:lnTo>
                <a:lnTo>
                  <a:pt x="292100" y="179832"/>
                </a:lnTo>
                <a:lnTo>
                  <a:pt x="353483" y="179832"/>
                </a:lnTo>
                <a:lnTo>
                  <a:pt x="355600" y="178308"/>
                </a:lnTo>
                <a:close/>
              </a:path>
              <a:path w="1473200" h="1475739">
                <a:moveTo>
                  <a:pt x="1270000" y="179832"/>
                </a:moveTo>
                <a:lnTo>
                  <a:pt x="353483" y="179832"/>
                </a:lnTo>
                <a:lnTo>
                  <a:pt x="330200" y="196596"/>
                </a:lnTo>
                <a:lnTo>
                  <a:pt x="317500" y="201168"/>
                </a:lnTo>
                <a:lnTo>
                  <a:pt x="304800" y="204216"/>
                </a:lnTo>
                <a:lnTo>
                  <a:pt x="304800" y="207264"/>
                </a:lnTo>
                <a:lnTo>
                  <a:pt x="292100" y="208788"/>
                </a:lnTo>
                <a:lnTo>
                  <a:pt x="1257300" y="208788"/>
                </a:lnTo>
                <a:lnTo>
                  <a:pt x="1257300" y="187452"/>
                </a:lnTo>
                <a:lnTo>
                  <a:pt x="1270000" y="179832"/>
                </a:lnTo>
                <a:close/>
              </a:path>
              <a:path w="1473200" h="1475739">
                <a:moveTo>
                  <a:pt x="368300" y="161544"/>
                </a:moveTo>
                <a:lnTo>
                  <a:pt x="368300" y="118872"/>
                </a:lnTo>
                <a:lnTo>
                  <a:pt x="355600" y="118872"/>
                </a:lnTo>
                <a:lnTo>
                  <a:pt x="355600" y="170688"/>
                </a:lnTo>
                <a:lnTo>
                  <a:pt x="368300" y="161544"/>
                </a:lnTo>
                <a:close/>
              </a:path>
              <a:path w="1473200" h="1475739">
                <a:moveTo>
                  <a:pt x="381000" y="144780"/>
                </a:moveTo>
                <a:lnTo>
                  <a:pt x="381000" y="62484"/>
                </a:lnTo>
                <a:lnTo>
                  <a:pt x="368300" y="53340"/>
                </a:lnTo>
                <a:lnTo>
                  <a:pt x="368300" y="153924"/>
                </a:lnTo>
                <a:lnTo>
                  <a:pt x="381000" y="144780"/>
                </a:lnTo>
                <a:close/>
              </a:path>
              <a:path w="1473200" h="1475739">
                <a:moveTo>
                  <a:pt x="1409700" y="201168"/>
                </a:moveTo>
                <a:lnTo>
                  <a:pt x="1409700" y="167640"/>
                </a:lnTo>
                <a:lnTo>
                  <a:pt x="1397000" y="172212"/>
                </a:lnTo>
                <a:lnTo>
                  <a:pt x="1397000" y="175260"/>
                </a:lnTo>
                <a:lnTo>
                  <a:pt x="1384300" y="176784"/>
                </a:lnTo>
                <a:lnTo>
                  <a:pt x="1384300" y="179832"/>
                </a:lnTo>
                <a:lnTo>
                  <a:pt x="1270000" y="179832"/>
                </a:lnTo>
                <a:lnTo>
                  <a:pt x="1257300" y="187452"/>
                </a:lnTo>
                <a:lnTo>
                  <a:pt x="1257300" y="208788"/>
                </a:lnTo>
                <a:lnTo>
                  <a:pt x="1270000" y="208788"/>
                </a:lnTo>
                <a:lnTo>
                  <a:pt x="1282700" y="195072"/>
                </a:lnTo>
                <a:lnTo>
                  <a:pt x="1282700" y="208788"/>
                </a:lnTo>
                <a:lnTo>
                  <a:pt x="1371600" y="208788"/>
                </a:lnTo>
                <a:lnTo>
                  <a:pt x="1384300" y="207264"/>
                </a:lnTo>
                <a:lnTo>
                  <a:pt x="1409700" y="201168"/>
                </a:lnTo>
                <a:close/>
              </a:path>
              <a:path w="1473200" h="1475739">
                <a:moveTo>
                  <a:pt x="1282700" y="208788"/>
                </a:moveTo>
                <a:lnTo>
                  <a:pt x="1282700" y="195072"/>
                </a:lnTo>
                <a:lnTo>
                  <a:pt x="1270000" y="208788"/>
                </a:lnTo>
                <a:lnTo>
                  <a:pt x="1282700" y="208788"/>
                </a:lnTo>
                <a:close/>
              </a:path>
              <a:path w="1473200" h="1475739">
                <a:moveTo>
                  <a:pt x="1447800" y="170688"/>
                </a:moveTo>
                <a:lnTo>
                  <a:pt x="1447800" y="36576"/>
                </a:lnTo>
                <a:lnTo>
                  <a:pt x="1435100" y="30480"/>
                </a:lnTo>
                <a:lnTo>
                  <a:pt x="1435100" y="141732"/>
                </a:lnTo>
                <a:lnTo>
                  <a:pt x="1422400" y="147828"/>
                </a:lnTo>
                <a:lnTo>
                  <a:pt x="1422400" y="158496"/>
                </a:lnTo>
                <a:lnTo>
                  <a:pt x="1409700" y="163068"/>
                </a:lnTo>
                <a:lnTo>
                  <a:pt x="1409700" y="196596"/>
                </a:lnTo>
                <a:lnTo>
                  <a:pt x="1422400" y="190500"/>
                </a:lnTo>
                <a:lnTo>
                  <a:pt x="1435100" y="178308"/>
                </a:lnTo>
                <a:lnTo>
                  <a:pt x="1447800" y="170688"/>
                </a:lnTo>
                <a:close/>
              </a:path>
              <a:path w="1473200" h="1475739">
                <a:moveTo>
                  <a:pt x="1460500" y="153924"/>
                </a:moveTo>
                <a:lnTo>
                  <a:pt x="1460500" y="53340"/>
                </a:lnTo>
                <a:lnTo>
                  <a:pt x="1447800" y="45720"/>
                </a:lnTo>
                <a:lnTo>
                  <a:pt x="1447800" y="161544"/>
                </a:lnTo>
                <a:lnTo>
                  <a:pt x="1460500" y="153924"/>
                </a:lnTo>
                <a:close/>
              </a:path>
              <a:path w="1473200" h="1475739">
                <a:moveTo>
                  <a:pt x="1473200" y="124968"/>
                </a:moveTo>
                <a:lnTo>
                  <a:pt x="1473200" y="82296"/>
                </a:lnTo>
                <a:lnTo>
                  <a:pt x="1460500" y="73152"/>
                </a:lnTo>
                <a:lnTo>
                  <a:pt x="1460500" y="134112"/>
                </a:lnTo>
                <a:lnTo>
                  <a:pt x="1473200" y="124968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60280" y="4940298"/>
            <a:ext cx="669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marR="5080" indent="-81280">
              <a:lnSpc>
                <a:spcPct val="100000"/>
              </a:lnSpc>
              <a:spcBef>
                <a:spcPts val="100"/>
              </a:spcBef>
            </a:pPr>
            <a:r>
              <a:rPr sz="1800" b="1" spc="-35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1800" b="1" spc="-13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1800" b="1" spc="-130" dirty="0">
                <a:solidFill>
                  <a:srgbClr val="006FC0"/>
                </a:solidFill>
                <a:latin typeface="Arial"/>
                <a:cs typeface="Arial"/>
              </a:rPr>
              <a:t>u</a:t>
            </a:r>
            <a:r>
              <a:rPr sz="1800" b="1" spc="-95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1800" b="1" spc="-250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1800" b="1" spc="-75" dirty="0">
                <a:solidFill>
                  <a:srgbClr val="006FC0"/>
                </a:solidFill>
                <a:latin typeface="Arial"/>
                <a:cs typeface="Arial"/>
              </a:rPr>
              <a:t>e </a:t>
            </a:r>
            <a:r>
              <a:rPr sz="1800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180" dirty="0">
                <a:solidFill>
                  <a:srgbClr val="006FC0"/>
                </a:solidFill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04110" y="4474464"/>
            <a:ext cx="1356360" cy="1447800"/>
          </a:xfrm>
          <a:custGeom>
            <a:avLst/>
            <a:gdLst/>
            <a:ahLst/>
            <a:cxnLst/>
            <a:rect l="l" t="t" r="r" b="b"/>
            <a:pathLst>
              <a:path w="1356360" h="1447800">
                <a:moveTo>
                  <a:pt x="89916" y="1357884"/>
                </a:moveTo>
                <a:lnTo>
                  <a:pt x="89916" y="1266444"/>
                </a:lnTo>
                <a:lnTo>
                  <a:pt x="0" y="1266444"/>
                </a:lnTo>
                <a:lnTo>
                  <a:pt x="17430" y="1270158"/>
                </a:lnTo>
                <a:lnTo>
                  <a:pt x="32004" y="1280160"/>
                </a:lnTo>
                <a:lnTo>
                  <a:pt x="42005" y="1294733"/>
                </a:lnTo>
                <a:lnTo>
                  <a:pt x="45720" y="1312164"/>
                </a:lnTo>
                <a:lnTo>
                  <a:pt x="45720" y="1357884"/>
                </a:lnTo>
                <a:lnTo>
                  <a:pt x="89916" y="1357884"/>
                </a:lnTo>
                <a:close/>
              </a:path>
              <a:path w="1356360" h="1447800">
                <a:moveTo>
                  <a:pt x="45720" y="1357884"/>
                </a:moveTo>
                <a:lnTo>
                  <a:pt x="45720" y="1312164"/>
                </a:lnTo>
                <a:lnTo>
                  <a:pt x="42005" y="1329594"/>
                </a:lnTo>
                <a:lnTo>
                  <a:pt x="32004" y="1344168"/>
                </a:lnTo>
                <a:lnTo>
                  <a:pt x="17430" y="1354169"/>
                </a:lnTo>
                <a:lnTo>
                  <a:pt x="0" y="1357884"/>
                </a:lnTo>
                <a:lnTo>
                  <a:pt x="45720" y="1357884"/>
                </a:lnTo>
                <a:close/>
              </a:path>
              <a:path w="1356360" h="1447800">
                <a:moveTo>
                  <a:pt x="1356360" y="89916"/>
                </a:moveTo>
                <a:lnTo>
                  <a:pt x="1349382" y="55292"/>
                </a:lnTo>
                <a:lnTo>
                  <a:pt x="1330261" y="26670"/>
                </a:lnTo>
                <a:lnTo>
                  <a:pt x="1301710" y="7191"/>
                </a:lnTo>
                <a:lnTo>
                  <a:pt x="1266444" y="0"/>
                </a:lnTo>
                <a:lnTo>
                  <a:pt x="181356" y="0"/>
                </a:lnTo>
                <a:lnTo>
                  <a:pt x="145851" y="7191"/>
                </a:lnTo>
                <a:lnTo>
                  <a:pt x="116776" y="26670"/>
                </a:lnTo>
                <a:lnTo>
                  <a:pt x="97131" y="55292"/>
                </a:lnTo>
                <a:lnTo>
                  <a:pt x="89916" y="89916"/>
                </a:lnTo>
                <a:lnTo>
                  <a:pt x="89916" y="1357884"/>
                </a:lnTo>
                <a:lnTo>
                  <a:pt x="82938" y="1392507"/>
                </a:lnTo>
                <a:lnTo>
                  <a:pt x="63817" y="1421130"/>
                </a:lnTo>
                <a:lnTo>
                  <a:pt x="35266" y="1440608"/>
                </a:lnTo>
                <a:lnTo>
                  <a:pt x="0" y="1447800"/>
                </a:lnTo>
                <a:lnTo>
                  <a:pt x="135636" y="1447800"/>
                </a:lnTo>
                <a:lnTo>
                  <a:pt x="135636" y="135636"/>
                </a:lnTo>
                <a:lnTo>
                  <a:pt x="163282" y="93630"/>
                </a:lnTo>
                <a:lnTo>
                  <a:pt x="181356" y="89916"/>
                </a:lnTo>
                <a:lnTo>
                  <a:pt x="271272" y="89916"/>
                </a:lnTo>
                <a:lnTo>
                  <a:pt x="271272" y="1447800"/>
                </a:lnTo>
                <a:lnTo>
                  <a:pt x="1085088" y="1447800"/>
                </a:lnTo>
                <a:lnTo>
                  <a:pt x="1120592" y="1440608"/>
                </a:lnTo>
                <a:lnTo>
                  <a:pt x="1149667" y="1421130"/>
                </a:lnTo>
                <a:lnTo>
                  <a:pt x="1169312" y="1392507"/>
                </a:lnTo>
                <a:lnTo>
                  <a:pt x="1176528" y="1357884"/>
                </a:lnTo>
                <a:lnTo>
                  <a:pt x="1176528" y="181356"/>
                </a:lnTo>
                <a:lnTo>
                  <a:pt x="1266444" y="181356"/>
                </a:lnTo>
                <a:lnTo>
                  <a:pt x="1301710" y="174140"/>
                </a:lnTo>
                <a:lnTo>
                  <a:pt x="1330261" y="154495"/>
                </a:lnTo>
                <a:lnTo>
                  <a:pt x="1349382" y="125420"/>
                </a:lnTo>
                <a:lnTo>
                  <a:pt x="1356360" y="89916"/>
                </a:lnTo>
                <a:close/>
              </a:path>
              <a:path w="1356360" h="1447800">
                <a:moveTo>
                  <a:pt x="271272" y="1447800"/>
                </a:moveTo>
                <a:lnTo>
                  <a:pt x="271272" y="89916"/>
                </a:lnTo>
                <a:lnTo>
                  <a:pt x="264080" y="125420"/>
                </a:lnTo>
                <a:lnTo>
                  <a:pt x="244602" y="154495"/>
                </a:lnTo>
                <a:lnTo>
                  <a:pt x="215979" y="174140"/>
                </a:lnTo>
                <a:lnTo>
                  <a:pt x="181356" y="181356"/>
                </a:lnTo>
                <a:lnTo>
                  <a:pt x="163282" y="177641"/>
                </a:lnTo>
                <a:lnTo>
                  <a:pt x="148780" y="167640"/>
                </a:lnTo>
                <a:lnTo>
                  <a:pt x="139136" y="153066"/>
                </a:lnTo>
                <a:lnTo>
                  <a:pt x="135636" y="135636"/>
                </a:lnTo>
                <a:lnTo>
                  <a:pt x="135636" y="1447800"/>
                </a:lnTo>
                <a:lnTo>
                  <a:pt x="271272" y="1447800"/>
                </a:lnTo>
                <a:close/>
              </a:path>
            </a:pathLst>
          </a:custGeom>
          <a:solidFill>
            <a:srgbClr val="ED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12670" y="4564380"/>
            <a:ext cx="363220" cy="1358265"/>
          </a:xfrm>
          <a:custGeom>
            <a:avLst/>
            <a:gdLst/>
            <a:ahLst/>
            <a:cxnLst/>
            <a:rect l="l" t="t" r="r" b="b"/>
            <a:pathLst>
              <a:path w="363220" h="1358264">
                <a:moveTo>
                  <a:pt x="362712" y="0"/>
                </a:moveTo>
                <a:lnTo>
                  <a:pt x="272796" y="0"/>
                </a:lnTo>
                <a:lnTo>
                  <a:pt x="254722" y="3714"/>
                </a:lnTo>
                <a:lnTo>
                  <a:pt x="240220" y="13716"/>
                </a:lnTo>
                <a:lnTo>
                  <a:pt x="230576" y="28289"/>
                </a:lnTo>
                <a:lnTo>
                  <a:pt x="227076" y="45720"/>
                </a:lnTo>
                <a:lnTo>
                  <a:pt x="230576" y="63150"/>
                </a:lnTo>
                <a:lnTo>
                  <a:pt x="240220" y="77724"/>
                </a:lnTo>
                <a:lnTo>
                  <a:pt x="254722" y="87725"/>
                </a:lnTo>
                <a:lnTo>
                  <a:pt x="272796" y="91440"/>
                </a:lnTo>
                <a:lnTo>
                  <a:pt x="307419" y="84224"/>
                </a:lnTo>
                <a:lnTo>
                  <a:pt x="336042" y="64579"/>
                </a:lnTo>
                <a:lnTo>
                  <a:pt x="355520" y="35504"/>
                </a:lnTo>
                <a:lnTo>
                  <a:pt x="362712" y="0"/>
                </a:lnTo>
                <a:close/>
              </a:path>
              <a:path w="363220" h="1358264">
                <a:moveTo>
                  <a:pt x="137160" y="1222248"/>
                </a:moveTo>
                <a:lnTo>
                  <a:pt x="133445" y="1204817"/>
                </a:lnTo>
                <a:lnTo>
                  <a:pt x="123444" y="1190244"/>
                </a:lnTo>
                <a:lnTo>
                  <a:pt x="108870" y="1180242"/>
                </a:lnTo>
                <a:lnTo>
                  <a:pt x="91440" y="1176528"/>
                </a:lnTo>
                <a:lnTo>
                  <a:pt x="55935" y="1183743"/>
                </a:lnTo>
                <a:lnTo>
                  <a:pt x="26860" y="1203388"/>
                </a:lnTo>
                <a:lnTo>
                  <a:pt x="7215" y="1232463"/>
                </a:lnTo>
                <a:lnTo>
                  <a:pt x="0" y="1267968"/>
                </a:lnTo>
                <a:lnTo>
                  <a:pt x="7215" y="1302591"/>
                </a:lnTo>
                <a:lnTo>
                  <a:pt x="26860" y="1331214"/>
                </a:lnTo>
                <a:lnTo>
                  <a:pt x="55935" y="1350692"/>
                </a:lnTo>
                <a:lnTo>
                  <a:pt x="91440" y="1357884"/>
                </a:lnTo>
                <a:lnTo>
                  <a:pt x="91440" y="1267968"/>
                </a:lnTo>
                <a:lnTo>
                  <a:pt x="108870" y="1264253"/>
                </a:lnTo>
                <a:lnTo>
                  <a:pt x="123444" y="1254252"/>
                </a:lnTo>
                <a:lnTo>
                  <a:pt x="133445" y="1239678"/>
                </a:lnTo>
                <a:lnTo>
                  <a:pt x="137160" y="1222248"/>
                </a:lnTo>
                <a:close/>
              </a:path>
              <a:path w="363220" h="1358264">
                <a:moveTo>
                  <a:pt x="181356" y="1267968"/>
                </a:moveTo>
                <a:lnTo>
                  <a:pt x="91440" y="1267968"/>
                </a:lnTo>
                <a:lnTo>
                  <a:pt x="91440" y="1357884"/>
                </a:lnTo>
                <a:lnTo>
                  <a:pt x="126706" y="1350692"/>
                </a:lnTo>
                <a:lnTo>
                  <a:pt x="155257" y="1331214"/>
                </a:lnTo>
                <a:lnTo>
                  <a:pt x="174378" y="1302591"/>
                </a:lnTo>
                <a:lnTo>
                  <a:pt x="181356" y="126796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98954" y="4460748"/>
            <a:ext cx="1473200" cy="1475740"/>
          </a:xfrm>
          <a:custGeom>
            <a:avLst/>
            <a:gdLst/>
            <a:ahLst/>
            <a:cxnLst/>
            <a:rect l="l" t="t" r="r" b="b"/>
            <a:pathLst>
              <a:path w="1473200" h="1475739">
                <a:moveTo>
                  <a:pt x="12700" y="1421892"/>
                </a:moveTo>
                <a:lnTo>
                  <a:pt x="12700" y="1313688"/>
                </a:lnTo>
                <a:lnTo>
                  <a:pt x="0" y="1321308"/>
                </a:lnTo>
                <a:lnTo>
                  <a:pt x="0" y="1403604"/>
                </a:lnTo>
                <a:lnTo>
                  <a:pt x="12700" y="1421892"/>
                </a:lnTo>
                <a:close/>
              </a:path>
              <a:path w="1473200" h="1475739">
                <a:moveTo>
                  <a:pt x="63500" y="1303020"/>
                </a:moveTo>
                <a:lnTo>
                  <a:pt x="63500" y="1274064"/>
                </a:lnTo>
                <a:lnTo>
                  <a:pt x="50800" y="1278636"/>
                </a:lnTo>
                <a:lnTo>
                  <a:pt x="38100" y="1284732"/>
                </a:lnTo>
                <a:lnTo>
                  <a:pt x="25400" y="1296924"/>
                </a:lnTo>
                <a:lnTo>
                  <a:pt x="12700" y="1304544"/>
                </a:lnTo>
                <a:lnTo>
                  <a:pt x="12700" y="1438656"/>
                </a:lnTo>
                <a:lnTo>
                  <a:pt x="25400" y="1452372"/>
                </a:lnTo>
                <a:lnTo>
                  <a:pt x="25400" y="1333500"/>
                </a:lnTo>
                <a:lnTo>
                  <a:pt x="38100" y="1327404"/>
                </a:lnTo>
                <a:lnTo>
                  <a:pt x="38100" y="1322832"/>
                </a:lnTo>
                <a:lnTo>
                  <a:pt x="50800" y="1316736"/>
                </a:lnTo>
                <a:lnTo>
                  <a:pt x="50800" y="1312164"/>
                </a:lnTo>
                <a:lnTo>
                  <a:pt x="63500" y="1303020"/>
                </a:lnTo>
                <a:close/>
              </a:path>
              <a:path w="1473200" h="1475739">
                <a:moveTo>
                  <a:pt x="63500" y="1467612"/>
                </a:moveTo>
                <a:lnTo>
                  <a:pt x="63500" y="1437132"/>
                </a:lnTo>
                <a:lnTo>
                  <a:pt x="50800" y="1434084"/>
                </a:lnTo>
                <a:lnTo>
                  <a:pt x="50800" y="1429512"/>
                </a:lnTo>
                <a:lnTo>
                  <a:pt x="38100" y="1424940"/>
                </a:lnTo>
                <a:lnTo>
                  <a:pt x="38100" y="1412748"/>
                </a:lnTo>
                <a:lnTo>
                  <a:pt x="25400" y="1400556"/>
                </a:lnTo>
                <a:lnTo>
                  <a:pt x="25400" y="1452372"/>
                </a:lnTo>
                <a:lnTo>
                  <a:pt x="38100" y="1458468"/>
                </a:lnTo>
                <a:lnTo>
                  <a:pt x="63500" y="1467612"/>
                </a:lnTo>
                <a:close/>
              </a:path>
              <a:path w="1473200" h="1475739">
                <a:moveTo>
                  <a:pt x="152400" y="1295400"/>
                </a:moveTo>
                <a:lnTo>
                  <a:pt x="152400" y="1290828"/>
                </a:lnTo>
                <a:lnTo>
                  <a:pt x="139700" y="1283208"/>
                </a:lnTo>
                <a:lnTo>
                  <a:pt x="127000" y="1277112"/>
                </a:lnTo>
                <a:lnTo>
                  <a:pt x="127000" y="1271016"/>
                </a:lnTo>
                <a:lnTo>
                  <a:pt x="114300" y="1271016"/>
                </a:lnTo>
                <a:lnTo>
                  <a:pt x="114300" y="1267968"/>
                </a:lnTo>
                <a:lnTo>
                  <a:pt x="101600" y="1266444"/>
                </a:lnTo>
                <a:lnTo>
                  <a:pt x="88900" y="1266444"/>
                </a:lnTo>
                <a:lnTo>
                  <a:pt x="76200" y="1267968"/>
                </a:lnTo>
                <a:lnTo>
                  <a:pt x="63500" y="1271016"/>
                </a:lnTo>
                <a:lnTo>
                  <a:pt x="63500" y="1299972"/>
                </a:lnTo>
                <a:lnTo>
                  <a:pt x="76200" y="1298448"/>
                </a:lnTo>
                <a:lnTo>
                  <a:pt x="88900" y="1295400"/>
                </a:lnTo>
                <a:lnTo>
                  <a:pt x="152400" y="1295400"/>
                </a:lnTo>
                <a:close/>
              </a:path>
              <a:path w="1473200" h="1475739">
                <a:moveTo>
                  <a:pt x="174625" y="1447800"/>
                </a:moveTo>
                <a:lnTo>
                  <a:pt x="101600" y="1447800"/>
                </a:lnTo>
                <a:lnTo>
                  <a:pt x="88900" y="1446276"/>
                </a:lnTo>
                <a:lnTo>
                  <a:pt x="76200" y="1446276"/>
                </a:lnTo>
                <a:lnTo>
                  <a:pt x="76200" y="1443228"/>
                </a:lnTo>
                <a:lnTo>
                  <a:pt x="63500" y="1441704"/>
                </a:lnTo>
                <a:lnTo>
                  <a:pt x="63500" y="1470660"/>
                </a:lnTo>
                <a:lnTo>
                  <a:pt x="76200" y="1473708"/>
                </a:lnTo>
                <a:lnTo>
                  <a:pt x="88900" y="1475232"/>
                </a:lnTo>
                <a:lnTo>
                  <a:pt x="101600" y="1475232"/>
                </a:lnTo>
                <a:lnTo>
                  <a:pt x="114300" y="1473708"/>
                </a:lnTo>
                <a:lnTo>
                  <a:pt x="139700" y="1467612"/>
                </a:lnTo>
                <a:lnTo>
                  <a:pt x="152400" y="1458468"/>
                </a:lnTo>
                <a:lnTo>
                  <a:pt x="174625" y="1447800"/>
                </a:lnTo>
                <a:close/>
              </a:path>
              <a:path w="1473200" h="1475739">
                <a:moveTo>
                  <a:pt x="190500" y="1385316"/>
                </a:moveTo>
                <a:lnTo>
                  <a:pt x="190500" y="1356360"/>
                </a:lnTo>
                <a:lnTo>
                  <a:pt x="101600" y="1356360"/>
                </a:lnTo>
                <a:lnTo>
                  <a:pt x="88900" y="1357884"/>
                </a:lnTo>
                <a:lnTo>
                  <a:pt x="88900" y="1385316"/>
                </a:lnTo>
                <a:lnTo>
                  <a:pt x="101600" y="1385316"/>
                </a:lnTo>
                <a:lnTo>
                  <a:pt x="114300" y="1383792"/>
                </a:lnTo>
                <a:lnTo>
                  <a:pt x="114300" y="1380744"/>
                </a:lnTo>
                <a:lnTo>
                  <a:pt x="127000" y="1380744"/>
                </a:lnTo>
                <a:lnTo>
                  <a:pt x="127000" y="1374648"/>
                </a:lnTo>
                <a:lnTo>
                  <a:pt x="139700" y="1368552"/>
                </a:lnTo>
                <a:lnTo>
                  <a:pt x="152400" y="1360932"/>
                </a:lnTo>
                <a:lnTo>
                  <a:pt x="152400" y="1385316"/>
                </a:lnTo>
                <a:lnTo>
                  <a:pt x="190500" y="1385316"/>
                </a:lnTo>
                <a:close/>
              </a:path>
              <a:path w="1473200" h="1475739">
                <a:moveTo>
                  <a:pt x="190500" y="1266444"/>
                </a:moveTo>
                <a:lnTo>
                  <a:pt x="101600" y="1266444"/>
                </a:lnTo>
                <a:lnTo>
                  <a:pt x="114300" y="1267968"/>
                </a:lnTo>
                <a:lnTo>
                  <a:pt x="114300" y="1271016"/>
                </a:lnTo>
                <a:lnTo>
                  <a:pt x="127000" y="1271016"/>
                </a:lnTo>
                <a:lnTo>
                  <a:pt x="127000" y="1277112"/>
                </a:lnTo>
                <a:lnTo>
                  <a:pt x="139700" y="1283208"/>
                </a:lnTo>
                <a:lnTo>
                  <a:pt x="152400" y="1290828"/>
                </a:lnTo>
                <a:lnTo>
                  <a:pt x="152400" y="1295400"/>
                </a:lnTo>
                <a:lnTo>
                  <a:pt x="177800" y="1295400"/>
                </a:lnTo>
                <a:lnTo>
                  <a:pt x="177800" y="1280160"/>
                </a:lnTo>
                <a:lnTo>
                  <a:pt x="190500" y="1266444"/>
                </a:lnTo>
                <a:close/>
              </a:path>
              <a:path w="1473200" h="1475739">
                <a:moveTo>
                  <a:pt x="152400" y="1356360"/>
                </a:moveTo>
                <a:lnTo>
                  <a:pt x="152400" y="1295400"/>
                </a:lnTo>
                <a:lnTo>
                  <a:pt x="101600" y="1295400"/>
                </a:lnTo>
                <a:lnTo>
                  <a:pt x="114300" y="1298448"/>
                </a:lnTo>
                <a:lnTo>
                  <a:pt x="114300" y="1299972"/>
                </a:lnTo>
                <a:lnTo>
                  <a:pt x="127000" y="1304544"/>
                </a:lnTo>
                <a:lnTo>
                  <a:pt x="127000" y="1356360"/>
                </a:lnTo>
                <a:lnTo>
                  <a:pt x="152400" y="1356360"/>
                </a:lnTo>
                <a:close/>
              </a:path>
              <a:path w="1473200" h="1475739">
                <a:moveTo>
                  <a:pt x="127000" y="1356360"/>
                </a:moveTo>
                <a:lnTo>
                  <a:pt x="127000" y="1347216"/>
                </a:lnTo>
                <a:lnTo>
                  <a:pt x="114300" y="1351788"/>
                </a:lnTo>
                <a:lnTo>
                  <a:pt x="114300" y="1353312"/>
                </a:lnTo>
                <a:lnTo>
                  <a:pt x="101600" y="1356360"/>
                </a:lnTo>
                <a:lnTo>
                  <a:pt x="127000" y="1356360"/>
                </a:lnTo>
                <a:close/>
              </a:path>
              <a:path w="1473200" h="1475739">
                <a:moveTo>
                  <a:pt x="152400" y="1385316"/>
                </a:moveTo>
                <a:lnTo>
                  <a:pt x="152400" y="1360932"/>
                </a:lnTo>
                <a:lnTo>
                  <a:pt x="139700" y="1368552"/>
                </a:lnTo>
                <a:lnTo>
                  <a:pt x="127000" y="1374648"/>
                </a:lnTo>
                <a:lnTo>
                  <a:pt x="127000" y="1380744"/>
                </a:lnTo>
                <a:lnTo>
                  <a:pt x="114300" y="1380744"/>
                </a:lnTo>
                <a:lnTo>
                  <a:pt x="114300" y="1383792"/>
                </a:lnTo>
                <a:lnTo>
                  <a:pt x="101600" y="1385316"/>
                </a:lnTo>
                <a:lnTo>
                  <a:pt x="152400" y="1385316"/>
                </a:lnTo>
                <a:close/>
              </a:path>
              <a:path w="1473200" h="1475739">
                <a:moveTo>
                  <a:pt x="177800" y="1446276"/>
                </a:moveTo>
                <a:lnTo>
                  <a:pt x="177800" y="1392936"/>
                </a:lnTo>
                <a:lnTo>
                  <a:pt x="165100" y="1400556"/>
                </a:lnTo>
                <a:lnTo>
                  <a:pt x="165100" y="1412748"/>
                </a:lnTo>
                <a:lnTo>
                  <a:pt x="152400" y="1424940"/>
                </a:lnTo>
                <a:lnTo>
                  <a:pt x="139700" y="1434084"/>
                </a:lnTo>
                <a:lnTo>
                  <a:pt x="139700" y="1437132"/>
                </a:lnTo>
                <a:lnTo>
                  <a:pt x="127000" y="1441704"/>
                </a:lnTo>
                <a:lnTo>
                  <a:pt x="127000" y="1443228"/>
                </a:lnTo>
                <a:lnTo>
                  <a:pt x="114300" y="1446276"/>
                </a:lnTo>
                <a:lnTo>
                  <a:pt x="101600" y="1446276"/>
                </a:lnTo>
                <a:lnTo>
                  <a:pt x="101600" y="1447800"/>
                </a:lnTo>
                <a:lnTo>
                  <a:pt x="174625" y="1447800"/>
                </a:lnTo>
                <a:lnTo>
                  <a:pt x="177800" y="1446276"/>
                </a:lnTo>
                <a:close/>
              </a:path>
              <a:path w="1473200" h="1475739">
                <a:moveTo>
                  <a:pt x="1231900" y="1467612"/>
                </a:moveTo>
                <a:lnTo>
                  <a:pt x="1231900" y="1429512"/>
                </a:lnTo>
                <a:lnTo>
                  <a:pt x="1219200" y="1438656"/>
                </a:lnTo>
                <a:lnTo>
                  <a:pt x="1206500" y="1441704"/>
                </a:lnTo>
                <a:lnTo>
                  <a:pt x="1206500" y="1444752"/>
                </a:lnTo>
                <a:lnTo>
                  <a:pt x="1181100" y="1447800"/>
                </a:lnTo>
                <a:lnTo>
                  <a:pt x="174625" y="1447800"/>
                </a:lnTo>
                <a:lnTo>
                  <a:pt x="152400" y="1458468"/>
                </a:lnTo>
                <a:lnTo>
                  <a:pt x="139700" y="1467612"/>
                </a:lnTo>
                <a:lnTo>
                  <a:pt x="114300" y="1473708"/>
                </a:lnTo>
                <a:lnTo>
                  <a:pt x="101600" y="1475232"/>
                </a:lnTo>
                <a:lnTo>
                  <a:pt x="1193800" y="1475232"/>
                </a:lnTo>
                <a:lnTo>
                  <a:pt x="1206500" y="1473708"/>
                </a:lnTo>
                <a:lnTo>
                  <a:pt x="1231900" y="1467612"/>
                </a:lnTo>
                <a:close/>
              </a:path>
              <a:path w="1473200" h="1475739">
                <a:moveTo>
                  <a:pt x="127000" y="1309116"/>
                </a:moveTo>
                <a:lnTo>
                  <a:pt x="127000" y="1304544"/>
                </a:lnTo>
                <a:lnTo>
                  <a:pt x="114300" y="1303020"/>
                </a:lnTo>
                <a:lnTo>
                  <a:pt x="127000" y="1309116"/>
                </a:lnTo>
                <a:close/>
              </a:path>
              <a:path w="1473200" h="1475739">
                <a:moveTo>
                  <a:pt x="127000" y="1347216"/>
                </a:moveTo>
                <a:lnTo>
                  <a:pt x="127000" y="1342644"/>
                </a:lnTo>
                <a:lnTo>
                  <a:pt x="114300" y="1348740"/>
                </a:lnTo>
                <a:lnTo>
                  <a:pt x="127000" y="1347216"/>
                </a:lnTo>
                <a:close/>
              </a:path>
              <a:path w="1473200" h="1475739">
                <a:moveTo>
                  <a:pt x="215900" y="74676"/>
                </a:moveTo>
                <a:lnTo>
                  <a:pt x="215900" y="24384"/>
                </a:lnTo>
                <a:lnTo>
                  <a:pt x="203200" y="38100"/>
                </a:lnTo>
                <a:lnTo>
                  <a:pt x="190500" y="45720"/>
                </a:lnTo>
                <a:lnTo>
                  <a:pt x="177800" y="64008"/>
                </a:lnTo>
                <a:lnTo>
                  <a:pt x="177800" y="1266444"/>
                </a:lnTo>
                <a:lnTo>
                  <a:pt x="190500" y="1266444"/>
                </a:lnTo>
                <a:lnTo>
                  <a:pt x="190500" y="1280160"/>
                </a:lnTo>
                <a:lnTo>
                  <a:pt x="203200" y="1280160"/>
                </a:lnTo>
                <a:lnTo>
                  <a:pt x="203200" y="80772"/>
                </a:lnTo>
                <a:lnTo>
                  <a:pt x="215900" y="74676"/>
                </a:lnTo>
                <a:close/>
              </a:path>
              <a:path w="1473200" h="1475739">
                <a:moveTo>
                  <a:pt x="190500" y="1280160"/>
                </a:moveTo>
                <a:lnTo>
                  <a:pt x="190500" y="1266444"/>
                </a:lnTo>
                <a:lnTo>
                  <a:pt x="177800" y="1280160"/>
                </a:lnTo>
                <a:lnTo>
                  <a:pt x="190500" y="1280160"/>
                </a:lnTo>
                <a:close/>
              </a:path>
              <a:path w="1473200" h="1475739">
                <a:moveTo>
                  <a:pt x="203200" y="1287780"/>
                </a:moveTo>
                <a:lnTo>
                  <a:pt x="203200" y="1280160"/>
                </a:lnTo>
                <a:lnTo>
                  <a:pt x="177800" y="1280160"/>
                </a:lnTo>
                <a:lnTo>
                  <a:pt x="177800" y="1295400"/>
                </a:lnTo>
                <a:lnTo>
                  <a:pt x="190500" y="1295400"/>
                </a:lnTo>
                <a:lnTo>
                  <a:pt x="203200" y="1287780"/>
                </a:lnTo>
                <a:close/>
              </a:path>
              <a:path w="1473200" h="1475739">
                <a:moveTo>
                  <a:pt x="203200" y="1403604"/>
                </a:moveTo>
                <a:lnTo>
                  <a:pt x="203200" y="1287780"/>
                </a:lnTo>
                <a:lnTo>
                  <a:pt x="190500" y="1295400"/>
                </a:lnTo>
                <a:lnTo>
                  <a:pt x="177800" y="1295400"/>
                </a:lnTo>
                <a:lnTo>
                  <a:pt x="177800" y="1356360"/>
                </a:lnTo>
                <a:lnTo>
                  <a:pt x="190500" y="1356360"/>
                </a:lnTo>
                <a:lnTo>
                  <a:pt x="190500" y="1412748"/>
                </a:lnTo>
                <a:lnTo>
                  <a:pt x="203200" y="1403604"/>
                </a:lnTo>
                <a:close/>
              </a:path>
              <a:path w="1473200" h="1475739">
                <a:moveTo>
                  <a:pt x="190500" y="1429512"/>
                </a:moveTo>
                <a:lnTo>
                  <a:pt x="190500" y="1385316"/>
                </a:lnTo>
                <a:lnTo>
                  <a:pt x="177800" y="1385316"/>
                </a:lnTo>
                <a:lnTo>
                  <a:pt x="177800" y="1438656"/>
                </a:lnTo>
                <a:lnTo>
                  <a:pt x="190500" y="1429512"/>
                </a:lnTo>
                <a:close/>
              </a:path>
              <a:path w="1473200" h="1475739">
                <a:moveTo>
                  <a:pt x="347133" y="27432"/>
                </a:moveTo>
                <a:lnTo>
                  <a:pt x="342900" y="22860"/>
                </a:lnTo>
                <a:lnTo>
                  <a:pt x="342900" y="16764"/>
                </a:lnTo>
                <a:lnTo>
                  <a:pt x="317500" y="7620"/>
                </a:lnTo>
                <a:lnTo>
                  <a:pt x="304800" y="4572"/>
                </a:lnTo>
                <a:lnTo>
                  <a:pt x="304800" y="1524"/>
                </a:lnTo>
                <a:lnTo>
                  <a:pt x="292100" y="0"/>
                </a:lnTo>
                <a:lnTo>
                  <a:pt x="266700" y="0"/>
                </a:lnTo>
                <a:lnTo>
                  <a:pt x="254000" y="1524"/>
                </a:lnTo>
                <a:lnTo>
                  <a:pt x="241300" y="7620"/>
                </a:lnTo>
                <a:lnTo>
                  <a:pt x="228600" y="12192"/>
                </a:lnTo>
                <a:lnTo>
                  <a:pt x="215900" y="18288"/>
                </a:lnTo>
                <a:lnTo>
                  <a:pt x="215900" y="54864"/>
                </a:lnTo>
                <a:lnTo>
                  <a:pt x="228600" y="50292"/>
                </a:lnTo>
                <a:lnTo>
                  <a:pt x="228600" y="44196"/>
                </a:lnTo>
                <a:lnTo>
                  <a:pt x="241300" y="41148"/>
                </a:lnTo>
                <a:lnTo>
                  <a:pt x="241300" y="36576"/>
                </a:lnTo>
                <a:lnTo>
                  <a:pt x="254000" y="33528"/>
                </a:lnTo>
                <a:lnTo>
                  <a:pt x="254000" y="30480"/>
                </a:lnTo>
                <a:lnTo>
                  <a:pt x="279400" y="27432"/>
                </a:lnTo>
                <a:lnTo>
                  <a:pt x="347133" y="27432"/>
                </a:lnTo>
                <a:close/>
              </a:path>
              <a:path w="1473200" h="1475739">
                <a:moveTo>
                  <a:pt x="228600" y="170688"/>
                </a:moveTo>
                <a:lnTo>
                  <a:pt x="228600" y="128016"/>
                </a:lnTo>
                <a:lnTo>
                  <a:pt x="215900" y="135636"/>
                </a:lnTo>
                <a:lnTo>
                  <a:pt x="215900" y="163068"/>
                </a:lnTo>
                <a:lnTo>
                  <a:pt x="228600" y="170688"/>
                </a:lnTo>
                <a:close/>
              </a:path>
              <a:path w="1473200" h="1475739">
                <a:moveTo>
                  <a:pt x="241300" y="190500"/>
                </a:moveTo>
                <a:lnTo>
                  <a:pt x="241300" y="108204"/>
                </a:lnTo>
                <a:lnTo>
                  <a:pt x="228600" y="115824"/>
                </a:lnTo>
                <a:lnTo>
                  <a:pt x="228600" y="184404"/>
                </a:lnTo>
                <a:lnTo>
                  <a:pt x="241300" y="190500"/>
                </a:lnTo>
                <a:close/>
              </a:path>
              <a:path w="1473200" h="1475739">
                <a:moveTo>
                  <a:pt x="254000" y="199644"/>
                </a:moveTo>
                <a:lnTo>
                  <a:pt x="254000" y="99060"/>
                </a:lnTo>
                <a:lnTo>
                  <a:pt x="241300" y="100584"/>
                </a:lnTo>
                <a:lnTo>
                  <a:pt x="241300" y="199644"/>
                </a:lnTo>
                <a:lnTo>
                  <a:pt x="254000" y="199644"/>
                </a:lnTo>
                <a:close/>
              </a:path>
              <a:path w="1473200" h="1475739">
                <a:moveTo>
                  <a:pt x="368300" y="118872"/>
                </a:moveTo>
                <a:lnTo>
                  <a:pt x="368300" y="89916"/>
                </a:lnTo>
                <a:lnTo>
                  <a:pt x="279400" y="89916"/>
                </a:lnTo>
                <a:lnTo>
                  <a:pt x="266700" y="91440"/>
                </a:lnTo>
                <a:lnTo>
                  <a:pt x="254000" y="94488"/>
                </a:lnTo>
                <a:lnTo>
                  <a:pt x="254000" y="128016"/>
                </a:lnTo>
                <a:lnTo>
                  <a:pt x="266700" y="123444"/>
                </a:lnTo>
                <a:lnTo>
                  <a:pt x="266700" y="118872"/>
                </a:lnTo>
                <a:lnTo>
                  <a:pt x="368300" y="118872"/>
                </a:lnTo>
                <a:close/>
              </a:path>
              <a:path w="1473200" h="1475739">
                <a:moveTo>
                  <a:pt x="352425" y="179832"/>
                </a:moveTo>
                <a:lnTo>
                  <a:pt x="266700" y="179832"/>
                </a:lnTo>
                <a:lnTo>
                  <a:pt x="266700" y="175260"/>
                </a:lnTo>
                <a:lnTo>
                  <a:pt x="254000" y="170688"/>
                </a:lnTo>
                <a:lnTo>
                  <a:pt x="254000" y="204216"/>
                </a:lnTo>
                <a:lnTo>
                  <a:pt x="266700" y="207264"/>
                </a:lnTo>
                <a:lnTo>
                  <a:pt x="279400" y="208788"/>
                </a:lnTo>
                <a:lnTo>
                  <a:pt x="292100" y="208788"/>
                </a:lnTo>
                <a:lnTo>
                  <a:pt x="304800" y="207264"/>
                </a:lnTo>
                <a:lnTo>
                  <a:pt x="317500" y="204216"/>
                </a:lnTo>
                <a:lnTo>
                  <a:pt x="317500" y="201168"/>
                </a:lnTo>
                <a:lnTo>
                  <a:pt x="330200" y="196596"/>
                </a:lnTo>
                <a:lnTo>
                  <a:pt x="342900" y="190500"/>
                </a:lnTo>
                <a:lnTo>
                  <a:pt x="342900" y="184404"/>
                </a:lnTo>
                <a:lnTo>
                  <a:pt x="352425" y="179832"/>
                </a:lnTo>
                <a:close/>
              </a:path>
              <a:path w="1473200" h="1475739">
                <a:moveTo>
                  <a:pt x="279400" y="118872"/>
                </a:moveTo>
                <a:lnTo>
                  <a:pt x="266700" y="118872"/>
                </a:lnTo>
                <a:lnTo>
                  <a:pt x="266700" y="121920"/>
                </a:lnTo>
                <a:lnTo>
                  <a:pt x="279400" y="118872"/>
                </a:lnTo>
                <a:close/>
              </a:path>
              <a:path w="1473200" h="1475739">
                <a:moveTo>
                  <a:pt x="279400" y="179832"/>
                </a:moveTo>
                <a:lnTo>
                  <a:pt x="266700" y="176784"/>
                </a:lnTo>
                <a:lnTo>
                  <a:pt x="266700" y="179832"/>
                </a:lnTo>
                <a:lnTo>
                  <a:pt x="279400" y="179832"/>
                </a:lnTo>
                <a:close/>
              </a:path>
              <a:path w="1473200" h="1475739">
                <a:moveTo>
                  <a:pt x="368300" y="89916"/>
                </a:moveTo>
                <a:lnTo>
                  <a:pt x="368300" y="45720"/>
                </a:lnTo>
                <a:lnTo>
                  <a:pt x="355600" y="36576"/>
                </a:lnTo>
                <a:lnTo>
                  <a:pt x="347133" y="27432"/>
                </a:lnTo>
                <a:lnTo>
                  <a:pt x="279400" y="27432"/>
                </a:lnTo>
                <a:lnTo>
                  <a:pt x="292100" y="28956"/>
                </a:lnTo>
                <a:lnTo>
                  <a:pt x="304800" y="32004"/>
                </a:lnTo>
                <a:lnTo>
                  <a:pt x="304800" y="33528"/>
                </a:lnTo>
                <a:lnTo>
                  <a:pt x="317500" y="38100"/>
                </a:lnTo>
                <a:lnTo>
                  <a:pt x="317500" y="41148"/>
                </a:lnTo>
                <a:lnTo>
                  <a:pt x="330200" y="45720"/>
                </a:lnTo>
                <a:lnTo>
                  <a:pt x="330200" y="50292"/>
                </a:lnTo>
                <a:lnTo>
                  <a:pt x="342900" y="68580"/>
                </a:lnTo>
                <a:lnTo>
                  <a:pt x="355600" y="74676"/>
                </a:lnTo>
                <a:lnTo>
                  <a:pt x="355600" y="89916"/>
                </a:lnTo>
                <a:lnTo>
                  <a:pt x="368300" y="89916"/>
                </a:lnTo>
                <a:close/>
              </a:path>
              <a:path w="1473200" h="1475739">
                <a:moveTo>
                  <a:pt x="1435100" y="62484"/>
                </a:moveTo>
                <a:lnTo>
                  <a:pt x="1435100" y="22860"/>
                </a:lnTo>
                <a:lnTo>
                  <a:pt x="1422400" y="16764"/>
                </a:lnTo>
                <a:lnTo>
                  <a:pt x="1409700" y="7620"/>
                </a:lnTo>
                <a:lnTo>
                  <a:pt x="1384300" y="1524"/>
                </a:lnTo>
                <a:lnTo>
                  <a:pt x="1371600" y="0"/>
                </a:lnTo>
                <a:lnTo>
                  <a:pt x="292100" y="0"/>
                </a:lnTo>
                <a:lnTo>
                  <a:pt x="304800" y="1524"/>
                </a:lnTo>
                <a:lnTo>
                  <a:pt x="304800" y="4572"/>
                </a:lnTo>
                <a:lnTo>
                  <a:pt x="317500" y="7620"/>
                </a:lnTo>
                <a:lnTo>
                  <a:pt x="342900" y="16764"/>
                </a:lnTo>
                <a:lnTo>
                  <a:pt x="342900" y="22860"/>
                </a:lnTo>
                <a:lnTo>
                  <a:pt x="347133" y="27432"/>
                </a:lnTo>
                <a:lnTo>
                  <a:pt x="1358900" y="27432"/>
                </a:lnTo>
                <a:lnTo>
                  <a:pt x="1371600" y="28956"/>
                </a:lnTo>
                <a:lnTo>
                  <a:pt x="1384300" y="28956"/>
                </a:lnTo>
                <a:lnTo>
                  <a:pt x="1384300" y="32004"/>
                </a:lnTo>
                <a:lnTo>
                  <a:pt x="1397000" y="33528"/>
                </a:lnTo>
                <a:lnTo>
                  <a:pt x="1397000" y="38100"/>
                </a:lnTo>
                <a:lnTo>
                  <a:pt x="1409700" y="41148"/>
                </a:lnTo>
                <a:lnTo>
                  <a:pt x="1422400" y="50292"/>
                </a:lnTo>
                <a:lnTo>
                  <a:pt x="1435100" y="62484"/>
                </a:lnTo>
                <a:close/>
              </a:path>
              <a:path w="1473200" h="1475739">
                <a:moveTo>
                  <a:pt x="355600" y="178308"/>
                </a:moveTo>
                <a:lnTo>
                  <a:pt x="355600" y="128016"/>
                </a:lnTo>
                <a:lnTo>
                  <a:pt x="342900" y="134112"/>
                </a:lnTo>
                <a:lnTo>
                  <a:pt x="342900" y="152400"/>
                </a:lnTo>
                <a:lnTo>
                  <a:pt x="330200" y="158496"/>
                </a:lnTo>
                <a:lnTo>
                  <a:pt x="317500" y="172212"/>
                </a:lnTo>
                <a:lnTo>
                  <a:pt x="304800" y="175260"/>
                </a:lnTo>
                <a:lnTo>
                  <a:pt x="304800" y="176784"/>
                </a:lnTo>
                <a:lnTo>
                  <a:pt x="292100" y="179832"/>
                </a:lnTo>
                <a:lnTo>
                  <a:pt x="352425" y="179832"/>
                </a:lnTo>
                <a:lnTo>
                  <a:pt x="355600" y="178308"/>
                </a:lnTo>
                <a:close/>
              </a:path>
              <a:path w="1473200" h="1475739">
                <a:moveTo>
                  <a:pt x="1270000" y="179832"/>
                </a:moveTo>
                <a:lnTo>
                  <a:pt x="352425" y="179832"/>
                </a:lnTo>
                <a:lnTo>
                  <a:pt x="342900" y="184404"/>
                </a:lnTo>
                <a:lnTo>
                  <a:pt x="342900" y="190500"/>
                </a:lnTo>
                <a:lnTo>
                  <a:pt x="330200" y="196596"/>
                </a:lnTo>
                <a:lnTo>
                  <a:pt x="317500" y="201168"/>
                </a:lnTo>
                <a:lnTo>
                  <a:pt x="317500" y="204216"/>
                </a:lnTo>
                <a:lnTo>
                  <a:pt x="304800" y="207264"/>
                </a:lnTo>
                <a:lnTo>
                  <a:pt x="292100" y="208788"/>
                </a:lnTo>
                <a:lnTo>
                  <a:pt x="1257300" y="208788"/>
                </a:lnTo>
                <a:lnTo>
                  <a:pt x="1257300" y="187452"/>
                </a:lnTo>
                <a:lnTo>
                  <a:pt x="1270000" y="179832"/>
                </a:lnTo>
                <a:close/>
              </a:path>
              <a:path w="1473200" h="1475739">
                <a:moveTo>
                  <a:pt x="368300" y="161544"/>
                </a:moveTo>
                <a:lnTo>
                  <a:pt x="368300" y="118872"/>
                </a:lnTo>
                <a:lnTo>
                  <a:pt x="355600" y="118872"/>
                </a:lnTo>
                <a:lnTo>
                  <a:pt x="355600" y="170688"/>
                </a:lnTo>
                <a:lnTo>
                  <a:pt x="368300" y="161544"/>
                </a:lnTo>
                <a:close/>
              </a:path>
              <a:path w="1473200" h="1475739">
                <a:moveTo>
                  <a:pt x="381000" y="144780"/>
                </a:moveTo>
                <a:lnTo>
                  <a:pt x="381000" y="62484"/>
                </a:lnTo>
                <a:lnTo>
                  <a:pt x="368300" y="53340"/>
                </a:lnTo>
                <a:lnTo>
                  <a:pt x="368300" y="153924"/>
                </a:lnTo>
                <a:lnTo>
                  <a:pt x="381000" y="144780"/>
                </a:lnTo>
                <a:close/>
              </a:path>
              <a:path w="1473200" h="1475739">
                <a:moveTo>
                  <a:pt x="1282700" y="1411224"/>
                </a:moveTo>
                <a:lnTo>
                  <a:pt x="1282700" y="208788"/>
                </a:lnTo>
                <a:lnTo>
                  <a:pt x="1257300" y="208788"/>
                </a:lnTo>
                <a:lnTo>
                  <a:pt x="1257300" y="1402080"/>
                </a:lnTo>
                <a:lnTo>
                  <a:pt x="1244600" y="1414272"/>
                </a:lnTo>
                <a:lnTo>
                  <a:pt x="1244600" y="1420368"/>
                </a:lnTo>
                <a:lnTo>
                  <a:pt x="1231900" y="1424940"/>
                </a:lnTo>
                <a:lnTo>
                  <a:pt x="1231900" y="1463040"/>
                </a:lnTo>
                <a:lnTo>
                  <a:pt x="1244600" y="1456944"/>
                </a:lnTo>
                <a:lnTo>
                  <a:pt x="1257300" y="1444752"/>
                </a:lnTo>
                <a:lnTo>
                  <a:pt x="1270000" y="1437132"/>
                </a:lnTo>
                <a:lnTo>
                  <a:pt x="1270000" y="1429512"/>
                </a:lnTo>
                <a:lnTo>
                  <a:pt x="1282700" y="1411224"/>
                </a:lnTo>
                <a:close/>
              </a:path>
              <a:path w="1473200" h="1475739">
                <a:moveTo>
                  <a:pt x="1447800" y="170688"/>
                </a:moveTo>
                <a:lnTo>
                  <a:pt x="1447800" y="36576"/>
                </a:lnTo>
                <a:lnTo>
                  <a:pt x="1435100" y="30480"/>
                </a:lnTo>
                <a:lnTo>
                  <a:pt x="1435100" y="141732"/>
                </a:lnTo>
                <a:lnTo>
                  <a:pt x="1422400" y="147828"/>
                </a:lnTo>
                <a:lnTo>
                  <a:pt x="1422400" y="158496"/>
                </a:lnTo>
                <a:lnTo>
                  <a:pt x="1409700" y="163068"/>
                </a:lnTo>
                <a:lnTo>
                  <a:pt x="1397000" y="172212"/>
                </a:lnTo>
                <a:lnTo>
                  <a:pt x="1397000" y="175260"/>
                </a:lnTo>
                <a:lnTo>
                  <a:pt x="1384300" y="176784"/>
                </a:lnTo>
                <a:lnTo>
                  <a:pt x="1384300" y="179832"/>
                </a:lnTo>
                <a:lnTo>
                  <a:pt x="1270000" y="179832"/>
                </a:lnTo>
                <a:lnTo>
                  <a:pt x="1257300" y="187452"/>
                </a:lnTo>
                <a:lnTo>
                  <a:pt x="1257300" y="208788"/>
                </a:lnTo>
                <a:lnTo>
                  <a:pt x="1270000" y="208788"/>
                </a:lnTo>
                <a:lnTo>
                  <a:pt x="1282700" y="195072"/>
                </a:lnTo>
                <a:lnTo>
                  <a:pt x="1282700" y="208788"/>
                </a:lnTo>
                <a:lnTo>
                  <a:pt x="1371600" y="208788"/>
                </a:lnTo>
                <a:lnTo>
                  <a:pt x="1384300" y="207264"/>
                </a:lnTo>
                <a:lnTo>
                  <a:pt x="1409700" y="201168"/>
                </a:lnTo>
                <a:lnTo>
                  <a:pt x="1409700" y="196596"/>
                </a:lnTo>
                <a:lnTo>
                  <a:pt x="1422400" y="190500"/>
                </a:lnTo>
                <a:lnTo>
                  <a:pt x="1435100" y="178308"/>
                </a:lnTo>
                <a:lnTo>
                  <a:pt x="1447800" y="170688"/>
                </a:lnTo>
                <a:close/>
              </a:path>
              <a:path w="1473200" h="1475739">
                <a:moveTo>
                  <a:pt x="1282700" y="208788"/>
                </a:moveTo>
                <a:lnTo>
                  <a:pt x="1282700" y="195072"/>
                </a:lnTo>
                <a:lnTo>
                  <a:pt x="1270000" y="208788"/>
                </a:lnTo>
                <a:lnTo>
                  <a:pt x="1282700" y="208788"/>
                </a:lnTo>
                <a:close/>
              </a:path>
              <a:path w="1473200" h="1475739">
                <a:moveTo>
                  <a:pt x="1460500" y="153924"/>
                </a:moveTo>
                <a:lnTo>
                  <a:pt x="1460500" y="53340"/>
                </a:lnTo>
                <a:lnTo>
                  <a:pt x="1447800" y="45720"/>
                </a:lnTo>
                <a:lnTo>
                  <a:pt x="1447800" y="161544"/>
                </a:lnTo>
                <a:lnTo>
                  <a:pt x="1460500" y="153924"/>
                </a:lnTo>
                <a:close/>
              </a:path>
              <a:path w="1473200" h="1475739">
                <a:moveTo>
                  <a:pt x="1473200" y="124968"/>
                </a:moveTo>
                <a:lnTo>
                  <a:pt x="1473200" y="82296"/>
                </a:lnTo>
                <a:lnTo>
                  <a:pt x="1460500" y="73152"/>
                </a:lnTo>
                <a:lnTo>
                  <a:pt x="1460500" y="134112"/>
                </a:lnTo>
                <a:lnTo>
                  <a:pt x="1473200" y="124968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81559" y="4940298"/>
            <a:ext cx="508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305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006FC0"/>
                </a:solidFill>
                <a:latin typeface="Arial"/>
                <a:cs typeface="Arial"/>
              </a:rPr>
              <a:t>Byte  </a:t>
            </a:r>
            <a:r>
              <a:rPr sz="1800" b="1" spc="-35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1800" b="1" spc="-13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1800" b="1" spc="-130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1800" b="1" spc="-9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06518" y="4474464"/>
            <a:ext cx="1358265" cy="1447800"/>
          </a:xfrm>
          <a:custGeom>
            <a:avLst/>
            <a:gdLst/>
            <a:ahLst/>
            <a:cxnLst/>
            <a:rect l="l" t="t" r="r" b="b"/>
            <a:pathLst>
              <a:path w="1358265" h="1447800">
                <a:moveTo>
                  <a:pt x="89916" y="1357884"/>
                </a:moveTo>
                <a:lnTo>
                  <a:pt x="89916" y="1266444"/>
                </a:lnTo>
                <a:lnTo>
                  <a:pt x="0" y="1266444"/>
                </a:lnTo>
                <a:lnTo>
                  <a:pt x="17430" y="1270158"/>
                </a:lnTo>
                <a:lnTo>
                  <a:pt x="32004" y="1280160"/>
                </a:lnTo>
                <a:lnTo>
                  <a:pt x="42005" y="1294733"/>
                </a:lnTo>
                <a:lnTo>
                  <a:pt x="45720" y="1312164"/>
                </a:lnTo>
                <a:lnTo>
                  <a:pt x="45720" y="1357884"/>
                </a:lnTo>
                <a:lnTo>
                  <a:pt x="89916" y="1357884"/>
                </a:lnTo>
                <a:close/>
              </a:path>
              <a:path w="1358265" h="1447800">
                <a:moveTo>
                  <a:pt x="45720" y="1357884"/>
                </a:moveTo>
                <a:lnTo>
                  <a:pt x="45720" y="1312164"/>
                </a:lnTo>
                <a:lnTo>
                  <a:pt x="42005" y="1329594"/>
                </a:lnTo>
                <a:lnTo>
                  <a:pt x="32004" y="1344168"/>
                </a:lnTo>
                <a:lnTo>
                  <a:pt x="17430" y="1354169"/>
                </a:lnTo>
                <a:lnTo>
                  <a:pt x="0" y="1357884"/>
                </a:lnTo>
                <a:lnTo>
                  <a:pt x="45720" y="1357884"/>
                </a:lnTo>
                <a:close/>
              </a:path>
              <a:path w="1358265" h="1447800">
                <a:moveTo>
                  <a:pt x="1357884" y="89916"/>
                </a:moveTo>
                <a:lnTo>
                  <a:pt x="1350668" y="55292"/>
                </a:lnTo>
                <a:lnTo>
                  <a:pt x="1331023" y="26670"/>
                </a:lnTo>
                <a:lnTo>
                  <a:pt x="1301948" y="7191"/>
                </a:lnTo>
                <a:lnTo>
                  <a:pt x="1266444" y="0"/>
                </a:lnTo>
                <a:lnTo>
                  <a:pt x="181356" y="0"/>
                </a:lnTo>
                <a:lnTo>
                  <a:pt x="145851" y="7191"/>
                </a:lnTo>
                <a:lnTo>
                  <a:pt x="116776" y="26670"/>
                </a:lnTo>
                <a:lnTo>
                  <a:pt x="97131" y="55292"/>
                </a:lnTo>
                <a:lnTo>
                  <a:pt x="89916" y="89916"/>
                </a:lnTo>
                <a:lnTo>
                  <a:pt x="89916" y="1357884"/>
                </a:lnTo>
                <a:lnTo>
                  <a:pt x="82938" y="1392507"/>
                </a:lnTo>
                <a:lnTo>
                  <a:pt x="63817" y="1421130"/>
                </a:lnTo>
                <a:lnTo>
                  <a:pt x="35266" y="1440608"/>
                </a:lnTo>
                <a:lnTo>
                  <a:pt x="0" y="1447800"/>
                </a:lnTo>
                <a:lnTo>
                  <a:pt x="135636" y="1447800"/>
                </a:lnTo>
                <a:lnTo>
                  <a:pt x="135636" y="135636"/>
                </a:lnTo>
                <a:lnTo>
                  <a:pt x="139136" y="118205"/>
                </a:lnTo>
                <a:lnTo>
                  <a:pt x="148780" y="103632"/>
                </a:lnTo>
                <a:lnTo>
                  <a:pt x="163282" y="93630"/>
                </a:lnTo>
                <a:lnTo>
                  <a:pt x="181356" y="89916"/>
                </a:lnTo>
                <a:lnTo>
                  <a:pt x="271272" y="89916"/>
                </a:lnTo>
                <a:lnTo>
                  <a:pt x="271272" y="1447800"/>
                </a:lnTo>
                <a:lnTo>
                  <a:pt x="1085088" y="1447800"/>
                </a:lnTo>
                <a:lnTo>
                  <a:pt x="1120592" y="1440608"/>
                </a:lnTo>
                <a:lnTo>
                  <a:pt x="1149667" y="1421130"/>
                </a:lnTo>
                <a:lnTo>
                  <a:pt x="1169312" y="1392507"/>
                </a:lnTo>
                <a:lnTo>
                  <a:pt x="1176528" y="1357884"/>
                </a:lnTo>
                <a:lnTo>
                  <a:pt x="1176528" y="181356"/>
                </a:lnTo>
                <a:lnTo>
                  <a:pt x="1266444" y="181356"/>
                </a:lnTo>
                <a:lnTo>
                  <a:pt x="1301948" y="174140"/>
                </a:lnTo>
                <a:lnTo>
                  <a:pt x="1331023" y="154495"/>
                </a:lnTo>
                <a:lnTo>
                  <a:pt x="1350668" y="125420"/>
                </a:lnTo>
                <a:lnTo>
                  <a:pt x="1357884" y="89916"/>
                </a:lnTo>
                <a:close/>
              </a:path>
              <a:path w="1358265" h="1447800">
                <a:moveTo>
                  <a:pt x="271272" y="1447800"/>
                </a:moveTo>
                <a:lnTo>
                  <a:pt x="271272" y="89916"/>
                </a:lnTo>
                <a:lnTo>
                  <a:pt x="264294" y="125420"/>
                </a:lnTo>
                <a:lnTo>
                  <a:pt x="245173" y="154495"/>
                </a:lnTo>
                <a:lnTo>
                  <a:pt x="216622" y="174140"/>
                </a:lnTo>
                <a:lnTo>
                  <a:pt x="181356" y="181356"/>
                </a:lnTo>
                <a:lnTo>
                  <a:pt x="163282" y="177641"/>
                </a:lnTo>
                <a:lnTo>
                  <a:pt x="148780" y="167640"/>
                </a:lnTo>
                <a:lnTo>
                  <a:pt x="139136" y="153066"/>
                </a:lnTo>
                <a:lnTo>
                  <a:pt x="135636" y="135636"/>
                </a:lnTo>
                <a:lnTo>
                  <a:pt x="135636" y="1447800"/>
                </a:lnTo>
                <a:lnTo>
                  <a:pt x="271272" y="1447800"/>
                </a:lnTo>
                <a:close/>
              </a:path>
            </a:pathLst>
          </a:custGeom>
          <a:solidFill>
            <a:srgbClr val="ED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16602" y="4564380"/>
            <a:ext cx="361315" cy="1358265"/>
          </a:xfrm>
          <a:custGeom>
            <a:avLst/>
            <a:gdLst/>
            <a:ahLst/>
            <a:cxnLst/>
            <a:rect l="l" t="t" r="r" b="b"/>
            <a:pathLst>
              <a:path w="361315" h="1358264">
                <a:moveTo>
                  <a:pt x="361188" y="0"/>
                </a:moveTo>
                <a:lnTo>
                  <a:pt x="271272" y="0"/>
                </a:lnTo>
                <a:lnTo>
                  <a:pt x="253198" y="3714"/>
                </a:lnTo>
                <a:lnTo>
                  <a:pt x="238696" y="13716"/>
                </a:lnTo>
                <a:lnTo>
                  <a:pt x="229052" y="28289"/>
                </a:lnTo>
                <a:lnTo>
                  <a:pt x="225552" y="45720"/>
                </a:lnTo>
                <a:lnTo>
                  <a:pt x="229052" y="63150"/>
                </a:lnTo>
                <a:lnTo>
                  <a:pt x="238696" y="77724"/>
                </a:lnTo>
                <a:lnTo>
                  <a:pt x="253198" y="87725"/>
                </a:lnTo>
                <a:lnTo>
                  <a:pt x="271272" y="91440"/>
                </a:lnTo>
                <a:lnTo>
                  <a:pt x="306538" y="84224"/>
                </a:lnTo>
                <a:lnTo>
                  <a:pt x="335089" y="64579"/>
                </a:lnTo>
                <a:lnTo>
                  <a:pt x="354210" y="35504"/>
                </a:lnTo>
                <a:lnTo>
                  <a:pt x="361188" y="0"/>
                </a:lnTo>
                <a:close/>
              </a:path>
              <a:path w="361315" h="1358264">
                <a:moveTo>
                  <a:pt x="135636" y="1222248"/>
                </a:moveTo>
                <a:lnTo>
                  <a:pt x="131921" y="1204817"/>
                </a:lnTo>
                <a:lnTo>
                  <a:pt x="121920" y="1190244"/>
                </a:lnTo>
                <a:lnTo>
                  <a:pt x="107346" y="1180242"/>
                </a:lnTo>
                <a:lnTo>
                  <a:pt x="89916" y="1176528"/>
                </a:lnTo>
                <a:lnTo>
                  <a:pt x="54649" y="1183743"/>
                </a:lnTo>
                <a:lnTo>
                  <a:pt x="26098" y="1203388"/>
                </a:lnTo>
                <a:lnTo>
                  <a:pt x="6977" y="1232463"/>
                </a:lnTo>
                <a:lnTo>
                  <a:pt x="0" y="1267968"/>
                </a:lnTo>
                <a:lnTo>
                  <a:pt x="6977" y="1302591"/>
                </a:lnTo>
                <a:lnTo>
                  <a:pt x="26098" y="1331214"/>
                </a:lnTo>
                <a:lnTo>
                  <a:pt x="54649" y="1350692"/>
                </a:lnTo>
                <a:lnTo>
                  <a:pt x="89916" y="1357884"/>
                </a:lnTo>
                <a:lnTo>
                  <a:pt x="89916" y="1267968"/>
                </a:lnTo>
                <a:lnTo>
                  <a:pt x="107346" y="1264253"/>
                </a:lnTo>
                <a:lnTo>
                  <a:pt x="121920" y="1254252"/>
                </a:lnTo>
                <a:lnTo>
                  <a:pt x="131921" y="1239678"/>
                </a:lnTo>
                <a:lnTo>
                  <a:pt x="135636" y="1222248"/>
                </a:lnTo>
                <a:close/>
              </a:path>
              <a:path w="361315" h="1358264">
                <a:moveTo>
                  <a:pt x="179832" y="1267968"/>
                </a:moveTo>
                <a:lnTo>
                  <a:pt x="89916" y="1267968"/>
                </a:lnTo>
                <a:lnTo>
                  <a:pt x="89916" y="1357884"/>
                </a:lnTo>
                <a:lnTo>
                  <a:pt x="125182" y="1350692"/>
                </a:lnTo>
                <a:lnTo>
                  <a:pt x="153733" y="1331214"/>
                </a:lnTo>
                <a:lnTo>
                  <a:pt x="172854" y="1302591"/>
                </a:lnTo>
                <a:lnTo>
                  <a:pt x="179832" y="126796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01362" y="4460748"/>
            <a:ext cx="1473200" cy="1475740"/>
          </a:xfrm>
          <a:custGeom>
            <a:avLst/>
            <a:gdLst/>
            <a:ahLst/>
            <a:cxnLst/>
            <a:rect l="l" t="t" r="r" b="b"/>
            <a:pathLst>
              <a:path w="1473200" h="1475739">
                <a:moveTo>
                  <a:pt x="12700" y="1421892"/>
                </a:moveTo>
                <a:lnTo>
                  <a:pt x="12700" y="1313688"/>
                </a:lnTo>
                <a:lnTo>
                  <a:pt x="0" y="1321308"/>
                </a:lnTo>
                <a:lnTo>
                  <a:pt x="0" y="1403604"/>
                </a:lnTo>
                <a:lnTo>
                  <a:pt x="12700" y="1421892"/>
                </a:lnTo>
                <a:close/>
              </a:path>
              <a:path w="1473200" h="1475739">
                <a:moveTo>
                  <a:pt x="63500" y="1303020"/>
                </a:moveTo>
                <a:lnTo>
                  <a:pt x="63500" y="1274064"/>
                </a:lnTo>
                <a:lnTo>
                  <a:pt x="50800" y="1278636"/>
                </a:lnTo>
                <a:lnTo>
                  <a:pt x="38100" y="1284732"/>
                </a:lnTo>
                <a:lnTo>
                  <a:pt x="25400" y="1296924"/>
                </a:lnTo>
                <a:lnTo>
                  <a:pt x="12700" y="1304544"/>
                </a:lnTo>
                <a:lnTo>
                  <a:pt x="12700" y="1438656"/>
                </a:lnTo>
                <a:lnTo>
                  <a:pt x="25400" y="1446276"/>
                </a:lnTo>
                <a:lnTo>
                  <a:pt x="25400" y="1333500"/>
                </a:lnTo>
                <a:lnTo>
                  <a:pt x="38100" y="1327404"/>
                </a:lnTo>
                <a:lnTo>
                  <a:pt x="38100" y="1322832"/>
                </a:lnTo>
                <a:lnTo>
                  <a:pt x="50800" y="1316736"/>
                </a:lnTo>
                <a:lnTo>
                  <a:pt x="50800" y="1307592"/>
                </a:lnTo>
                <a:lnTo>
                  <a:pt x="63500" y="1303020"/>
                </a:lnTo>
                <a:close/>
              </a:path>
              <a:path w="1473200" h="1475739">
                <a:moveTo>
                  <a:pt x="63500" y="1467612"/>
                </a:moveTo>
                <a:lnTo>
                  <a:pt x="63500" y="1437132"/>
                </a:lnTo>
                <a:lnTo>
                  <a:pt x="50800" y="1434084"/>
                </a:lnTo>
                <a:lnTo>
                  <a:pt x="38100" y="1424940"/>
                </a:lnTo>
                <a:lnTo>
                  <a:pt x="38100" y="1412748"/>
                </a:lnTo>
                <a:lnTo>
                  <a:pt x="25400" y="1400556"/>
                </a:lnTo>
                <a:lnTo>
                  <a:pt x="25400" y="1446276"/>
                </a:lnTo>
                <a:lnTo>
                  <a:pt x="38100" y="1458468"/>
                </a:lnTo>
                <a:lnTo>
                  <a:pt x="63500" y="1467612"/>
                </a:lnTo>
                <a:close/>
              </a:path>
              <a:path w="1473200" h="1475739">
                <a:moveTo>
                  <a:pt x="152400" y="1295400"/>
                </a:moveTo>
                <a:lnTo>
                  <a:pt x="152400" y="1290828"/>
                </a:lnTo>
                <a:lnTo>
                  <a:pt x="139700" y="1277112"/>
                </a:lnTo>
                <a:lnTo>
                  <a:pt x="127000" y="1277112"/>
                </a:lnTo>
                <a:lnTo>
                  <a:pt x="127000" y="1271016"/>
                </a:lnTo>
                <a:lnTo>
                  <a:pt x="114300" y="1271016"/>
                </a:lnTo>
                <a:lnTo>
                  <a:pt x="114300" y="1267968"/>
                </a:lnTo>
                <a:lnTo>
                  <a:pt x="101600" y="1266444"/>
                </a:lnTo>
                <a:lnTo>
                  <a:pt x="88900" y="1266444"/>
                </a:lnTo>
                <a:lnTo>
                  <a:pt x="76200" y="1267968"/>
                </a:lnTo>
                <a:lnTo>
                  <a:pt x="63500" y="1271016"/>
                </a:lnTo>
                <a:lnTo>
                  <a:pt x="63500" y="1299972"/>
                </a:lnTo>
                <a:lnTo>
                  <a:pt x="88900" y="1296924"/>
                </a:lnTo>
                <a:lnTo>
                  <a:pt x="88900" y="1295400"/>
                </a:lnTo>
                <a:lnTo>
                  <a:pt x="152400" y="1295400"/>
                </a:lnTo>
                <a:close/>
              </a:path>
              <a:path w="1473200" h="1475739">
                <a:moveTo>
                  <a:pt x="174625" y="1447800"/>
                </a:moveTo>
                <a:lnTo>
                  <a:pt x="101600" y="1447800"/>
                </a:lnTo>
                <a:lnTo>
                  <a:pt x="88900" y="1446276"/>
                </a:lnTo>
                <a:lnTo>
                  <a:pt x="76200" y="1446276"/>
                </a:lnTo>
                <a:lnTo>
                  <a:pt x="76200" y="1443228"/>
                </a:lnTo>
                <a:lnTo>
                  <a:pt x="63500" y="1441704"/>
                </a:lnTo>
                <a:lnTo>
                  <a:pt x="63500" y="1470660"/>
                </a:lnTo>
                <a:lnTo>
                  <a:pt x="76200" y="1473708"/>
                </a:lnTo>
                <a:lnTo>
                  <a:pt x="88900" y="1475232"/>
                </a:lnTo>
                <a:lnTo>
                  <a:pt x="114300" y="1475232"/>
                </a:lnTo>
                <a:lnTo>
                  <a:pt x="114300" y="1473708"/>
                </a:lnTo>
                <a:lnTo>
                  <a:pt x="139700" y="1467612"/>
                </a:lnTo>
                <a:lnTo>
                  <a:pt x="152400" y="1458468"/>
                </a:lnTo>
                <a:lnTo>
                  <a:pt x="174625" y="1447800"/>
                </a:lnTo>
                <a:close/>
              </a:path>
              <a:path w="1473200" h="1475739">
                <a:moveTo>
                  <a:pt x="190500" y="1385316"/>
                </a:moveTo>
                <a:lnTo>
                  <a:pt x="190500" y="1356360"/>
                </a:lnTo>
                <a:lnTo>
                  <a:pt x="101600" y="1356360"/>
                </a:lnTo>
                <a:lnTo>
                  <a:pt x="88900" y="1357884"/>
                </a:lnTo>
                <a:lnTo>
                  <a:pt x="88900" y="1385316"/>
                </a:lnTo>
                <a:lnTo>
                  <a:pt x="101600" y="1385316"/>
                </a:lnTo>
                <a:lnTo>
                  <a:pt x="114300" y="1383792"/>
                </a:lnTo>
                <a:lnTo>
                  <a:pt x="114300" y="1380744"/>
                </a:lnTo>
                <a:lnTo>
                  <a:pt x="127000" y="1380744"/>
                </a:lnTo>
                <a:lnTo>
                  <a:pt x="127000" y="1374648"/>
                </a:lnTo>
                <a:lnTo>
                  <a:pt x="139700" y="1374648"/>
                </a:lnTo>
                <a:lnTo>
                  <a:pt x="152400" y="1360932"/>
                </a:lnTo>
                <a:lnTo>
                  <a:pt x="152400" y="1385316"/>
                </a:lnTo>
                <a:lnTo>
                  <a:pt x="190500" y="1385316"/>
                </a:lnTo>
                <a:close/>
              </a:path>
              <a:path w="1473200" h="1475739">
                <a:moveTo>
                  <a:pt x="190500" y="1266444"/>
                </a:moveTo>
                <a:lnTo>
                  <a:pt x="101600" y="1266444"/>
                </a:lnTo>
                <a:lnTo>
                  <a:pt x="114300" y="1267968"/>
                </a:lnTo>
                <a:lnTo>
                  <a:pt x="114300" y="1271016"/>
                </a:lnTo>
                <a:lnTo>
                  <a:pt x="127000" y="1271016"/>
                </a:lnTo>
                <a:lnTo>
                  <a:pt x="127000" y="1277112"/>
                </a:lnTo>
                <a:lnTo>
                  <a:pt x="139700" y="1277112"/>
                </a:lnTo>
                <a:lnTo>
                  <a:pt x="152400" y="1290828"/>
                </a:lnTo>
                <a:lnTo>
                  <a:pt x="152400" y="1295400"/>
                </a:lnTo>
                <a:lnTo>
                  <a:pt x="177800" y="1295400"/>
                </a:lnTo>
                <a:lnTo>
                  <a:pt x="177800" y="1280160"/>
                </a:lnTo>
                <a:lnTo>
                  <a:pt x="190500" y="1266444"/>
                </a:lnTo>
                <a:close/>
              </a:path>
              <a:path w="1473200" h="1475739">
                <a:moveTo>
                  <a:pt x="152400" y="1356360"/>
                </a:moveTo>
                <a:lnTo>
                  <a:pt x="152400" y="1295400"/>
                </a:lnTo>
                <a:lnTo>
                  <a:pt x="101600" y="1295400"/>
                </a:lnTo>
                <a:lnTo>
                  <a:pt x="114300" y="1298448"/>
                </a:lnTo>
                <a:lnTo>
                  <a:pt x="114300" y="1299972"/>
                </a:lnTo>
                <a:lnTo>
                  <a:pt x="127000" y="1304544"/>
                </a:lnTo>
                <a:lnTo>
                  <a:pt x="127000" y="1356360"/>
                </a:lnTo>
                <a:lnTo>
                  <a:pt x="152400" y="1356360"/>
                </a:lnTo>
                <a:close/>
              </a:path>
              <a:path w="1473200" h="1475739">
                <a:moveTo>
                  <a:pt x="127000" y="1356360"/>
                </a:moveTo>
                <a:lnTo>
                  <a:pt x="127000" y="1347216"/>
                </a:lnTo>
                <a:lnTo>
                  <a:pt x="114300" y="1351788"/>
                </a:lnTo>
                <a:lnTo>
                  <a:pt x="114300" y="1353312"/>
                </a:lnTo>
                <a:lnTo>
                  <a:pt x="101600" y="1356360"/>
                </a:lnTo>
                <a:lnTo>
                  <a:pt x="127000" y="1356360"/>
                </a:lnTo>
                <a:close/>
              </a:path>
              <a:path w="1473200" h="1475739">
                <a:moveTo>
                  <a:pt x="152400" y="1385316"/>
                </a:moveTo>
                <a:lnTo>
                  <a:pt x="152400" y="1360932"/>
                </a:lnTo>
                <a:lnTo>
                  <a:pt x="139700" y="1374648"/>
                </a:lnTo>
                <a:lnTo>
                  <a:pt x="127000" y="1374648"/>
                </a:lnTo>
                <a:lnTo>
                  <a:pt x="127000" y="1380744"/>
                </a:lnTo>
                <a:lnTo>
                  <a:pt x="114300" y="1380744"/>
                </a:lnTo>
                <a:lnTo>
                  <a:pt x="114300" y="1383792"/>
                </a:lnTo>
                <a:lnTo>
                  <a:pt x="101600" y="1385316"/>
                </a:lnTo>
                <a:lnTo>
                  <a:pt x="152400" y="1385316"/>
                </a:lnTo>
                <a:close/>
              </a:path>
              <a:path w="1473200" h="1475739">
                <a:moveTo>
                  <a:pt x="177800" y="1446276"/>
                </a:moveTo>
                <a:lnTo>
                  <a:pt x="177800" y="1392936"/>
                </a:lnTo>
                <a:lnTo>
                  <a:pt x="165100" y="1400556"/>
                </a:lnTo>
                <a:lnTo>
                  <a:pt x="165100" y="1412748"/>
                </a:lnTo>
                <a:lnTo>
                  <a:pt x="152400" y="1424940"/>
                </a:lnTo>
                <a:lnTo>
                  <a:pt x="139700" y="1434084"/>
                </a:lnTo>
                <a:lnTo>
                  <a:pt x="139700" y="1437132"/>
                </a:lnTo>
                <a:lnTo>
                  <a:pt x="127000" y="1441704"/>
                </a:lnTo>
                <a:lnTo>
                  <a:pt x="127000" y="1443228"/>
                </a:lnTo>
                <a:lnTo>
                  <a:pt x="114300" y="1446276"/>
                </a:lnTo>
                <a:lnTo>
                  <a:pt x="101600" y="1446276"/>
                </a:lnTo>
                <a:lnTo>
                  <a:pt x="101600" y="1447800"/>
                </a:lnTo>
                <a:lnTo>
                  <a:pt x="174625" y="1447800"/>
                </a:lnTo>
                <a:lnTo>
                  <a:pt x="177800" y="1446276"/>
                </a:lnTo>
                <a:close/>
              </a:path>
              <a:path w="1473200" h="1475739">
                <a:moveTo>
                  <a:pt x="127000" y="1309116"/>
                </a:moveTo>
                <a:lnTo>
                  <a:pt x="127000" y="1304544"/>
                </a:lnTo>
                <a:lnTo>
                  <a:pt x="114300" y="1303020"/>
                </a:lnTo>
                <a:lnTo>
                  <a:pt x="127000" y="1309116"/>
                </a:lnTo>
                <a:close/>
              </a:path>
              <a:path w="1473200" h="1475739">
                <a:moveTo>
                  <a:pt x="127000" y="1347216"/>
                </a:moveTo>
                <a:lnTo>
                  <a:pt x="127000" y="1342644"/>
                </a:lnTo>
                <a:lnTo>
                  <a:pt x="114300" y="1348740"/>
                </a:lnTo>
                <a:lnTo>
                  <a:pt x="127000" y="1347216"/>
                </a:lnTo>
                <a:close/>
              </a:path>
              <a:path w="1473200" h="1475739">
                <a:moveTo>
                  <a:pt x="1231900" y="1467612"/>
                </a:moveTo>
                <a:lnTo>
                  <a:pt x="1231900" y="1429512"/>
                </a:lnTo>
                <a:lnTo>
                  <a:pt x="1219200" y="1438656"/>
                </a:lnTo>
                <a:lnTo>
                  <a:pt x="1219200" y="1441704"/>
                </a:lnTo>
                <a:lnTo>
                  <a:pt x="1206500" y="1444752"/>
                </a:lnTo>
                <a:lnTo>
                  <a:pt x="1181100" y="1447800"/>
                </a:lnTo>
                <a:lnTo>
                  <a:pt x="174625" y="1447800"/>
                </a:lnTo>
                <a:lnTo>
                  <a:pt x="152400" y="1458468"/>
                </a:lnTo>
                <a:lnTo>
                  <a:pt x="139700" y="1467612"/>
                </a:lnTo>
                <a:lnTo>
                  <a:pt x="114300" y="1473708"/>
                </a:lnTo>
                <a:lnTo>
                  <a:pt x="114300" y="1475232"/>
                </a:lnTo>
                <a:lnTo>
                  <a:pt x="1193800" y="1475232"/>
                </a:lnTo>
                <a:lnTo>
                  <a:pt x="1206500" y="1473708"/>
                </a:lnTo>
                <a:lnTo>
                  <a:pt x="1231900" y="1467612"/>
                </a:lnTo>
                <a:close/>
              </a:path>
              <a:path w="1473200" h="1475739">
                <a:moveTo>
                  <a:pt x="203200" y="1280160"/>
                </a:moveTo>
                <a:lnTo>
                  <a:pt x="203200" y="38100"/>
                </a:lnTo>
                <a:lnTo>
                  <a:pt x="190500" y="45720"/>
                </a:lnTo>
                <a:lnTo>
                  <a:pt x="177800" y="64008"/>
                </a:lnTo>
                <a:lnTo>
                  <a:pt x="177800" y="1266444"/>
                </a:lnTo>
                <a:lnTo>
                  <a:pt x="190500" y="1266444"/>
                </a:lnTo>
                <a:lnTo>
                  <a:pt x="190500" y="1280160"/>
                </a:lnTo>
                <a:lnTo>
                  <a:pt x="203200" y="1280160"/>
                </a:lnTo>
                <a:close/>
              </a:path>
              <a:path w="1473200" h="1475739">
                <a:moveTo>
                  <a:pt x="190500" y="1280160"/>
                </a:moveTo>
                <a:lnTo>
                  <a:pt x="190500" y="1266444"/>
                </a:lnTo>
                <a:lnTo>
                  <a:pt x="177800" y="1280160"/>
                </a:lnTo>
                <a:lnTo>
                  <a:pt x="190500" y="1280160"/>
                </a:lnTo>
                <a:close/>
              </a:path>
              <a:path w="1473200" h="1475739">
                <a:moveTo>
                  <a:pt x="203200" y="1295400"/>
                </a:moveTo>
                <a:lnTo>
                  <a:pt x="203200" y="1280160"/>
                </a:lnTo>
                <a:lnTo>
                  <a:pt x="177800" y="1280160"/>
                </a:lnTo>
                <a:lnTo>
                  <a:pt x="177800" y="1295400"/>
                </a:lnTo>
                <a:lnTo>
                  <a:pt x="203200" y="1295400"/>
                </a:lnTo>
                <a:close/>
              </a:path>
              <a:path w="1473200" h="1475739">
                <a:moveTo>
                  <a:pt x="203200" y="1403604"/>
                </a:moveTo>
                <a:lnTo>
                  <a:pt x="203200" y="1295400"/>
                </a:lnTo>
                <a:lnTo>
                  <a:pt x="177800" y="1295400"/>
                </a:lnTo>
                <a:lnTo>
                  <a:pt x="177800" y="1356360"/>
                </a:lnTo>
                <a:lnTo>
                  <a:pt x="190500" y="1356360"/>
                </a:lnTo>
                <a:lnTo>
                  <a:pt x="190500" y="1412748"/>
                </a:lnTo>
                <a:lnTo>
                  <a:pt x="203200" y="1403604"/>
                </a:lnTo>
                <a:close/>
              </a:path>
              <a:path w="1473200" h="1475739">
                <a:moveTo>
                  <a:pt x="190500" y="1429512"/>
                </a:moveTo>
                <a:lnTo>
                  <a:pt x="190500" y="1385316"/>
                </a:lnTo>
                <a:lnTo>
                  <a:pt x="177800" y="1385316"/>
                </a:lnTo>
                <a:lnTo>
                  <a:pt x="177800" y="1438656"/>
                </a:lnTo>
                <a:lnTo>
                  <a:pt x="190500" y="1429512"/>
                </a:lnTo>
                <a:close/>
              </a:path>
              <a:path w="1473200" h="1475739">
                <a:moveTo>
                  <a:pt x="347133" y="27432"/>
                </a:moveTo>
                <a:lnTo>
                  <a:pt x="342900" y="22860"/>
                </a:lnTo>
                <a:lnTo>
                  <a:pt x="342900" y="16764"/>
                </a:lnTo>
                <a:lnTo>
                  <a:pt x="317500" y="7620"/>
                </a:lnTo>
                <a:lnTo>
                  <a:pt x="304800" y="4572"/>
                </a:lnTo>
                <a:lnTo>
                  <a:pt x="304800" y="1524"/>
                </a:lnTo>
                <a:lnTo>
                  <a:pt x="292100" y="0"/>
                </a:lnTo>
                <a:lnTo>
                  <a:pt x="266700" y="0"/>
                </a:lnTo>
                <a:lnTo>
                  <a:pt x="254000" y="1524"/>
                </a:lnTo>
                <a:lnTo>
                  <a:pt x="241300" y="7620"/>
                </a:lnTo>
                <a:lnTo>
                  <a:pt x="228600" y="12192"/>
                </a:lnTo>
                <a:lnTo>
                  <a:pt x="215900" y="18288"/>
                </a:lnTo>
                <a:lnTo>
                  <a:pt x="203200" y="30480"/>
                </a:lnTo>
                <a:lnTo>
                  <a:pt x="203200" y="80772"/>
                </a:lnTo>
                <a:lnTo>
                  <a:pt x="215900" y="74676"/>
                </a:lnTo>
                <a:lnTo>
                  <a:pt x="215900" y="54864"/>
                </a:lnTo>
                <a:lnTo>
                  <a:pt x="228600" y="50292"/>
                </a:lnTo>
                <a:lnTo>
                  <a:pt x="228600" y="44196"/>
                </a:lnTo>
                <a:lnTo>
                  <a:pt x="241300" y="41148"/>
                </a:lnTo>
                <a:lnTo>
                  <a:pt x="241300" y="36576"/>
                </a:lnTo>
                <a:lnTo>
                  <a:pt x="254000" y="33528"/>
                </a:lnTo>
                <a:lnTo>
                  <a:pt x="254000" y="30480"/>
                </a:lnTo>
                <a:lnTo>
                  <a:pt x="279400" y="27432"/>
                </a:lnTo>
                <a:lnTo>
                  <a:pt x="347133" y="27432"/>
                </a:lnTo>
                <a:close/>
              </a:path>
              <a:path w="1473200" h="1475739">
                <a:moveTo>
                  <a:pt x="228600" y="170688"/>
                </a:moveTo>
                <a:lnTo>
                  <a:pt x="228600" y="128016"/>
                </a:lnTo>
                <a:lnTo>
                  <a:pt x="215900" y="135636"/>
                </a:lnTo>
                <a:lnTo>
                  <a:pt x="215900" y="163068"/>
                </a:lnTo>
                <a:lnTo>
                  <a:pt x="228600" y="170688"/>
                </a:lnTo>
                <a:close/>
              </a:path>
              <a:path w="1473200" h="1475739">
                <a:moveTo>
                  <a:pt x="241300" y="190500"/>
                </a:moveTo>
                <a:lnTo>
                  <a:pt x="241300" y="108204"/>
                </a:lnTo>
                <a:lnTo>
                  <a:pt x="228600" y="115824"/>
                </a:lnTo>
                <a:lnTo>
                  <a:pt x="228600" y="182880"/>
                </a:lnTo>
                <a:lnTo>
                  <a:pt x="241300" y="190500"/>
                </a:lnTo>
                <a:close/>
              </a:path>
              <a:path w="1473200" h="1475739">
                <a:moveTo>
                  <a:pt x="254000" y="199644"/>
                </a:moveTo>
                <a:lnTo>
                  <a:pt x="254000" y="99060"/>
                </a:lnTo>
                <a:lnTo>
                  <a:pt x="241300" y="100584"/>
                </a:lnTo>
                <a:lnTo>
                  <a:pt x="241300" y="199644"/>
                </a:lnTo>
                <a:lnTo>
                  <a:pt x="254000" y="199644"/>
                </a:lnTo>
                <a:close/>
              </a:path>
              <a:path w="1473200" h="1475739">
                <a:moveTo>
                  <a:pt x="368300" y="118872"/>
                </a:moveTo>
                <a:lnTo>
                  <a:pt x="368300" y="89916"/>
                </a:lnTo>
                <a:lnTo>
                  <a:pt x="279400" y="89916"/>
                </a:lnTo>
                <a:lnTo>
                  <a:pt x="266700" y="91440"/>
                </a:lnTo>
                <a:lnTo>
                  <a:pt x="254000" y="94488"/>
                </a:lnTo>
                <a:lnTo>
                  <a:pt x="254000" y="128016"/>
                </a:lnTo>
                <a:lnTo>
                  <a:pt x="266700" y="123444"/>
                </a:lnTo>
                <a:lnTo>
                  <a:pt x="266700" y="118872"/>
                </a:lnTo>
                <a:lnTo>
                  <a:pt x="368300" y="118872"/>
                </a:lnTo>
                <a:close/>
              </a:path>
              <a:path w="1473200" h="1475739">
                <a:moveTo>
                  <a:pt x="354012" y="179832"/>
                </a:moveTo>
                <a:lnTo>
                  <a:pt x="266700" y="179832"/>
                </a:lnTo>
                <a:lnTo>
                  <a:pt x="266700" y="175260"/>
                </a:lnTo>
                <a:lnTo>
                  <a:pt x="254000" y="170688"/>
                </a:lnTo>
                <a:lnTo>
                  <a:pt x="254000" y="204216"/>
                </a:lnTo>
                <a:lnTo>
                  <a:pt x="266700" y="207264"/>
                </a:lnTo>
                <a:lnTo>
                  <a:pt x="279400" y="208788"/>
                </a:lnTo>
                <a:lnTo>
                  <a:pt x="292100" y="208788"/>
                </a:lnTo>
                <a:lnTo>
                  <a:pt x="304800" y="207264"/>
                </a:lnTo>
                <a:lnTo>
                  <a:pt x="317500" y="204216"/>
                </a:lnTo>
                <a:lnTo>
                  <a:pt x="317500" y="201168"/>
                </a:lnTo>
                <a:lnTo>
                  <a:pt x="330200" y="196596"/>
                </a:lnTo>
                <a:lnTo>
                  <a:pt x="342900" y="190500"/>
                </a:lnTo>
                <a:lnTo>
                  <a:pt x="354012" y="179832"/>
                </a:lnTo>
                <a:close/>
              </a:path>
              <a:path w="1473200" h="1475739">
                <a:moveTo>
                  <a:pt x="279400" y="118872"/>
                </a:moveTo>
                <a:lnTo>
                  <a:pt x="266700" y="118872"/>
                </a:lnTo>
                <a:lnTo>
                  <a:pt x="266700" y="121920"/>
                </a:lnTo>
                <a:lnTo>
                  <a:pt x="279400" y="118872"/>
                </a:lnTo>
                <a:close/>
              </a:path>
              <a:path w="1473200" h="1475739">
                <a:moveTo>
                  <a:pt x="279400" y="179832"/>
                </a:moveTo>
                <a:lnTo>
                  <a:pt x="266700" y="176784"/>
                </a:lnTo>
                <a:lnTo>
                  <a:pt x="266700" y="179832"/>
                </a:lnTo>
                <a:lnTo>
                  <a:pt x="279400" y="179832"/>
                </a:lnTo>
                <a:close/>
              </a:path>
              <a:path w="1473200" h="1475739">
                <a:moveTo>
                  <a:pt x="368300" y="89916"/>
                </a:moveTo>
                <a:lnTo>
                  <a:pt x="368300" y="45720"/>
                </a:lnTo>
                <a:lnTo>
                  <a:pt x="355600" y="36576"/>
                </a:lnTo>
                <a:lnTo>
                  <a:pt x="347133" y="27432"/>
                </a:lnTo>
                <a:lnTo>
                  <a:pt x="279400" y="27432"/>
                </a:lnTo>
                <a:lnTo>
                  <a:pt x="292100" y="28956"/>
                </a:lnTo>
                <a:lnTo>
                  <a:pt x="304800" y="32004"/>
                </a:lnTo>
                <a:lnTo>
                  <a:pt x="304800" y="33528"/>
                </a:lnTo>
                <a:lnTo>
                  <a:pt x="317500" y="38100"/>
                </a:lnTo>
                <a:lnTo>
                  <a:pt x="317500" y="41148"/>
                </a:lnTo>
                <a:lnTo>
                  <a:pt x="330200" y="45720"/>
                </a:lnTo>
                <a:lnTo>
                  <a:pt x="342900" y="56388"/>
                </a:lnTo>
                <a:lnTo>
                  <a:pt x="342900" y="68580"/>
                </a:lnTo>
                <a:lnTo>
                  <a:pt x="355600" y="74676"/>
                </a:lnTo>
                <a:lnTo>
                  <a:pt x="355600" y="89916"/>
                </a:lnTo>
                <a:lnTo>
                  <a:pt x="368300" y="89916"/>
                </a:lnTo>
                <a:close/>
              </a:path>
              <a:path w="1473200" h="1475739">
                <a:moveTo>
                  <a:pt x="1409700" y="41148"/>
                </a:moveTo>
                <a:lnTo>
                  <a:pt x="1409700" y="7620"/>
                </a:lnTo>
                <a:lnTo>
                  <a:pt x="1384300" y="1524"/>
                </a:lnTo>
                <a:lnTo>
                  <a:pt x="1371600" y="0"/>
                </a:lnTo>
                <a:lnTo>
                  <a:pt x="292100" y="0"/>
                </a:lnTo>
                <a:lnTo>
                  <a:pt x="304800" y="1524"/>
                </a:lnTo>
                <a:lnTo>
                  <a:pt x="304800" y="4572"/>
                </a:lnTo>
                <a:lnTo>
                  <a:pt x="317500" y="7620"/>
                </a:lnTo>
                <a:lnTo>
                  <a:pt x="342900" y="16764"/>
                </a:lnTo>
                <a:lnTo>
                  <a:pt x="342900" y="22860"/>
                </a:lnTo>
                <a:lnTo>
                  <a:pt x="347133" y="27432"/>
                </a:lnTo>
                <a:lnTo>
                  <a:pt x="1358900" y="27432"/>
                </a:lnTo>
                <a:lnTo>
                  <a:pt x="1371600" y="28956"/>
                </a:lnTo>
                <a:lnTo>
                  <a:pt x="1384300" y="28956"/>
                </a:lnTo>
                <a:lnTo>
                  <a:pt x="1384300" y="32004"/>
                </a:lnTo>
                <a:lnTo>
                  <a:pt x="1397000" y="33528"/>
                </a:lnTo>
                <a:lnTo>
                  <a:pt x="1397000" y="38100"/>
                </a:lnTo>
                <a:lnTo>
                  <a:pt x="1409700" y="41148"/>
                </a:lnTo>
                <a:close/>
              </a:path>
              <a:path w="1473200" h="1475739">
                <a:moveTo>
                  <a:pt x="355600" y="178308"/>
                </a:moveTo>
                <a:lnTo>
                  <a:pt x="355600" y="134112"/>
                </a:lnTo>
                <a:lnTo>
                  <a:pt x="342900" y="141732"/>
                </a:lnTo>
                <a:lnTo>
                  <a:pt x="342900" y="152400"/>
                </a:lnTo>
                <a:lnTo>
                  <a:pt x="330200" y="158496"/>
                </a:lnTo>
                <a:lnTo>
                  <a:pt x="317500" y="172212"/>
                </a:lnTo>
                <a:lnTo>
                  <a:pt x="304800" y="175260"/>
                </a:lnTo>
                <a:lnTo>
                  <a:pt x="304800" y="176784"/>
                </a:lnTo>
                <a:lnTo>
                  <a:pt x="292100" y="179832"/>
                </a:lnTo>
                <a:lnTo>
                  <a:pt x="354012" y="179832"/>
                </a:lnTo>
                <a:lnTo>
                  <a:pt x="355600" y="178308"/>
                </a:lnTo>
                <a:close/>
              </a:path>
              <a:path w="1473200" h="1475739">
                <a:moveTo>
                  <a:pt x="1270000" y="179832"/>
                </a:moveTo>
                <a:lnTo>
                  <a:pt x="354012" y="179832"/>
                </a:lnTo>
                <a:lnTo>
                  <a:pt x="342900" y="190500"/>
                </a:lnTo>
                <a:lnTo>
                  <a:pt x="330200" y="196596"/>
                </a:lnTo>
                <a:lnTo>
                  <a:pt x="317500" y="201168"/>
                </a:lnTo>
                <a:lnTo>
                  <a:pt x="317500" y="204216"/>
                </a:lnTo>
                <a:lnTo>
                  <a:pt x="304800" y="207264"/>
                </a:lnTo>
                <a:lnTo>
                  <a:pt x="292100" y="208788"/>
                </a:lnTo>
                <a:lnTo>
                  <a:pt x="1257300" y="208788"/>
                </a:lnTo>
                <a:lnTo>
                  <a:pt x="1257300" y="187452"/>
                </a:lnTo>
                <a:lnTo>
                  <a:pt x="1270000" y="179832"/>
                </a:lnTo>
                <a:close/>
              </a:path>
              <a:path w="1473200" h="1475739">
                <a:moveTo>
                  <a:pt x="368300" y="161544"/>
                </a:moveTo>
                <a:lnTo>
                  <a:pt x="368300" y="118872"/>
                </a:lnTo>
                <a:lnTo>
                  <a:pt x="355600" y="118872"/>
                </a:lnTo>
                <a:lnTo>
                  <a:pt x="355600" y="170688"/>
                </a:lnTo>
                <a:lnTo>
                  <a:pt x="368300" y="161544"/>
                </a:lnTo>
                <a:close/>
              </a:path>
              <a:path w="1473200" h="1475739">
                <a:moveTo>
                  <a:pt x="381000" y="144780"/>
                </a:moveTo>
                <a:lnTo>
                  <a:pt x="381000" y="62484"/>
                </a:lnTo>
                <a:lnTo>
                  <a:pt x="368300" y="53340"/>
                </a:lnTo>
                <a:lnTo>
                  <a:pt x="368300" y="153924"/>
                </a:lnTo>
                <a:lnTo>
                  <a:pt x="381000" y="144780"/>
                </a:lnTo>
                <a:close/>
              </a:path>
              <a:path w="1473200" h="1475739">
                <a:moveTo>
                  <a:pt x="1282700" y="1411224"/>
                </a:moveTo>
                <a:lnTo>
                  <a:pt x="1282700" y="208788"/>
                </a:lnTo>
                <a:lnTo>
                  <a:pt x="1257300" y="208788"/>
                </a:lnTo>
                <a:lnTo>
                  <a:pt x="1257300" y="1402080"/>
                </a:lnTo>
                <a:lnTo>
                  <a:pt x="1244600" y="1414272"/>
                </a:lnTo>
                <a:lnTo>
                  <a:pt x="1244600" y="1420368"/>
                </a:lnTo>
                <a:lnTo>
                  <a:pt x="1231900" y="1424940"/>
                </a:lnTo>
                <a:lnTo>
                  <a:pt x="1231900" y="1463040"/>
                </a:lnTo>
                <a:lnTo>
                  <a:pt x="1257300" y="1444752"/>
                </a:lnTo>
                <a:lnTo>
                  <a:pt x="1270000" y="1437132"/>
                </a:lnTo>
                <a:lnTo>
                  <a:pt x="1270000" y="1429512"/>
                </a:lnTo>
                <a:lnTo>
                  <a:pt x="1282700" y="1411224"/>
                </a:lnTo>
                <a:close/>
              </a:path>
              <a:path w="1473200" h="1475739">
                <a:moveTo>
                  <a:pt x="1435100" y="178308"/>
                </a:moveTo>
                <a:lnTo>
                  <a:pt x="1435100" y="141732"/>
                </a:lnTo>
                <a:lnTo>
                  <a:pt x="1422400" y="147828"/>
                </a:lnTo>
                <a:lnTo>
                  <a:pt x="1422400" y="152400"/>
                </a:lnTo>
                <a:lnTo>
                  <a:pt x="1409700" y="163068"/>
                </a:lnTo>
                <a:lnTo>
                  <a:pt x="1397000" y="172212"/>
                </a:lnTo>
                <a:lnTo>
                  <a:pt x="1397000" y="175260"/>
                </a:lnTo>
                <a:lnTo>
                  <a:pt x="1384300" y="176784"/>
                </a:lnTo>
                <a:lnTo>
                  <a:pt x="1384300" y="179832"/>
                </a:lnTo>
                <a:lnTo>
                  <a:pt x="1270000" y="179832"/>
                </a:lnTo>
                <a:lnTo>
                  <a:pt x="1257300" y="187452"/>
                </a:lnTo>
                <a:lnTo>
                  <a:pt x="1257300" y="208788"/>
                </a:lnTo>
                <a:lnTo>
                  <a:pt x="1270000" y="208788"/>
                </a:lnTo>
                <a:lnTo>
                  <a:pt x="1282700" y="195072"/>
                </a:lnTo>
                <a:lnTo>
                  <a:pt x="1282700" y="208788"/>
                </a:lnTo>
                <a:lnTo>
                  <a:pt x="1371600" y="208788"/>
                </a:lnTo>
                <a:lnTo>
                  <a:pt x="1384300" y="207264"/>
                </a:lnTo>
                <a:lnTo>
                  <a:pt x="1409700" y="201168"/>
                </a:lnTo>
                <a:lnTo>
                  <a:pt x="1409700" y="196596"/>
                </a:lnTo>
                <a:lnTo>
                  <a:pt x="1422400" y="190500"/>
                </a:lnTo>
                <a:lnTo>
                  <a:pt x="1435100" y="178308"/>
                </a:lnTo>
                <a:close/>
              </a:path>
              <a:path w="1473200" h="1475739">
                <a:moveTo>
                  <a:pt x="1282700" y="208788"/>
                </a:moveTo>
                <a:lnTo>
                  <a:pt x="1282700" y="195072"/>
                </a:lnTo>
                <a:lnTo>
                  <a:pt x="1270000" y="208788"/>
                </a:lnTo>
                <a:lnTo>
                  <a:pt x="1282700" y="208788"/>
                </a:lnTo>
                <a:close/>
              </a:path>
              <a:path w="1473200" h="1475739">
                <a:moveTo>
                  <a:pt x="1447800" y="170688"/>
                </a:moveTo>
                <a:lnTo>
                  <a:pt x="1447800" y="36576"/>
                </a:lnTo>
                <a:lnTo>
                  <a:pt x="1435100" y="22860"/>
                </a:lnTo>
                <a:lnTo>
                  <a:pt x="1422400" y="16764"/>
                </a:lnTo>
                <a:lnTo>
                  <a:pt x="1409700" y="12192"/>
                </a:lnTo>
                <a:lnTo>
                  <a:pt x="1409700" y="45720"/>
                </a:lnTo>
                <a:lnTo>
                  <a:pt x="1422400" y="50292"/>
                </a:lnTo>
                <a:lnTo>
                  <a:pt x="1435100" y="62484"/>
                </a:lnTo>
                <a:lnTo>
                  <a:pt x="1435100" y="178308"/>
                </a:lnTo>
                <a:lnTo>
                  <a:pt x="1447800" y="170688"/>
                </a:lnTo>
                <a:close/>
              </a:path>
              <a:path w="1473200" h="1475739">
                <a:moveTo>
                  <a:pt x="1460500" y="153924"/>
                </a:moveTo>
                <a:lnTo>
                  <a:pt x="1460500" y="53340"/>
                </a:lnTo>
                <a:lnTo>
                  <a:pt x="1447800" y="45720"/>
                </a:lnTo>
                <a:lnTo>
                  <a:pt x="1447800" y="161544"/>
                </a:lnTo>
                <a:lnTo>
                  <a:pt x="1460500" y="153924"/>
                </a:lnTo>
                <a:close/>
              </a:path>
              <a:path w="1473200" h="1475739">
                <a:moveTo>
                  <a:pt x="1473200" y="124968"/>
                </a:moveTo>
                <a:lnTo>
                  <a:pt x="1473200" y="82296"/>
                </a:lnTo>
                <a:lnTo>
                  <a:pt x="1460500" y="73152"/>
                </a:lnTo>
                <a:lnTo>
                  <a:pt x="1460500" y="134112"/>
                </a:lnTo>
                <a:lnTo>
                  <a:pt x="1473200" y="124968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611754" y="4665977"/>
            <a:ext cx="852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006FC0"/>
                </a:solidFill>
                <a:latin typeface="Arial"/>
                <a:cs typeface="Arial"/>
              </a:rPr>
              <a:t>Virtual  </a:t>
            </a:r>
            <a:r>
              <a:rPr sz="1800" b="1" spc="65" dirty="0">
                <a:solidFill>
                  <a:srgbClr val="006FC0"/>
                </a:solidFill>
                <a:latin typeface="Arial"/>
                <a:cs typeface="Arial"/>
              </a:rPr>
              <a:t>M</a:t>
            </a:r>
            <a:r>
              <a:rPr sz="1800" b="1" spc="-120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1800" b="1" spc="-250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1800" b="1" spc="-130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1800" b="1" spc="-60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1800" b="1" spc="-13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1800" b="1" spc="-9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97682" y="5488937"/>
            <a:ext cx="481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1800" b="1" spc="-140" dirty="0">
                <a:solidFill>
                  <a:srgbClr val="006FC0"/>
                </a:solidFill>
                <a:latin typeface="Arial"/>
                <a:cs typeface="Arial"/>
              </a:rPr>
              <a:t>V</a:t>
            </a:r>
            <a:r>
              <a:rPr sz="1800" b="1" spc="70" dirty="0">
                <a:solidFill>
                  <a:srgbClr val="006FC0"/>
                </a:solidFill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46513" y="4911852"/>
            <a:ext cx="1026160" cy="609600"/>
          </a:xfrm>
          <a:custGeom>
            <a:avLst/>
            <a:gdLst/>
            <a:ahLst/>
            <a:cxnLst/>
            <a:rect l="l" t="t" r="r" b="b"/>
            <a:pathLst>
              <a:path w="1026160" h="609600">
                <a:moveTo>
                  <a:pt x="720848" y="457200"/>
                </a:moveTo>
                <a:lnTo>
                  <a:pt x="720848" y="152400"/>
                </a:lnTo>
                <a:lnTo>
                  <a:pt x="0" y="152400"/>
                </a:lnTo>
                <a:lnTo>
                  <a:pt x="152400" y="304800"/>
                </a:lnTo>
                <a:lnTo>
                  <a:pt x="152400" y="457200"/>
                </a:lnTo>
                <a:lnTo>
                  <a:pt x="720848" y="457200"/>
                </a:lnTo>
                <a:close/>
              </a:path>
              <a:path w="1026160" h="609600">
                <a:moveTo>
                  <a:pt x="152400" y="457200"/>
                </a:moveTo>
                <a:lnTo>
                  <a:pt x="152400" y="304800"/>
                </a:lnTo>
                <a:lnTo>
                  <a:pt x="0" y="457200"/>
                </a:lnTo>
                <a:lnTo>
                  <a:pt x="152400" y="457200"/>
                </a:lnTo>
                <a:close/>
              </a:path>
              <a:path w="1026160" h="609600">
                <a:moveTo>
                  <a:pt x="1025648" y="304800"/>
                </a:moveTo>
                <a:lnTo>
                  <a:pt x="720848" y="0"/>
                </a:lnTo>
                <a:lnTo>
                  <a:pt x="720848" y="609600"/>
                </a:lnTo>
                <a:lnTo>
                  <a:pt x="1025648" y="304800"/>
                </a:lnTo>
                <a:close/>
              </a:path>
            </a:pathLst>
          </a:custGeom>
          <a:solidFill>
            <a:srgbClr val="00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30730" y="492252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30730" y="492861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30730" y="4934711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0730" y="4940808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3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30730" y="4946903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30730" y="49530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576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0730" y="4959096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30730" y="496519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30730" y="4971288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864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30730" y="4977384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30730" y="4983479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056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30730" y="4989576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152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0730" y="4995671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>
                <a:moveTo>
                  <a:pt x="0" y="0"/>
                </a:moveTo>
                <a:lnTo>
                  <a:pt x="79247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30730" y="5001767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343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30730" y="5007864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30730" y="5013959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>
                <a:moveTo>
                  <a:pt x="0" y="0"/>
                </a:moveTo>
                <a:lnTo>
                  <a:pt x="97535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30730" y="5020055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30730" y="5026152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>
                <a:moveTo>
                  <a:pt x="0" y="0"/>
                </a:moveTo>
                <a:lnTo>
                  <a:pt x="109728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30730" y="5032247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30730" y="5038344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920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30730" y="5044440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15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30730" y="5050535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112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30730" y="5056632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40207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30730" y="5062728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304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05306" y="5065776"/>
            <a:ext cx="1030223" cy="451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30730" y="551992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FAD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54474" y="492252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54474" y="492861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54474" y="4934711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54474" y="4940808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3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54474" y="4946903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54474" y="49530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576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54474" y="4959096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54474" y="496519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54474" y="4971288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864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54474" y="4977384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54474" y="4983479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>
                <a:moveTo>
                  <a:pt x="0" y="0"/>
                </a:moveTo>
                <a:lnTo>
                  <a:pt x="67056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54474" y="4989576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>
                <a:moveTo>
                  <a:pt x="0" y="0"/>
                </a:moveTo>
                <a:lnTo>
                  <a:pt x="73152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54474" y="4995671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>
                <a:moveTo>
                  <a:pt x="0" y="0"/>
                </a:moveTo>
                <a:lnTo>
                  <a:pt x="79247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054474" y="5001767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343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054474" y="500786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54474" y="5013959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535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54474" y="5020055"/>
            <a:ext cx="104139" cy="0"/>
          </a:xfrm>
          <a:custGeom>
            <a:avLst/>
            <a:gdLst/>
            <a:ahLst/>
            <a:cxnLst/>
            <a:rect l="l" t="t" r="r" b="b"/>
            <a:pathLst>
              <a:path w="104140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054474" y="5026152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>
                <a:moveTo>
                  <a:pt x="0" y="0"/>
                </a:moveTo>
                <a:lnTo>
                  <a:pt x="109728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054474" y="5032247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054474" y="5038344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920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054474" y="5044440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15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054474" y="5050535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112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54474" y="5056632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4">
                <a:moveTo>
                  <a:pt x="0" y="0"/>
                </a:moveTo>
                <a:lnTo>
                  <a:pt x="140207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054474" y="5062728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4">
                <a:moveTo>
                  <a:pt x="0" y="0"/>
                </a:moveTo>
                <a:lnTo>
                  <a:pt x="146304" y="0"/>
                </a:lnTo>
              </a:path>
            </a:pathLst>
          </a:custGeom>
          <a:ln w="6095">
            <a:solidFill>
              <a:srgbClr val="007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329050" y="5065776"/>
            <a:ext cx="1030223" cy="451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54474" y="551992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FAD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3" name="Shape 502">
            <a:extLst>
              <a:ext uri="{FF2B5EF4-FFF2-40B4-BE49-F238E27FC236}">
                <a16:creationId xmlns:a16="http://schemas.microsoft.com/office/drawing/2014/main" id="{726FC337-5F5F-41BA-B895-CD8E1F2EBB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7006" y="8794385"/>
            <a:ext cx="2262187" cy="37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460" y="758443"/>
            <a:ext cx="7462640" cy="13079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Programming Constructs in</a:t>
            </a:r>
            <a:r>
              <a:rPr dirty="0"/>
              <a:t> </a:t>
            </a:r>
            <a:r>
              <a:rPr spc="-10" dirty="0"/>
              <a:t>Python</a:t>
            </a:r>
          </a:p>
        </p:txBody>
      </p:sp>
      <p:sp>
        <p:nvSpPr>
          <p:cNvPr id="4" name="object 4"/>
          <p:cNvSpPr/>
          <p:nvPr/>
        </p:nvSpPr>
        <p:spPr>
          <a:xfrm>
            <a:off x="1645326" y="2743200"/>
            <a:ext cx="7315200" cy="533400"/>
          </a:xfrm>
          <a:custGeom>
            <a:avLst/>
            <a:gdLst/>
            <a:ahLst/>
            <a:cxnLst/>
            <a:rect l="l" t="t" r="r" b="b"/>
            <a:pathLst>
              <a:path w="7315200" h="533400">
                <a:moveTo>
                  <a:pt x="0" y="0"/>
                </a:moveTo>
                <a:lnTo>
                  <a:pt x="0" y="533400"/>
                </a:lnTo>
                <a:lnTo>
                  <a:pt x="7315200" y="533400"/>
                </a:lnTo>
                <a:lnTo>
                  <a:pt x="7315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CD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40564" y="2743200"/>
            <a:ext cx="7324725" cy="533400"/>
          </a:xfrm>
          <a:custGeom>
            <a:avLst/>
            <a:gdLst/>
            <a:ahLst/>
            <a:cxnLst/>
            <a:rect l="l" t="t" r="r" b="b"/>
            <a:pathLst>
              <a:path w="7324725" h="544194">
                <a:moveTo>
                  <a:pt x="7324344" y="541020"/>
                </a:moveTo>
                <a:lnTo>
                  <a:pt x="7324344" y="3048"/>
                </a:lnTo>
                <a:lnTo>
                  <a:pt x="7322820" y="0"/>
                </a:lnTo>
                <a:lnTo>
                  <a:pt x="1524" y="0"/>
                </a:lnTo>
                <a:lnTo>
                  <a:pt x="0" y="3048"/>
                </a:lnTo>
                <a:lnTo>
                  <a:pt x="0" y="541020"/>
                </a:lnTo>
                <a:lnTo>
                  <a:pt x="1524" y="544068"/>
                </a:lnTo>
                <a:lnTo>
                  <a:pt x="4572" y="544068"/>
                </a:ln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lnTo>
                  <a:pt x="7315200" y="10668"/>
                </a:lnTo>
                <a:lnTo>
                  <a:pt x="7315200" y="4572"/>
                </a:lnTo>
                <a:lnTo>
                  <a:pt x="7319772" y="10668"/>
                </a:lnTo>
                <a:lnTo>
                  <a:pt x="7319772" y="544068"/>
                </a:lnTo>
                <a:lnTo>
                  <a:pt x="7322820" y="544068"/>
                </a:lnTo>
                <a:lnTo>
                  <a:pt x="7324344" y="541020"/>
                </a:lnTo>
                <a:close/>
              </a:path>
              <a:path w="7324725" h="544194">
                <a:moveTo>
                  <a:pt x="9144" y="10668"/>
                </a:move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7324725" h="544194">
                <a:moveTo>
                  <a:pt x="9144" y="533400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533400"/>
                </a:lnTo>
                <a:lnTo>
                  <a:pt x="9144" y="533400"/>
                </a:lnTo>
                <a:close/>
              </a:path>
              <a:path w="7324725" h="544194">
                <a:moveTo>
                  <a:pt x="7319772" y="533400"/>
                </a:moveTo>
                <a:lnTo>
                  <a:pt x="4572" y="533400"/>
                </a:lnTo>
                <a:lnTo>
                  <a:pt x="9144" y="537972"/>
                </a:lnTo>
                <a:lnTo>
                  <a:pt x="9144" y="544068"/>
                </a:lnTo>
                <a:lnTo>
                  <a:pt x="7315200" y="544068"/>
                </a:lnTo>
                <a:lnTo>
                  <a:pt x="7315200" y="537972"/>
                </a:lnTo>
                <a:lnTo>
                  <a:pt x="7319772" y="533400"/>
                </a:lnTo>
                <a:close/>
              </a:path>
              <a:path w="7324725" h="544194">
                <a:moveTo>
                  <a:pt x="9144" y="544068"/>
                </a:moveTo>
                <a:lnTo>
                  <a:pt x="9144" y="537972"/>
                </a:lnTo>
                <a:lnTo>
                  <a:pt x="4572" y="533400"/>
                </a:lnTo>
                <a:lnTo>
                  <a:pt x="4572" y="544068"/>
                </a:lnTo>
                <a:lnTo>
                  <a:pt x="9144" y="544068"/>
                </a:lnTo>
                <a:close/>
              </a:path>
              <a:path w="7324725" h="544194">
                <a:moveTo>
                  <a:pt x="7319772" y="10668"/>
                </a:moveTo>
                <a:lnTo>
                  <a:pt x="7315200" y="4572"/>
                </a:lnTo>
                <a:lnTo>
                  <a:pt x="7315200" y="10668"/>
                </a:lnTo>
                <a:lnTo>
                  <a:pt x="7319772" y="10668"/>
                </a:lnTo>
                <a:close/>
              </a:path>
              <a:path w="7324725" h="544194">
                <a:moveTo>
                  <a:pt x="7319772" y="533400"/>
                </a:moveTo>
                <a:lnTo>
                  <a:pt x="7319772" y="10668"/>
                </a:lnTo>
                <a:lnTo>
                  <a:pt x="7315200" y="10668"/>
                </a:lnTo>
                <a:lnTo>
                  <a:pt x="7315200" y="533400"/>
                </a:lnTo>
                <a:lnTo>
                  <a:pt x="7319772" y="533400"/>
                </a:lnTo>
                <a:close/>
              </a:path>
              <a:path w="7324725" h="544194">
                <a:moveTo>
                  <a:pt x="7319772" y="544068"/>
                </a:moveTo>
                <a:lnTo>
                  <a:pt x="7319772" y="533400"/>
                </a:lnTo>
                <a:lnTo>
                  <a:pt x="7315200" y="537972"/>
                </a:lnTo>
                <a:lnTo>
                  <a:pt x="7315200" y="544068"/>
                </a:lnTo>
                <a:lnTo>
                  <a:pt x="7319772" y="544068"/>
                </a:lnTo>
                <a:close/>
              </a:path>
            </a:pathLst>
          </a:custGeom>
          <a:solidFill>
            <a:srgbClr val="3536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51930" y="2905039"/>
            <a:ext cx="7939405" cy="46339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4569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Guided Activity: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Programming constructs in </a:t>
            </a:r>
            <a:r>
              <a:rPr sz="1600" b="1" spc="-15" dirty="0">
                <a:solidFill>
                  <a:srgbClr val="6C6D70"/>
                </a:solidFill>
                <a:latin typeface="Helvetica"/>
                <a:cs typeface="Helvetica"/>
              </a:rPr>
              <a:t>Python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- </a:t>
            </a: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Assignment</a:t>
            </a:r>
            <a:r>
              <a:rPr sz="1600" b="1" spc="229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2</a:t>
            </a:r>
            <a:endParaRPr sz="1600"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1800"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 dirty="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Given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a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real </a:t>
            </a: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world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problem,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to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solve the problem using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a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program, </a:t>
            </a:r>
            <a:r>
              <a:rPr sz="1800" spc="-20" dirty="0">
                <a:solidFill>
                  <a:srgbClr val="6C6D70"/>
                </a:solidFill>
                <a:latin typeface="Helvetica"/>
                <a:cs typeface="Helvetica"/>
              </a:rPr>
              <a:t>we</a:t>
            </a:r>
            <a:r>
              <a:rPr sz="1800" spc="17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need:</a:t>
            </a:r>
            <a:endParaRPr sz="18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pc="-5" dirty="0">
                <a:solidFill>
                  <a:srgbClr val="6C6D70"/>
                </a:solidFill>
                <a:latin typeface="Helvetica"/>
                <a:cs typeface="Helvetica"/>
              </a:rPr>
              <a:t>Logic</a:t>
            </a:r>
            <a:endParaRPr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395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pc="-5" dirty="0">
                <a:solidFill>
                  <a:srgbClr val="6C6D70"/>
                </a:solidFill>
                <a:latin typeface="Helvetica"/>
                <a:cs typeface="Helvetica"/>
              </a:rPr>
              <a:t>High </a:t>
            </a:r>
            <a:r>
              <a:rPr dirty="0">
                <a:solidFill>
                  <a:srgbClr val="6C6D70"/>
                </a:solidFill>
                <a:latin typeface="Helvetica"/>
                <a:cs typeface="Helvetica"/>
              </a:rPr>
              <a:t>level </a:t>
            </a:r>
            <a:r>
              <a:rPr spc="-5" dirty="0">
                <a:solidFill>
                  <a:srgbClr val="6C6D70"/>
                </a:solidFill>
                <a:latin typeface="Helvetica"/>
                <a:cs typeface="Helvetica"/>
              </a:rPr>
              <a:t>programming language</a:t>
            </a:r>
            <a:endParaRPr dirty="0">
              <a:latin typeface="Helvetica"/>
              <a:cs typeface="Helvetica"/>
            </a:endParaRPr>
          </a:p>
          <a:p>
            <a:pPr marL="701040" lvl="2" indent="-231775">
              <a:lnSpc>
                <a:spcPct val="100000"/>
              </a:lnSpc>
              <a:spcBef>
                <a:spcPts val="1400"/>
              </a:spcBef>
              <a:buClr>
                <a:srgbClr val="007BC3"/>
              </a:buClr>
              <a:buChar char="•"/>
              <a:tabLst>
                <a:tab pos="701040" algn="l"/>
                <a:tab pos="701675" algn="l"/>
              </a:tabLst>
            </a:pPr>
            <a:r>
              <a:rPr spc="-5" dirty="0">
                <a:solidFill>
                  <a:srgbClr val="6C6D70"/>
                </a:solidFill>
                <a:latin typeface="Helvetica"/>
                <a:cs typeface="Helvetica"/>
              </a:rPr>
              <a:t>Programming</a:t>
            </a:r>
            <a:r>
              <a:rPr spc="-5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pc="-5" dirty="0">
                <a:solidFill>
                  <a:srgbClr val="6C6D70"/>
                </a:solidFill>
                <a:latin typeface="Helvetica"/>
                <a:cs typeface="Helvetica"/>
              </a:rPr>
              <a:t>Fundamentals</a:t>
            </a:r>
            <a:endParaRPr dirty="0">
              <a:latin typeface="Helvetica"/>
              <a:cs typeface="Helvetica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007BC3"/>
              </a:buClr>
              <a:buFont typeface="Helvetica"/>
              <a:buChar char="•"/>
            </a:pPr>
            <a:endParaRPr dirty="0">
              <a:latin typeface="Helvetica"/>
              <a:cs typeface="Helvetica"/>
            </a:endParaRPr>
          </a:p>
          <a:p>
            <a:pPr marL="927100" lvl="3" indent="-173990">
              <a:lnSpc>
                <a:spcPct val="100000"/>
              </a:lnSpc>
              <a:buClr>
                <a:srgbClr val="007BC3"/>
              </a:buClr>
              <a:buChar char="–"/>
              <a:tabLst>
                <a:tab pos="927100" algn="l"/>
              </a:tabLst>
            </a:pPr>
            <a:r>
              <a:rPr dirty="0">
                <a:solidFill>
                  <a:srgbClr val="6C6D70"/>
                </a:solidFill>
                <a:latin typeface="Helvetica"/>
                <a:cs typeface="Helvetica"/>
              </a:rPr>
              <a:t>Identifiers</a:t>
            </a:r>
            <a:endParaRPr dirty="0">
              <a:latin typeface="Helvetica"/>
              <a:cs typeface="Helvetica"/>
            </a:endParaRPr>
          </a:p>
          <a:p>
            <a:pPr lvl="3">
              <a:lnSpc>
                <a:spcPct val="100000"/>
              </a:lnSpc>
              <a:spcBef>
                <a:spcPts val="15"/>
              </a:spcBef>
              <a:buClr>
                <a:srgbClr val="007BC3"/>
              </a:buClr>
              <a:buFont typeface="Helvetica"/>
              <a:buChar char="–"/>
            </a:pPr>
            <a:endParaRPr dirty="0">
              <a:latin typeface="Helvetica"/>
              <a:cs typeface="Helvetica"/>
            </a:endParaRPr>
          </a:p>
          <a:p>
            <a:pPr marL="927100" lvl="3" indent="-173990">
              <a:lnSpc>
                <a:spcPct val="100000"/>
              </a:lnSpc>
              <a:buClr>
                <a:srgbClr val="007BC3"/>
              </a:buClr>
              <a:buChar char="–"/>
              <a:tabLst>
                <a:tab pos="927100" algn="l"/>
              </a:tabLst>
            </a:pPr>
            <a:r>
              <a:rPr spc="-15" dirty="0">
                <a:solidFill>
                  <a:srgbClr val="6C6D70"/>
                </a:solidFill>
                <a:latin typeface="Helvetica"/>
                <a:cs typeface="Helvetica"/>
              </a:rPr>
              <a:t>Variables</a:t>
            </a:r>
            <a:endParaRPr dirty="0">
              <a:latin typeface="Helvetica"/>
              <a:cs typeface="Helvetica"/>
            </a:endParaRPr>
          </a:p>
          <a:p>
            <a:pPr lvl="3">
              <a:lnSpc>
                <a:spcPct val="100000"/>
              </a:lnSpc>
              <a:spcBef>
                <a:spcPts val="15"/>
              </a:spcBef>
              <a:buClr>
                <a:srgbClr val="007BC3"/>
              </a:buClr>
              <a:buFont typeface="Helvetica"/>
              <a:buChar char="–"/>
            </a:pPr>
            <a:endParaRPr dirty="0">
              <a:latin typeface="Helvetica"/>
              <a:cs typeface="Helvetica"/>
            </a:endParaRPr>
          </a:p>
          <a:p>
            <a:pPr marL="927100" lvl="3" indent="-173990">
              <a:lnSpc>
                <a:spcPct val="100000"/>
              </a:lnSpc>
              <a:buClr>
                <a:srgbClr val="007BC3"/>
              </a:buClr>
              <a:buChar char="–"/>
              <a:tabLst>
                <a:tab pos="927100" algn="l"/>
              </a:tabLst>
            </a:pPr>
            <a:r>
              <a:rPr spc="-5" dirty="0">
                <a:solidFill>
                  <a:srgbClr val="6C6D70"/>
                </a:solidFill>
                <a:latin typeface="Helvetica"/>
                <a:cs typeface="Helvetica"/>
              </a:rPr>
              <a:t>Data</a:t>
            </a:r>
            <a:r>
              <a:rPr spc="-2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pc="-5" dirty="0">
                <a:solidFill>
                  <a:srgbClr val="6C6D70"/>
                </a:solidFill>
                <a:latin typeface="Helvetica"/>
                <a:cs typeface="Helvetica"/>
              </a:rPr>
              <a:t>types</a:t>
            </a:r>
            <a:endParaRPr dirty="0">
              <a:latin typeface="Helvetica"/>
              <a:cs typeface="Helvetica"/>
            </a:endParaRPr>
          </a:p>
          <a:p>
            <a:pPr lvl="3">
              <a:lnSpc>
                <a:spcPct val="100000"/>
              </a:lnSpc>
              <a:spcBef>
                <a:spcPts val="20"/>
              </a:spcBef>
              <a:buClr>
                <a:srgbClr val="007BC3"/>
              </a:buClr>
              <a:buFont typeface="Helvetica"/>
              <a:buChar char="–"/>
            </a:pPr>
            <a:endParaRPr dirty="0">
              <a:latin typeface="Helvetica"/>
              <a:cs typeface="Helvetica"/>
            </a:endParaRPr>
          </a:p>
          <a:p>
            <a:pPr marL="927100" lvl="3" indent="-173990">
              <a:lnSpc>
                <a:spcPct val="100000"/>
              </a:lnSpc>
              <a:buClr>
                <a:srgbClr val="007BC3"/>
              </a:buClr>
              <a:buChar char="–"/>
              <a:tabLst>
                <a:tab pos="927100" algn="l"/>
              </a:tabLst>
            </a:pPr>
            <a:r>
              <a:rPr spc="-5" dirty="0">
                <a:solidFill>
                  <a:srgbClr val="6C6D70"/>
                </a:solidFill>
                <a:latin typeface="Helvetica"/>
                <a:cs typeface="Helvetica"/>
              </a:rPr>
              <a:t>Operators</a:t>
            </a:r>
            <a:r>
              <a:rPr spc="-4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dirty="0">
                <a:solidFill>
                  <a:srgbClr val="6C6D70"/>
                </a:solidFill>
                <a:latin typeface="Helvetica"/>
                <a:cs typeface="Helvetica"/>
              </a:rPr>
              <a:t>etc</a:t>
            </a:r>
            <a:endParaRPr dirty="0">
              <a:latin typeface="Helvetica"/>
              <a:cs typeface="Helvetica"/>
            </a:endParaRPr>
          </a:p>
        </p:txBody>
      </p:sp>
      <p:pic>
        <p:nvPicPr>
          <p:cNvPr id="7" name="Shape 502">
            <a:extLst>
              <a:ext uri="{FF2B5EF4-FFF2-40B4-BE49-F238E27FC236}">
                <a16:creationId xmlns:a16="http://schemas.microsoft.com/office/drawing/2014/main" id="{90C30554-37C0-4ECC-9F67-FDCF5524172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7006" y="8794385"/>
            <a:ext cx="2262187" cy="37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459" y="681472"/>
            <a:ext cx="5041395" cy="606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Identifiers</a:t>
            </a:r>
          </a:p>
        </p:txBody>
      </p:sp>
      <p:sp>
        <p:nvSpPr>
          <p:cNvPr id="4" name="object 4"/>
          <p:cNvSpPr/>
          <p:nvPr/>
        </p:nvSpPr>
        <p:spPr>
          <a:xfrm>
            <a:off x="1670182" y="4750308"/>
            <a:ext cx="2769235" cy="1042669"/>
          </a:xfrm>
          <a:custGeom>
            <a:avLst/>
            <a:gdLst/>
            <a:ahLst/>
            <a:cxnLst/>
            <a:rect l="l" t="t" r="r" b="b"/>
            <a:pathLst>
              <a:path w="2769235" h="1042670">
                <a:moveTo>
                  <a:pt x="2769108" y="18288"/>
                </a:moveTo>
                <a:lnTo>
                  <a:pt x="2767750" y="11572"/>
                </a:lnTo>
                <a:lnTo>
                  <a:pt x="2763964" y="5715"/>
                </a:lnTo>
                <a:lnTo>
                  <a:pt x="2758178" y="1571"/>
                </a:lnTo>
                <a:lnTo>
                  <a:pt x="2750820" y="0"/>
                </a:lnTo>
                <a:lnTo>
                  <a:pt x="18287" y="0"/>
                </a:lnTo>
                <a:lnTo>
                  <a:pt x="11572" y="1571"/>
                </a:lnTo>
                <a:lnTo>
                  <a:pt x="5715" y="5715"/>
                </a:lnTo>
                <a:lnTo>
                  <a:pt x="1571" y="11572"/>
                </a:lnTo>
                <a:lnTo>
                  <a:pt x="0" y="18288"/>
                </a:lnTo>
                <a:lnTo>
                  <a:pt x="18287" y="25051"/>
                </a:lnTo>
                <a:lnTo>
                  <a:pt x="18287" y="18288"/>
                </a:lnTo>
                <a:lnTo>
                  <a:pt x="2769108" y="18288"/>
                </a:lnTo>
                <a:close/>
              </a:path>
              <a:path w="2769235" h="1042670">
                <a:moveTo>
                  <a:pt x="2750819" y="1042416"/>
                </a:moveTo>
                <a:lnTo>
                  <a:pt x="2750819" y="1035652"/>
                </a:lnTo>
                <a:lnTo>
                  <a:pt x="18287" y="25051"/>
                </a:lnTo>
                <a:lnTo>
                  <a:pt x="18287" y="1042416"/>
                </a:lnTo>
                <a:lnTo>
                  <a:pt x="2750819" y="1042416"/>
                </a:lnTo>
                <a:close/>
              </a:path>
              <a:path w="2769235" h="1042670">
                <a:moveTo>
                  <a:pt x="2769108" y="18288"/>
                </a:moveTo>
                <a:lnTo>
                  <a:pt x="2750819" y="18288"/>
                </a:lnTo>
                <a:lnTo>
                  <a:pt x="2750819" y="38100"/>
                </a:lnTo>
                <a:lnTo>
                  <a:pt x="2750820" y="1035652"/>
                </a:lnTo>
                <a:lnTo>
                  <a:pt x="2769108" y="1042416"/>
                </a:lnTo>
                <a:lnTo>
                  <a:pt x="2769108" y="182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8470" y="4768596"/>
            <a:ext cx="2733040" cy="1024255"/>
          </a:xfrm>
          <a:custGeom>
            <a:avLst/>
            <a:gdLst/>
            <a:ahLst/>
            <a:cxnLst/>
            <a:rect l="l" t="t" r="r" b="b"/>
            <a:pathLst>
              <a:path w="2733040" h="1024254">
                <a:moveTo>
                  <a:pt x="0" y="0"/>
                </a:moveTo>
                <a:lnTo>
                  <a:pt x="0" y="1024128"/>
                </a:lnTo>
                <a:lnTo>
                  <a:pt x="2732532" y="1024128"/>
                </a:lnTo>
                <a:lnTo>
                  <a:pt x="273253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67216" y="4882386"/>
            <a:ext cx="122999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Helvetica"/>
                <a:cs typeface="Helvetica"/>
              </a:rPr>
              <a:t>bill_id  c</a:t>
            </a:r>
            <a:r>
              <a:rPr sz="1600" b="1" spc="-10" dirty="0">
                <a:solidFill>
                  <a:srgbClr val="FFFFFF"/>
                </a:solidFill>
                <a:latin typeface="Helvetica"/>
                <a:cs typeface="Helvetica"/>
              </a:rPr>
              <a:t>u</a:t>
            </a:r>
            <a:r>
              <a:rPr sz="1600" b="1" spc="-5" dirty="0">
                <a:solidFill>
                  <a:srgbClr val="FFFFFF"/>
                </a:solidFill>
                <a:latin typeface="Helvetica"/>
                <a:cs typeface="Helvetica"/>
              </a:rPr>
              <a:t>s</a:t>
            </a:r>
            <a:r>
              <a:rPr sz="1600" b="1" spc="-10" dirty="0">
                <a:solidFill>
                  <a:srgbClr val="FFFFFF"/>
                </a:solidFill>
                <a:latin typeface="Helvetica"/>
                <a:cs typeface="Helvetica"/>
              </a:rPr>
              <a:t>tom</a:t>
            </a:r>
            <a:r>
              <a:rPr sz="1600" b="1" spc="-5" dirty="0">
                <a:solidFill>
                  <a:srgbClr val="FFFFFF"/>
                </a:solidFill>
                <a:latin typeface="Helvetica"/>
                <a:cs typeface="Helvetica"/>
              </a:rPr>
              <a:t>er_id  bill_amount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59203" y="3534639"/>
            <a:ext cx="7889859" cy="2104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84465" y="1486915"/>
            <a:ext cx="7468870" cy="3233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har char="•"/>
              <a:tabLst>
                <a:tab pos="243840" algn="l"/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Are names given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to </a:t>
            </a: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anything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that </a:t>
            </a: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you </a:t>
            </a:r>
            <a:r>
              <a:rPr sz="1800" spc="-15" dirty="0">
                <a:solidFill>
                  <a:srgbClr val="6C6D70"/>
                </a:solidFill>
                <a:latin typeface="Helvetica"/>
                <a:cs typeface="Helvetica"/>
              </a:rPr>
              <a:t>want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to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identify in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a</a:t>
            </a:r>
            <a:r>
              <a:rPr sz="1800" spc="18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program</a:t>
            </a:r>
            <a:endParaRPr sz="1800" dirty="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spcBef>
                <a:spcPts val="1415"/>
              </a:spcBef>
              <a:buChar char="•"/>
              <a:tabLst>
                <a:tab pos="243840" algn="l"/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Helps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to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refer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to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that item from any place in the</a:t>
            </a:r>
            <a:r>
              <a:rPr sz="1800" spc="3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program</a:t>
            </a:r>
            <a:endParaRPr sz="1800" dirty="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spcBef>
                <a:spcPts val="1415"/>
              </a:spcBef>
              <a:buChar char="•"/>
              <a:tabLst>
                <a:tab pos="243840" algn="l"/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Can start </a:t>
            </a:r>
            <a:r>
              <a:rPr sz="1800" spc="-15" dirty="0">
                <a:solidFill>
                  <a:srgbClr val="6C6D70"/>
                </a:solidFill>
                <a:latin typeface="Helvetica"/>
                <a:cs typeface="Helvetica"/>
              </a:rPr>
              <a:t>with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an underscore (_) or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a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upper or </a:t>
            </a:r>
            <a:r>
              <a:rPr sz="1800" spc="-15" dirty="0">
                <a:solidFill>
                  <a:srgbClr val="6C6D70"/>
                </a:solidFill>
                <a:latin typeface="Helvetica"/>
                <a:cs typeface="Helvetica"/>
              </a:rPr>
              <a:t>lower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case</a:t>
            </a:r>
            <a:r>
              <a:rPr sz="1800" spc="21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alphabet</a:t>
            </a:r>
            <a:endParaRPr sz="1800" dirty="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spcBef>
                <a:spcPts val="1415"/>
              </a:spcBef>
              <a:buChar char="•"/>
              <a:tabLst>
                <a:tab pos="243840" algn="l"/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Can have</a:t>
            </a:r>
            <a:r>
              <a:rPr sz="1800" spc="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digits</a:t>
            </a:r>
            <a:endParaRPr sz="1800" dirty="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spcBef>
                <a:spcPts val="1415"/>
              </a:spcBef>
              <a:buChar char="•"/>
              <a:tabLst>
                <a:tab pos="243840" algn="l"/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Identifiers cannot match any of </a:t>
            </a: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Python's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reserved</a:t>
            </a:r>
            <a:r>
              <a:rPr sz="1800" spc="10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words</a:t>
            </a:r>
            <a:endParaRPr sz="1800" dirty="0">
              <a:latin typeface="Helvetica"/>
              <a:cs typeface="Helvetica"/>
            </a:endParaRPr>
          </a:p>
          <a:p>
            <a:pPr marL="294640" indent="-282575">
              <a:lnSpc>
                <a:spcPct val="100000"/>
              </a:lnSpc>
              <a:spcBef>
                <a:spcPts val="1420"/>
              </a:spcBef>
              <a:buChar char="•"/>
              <a:tabLst>
                <a:tab pos="294005" algn="l"/>
                <a:tab pos="295275" algn="l"/>
              </a:tabLst>
            </a:pP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Are</a:t>
            </a: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case-sensitive</a:t>
            </a:r>
            <a:endParaRPr sz="1800" dirty="0">
              <a:latin typeface="Helvetica"/>
              <a:cs typeface="Helvetica"/>
            </a:endParaRPr>
          </a:p>
          <a:p>
            <a:pPr marL="5451475" marR="5080" indent="-106680">
              <a:lnSpc>
                <a:spcPct val="100000"/>
              </a:lnSpc>
              <a:spcBef>
                <a:spcPts val="1375"/>
              </a:spcBef>
            </a:pPr>
            <a:r>
              <a:rPr sz="1600" b="1" spc="-5" dirty="0">
                <a:solidFill>
                  <a:srgbClr val="FFFFFF"/>
                </a:solidFill>
                <a:latin typeface="Helvetica"/>
                <a:cs typeface="Helvetica"/>
              </a:rPr>
              <a:t>Identify </a:t>
            </a:r>
            <a:r>
              <a:rPr sz="1600" b="1" spc="-10" dirty="0">
                <a:solidFill>
                  <a:srgbClr val="FFFFFF"/>
                </a:solidFill>
                <a:latin typeface="Helvetica"/>
                <a:cs typeface="Helvetica"/>
              </a:rPr>
              <a:t>the </a:t>
            </a:r>
            <a:r>
              <a:rPr sz="1600" b="1" spc="-5" dirty="0">
                <a:solidFill>
                  <a:srgbClr val="FFFFFF"/>
                </a:solidFill>
                <a:latin typeface="Helvetica"/>
                <a:cs typeface="Helvetica"/>
              </a:rPr>
              <a:t>identifiers  needed to </a:t>
            </a:r>
            <a:r>
              <a:rPr sz="1600" b="1" spc="-15" dirty="0">
                <a:solidFill>
                  <a:srgbClr val="FFFFFF"/>
                </a:solidFill>
                <a:latin typeface="Helvetica"/>
                <a:cs typeface="Helvetica"/>
              </a:rPr>
              <a:t>solve</a:t>
            </a:r>
            <a:r>
              <a:rPr sz="1600" b="1" spc="40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Helvetica"/>
                <a:cs typeface="Helvetica"/>
              </a:rPr>
              <a:t>the</a:t>
            </a:r>
            <a:endParaRPr sz="1600" dirty="0">
              <a:latin typeface="Helvetica"/>
              <a:cs typeface="Helvetic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5855" y="4694933"/>
            <a:ext cx="27190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905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Helvetica"/>
                <a:cs typeface="Helvetica"/>
              </a:rPr>
              <a:t>problem discussed as part  of </a:t>
            </a:r>
            <a:r>
              <a:rPr sz="1600" b="1" spc="-10" dirty="0">
                <a:solidFill>
                  <a:srgbClr val="FFFFFF"/>
                </a:solidFill>
                <a:latin typeface="Helvetica"/>
                <a:cs typeface="Helvetica"/>
              </a:rPr>
              <a:t>previous </a:t>
            </a:r>
            <a:r>
              <a:rPr sz="1600" b="1" spc="-5" dirty="0">
                <a:solidFill>
                  <a:srgbClr val="FFFFFF"/>
                </a:solidFill>
                <a:latin typeface="Helvetica"/>
                <a:cs typeface="Helvetica"/>
              </a:rPr>
              <a:t>guided</a:t>
            </a:r>
            <a:r>
              <a:rPr sz="1600" b="1" spc="35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Helvetica"/>
                <a:cs typeface="Helvetica"/>
              </a:rPr>
              <a:t>activity?</a:t>
            </a:r>
            <a:endParaRPr sz="1600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459" y="681472"/>
            <a:ext cx="2457729" cy="606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V</a:t>
            </a:r>
            <a:r>
              <a:rPr dirty="0"/>
              <a:t>a</a:t>
            </a:r>
            <a:r>
              <a:rPr spc="-5" dirty="0"/>
              <a:t>ri</a:t>
            </a:r>
            <a:r>
              <a:rPr dirty="0"/>
              <a:t>a</a:t>
            </a:r>
            <a:r>
              <a:rPr spc="-10" dirty="0"/>
              <a:t>b</a:t>
            </a:r>
            <a:r>
              <a:rPr spc="-5" dirty="0"/>
              <a:t>l</a:t>
            </a:r>
            <a:r>
              <a:rPr dirty="0"/>
              <a:t>e</a:t>
            </a:r>
            <a:r>
              <a:rPr spc="-5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9700" y="1366519"/>
            <a:ext cx="8333740" cy="296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An identifier for the data and it holds data in </a:t>
            </a: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your</a:t>
            </a:r>
            <a:r>
              <a:rPr sz="1800" spc="10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program</a:t>
            </a:r>
            <a:endParaRPr sz="18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7BC3"/>
              </a:buClr>
              <a:buFont typeface="Helvetica"/>
              <a:buChar char="•"/>
            </a:pPr>
            <a:endParaRPr sz="190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Is a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location (or set of locations) in memory </a:t>
            </a: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where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a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value can be</a:t>
            </a:r>
            <a:r>
              <a:rPr sz="1800" spc="15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stored</a:t>
            </a:r>
            <a:endParaRPr sz="18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7BC3"/>
              </a:buClr>
              <a:buFont typeface="Helvetica"/>
              <a:buChar char="•"/>
            </a:pPr>
            <a:endParaRPr sz="190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A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quantity that can change during program</a:t>
            </a:r>
            <a:r>
              <a:rPr sz="1800" spc="-2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execution</a:t>
            </a:r>
            <a:endParaRPr sz="18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7BC3"/>
              </a:buClr>
              <a:buFont typeface="Helvetica"/>
              <a:buChar char="•"/>
            </a:pPr>
            <a:endParaRPr sz="190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No declaration </a:t>
            </a:r>
            <a:r>
              <a:rPr sz="1800" b="1" dirty="0">
                <a:solidFill>
                  <a:srgbClr val="6C6D70"/>
                </a:solidFill>
                <a:latin typeface="Helvetica"/>
                <a:cs typeface="Helvetica"/>
              </a:rPr>
              <a:t>of</a:t>
            </a:r>
            <a:r>
              <a:rPr sz="1800" b="1" spc="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b="1" spc="-10" dirty="0">
                <a:solidFill>
                  <a:srgbClr val="6C6D70"/>
                </a:solidFill>
                <a:latin typeface="Helvetica"/>
                <a:cs typeface="Helvetica"/>
              </a:rPr>
              <a:t>variables</a:t>
            </a:r>
            <a:endParaRPr sz="1800">
              <a:latin typeface="Helvetica"/>
              <a:cs typeface="Helvetica"/>
            </a:endParaRPr>
          </a:p>
          <a:p>
            <a:pPr marL="243840" marR="5080" indent="-231775">
              <a:lnSpc>
                <a:spcPct val="150000"/>
              </a:lnSpc>
              <a:spcBef>
                <a:spcPts val="1200"/>
              </a:spcBef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Data type </a:t>
            </a:r>
            <a:r>
              <a:rPr sz="1800" b="1" dirty="0">
                <a:solidFill>
                  <a:srgbClr val="6C6D70"/>
                </a:solidFill>
                <a:latin typeface="Helvetica"/>
                <a:cs typeface="Helvetica"/>
              </a:rPr>
              <a:t>of a </a:t>
            </a:r>
            <a:r>
              <a:rPr sz="1800" b="1" spc="-10" dirty="0">
                <a:solidFill>
                  <a:srgbClr val="6C6D70"/>
                </a:solidFill>
                <a:latin typeface="Helvetica"/>
                <a:cs typeface="Helvetica"/>
              </a:rPr>
              <a:t>variable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can change during program execution compared </a:t>
            </a:r>
            <a:r>
              <a:rPr sz="1800" b="1" dirty="0">
                <a:solidFill>
                  <a:srgbClr val="6C6D70"/>
                </a:solidFill>
                <a:latin typeface="Helvetica"/>
                <a:cs typeface="Helvetica"/>
              </a:rPr>
              <a:t>to 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other strongly typed languages such as </a:t>
            </a:r>
            <a:r>
              <a:rPr sz="1800" b="1" spc="-15" dirty="0">
                <a:solidFill>
                  <a:srgbClr val="6C6D70"/>
                </a:solidFill>
                <a:latin typeface="Helvetica"/>
                <a:cs typeface="Helvetica"/>
              </a:rPr>
              <a:t>Java,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C++,</a:t>
            </a:r>
            <a:r>
              <a:rPr sz="1800" b="1" spc="6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b="1" dirty="0">
                <a:solidFill>
                  <a:srgbClr val="6C6D70"/>
                </a:solidFill>
                <a:latin typeface="Helvetica"/>
                <a:cs typeface="Helvetica"/>
              </a:rPr>
              <a:t>C</a:t>
            </a:r>
            <a:endParaRPr sz="1800">
              <a:latin typeface="Helvetica"/>
              <a:cs typeface="Helvetic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7473" y="4463796"/>
            <a:ext cx="8046720" cy="2032000"/>
          </a:xfrm>
          <a:custGeom>
            <a:avLst/>
            <a:gdLst/>
            <a:ahLst/>
            <a:cxnLst/>
            <a:rect l="l" t="t" r="r" b="b"/>
            <a:pathLst>
              <a:path w="8046720" h="2032000">
                <a:moveTo>
                  <a:pt x="0" y="0"/>
                </a:moveTo>
                <a:lnTo>
                  <a:pt x="0" y="2031492"/>
                </a:lnTo>
                <a:lnTo>
                  <a:pt x="8046720" y="2031492"/>
                </a:lnTo>
                <a:lnTo>
                  <a:pt x="8046720" y="0"/>
                </a:lnTo>
                <a:lnTo>
                  <a:pt x="0" y="0"/>
                </a:lnTo>
                <a:close/>
              </a:path>
            </a:pathLst>
          </a:custGeom>
          <a:solidFill>
            <a:srgbClr val="D1E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5281" y="4451604"/>
            <a:ext cx="8071484" cy="2057400"/>
          </a:xfrm>
          <a:custGeom>
            <a:avLst/>
            <a:gdLst/>
            <a:ahLst/>
            <a:cxnLst/>
            <a:rect l="l" t="t" r="r" b="b"/>
            <a:pathLst>
              <a:path w="8071484" h="2057400">
                <a:moveTo>
                  <a:pt x="8071101" y="2051304"/>
                </a:moveTo>
                <a:lnTo>
                  <a:pt x="8071101" y="6096"/>
                </a:lnTo>
                <a:lnTo>
                  <a:pt x="8065005" y="0"/>
                </a:lnTo>
                <a:lnTo>
                  <a:pt x="6096" y="0"/>
                </a:lnTo>
                <a:lnTo>
                  <a:pt x="0" y="6096"/>
                </a:lnTo>
                <a:lnTo>
                  <a:pt x="0" y="2051304"/>
                </a:lnTo>
                <a:lnTo>
                  <a:pt x="6096" y="2057400"/>
                </a:lnTo>
                <a:lnTo>
                  <a:pt x="12192" y="2057400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8045193" y="25908"/>
                </a:lnTo>
                <a:lnTo>
                  <a:pt x="8045193" y="12192"/>
                </a:lnTo>
                <a:lnTo>
                  <a:pt x="8058909" y="25908"/>
                </a:lnTo>
                <a:lnTo>
                  <a:pt x="8058909" y="2057400"/>
                </a:lnTo>
                <a:lnTo>
                  <a:pt x="8065005" y="2057400"/>
                </a:lnTo>
                <a:lnTo>
                  <a:pt x="8071101" y="2051304"/>
                </a:lnTo>
                <a:close/>
              </a:path>
              <a:path w="8071484" h="2057400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8071484" h="2057400">
                <a:moveTo>
                  <a:pt x="25908" y="2031492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2031492"/>
                </a:lnTo>
                <a:lnTo>
                  <a:pt x="25908" y="2031492"/>
                </a:lnTo>
                <a:close/>
              </a:path>
              <a:path w="8071484" h="2057400">
                <a:moveTo>
                  <a:pt x="8058909" y="2031492"/>
                </a:moveTo>
                <a:lnTo>
                  <a:pt x="12192" y="2031492"/>
                </a:lnTo>
                <a:lnTo>
                  <a:pt x="25908" y="2043684"/>
                </a:lnTo>
                <a:lnTo>
                  <a:pt x="25908" y="2057400"/>
                </a:lnTo>
                <a:lnTo>
                  <a:pt x="8045193" y="2057400"/>
                </a:lnTo>
                <a:lnTo>
                  <a:pt x="8045193" y="2043684"/>
                </a:lnTo>
                <a:lnTo>
                  <a:pt x="8058909" y="2031492"/>
                </a:lnTo>
                <a:close/>
              </a:path>
              <a:path w="8071484" h="2057400">
                <a:moveTo>
                  <a:pt x="25908" y="2057400"/>
                </a:moveTo>
                <a:lnTo>
                  <a:pt x="25908" y="2043684"/>
                </a:lnTo>
                <a:lnTo>
                  <a:pt x="12192" y="2031492"/>
                </a:lnTo>
                <a:lnTo>
                  <a:pt x="12192" y="2057400"/>
                </a:lnTo>
                <a:lnTo>
                  <a:pt x="25908" y="2057400"/>
                </a:lnTo>
                <a:close/>
              </a:path>
              <a:path w="8071484" h="2057400">
                <a:moveTo>
                  <a:pt x="8058909" y="25908"/>
                </a:moveTo>
                <a:lnTo>
                  <a:pt x="8045193" y="12192"/>
                </a:lnTo>
                <a:lnTo>
                  <a:pt x="8045193" y="25908"/>
                </a:lnTo>
                <a:lnTo>
                  <a:pt x="8058909" y="25908"/>
                </a:lnTo>
                <a:close/>
              </a:path>
              <a:path w="8071484" h="2057400">
                <a:moveTo>
                  <a:pt x="8058909" y="2031492"/>
                </a:moveTo>
                <a:lnTo>
                  <a:pt x="8058909" y="25908"/>
                </a:lnTo>
                <a:lnTo>
                  <a:pt x="8045193" y="25908"/>
                </a:lnTo>
                <a:lnTo>
                  <a:pt x="8045193" y="2031492"/>
                </a:lnTo>
                <a:lnTo>
                  <a:pt x="8058909" y="2031492"/>
                </a:lnTo>
                <a:close/>
              </a:path>
              <a:path w="8071484" h="2057400">
                <a:moveTo>
                  <a:pt x="8058909" y="2057400"/>
                </a:moveTo>
                <a:lnTo>
                  <a:pt x="8058909" y="2031492"/>
                </a:lnTo>
                <a:lnTo>
                  <a:pt x="8045193" y="2043684"/>
                </a:lnTo>
                <a:lnTo>
                  <a:pt x="8045193" y="2057400"/>
                </a:lnTo>
                <a:lnTo>
                  <a:pt x="8058909" y="2057400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98917" y="4490718"/>
            <a:ext cx="491172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3488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  <a:latin typeface="Helvetica"/>
                <a:cs typeface="Helvetica"/>
              </a:rPr>
              <a:t>customer_id </a:t>
            </a:r>
            <a:r>
              <a:rPr sz="1800" dirty="0">
                <a:solidFill>
                  <a:srgbClr val="001F5F"/>
                </a:solidFill>
                <a:latin typeface="Helvetica"/>
                <a:cs typeface="Helvetica"/>
              </a:rPr>
              <a:t>= </a:t>
            </a:r>
            <a:r>
              <a:rPr sz="1800" spc="-5" dirty="0">
                <a:solidFill>
                  <a:srgbClr val="001F5F"/>
                </a:solidFill>
                <a:latin typeface="Helvetica"/>
                <a:cs typeface="Helvetica"/>
              </a:rPr>
              <a:t>101  customer_name </a:t>
            </a:r>
            <a:r>
              <a:rPr sz="1800" dirty="0">
                <a:solidFill>
                  <a:srgbClr val="001F5F"/>
                </a:solidFill>
                <a:latin typeface="Helvetica"/>
                <a:cs typeface="Helvetica"/>
              </a:rPr>
              <a:t>=</a:t>
            </a:r>
            <a:r>
              <a:rPr sz="1800" spc="-3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Helvetica"/>
                <a:cs typeface="Helvetica"/>
              </a:rPr>
              <a:t>"John"  bill_amount </a:t>
            </a:r>
            <a:r>
              <a:rPr sz="1800" dirty="0">
                <a:solidFill>
                  <a:srgbClr val="001F5F"/>
                </a:solidFill>
                <a:latin typeface="Helvetica"/>
                <a:cs typeface="Helvetica"/>
              </a:rPr>
              <a:t>=</a:t>
            </a:r>
            <a:r>
              <a:rPr sz="1800" spc="1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Helvetica"/>
                <a:cs typeface="Helvetica"/>
              </a:rPr>
              <a:t>675.45</a:t>
            </a:r>
            <a:endParaRPr sz="18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001F5F"/>
                </a:solidFill>
                <a:latin typeface="Helvetica"/>
                <a:cs typeface="Helvetica"/>
              </a:rPr>
              <a:t>x = </a:t>
            </a:r>
            <a:r>
              <a:rPr sz="1800" spc="-5" dirty="0">
                <a:solidFill>
                  <a:srgbClr val="001F5F"/>
                </a:solidFill>
                <a:latin typeface="Helvetica"/>
                <a:cs typeface="Helvetica"/>
              </a:rPr>
              <a:t>5.3 </a:t>
            </a:r>
            <a:r>
              <a:rPr sz="1800" dirty="0">
                <a:solidFill>
                  <a:srgbClr val="001F5F"/>
                </a:solidFill>
                <a:latin typeface="Helvetica"/>
                <a:cs typeface="Helvetica"/>
              </a:rPr>
              <a:t>+</a:t>
            </a:r>
            <a:r>
              <a:rPr sz="1800" spc="-2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Helvetica"/>
                <a:cs typeface="Helvetica"/>
              </a:rPr>
              <a:t>0.9j</a:t>
            </a:r>
            <a:endParaRPr sz="1800">
              <a:latin typeface="Helvetica"/>
              <a:cs typeface="Helvetica"/>
            </a:endParaRPr>
          </a:p>
          <a:p>
            <a:pPr marR="508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Helvetica"/>
                <a:cs typeface="Helvetica"/>
              </a:rPr>
              <a:t>print(customer_id, customer_name, bill_amount)  print(x.real)</a:t>
            </a:r>
            <a:endParaRPr sz="18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Helvetica"/>
                <a:cs typeface="Helvetica"/>
              </a:rPr>
              <a:t>print(x.imag </a:t>
            </a:r>
            <a:r>
              <a:rPr sz="1800" dirty="0">
                <a:solidFill>
                  <a:srgbClr val="001F5F"/>
                </a:solidFill>
                <a:latin typeface="Helvetica"/>
                <a:cs typeface="Helvetica"/>
              </a:rPr>
              <a:t>+</a:t>
            </a:r>
            <a:r>
              <a:rPr sz="1800" spc="1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Helvetica"/>
                <a:cs typeface="Helvetica"/>
              </a:rPr>
              <a:t>3)</a:t>
            </a:r>
            <a:endParaRPr sz="1800">
              <a:latin typeface="Helvetica"/>
              <a:cs typeface="Helvetic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82623" y="4490718"/>
            <a:ext cx="2589530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marR="142557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15928"/>
                </a:solidFill>
                <a:latin typeface="Helvetica"/>
                <a:cs typeface="Helvetica"/>
              </a:rPr>
              <a:t>#</a:t>
            </a:r>
            <a:r>
              <a:rPr sz="1800" b="1" spc="-80" dirty="0">
                <a:solidFill>
                  <a:srgbClr val="F15928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F15928"/>
                </a:solidFill>
                <a:latin typeface="Helvetica"/>
                <a:cs typeface="Helvetica"/>
              </a:rPr>
              <a:t>Integer  </a:t>
            </a:r>
            <a:r>
              <a:rPr sz="1800" b="1" dirty="0">
                <a:solidFill>
                  <a:srgbClr val="F15928"/>
                </a:solidFill>
                <a:latin typeface="Helvetica"/>
                <a:cs typeface="Helvetica"/>
              </a:rPr>
              <a:t>#</a:t>
            </a:r>
            <a:r>
              <a:rPr sz="1800" b="1" spc="-35" dirty="0">
                <a:solidFill>
                  <a:srgbClr val="F15928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F15928"/>
                </a:solidFill>
                <a:latin typeface="Helvetica"/>
                <a:cs typeface="Helvetica"/>
              </a:rPr>
              <a:t>String</a:t>
            </a:r>
            <a:endParaRPr sz="1800">
              <a:latin typeface="Helvetica"/>
              <a:cs typeface="Helvetica"/>
            </a:endParaRPr>
          </a:p>
          <a:p>
            <a:pPr marL="202565">
              <a:lnSpc>
                <a:spcPct val="100000"/>
              </a:lnSpc>
            </a:pPr>
            <a:r>
              <a:rPr sz="1800" b="1" dirty="0">
                <a:solidFill>
                  <a:srgbClr val="F15928"/>
                </a:solidFill>
                <a:latin typeface="Helvetica"/>
                <a:cs typeface="Helvetica"/>
              </a:rPr>
              <a:t>#</a:t>
            </a:r>
            <a:r>
              <a:rPr sz="1800" b="1" spc="-10" dirty="0">
                <a:solidFill>
                  <a:srgbClr val="F15928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F15928"/>
                </a:solidFill>
                <a:latin typeface="Helvetica"/>
                <a:cs typeface="Helvetica"/>
              </a:rPr>
              <a:t>Floating-point</a:t>
            </a:r>
            <a:endParaRPr sz="1800">
              <a:latin typeface="Helvetica"/>
              <a:cs typeface="Helvetica"/>
            </a:endParaRPr>
          </a:p>
          <a:p>
            <a:pPr marR="5080" indent="202565">
              <a:lnSpc>
                <a:spcPct val="100000"/>
              </a:lnSpc>
            </a:pPr>
            <a:r>
              <a:rPr sz="1800" b="1" dirty="0">
                <a:solidFill>
                  <a:srgbClr val="F15928"/>
                </a:solidFill>
                <a:latin typeface="Helvetica"/>
                <a:cs typeface="Helvetica"/>
              </a:rPr>
              <a:t># </a:t>
            </a:r>
            <a:r>
              <a:rPr sz="1800" b="1" spc="-5" dirty="0">
                <a:solidFill>
                  <a:srgbClr val="F15928"/>
                </a:solidFill>
                <a:latin typeface="Helvetica"/>
                <a:cs typeface="Helvetica"/>
              </a:rPr>
              <a:t>complex number  #prints 101 John</a:t>
            </a:r>
            <a:r>
              <a:rPr sz="1800" b="1" spc="-45" dirty="0">
                <a:solidFill>
                  <a:srgbClr val="F15928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F15928"/>
                </a:solidFill>
                <a:latin typeface="Helvetica"/>
                <a:cs typeface="Helvetica"/>
              </a:rPr>
              <a:t>675.45</a:t>
            </a:r>
            <a:endParaRPr sz="1800">
              <a:latin typeface="Helvetica"/>
              <a:cs typeface="Helvetica"/>
            </a:endParaRPr>
          </a:p>
          <a:p>
            <a:pPr marL="202565">
              <a:lnSpc>
                <a:spcPct val="100000"/>
              </a:lnSpc>
            </a:pPr>
            <a:r>
              <a:rPr sz="1800" b="1" spc="-5" dirty="0">
                <a:solidFill>
                  <a:srgbClr val="F15928"/>
                </a:solidFill>
                <a:latin typeface="Helvetica"/>
                <a:cs typeface="Helvetica"/>
              </a:rPr>
              <a:t>#prints</a:t>
            </a:r>
            <a:r>
              <a:rPr sz="1800" b="1" spc="-70" dirty="0">
                <a:solidFill>
                  <a:srgbClr val="F15928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F15928"/>
                </a:solidFill>
                <a:latin typeface="Helvetica"/>
                <a:cs typeface="Helvetica"/>
              </a:rPr>
              <a:t>5.3</a:t>
            </a:r>
            <a:endParaRPr sz="1800">
              <a:latin typeface="Helvetica"/>
              <a:cs typeface="Helvetica"/>
            </a:endParaRPr>
          </a:p>
          <a:p>
            <a:pPr marL="202565">
              <a:lnSpc>
                <a:spcPct val="100000"/>
              </a:lnSpc>
            </a:pPr>
            <a:r>
              <a:rPr sz="1800" b="1" spc="-5" dirty="0">
                <a:solidFill>
                  <a:srgbClr val="F15928"/>
                </a:solidFill>
                <a:latin typeface="Helvetica"/>
                <a:cs typeface="Helvetica"/>
              </a:rPr>
              <a:t>#prints</a:t>
            </a:r>
            <a:r>
              <a:rPr sz="1800" b="1" spc="-70" dirty="0">
                <a:solidFill>
                  <a:srgbClr val="F15928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F15928"/>
                </a:solidFill>
                <a:latin typeface="Helvetica"/>
                <a:cs typeface="Helvetica"/>
              </a:rPr>
              <a:t>3.9</a:t>
            </a:r>
            <a:endParaRPr sz="1800">
              <a:latin typeface="Helvetica"/>
              <a:cs typeface="Helvetica"/>
            </a:endParaRPr>
          </a:p>
        </p:txBody>
      </p:sp>
      <p:pic>
        <p:nvPicPr>
          <p:cNvPr id="9" name="Shape 502">
            <a:extLst>
              <a:ext uri="{FF2B5EF4-FFF2-40B4-BE49-F238E27FC236}">
                <a16:creationId xmlns:a16="http://schemas.microsoft.com/office/drawing/2014/main" id="{F5ADA485-4547-49F0-946D-A8497AD7970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7006" y="8794385"/>
            <a:ext cx="2262187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198ABE-7767-0C43-9486-CC19E4C8E0BF}"/>
              </a:ext>
            </a:extLst>
          </p:cNvPr>
          <p:cNvSpPr txBox="1"/>
          <p:nvPr/>
        </p:nvSpPr>
        <p:spPr>
          <a:xfrm>
            <a:off x="1993900" y="7282362"/>
            <a:ext cx="624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https://py3.codeskulptor.org/ - user305_z81riiBDOH6ACR2.py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792" y="654811"/>
            <a:ext cx="5949308" cy="6600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 </a:t>
            </a:r>
            <a:r>
              <a:rPr spc="-55" dirty="0"/>
              <a:t>Types </a:t>
            </a:r>
            <a:r>
              <a:rPr spc="-5" dirty="0"/>
              <a:t>in</a:t>
            </a:r>
            <a:r>
              <a:rPr spc="70" dirty="0"/>
              <a:t> </a:t>
            </a:r>
            <a:r>
              <a:rPr spc="-10" dirty="0"/>
              <a:t>Python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76087" y="1458277"/>
          <a:ext cx="7315200" cy="33299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7031">
                <a:tc>
                  <a:txBody>
                    <a:bodyPr/>
                    <a:lstStyle/>
                    <a:p>
                      <a:pPr marL="57277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Category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75260" marB="0">
                    <a:lnL w="9525">
                      <a:solidFill>
                        <a:srgbClr val="007AC3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9525">
                      <a:solidFill>
                        <a:srgbClr val="007AC3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marL="796925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Data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Type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9525">
                      <a:solidFill>
                        <a:srgbClr val="007AC3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marL="78486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Example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9525">
                      <a:solidFill>
                        <a:srgbClr val="007AC3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31">
                <a:tc rowSpan="3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Integer</a:t>
                      </a:r>
                      <a:r>
                        <a:rPr sz="1800" spc="-3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Type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7AC3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int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675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9525">
                      <a:solidFill>
                        <a:srgbClr val="007AC3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long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9669737712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1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9525">
                      <a:solidFill>
                        <a:srgbClr val="007AC3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complex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2 +</a:t>
                      </a:r>
                      <a:r>
                        <a:rPr sz="1800" spc="-2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5i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Floating</a:t>
                      </a:r>
                      <a:r>
                        <a:rPr sz="1800" spc="-4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3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Type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7AC3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float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642.43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667">
                <a:tc rowSpan="2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3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Textual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7AC3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char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C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9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9525">
                      <a:solidFill>
                        <a:srgbClr val="007AC3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String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Infosys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Logical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7AC3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9525">
                      <a:solidFill>
                        <a:srgbClr val="007A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boolean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9525">
                      <a:solidFill>
                        <a:srgbClr val="007A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True,</a:t>
                      </a:r>
                      <a:r>
                        <a:rPr sz="1800" spc="-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False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9525">
                      <a:solidFill>
                        <a:srgbClr val="007AC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536070" y="6001512"/>
            <a:ext cx="7315200" cy="457200"/>
          </a:xfrm>
          <a:custGeom>
            <a:avLst/>
            <a:gdLst/>
            <a:ahLst/>
            <a:cxnLst/>
            <a:rect l="l" t="t" r="r" b="b"/>
            <a:pathLst>
              <a:path w="7315200" h="457200">
                <a:moveTo>
                  <a:pt x="0" y="0"/>
                </a:moveTo>
                <a:lnTo>
                  <a:pt x="0" y="457200"/>
                </a:lnTo>
                <a:lnTo>
                  <a:pt x="7315200" y="457200"/>
                </a:lnTo>
                <a:lnTo>
                  <a:pt x="7315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CD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1498" y="5996940"/>
            <a:ext cx="7325995" cy="466725"/>
          </a:xfrm>
          <a:custGeom>
            <a:avLst/>
            <a:gdLst/>
            <a:ahLst/>
            <a:cxnLst/>
            <a:rect l="l" t="t" r="r" b="b"/>
            <a:pathLst>
              <a:path w="7325995" h="466725">
                <a:moveTo>
                  <a:pt x="7325868" y="464820"/>
                </a:moveTo>
                <a:lnTo>
                  <a:pt x="7325868" y="1524"/>
                </a:lnTo>
                <a:lnTo>
                  <a:pt x="7322820" y="0"/>
                </a:lnTo>
                <a:lnTo>
                  <a:pt x="3048" y="0"/>
                </a:lnTo>
                <a:lnTo>
                  <a:pt x="0" y="1524"/>
                </a:lnTo>
                <a:lnTo>
                  <a:pt x="0" y="464820"/>
                </a:lnTo>
                <a:lnTo>
                  <a:pt x="3048" y="466344"/>
                </a:lnTo>
                <a:lnTo>
                  <a:pt x="4572" y="466344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7315200" y="9144"/>
                </a:lnTo>
                <a:lnTo>
                  <a:pt x="7315200" y="4572"/>
                </a:lnTo>
                <a:lnTo>
                  <a:pt x="7319772" y="9144"/>
                </a:lnTo>
                <a:lnTo>
                  <a:pt x="7319772" y="466344"/>
                </a:lnTo>
                <a:lnTo>
                  <a:pt x="7322820" y="466344"/>
                </a:lnTo>
                <a:lnTo>
                  <a:pt x="7325868" y="464820"/>
                </a:lnTo>
                <a:close/>
              </a:path>
              <a:path w="7325995" h="466725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7325995" h="466725">
                <a:moveTo>
                  <a:pt x="10668" y="457200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457200"/>
                </a:lnTo>
                <a:lnTo>
                  <a:pt x="10668" y="457200"/>
                </a:lnTo>
                <a:close/>
              </a:path>
              <a:path w="7325995" h="466725">
                <a:moveTo>
                  <a:pt x="7319772" y="457200"/>
                </a:moveTo>
                <a:lnTo>
                  <a:pt x="4572" y="457200"/>
                </a:lnTo>
                <a:lnTo>
                  <a:pt x="10668" y="461772"/>
                </a:lnTo>
                <a:lnTo>
                  <a:pt x="10668" y="466344"/>
                </a:lnTo>
                <a:lnTo>
                  <a:pt x="7315200" y="466344"/>
                </a:lnTo>
                <a:lnTo>
                  <a:pt x="7315200" y="461772"/>
                </a:lnTo>
                <a:lnTo>
                  <a:pt x="7319772" y="457200"/>
                </a:lnTo>
                <a:close/>
              </a:path>
              <a:path w="7325995" h="466725">
                <a:moveTo>
                  <a:pt x="10668" y="466344"/>
                </a:moveTo>
                <a:lnTo>
                  <a:pt x="10668" y="461772"/>
                </a:lnTo>
                <a:lnTo>
                  <a:pt x="4572" y="457200"/>
                </a:lnTo>
                <a:lnTo>
                  <a:pt x="4572" y="466344"/>
                </a:lnTo>
                <a:lnTo>
                  <a:pt x="10668" y="466344"/>
                </a:lnTo>
                <a:close/>
              </a:path>
              <a:path w="7325995" h="466725">
                <a:moveTo>
                  <a:pt x="7319772" y="9144"/>
                </a:moveTo>
                <a:lnTo>
                  <a:pt x="7315200" y="4572"/>
                </a:lnTo>
                <a:lnTo>
                  <a:pt x="7315200" y="9144"/>
                </a:lnTo>
                <a:lnTo>
                  <a:pt x="7319772" y="9144"/>
                </a:lnTo>
                <a:close/>
              </a:path>
              <a:path w="7325995" h="466725">
                <a:moveTo>
                  <a:pt x="7319772" y="457200"/>
                </a:moveTo>
                <a:lnTo>
                  <a:pt x="7319772" y="9144"/>
                </a:lnTo>
                <a:lnTo>
                  <a:pt x="7315200" y="9144"/>
                </a:lnTo>
                <a:lnTo>
                  <a:pt x="7315200" y="457200"/>
                </a:lnTo>
                <a:lnTo>
                  <a:pt x="7319772" y="457200"/>
                </a:lnTo>
                <a:close/>
              </a:path>
              <a:path w="7325995" h="466725">
                <a:moveTo>
                  <a:pt x="7319772" y="466344"/>
                </a:moveTo>
                <a:lnTo>
                  <a:pt x="7319772" y="457200"/>
                </a:lnTo>
                <a:lnTo>
                  <a:pt x="7315200" y="461772"/>
                </a:lnTo>
                <a:lnTo>
                  <a:pt x="7315200" y="466344"/>
                </a:lnTo>
                <a:lnTo>
                  <a:pt x="7319772" y="466344"/>
                </a:lnTo>
                <a:close/>
              </a:path>
            </a:pathLst>
          </a:custGeom>
          <a:solidFill>
            <a:srgbClr val="3536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6765" y="5087111"/>
            <a:ext cx="8766175" cy="588645"/>
          </a:xfrm>
          <a:custGeom>
            <a:avLst/>
            <a:gdLst/>
            <a:ahLst/>
            <a:cxnLst/>
            <a:rect l="l" t="t" r="r" b="b"/>
            <a:pathLst>
              <a:path w="8766175" h="588645">
                <a:moveTo>
                  <a:pt x="8766045" y="19812"/>
                </a:moveTo>
                <a:lnTo>
                  <a:pt x="8764687" y="12215"/>
                </a:lnTo>
                <a:lnTo>
                  <a:pt x="8760901" y="5905"/>
                </a:lnTo>
                <a:lnTo>
                  <a:pt x="8755115" y="1595"/>
                </a:lnTo>
                <a:lnTo>
                  <a:pt x="8747757" y="0"/>
                </a:lnTo>
                <a:lnTo>
                  <a:pt x="18287" y="0"/>
                </a:lnTo>
                <a:lnTo>
                  <a:pt x="10929" y="1595"/>
                </a:lnTo>
                <a:lnTo>
                  <a:pt x="5143" y="5905"/>
                </a:lnTo>
                <a:lnTo>
                  <a:pt x="1357" y="12215"/>
                </a:lnTo>
                <a:lnTo>
                  <a:pt x="0" y="19812"/>
                </a:lnTo>
                <a:lnTo>
                  <a:pt x="18287" y="20997"/>
                </a:lnTo>
                <a:lnTo>
                  <a:pt x="18287" y="19812"/>
                </a:lnTo>
                <a:lnTo>
                  <a:pt x="8766045" y="19812"/>
                </a:lnTo>
                <a:close/>
              </a:path>
              <a:path w="8766175" h="588645">
                <a:moveTo>
                  <a:pt x="8747756" y="588264"/>
                </a:moveTo>
                <a:lnTo>
                  <a:pt x="8747756" y="587078"/>
                </a:lnTo>
                <a:lnTo>
                  <a:pt x="18287" y="20997"/>
                </a:lnTo>
                <a:lnTo>
                  <a:pt x="18287" y="588264"/>
                </a:lnTo>
                <a:lnTo>
                  <a:pt x="8747756" y="588264"/>
                </a:lnTo>
                <a:close/>
              </a:path>
              <a:path w="8766175" h="588645">
                <a:moveTo>
                  <a:pt x="8766045" y="19812"/>
                </a:moveTo>
                <a:lnTo>
                  <a:pt x="8747756" y="19812"/>
                </a:lnTo>
                <a:lnTo>
                  <a:pt x="8747756" y="38100"/>
                </a:lnTo>
                <a:lnTo>
                  <a:pt x="8747757" y="587078"/>
                </a:lnTo>
                <a:lnTo>
                  <a:pt x="8766045" y="588264"/>
                </a:lnTo>
                <a:lnTo>
                  <a:pt x="8766045" y="19812"/>
                </a:lnTo>
                <a:close/>
              </a:path>
              <a:path w="8766175" h="588645">
                <a:moveTo>
                  <a:pt x="8747757" y="568452"/>
                </a:moveTo>
                <a:lnTo>
                  <a:pt x="8747757" y="38100"/>
                </a:lnTo>
                <a:lnTo>
                  <a:pt x="8747756" y="5684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5053" y="5106924"/>
            <a:ext cx="8729980" cy="568960"/>
          </a:xfrm>
          <a:custGeom>
            <a:avLst/>
            <a:gdLst/>
            <a:ahLst/>
            <a:cxnLst/>
            <a:rect l="l" t="t" r="r" b="b"/>
            <a:pathLst>
              <a:path w="8729980" h="568960">
                <a:moveTo>
                  <a:pt x="0" y="0"/>
                </a:moveTo>
                <a:lnTo>
                  <a:pt x="0" y="568452"/>
                </a:lnTo>
                <a:lnTo>
                  <a:pt x="8729472" y="568452"/>
                </a:lnTo>
                <a:lnTo>
                  <a:pt x="87294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6765" y="5087111"/>
            <a:ext cx="8766175" cy="607060"/>
          </a:xfrm>
          <a:custGeom>
            <a:avLst/>
            <a:gdLst/>
            <a:ahLst/>
            <a:cxnLst/>
            <a:rect l="l" t="t" r="r" b="b"/>
            <a:pathLst>
              <a:path w="8766175" h="607060">
                <a:moveTo>
                  <a:pt x="8766045" y="588264"/>
                </a:moveTo>
                <a:lnTo>
                  <a:pt x="8766045" y="19812"/>
                </a:lnTo>
                <a:lnTo>
                  <a:pt x="8764687" y="12215"/>
                </a:lnTo>
                <a:lnTo>
                  <a:pt x="8760901" y="5905"/>
                </a:lnTo>
                <a:lnTo>
                  <a:pt x="8755115" y="1595"/>
                </a:lnTo>
                <a:lnTo>
                  <a:pt x="8747757" y="0"/>
                </a:lnTo>
                <a:lnTo>
                  <a:pt x="18288" y="0"/>
                </a:lnTo>
                <a:lnTo>
                  <a:pt x="10929" y="1595"/>
                </a:lnTo>
                <a:lnTo>
                  <a:pt x="5143" y="5905"/>
                </a:lnTo>
                <a:lnTo>
                  <a:pt x="1357" y="12215"/>
                </a:lnTo>
                <a:lnTo>
                  <a:pt x="0" y="19812"/>
                </a:lnTo>
                <a:lnTo>
                  <a:pt x="0" y="588264"/>
                </a:lnTo>
                <a:lnTo>
                  <a:pt x="1357" y="595622"/>
                </a:lnTo>
                <a:lnTo>
                  <a:pt x="5143" y="601408"/>
                </a:lnTo>
                <a:lnTo>
                  <a:pt x="10929" y="605194"/>
                </a:lnTo>
                <a:lnTo>
                  <a:pt x="18288" y="606552"/>
                </a:ln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lnTo>
                  <a:pt x="8727945" y="38100"/>
                </a:lnTo>
                <a:lnTo>
                  <a:pt x="8727945" y="19812"/>
                </a:lnTo>
                <a:lnTo>
                  <a:pt x="8747757" y="38100"/>
                </a:lnTo>
                <a:lnTo>
                  <a:pt x="8747757" y="606552"/>
                </a:lnTo>
                <a:lnTo>
                  <a:pt x="8755115" y="605194"/>
                </a:lnTo>
                <a:lnTo>
                  <a:pt x="8760901" y="601408"/>
                </a:lnTo>
                <a:lnTo>
                  <a:pt x="8764687" y="595622"/>
                </a:lnTo>
                <a:lnTo>
                  <a:pt x="8766045" y="588264"/>
                </a:lnTo>
                <a:close/>
              </a:path>
              <a:path w="8766175" h="607060">
                <a:moveTo>
                  <a:pt x="38100" y="38100"/>
                </a:move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close/>
              </a:path>
              <a:path w="8766175" h="607060">
                <a:moveTo>
                  <a:pt x="38100" y="568452"/>
                </a:moveTo>
                <a:lnTo>
                  <a:pt x="38100" y="38100"/>
                </a:lnTo>
                <a:lnTo>
                  <a:pt x="18288" y="38100"/>
                </a:lnTo>
                <a:lnTo>
                  <a:pt x="18288" y="568452"/>
                </a:lnTo>
                <a:lnTo>
                  <a:pt x="38100" y="568452"/>
                </a:lnTo>
                <a:close/>
              </a:path>
              <a:path w="8766175" h="607060">
                <a:moveTo>
                  <a:pt x="8747757" y="568452"/>
                </a:moveTo>
                <a:lnTo>
                  <a:pt x="18288" y="568452"/>
                </a:lnTo>
                <a:lnTo>
                  <a:pt x="38100" y="588264"/>
                </a:lnTo>
                <a:lnTo>
                  <a:pt x="38100" y="606552"/>
                </a:lnTo>
                <a:lnTo>
                  <a:pt x="8727945" y="606552"/>
                </a:lnTo>
                <a:lnTo>
                  <a:pt x="8727945" y="588264"/>
                </a:lnTo>
                <a:lnTo>
                  <a:pt x="8747757" y="568452"/>
                </a:lnTo>
                <a:close/>
              </a:path>
              <a:path w="8766175" h="607060">
                <a:moveTo>
                  <a:pt x="38100" y="606552"/>
                </a:moveTo>
                <a:lnTo>
                  <a:pt x="38100" y="588264"/>
                </a:lnTo>
                <a:lnTo>
                  <a:pt x="18288" y="568452"/>
                </a:lnTo>
                <a:lnTo>
                  <a:pt x="18288" y="606552"/>
                </a:lnTo>
                <a:lnTo>
                  <a:pt x="38100" y="606552"/>
                </a:lnTo>
                <a:close/>
              </a:path>
              <a:path w="8766175" h="607060">
                <a:moveTo>
                  <a:pt x="8747757" y="38100"/>
                </a:moveTo>
                <a:lnTo>
                  <a:pt x="8727945" y="19812"/>
                </a:lnTo>
                <a:lnTo>
                  <a:pt x="8727945" y="38100"/>
                </a:lnTo>
                <a:lnTo>
                  <a:pt x="8747757" y="38100"/>
                </a:lnTo>
                <a:close/>
              </a:path>
              <a:path w="8766175" h="607060">
                <a:moveTo>
                  <a:pt x="8747757" y="568452"/>
                </a:moveTo>
                <a:lnTo>
                  <a:pt x="8747757" y="38100"/>
                </a:lnTo>
                <a:lnTo>
                  <a:pt x="8727945" y="38100"/>
                </a:lnTo>
                <a:lnTo>
                  <a:pt x="8727945" y="568452"/>
                </a:lnTo>
                <a:lnTo>
                  <a:pt x="8747757" y="568452"/>
                </a:lnTo>
                <a:close/>
              </a:path>
              <a:path w="8766175" h="607060">
                <a:moveTo>
                  <a:pt x="8747757" y="606552"/>
                </a:moveTo>
                <a:lnTo>
                  <a:pt x="8747757" y="568452"/>
                </a:lnTo>
                <a:lnTo>
                  <a:pt x="8727945" y="588264"/>
                </a:lnTo>
                <a:lnTo>
                  <a:pt x="8727945" y="606552"/>
                </a:lnTo>
                <a:lnTo>
                  <a:pt x="8747757" y="6065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5053" y="5235953"/>
            <a:ext cx="8729980" cy="1115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FFFFFF"/>
                </a:solidFill>
                <a:latin typeface="Helvetica"/>
                <a:cs typeface="Helvetica"/>
              </a:rPr>
              <a:t>We </a:t>
            </a:r>
            <a:r>
              <a:rPr sz="1600" b="1" spc="5" dirty="0">
                <a:solidFill>
                  <a:srgbClr val="FFFFFF"/>
                </a:solidFill>
                <a:latin typeface="Helvetica"/>
                <a:cs typeface="Helvetica"/>
              </a:rPr>
              <a:t>will </a:t>
            </a:r>
            <a:r>
              <a:rPr sz="1600" b="1" spc="-10" dirty="0">
                <a:solidFill>
                  <a:srgbClr val="FFFFFF"/>
                </a:solidFill>
                <a:latin typeface="Helvetica"/>
                <a:cs typeface="Helvetica"/>
              </a:rPr>
              <a:t>now </a:t>
            </a:r>
            <a:r>
              <a:rPr sz="1600" b="1" spc="-5" dirty="0">
                <a:solidFill>
                  <a:srgbClr val="FFFFFF"/>
                </a:solidFill>
                <a:latin typeface="Helvetica"/>
                <a:cs typeface="Helvetica"/>
              </a:rPr>
              <a:t>understand different </a:t>
            </a:r>
            <a:r>
              <a:rPr sz="1600" b="1" spc="-15" dirty="0">
                <a:solidFill>
                  <a:srgbClr val="FFFFFF"/>
                </a:solidFill>
                <a:latin typeface="Helvetica"/>
                <a:cs typeface="Helvetica"/>
              </a:rPr>
              <a:t>types </a:t>
            </a:r>
            <a:r>
              <a:rPr sz="1600" b="1" spc="-5" dirty="0">
                <a:solidFill>
                  <a:srgbClr val="FFFFFF"/>
                </a:solidFill>
                <a:latin typeface="Helvetica"/>
                <a:cs typeface="Helvetica"/>
              </a:rPr>
              <a:t>of operators and </a:t>
            </a:r>
            <a:r>
              <a:rPr sz="1600" b="1" spc="-10" dirty="0">
                <a:solidFill>
                  <a:srgbClr val="FFFFFF"/>
                </a:solidFill>
                <a:latin typeface="Helvetica"/>
                <a:cs typeface="Helvetica"/>
              </a:rPr>
              <a:t>how </a:t>
            </a:r>
            <a:r>
              <a:rPr sz="1600" b="1" spc="-5" dirty="0">
                <a:solidFill>
                  <a:srgbClr val="FFFFFF"/>
                </a:solidFill>
                <a:latin typeface="Helvetica"/>
                <a:cs typeface="Helvetica"/>
              </a:rPr>
              <a:t>to </a:t>
            </a:r>
            <a:r>
              <a:rPr sz="1600" b="1" spc="5" dirty="0">
                <a:solidFill>
                  <a:srgbClr val="FFFFFF"/>
                </a:solidFill>
                <a:latin typeface="Helvetica"/>
                <a:cs typeface="Helvetica"/>
              </a:rPr>
              <a:t>write </a:t>
            </a:r>
            <a:r>
              <a:rPr sz="1600" b="1" spc="-5" dirty="0">
                <a:solidFill>
                  <a:srgbClr val="FFFFFF"/>
                </a:solidFill>
                <a:latin typeface="Helvetica"/>
                <a:cs typeface="Helvetica"/>
              </a:rPr>
              <a:t>a simple</a:t>
            </a:r>
            <a:r>
              <a:rPr sz="1600" b="1" spc="260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Helvetica"/>
                <a:cs typeface="Helvetica"/>
              </a:rPr>
              <a:t>program</a:t>
            </a:r>
            <a:endParaRPr sz="1600"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1800"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 dirty="0">
              <a:latin typeface="Helvetica"/>
              <a:cs typeface="Helvetica"/>
            </a:endParaRPr>
          </a:p>
          <a:p>
            <a:pPr marL="796925">
              <a:lnSpc>
                <a:spcPct val="100000"/>
              </a:lnSpc>
            </a:pP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Guided Activity: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Programming constructs in </a:t>
            </a:r>
            <a:r>
              <a:rPr sz="1600" b="1" spc="-15" dirty="0">
                <a:solidFill>
                  <a:srgbClr val="6C6D70"/>
                </a:solidFill>
                <a:latin typeface="Helvetica"/>
                <a:cs typeface="Helvetica"/>
              </a:rPr>
              <a:t>Python </a:t>
            </a:r>
            <a:r>
              <a:rPr lang="en-IN" sz="1600" b="1" spc="-5" dirty="0">
                <a:solidFill>
                  <a:srgbClr val="6C6D70"/>
                </a:solidFill>
                <a:latin typeface="Helvetica"/>
                <a:cs typeface="Helvetica"/>
              </a:rPr>
              <a:t>–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Assignment</a:t>
            </a:r>
            <a:r>
              <a:rPr lang="en-CA" sz="1600" b="1" spc="-10" dirty="0">
                <a:solidFill>
                  <a:srgbClr val="6C6D70"/>
                </a:solidFill>
                <a:latin typeface="Helvetica"/>
                <a:cs typeface="Helvetica"/>
              </a:rPr>
              <a:t> 1</a:t>
            </a:r>
            <a:endParaRPr sz="1600" dirty="0">
              <a:latin typeface="Helvetica"/>
              <a:cs typeface="Helvetica"/>
            </a:endParaRPr>
          </a:p>
        </p:txBody>
      </p:sp>
      <p:pic>
        <p:nvPicPr>
          <p:cNvPr id="11" name="Shape 502">
            <a:extLst>
              <a:ext uri="{FF2B5EF4-FFF2-40B4-BE49-F238E27FC236}">
                <a16:creationId xmlns:a16="http://schemas.microsoft.com/office/drawing/2014/main" id="{F705A620-9EBD-47B5-8D86-FDF4E9F46E4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7006" y="8794385"/>
            <a:ext cx="2262187" cy="37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037709" y="6819138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4572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28666" y="6816852"/>
            <a:ext cx="32004" cy="4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37709" y="6823709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27597" y="6823709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37709" y="6828281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37709" y="6832854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63005" y="6816852"/>
            <a:ext cx="50292" cy="32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19521" y="6821423"/>
            <a:ext cx="50292" cy="228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19521" y="6841997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93842" y="6871716"/>
            <a:ext cx="516636" cy="182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00650" y="6839711"/>
            <a:ext cx="169164" cy="685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93842" y="6890004"/>
            <a:ext cx="219456" cy="137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96662" y="690600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85766" y="6910578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93842" y="6894576"/>
            <a:ext cx="516636" cy="365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91505" y="6908292"/>
            <a:ext cx="27431" cy="182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91505" y="6928866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98997" y="692886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4572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54445" y="692886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4572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21174" y="6933438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56681" y="6816852"/>
            <a:ext cx="9144" cy="2514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07657" y="6960869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864" y="0"/>
                </a:lnTo>
              </a:path>
            </a:pathLst>
          </a:custGeom>
          <a:ln w="4572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60286" y="6958583"/>
            <a:ext cx="45720" cy="365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337426" y="6992873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4572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392290" y="6992873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4572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24293" y="6990588"/>
            <a:ext cx="118872" cy="137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37709" y="700659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58333" y="700659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12130" y="7004304"/>
            <a:ext cx="653796" cy="91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73802" y="6999731"/>
            <a:ext cx="36576" cy="228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37709" y="7011161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37709" y="7015733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250557" y="7013447"/>
            <a:ext cx="105156" cy="45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37709" y="7020306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217286" y="702030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45302" y="7018019"/>
            <a:ext cx="416052" cy="9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37709" y="7024878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92090" y="7024878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432169" y="7024878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17286" y="7018019"/>
            <a:ext cx="141732" cy="1371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628766" y="7022592"/>
            <a:ext cx="132588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392290" y="6995159"/>
            <a:ext cx="156971" cy="5486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37709" y="702945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92090" y="7029450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392290" y="702945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037709" y="7034021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86933" y="7034021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217286" y="7034021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200266" y="7013447"/>
            <a:ext cx="205740" cy="320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200266" y="7034021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250557" y="7034021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392290" y="7034021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37709" y="7038593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807074" y="6999731"/>
            <a:ext cx="50292" cy="640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200266" y="7038593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250557" y="7038593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392290" y="7038593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037709" y="7043166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381878" y="7043166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200266" y="704316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392290" y="704316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037709" y="7047738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076821" y="7047738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200266" y="70477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250557" y="7047738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392290" y="70477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037709" y="7052309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172833" y="7052309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200266" y="705230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392290" y="705230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424293" y="7052309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538593" y="7052309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250557" y="7045452"/>
            <a:ext cx="105156" cy="1371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345302" y="7056881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037709" y="7061454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035674" y="7045452"/>
            <a:ext cx="178308" cy="228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345302" y="706145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392290" y="7050023"/>
            <a:ext cx="150875" cy="1828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200266" y="706145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250557" y="706145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392290" y="706145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037709" y="7066026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268845" y="7059168"/>
            <a:ext cx="86868" cy="914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816218" y="7066026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4572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250557" y="706602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250557" y="7070597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250557" y="707516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250557" y="707974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250557" y="708431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250557" y="708888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457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250557" y="7093457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4572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>
            <a:spLocks noGrp="1"/>
          </p:cNvSpPr>
          <p:nvPr>
            <p:ph type="title"/>
          </p:nvPr>
        </p:nvSpPr>
        <p:spPr>
          <a:xfrm>
            <a:off x="2868997" y="615179"/>
            <a:ext cx="4589336" cy="606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Operators (1 of</a:t>
            </a:r>
            <a:r>
              <a:rPr spc="-25" dirty="0"/>
              <a:t> </a:t>
            </a:r>
            <a:r>
              <a:rPr dirty="0"/>
              <a:t>7)</a:t>
            </a:r>
          </a:p>
        </p:txBody>
      </p:sp>
      <p:sp>
        <p:nvSpPr>
          <p:cNvPr id="121" name="object 121"/>
          <p:cNvSpPr/>
          <p:nvPr/>
        </p:nvSpPr>
        <p:spPr>
          <a:xfrm>
            <a:off x="2423038" y="2189988"/>
            <a:ext cx="5995415" cy="430225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419990" y="2243327"/>
            <a:ext cx="536448" cy="53797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046354" y="2907792"/>
            <a:ext cx="5372100" cy="42671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785750" y="2849879"/>
            <a:ext cx="541019" cy="5379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250569" y="3518915"/>
            <a:ext cx="5167884" cy="42214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988442" y="3461003"/>
            <a:ext cx="537972" cy="53797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313053" y="4126991"/>
            <a:ext cx="5105400" cy="42519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055497" y="4072128"/>
            <a:ext cx="537972" cy="53797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241425" y="4733544"/>
            <a:ext cx="5184647" cy="43738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988442" y="4683252"/>
            <a:ext cx="537972" cy="53797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046354" y="5347715"/>
            <a:ext cx="5372100" cy="42671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785750" y="5289803"/>
            <a:ext cx="541019" cy="53797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72974" y="5951220"/>
            <a:ext cx="5753100" cy="43738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1021632" y="1387005"/>
            <a:ext cx="8650136" cy="50518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10000"/>
              </a:lnSpc>
              <a:spcBef>
                <a:spcPts val="100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Used </a:t>
            </a:r>
            <a:r>
              <a:rPr sz="2000" dirty="0">
                <a:solidFill>
                  <a:srgbClr val="6C6D70"/>
                </a:solidFill>
                <a:latin typeface="Helvetica"/>
                <a:cs typeface="Helvetica"/>
              </a:rPr>
              <a:t>to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perform specific operations on one or more operands (or variables) and  provide </a:t>
            </a:r>
            <a:r>
              <a:rPr sz="2000" dirty="0">
                <a:solidFill>
                  <a:srgbClr val="6C6D70"/>
                </a:solidFill>
                <a:latin typeface="Helvetica"/>
                <a:cs typeface="Helvetica"/>
              </a:rPr>
              <a:t>a</a:t>
            </a:r>
            <a:r>
              <a:rPr sz="2000" spc="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result</a:t>
            </a:r>
            <a:endParaRPr sz="2000" dirty="0">
              <a:latin typeface="Helvetica"/>
              <a:cs typeface="Helvetica"/>
            </a:endParaRPr>
          </a:p>
          <a:p>
            <a:pPr marL="2301240" marR="3764915" indent="-367665">
              <a:lnSpc>
                <a:spcPct val="222800"/>
              </a:lnSpc>
              <a:spcBef>
                <a:spcPts val="420"/>
              </a:spcBef>
            </a:pPr>
            <a:r>
              <a:rPr sz="1800" b="1" spc="-10" dirty="0">
                <a:solidFill>
                  <a:srgbClr val="FFFFFF"/>
                </a:solidFill>
                <a:latin typeface="Helvetica"/>
                <a:cs typeface="Helvetica"/>
              </a:rPr>
              <a:t>Arithmetic </a:t>
            </a:r>
            <a:r>
              <a:rPr sz="1800" b="1" spc="-5" dirty="0">
                <a:solidFill>
                  <a:srgbClr val="FFFFFF"/>
                </a:solidFill>
                <a:latin typeface="Helvetica"/>
                <a:cs typeface="Helvetica"/>
              </a:rPr>
              <a:t>Operators  Relational</a:t>
            </a:r>
            <a:r>
              <a:rPr sz="1800" b="1" spc="-50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Helvetica"/>
                <a:cs typeface="Helvetica"/>
              </a:rPr>
              <a:t>Operators</a:t>
            </a:r>
            <a:endParaRPr sz="1800" dirty="0">
              <a:latin typeface="Helvetica"/>
              <a:cs typeface="Helvetica"/>
            </a:endParaRPr>
          </a:p>
          <a:p>
            <a:pPr marL="2567940" marR="3345815" indent="-64135">
              <a:lnSpc>
                <a:spcPct val="222200"/>
              </a:lnSpc>
            </a:pPr>
            <a:r>
              <a:rPr sz="1800" b="1" spc="-10" dirty="0">
                <a:solidFill>
                  <a:srgbClr val="FFFFFF"/>
                </a:solidFill>
                <a:latin typeface="Helvetica"/>
                <a:cs typeface="Helvetica"/>
              </a:rPr>
              <a:t>Assignment </a:t>
            </a:r>
            <a:r>
              <a:rPr sz="1800" b="1" spc="-5" dirty="0">
                <a:solidFill>
                  <a:srgbClr val="FFFFFF"/>
                </a:solidFill>
                <a:latin typeface="Helvetica"/>
                <a:cs typeface="Helvetica"/>
              </a:rPr>
              <a:t>Operators  </a:t>
            </a:r>
            <a:r>
              <a:rPr sz="1800" b="1" dirty="0">
                <a:solidFill>
                  <a:srgbClr val="FFFFFF"/>
                </a:solidFill>
                <a:latin typeface="Helvetica"/>
                <a:cs typeface="Helvetica"/>
              </a:rPr>
              <a:t>Bitwise</a:t>
            </a:r>
            <a:r>
              <a:rPr sz="1800" b="1" spc="-40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Helvetica"/>
                <a:cs typeface="Helvetica"/>
              </a:rPr>
              <a:t>Operators</a:t>
            </a:r>
            <a:endParaRPr sz="1800" dirty="0">
              <a:latin typeface="Helvetica"/>
              <a:cs typeface="Helvetica"/>
            </a:endParaRPr>
          </a:p>
          <a:p>
            <a:pPr marL="2301240" marR="3510279" indent="202565">
              <a:lnSpc>
                <a:spcPct val="222200"/>
              </a:lnSpc>
              <a:spcBef>
                <a:spcPts val="10"/>
              </a:spcBef>
            </a:pPr>
            <a:r>
              <a:rPr sz="1800" b="1" spc="-5" dirty="0">
                <a:solidFill>
                  <a:srgbClr val="FFFFFF"/>
                </a:solidFill>
                <a:latin typeface="Helvetica"/>
                <a:cs typeface="Helvetica"/>
              </a:rPr>
              <a:t>Logical Operators  Membership</a:t>
            </a:r>
            <a:r>
              <a:rPr sz="1800" b="1" spc="-45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Helvetica"/>
                <a:cs typeface="Helvetica"/>
              </a:rPr>
              <a:t>Operators</a:t>
            </a:r>
            <a:endParaRPr sz="1800"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 dirty="0">
              <a:latin typeface="Helvetica"/>
              <a:cs typeface="Helvetica"/>
            </a:endParaRPr>
          </a:p>
          <a:p>
            <a:pPr marL="193421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Helvetica"/>
                <a:cs typeface="Helvetica"/>
              </a:rPr>
              <a:t>Identity</a:t>
            </a:r>
            <a:r>
              <a:rPr sz="1800" b="1" spc="-20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Helvetica"/>
                <a:cs typeface="Helvetica"/>
              </a:rPr>
              <a:t>Operators</a:t>
            </a:r>
            <a:endParaRPr sz="1800" dirty="0">
              <a:latin typeface="Helvetica"/>
              <a:cs typeface="Helvetica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2419990" y="5900928"/>
            <a:ext cx="536448" cy="53797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7" name="Shape 502">
            <a:extLst>
              <a:ext uri="{FF2B5EF4-FFF2-40B4-BE49-F238E27FC236}">
                <a16:creationId xmlns:a16="http://schemas.microsoft.com/office/drawing/2014/main" id="{34FD53A8-8C2C-426F-9817-EAC4AD234620}"/>
              </a:ext>
            </a:extLst>
          </p:cNvPr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7797006" y="8794385"/>
            <a:ext cx="2262187" cy="37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460" y="681472"/>
            <a:ext cx="6091040" cy="606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Operators (2 of</a:t>
            </a:r>
            <a:r>
              <a:rPr spc="-25" dirty="0"/>
              <a:t> </a:t>
            </a:r>
            <a:r>
              <a:rPr dirty="0"/>
              <a:t>7)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460" y="1486915"/>
            <a:ext cx="7005440" cy="9310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2400" b="1" spc="-10" dirty="0">
                <a:solidFill>
                  <a:srgbClr val="6C6D70"/>
                </a:solidFill>
                <a:latin typeface="Helvetica"/>
                <a:cs typeface="Helvetica"/>
              </a:rPr>
              <a:t>Arithmetic</a:t>
            </a:r>
            <a:r>
              <a:rPr sz="2400" b="1" spc="4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b="1" spc="-5" dirty="0">
                <a:solidFill>
                  <a:srgbClr val="6C6D70"/>
                </a:solidFill>
                <a:latin typeface="Helvetica"/>
                <a:cs typeface="Helvetica"/>
              </a:rPr>
              <a:t>Operators</a:t>
            </a:r>
            <a:endParaRPr sz="2400" dirty="0">
              <a:latin typeface="Helvetica"/>
              <a:cs typeface="Helvetica"/>
            </a:endParaRPr>
          </a:p>
          <a:p>
            <a:pPr marL="243840">
              <a:lnSpc>
                <a:spcPct val="100000"/>
              </a:lnSpc>
              <a:spcBef>
                <a:spcPts val="1410"/>
              </a:spcBef>
            </a:pPr>
            <a:r>
              <a:rPr sz="2400" spc="-5" dirty="0">
                <a:solidFill>
                  <a:srgbClr val="007BC3"/>
                </a:solidFill>
                <a:latin typeface="Helvetica"/>
                <a:cs typeface="Helvetica"/>
              </a:rPr>
              <a:t>–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Used for performing arithmetic</a:t>
            </a:r>
            <a:r>
              <a:rPr sz="2400" spc="7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operations</a:t>
            </a:r>
            <a:endParaRPr sz="2400" dirty="0">
              <a:latin typeface="Helvetica"/>
              <a:cs typeface="Helvetic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191609"/>
              </p:ext>
            </p:extLst>
          </p:nvPr>
        </p:nvGraphicFramePr>
        <p:xfrm>
          <a:off x="1137182" y="3238338"/>
          <a:ext cx="8922011" cy="4735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0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9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Operators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Description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Example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+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762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Additive operator (also used for String</a:t>
                      </a:r>
                      <a:r>
                        <a:rPr sz="1800" spc="5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concatenation)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762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2 + 3 =</a:t>
                      </a:r>
                      <a:r>
                        <a:rPr sz="1800" spc="-7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5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762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2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-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762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Subtraction</a:t>
                      </a:r>
                      <a:r>
                        <a:rPr sz="1800" spc="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operator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762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5 – 3 =</a:t>
                      </a:r>
                      <a:r>
                        <a:rPr sz="1800" spc="-6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762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*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Multiplication</a:t>
                      </a:r>
                      <a:r>
                        <a:rPr sz="1800" spc="1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operator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5 * 3 =</a:t>
                      </a:r>
                      <a:r>
                        <a:rPr sz="1800" spc="-6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15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/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Division</a:t>
                      </a:r>
                      <a:r>
                        <a:rPr sz="1800" spc="1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operator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6 / 2 =</a:t>
                      </a:r>
                      <a:r>
                        <a:rPr sz="1800" spc="-6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3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%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762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Modulus</a:t>
                      </a:r>
                      <a:r>
                        <a:rPr sz="1800" spc="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operator</a:t>
                      </a:r>
                      <a:endParaRPr sz="1800" dirty="0">
                        <a:latin typeface="Helvetica"/>
                        <a:cs typeface="Helvetica"/>
                      </a:endParaRPr>
                    </a:p>
                  </a:txBody>
                  <a:tcPr marL="0" marR="0" marT="762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7 % 2 =</a:t>
                      </a:r>
                      <a:r>
                        <a:rPr sz="1800" spc="-6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762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3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//</a:t>
                      </a:r>
                      <a:endParaRPr sz="1800" dirty="0">
                        <a:latin typeface="Helvetica"/>
                        <a:cs typeface="Helvetica"/>
                      </a:endParaRPr>
                    </a:p>
                  </a:txBody>
                  <a:tcPr marL="0" marR="0" marT="762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Truncation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division (also </a:t>
                      </a:r>
                      <a:r>
                        <a:rPr sz="1800" spc="-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known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as floor</a:t>
                      </a:r>
                      <a:r>
                        <a:rPr sz="1800" spc="9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division)</a:t>
                      </a:r>
                      <a:endParaRPr sz="1800" dirty="0">
                        <a:latin typeface="Helvetica"/>
                        <a:cs typeface="Helvetica"/>
                      </a:endParaRPr>
                    </a:p>
                  </a:txBody>
                  <a:tcPr marL="0" marR="0" marT="762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10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// 3 =</a:t>
                      </a:r>
                      <a:r>
                        <a:rPr sz="1800" spc="-6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3</a:t>
                      </a:r>
                      <a:endParaRPr sz="1800">
                        <a:latin typeface="Helvetica"/>
                        <a:cs typeface="Helvetic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10.0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// 3 =</a:t>
                      </a:r>
                      <a:r>
                        <a:rPr sz="1800" spc="-7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3.0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762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**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762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Exponentiation</a:t>
                      </a:r>
                      <a:endParaRPr sz="1800" dirty="0">
                        <a:latin typeface="Helvetica"/>
                        <a:cs typeface="Helvetica"/>
                      </a:endParaRPr>
                    </a:p>
                  </a:txBody>
                  <a:tcPr marL="0" marR="0" marT="762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10 **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3 =</a:t>
                      </a:r>
                      <a:r>
                        <a:rPr sz="1800" spc="-6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1000</a:t>
                      </a:r>
                      <a:endParaRPr sz="1800" dirty="0">
                        <a:latin typeface="Helvetica"/>
                        <a:cs typeface="Helvetica"/>
                      </a:endParaRPr>
                    </a:p>
                  </a:txBody>
                  <a:tcPr marL="0" marR="0" marT="762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Shape 502">
            <a:extLst>
              <a:ext uri="{FF2B5EF4-FFF2-40B4-BE49-F238E27FC236}">
                <a16:creationId xmlns:a16="http://schemas.microsoft.com/office/drawing/2014/main" id="{EEE0D1DE-CFE8-45AB-8280-504E39C9C4C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7006" y="8794385"/>
            <a:ext cx="2262187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ED8CDA-B79B-274C-AB93-EC26C9187CAB}"/>
              </a:ext>
            </a:extLst>
          </p:cNvPr>
          <p:cNvSpPr txBox="1"/>
          <p:nvPr/>
        </p:nvSpPr>
        <p:spPr>
          <a:xfrm>
            <a:off x="2586881" y="8386819"/>
            <a:ext cx="602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>
                <a:hlinkClick r:id="rId3"/>
              </a:rPr>
              <a:t>py3</a:t>
            </a:r>
            <a:r>
              <a:rPr lang="en-US" dirty="0"/>
              <a:t>.codeskulptor.org/#user305_z81riiBDOH6ACR2.py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460" y="681472"/>
            <a:ext cx="4948040" cy="606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Operators (3 of</a:t>
            </a:r>
            <a:r>
              <a:rPr spc="-25" dirty="0"/>
              <a:t> </a:t>
            </a:r>
            <a:r>
              <a:rPr dirty="0"/>
              <a:t>7)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460" y="1724516"/>
            <a:ext cx="8027034" cy="1594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Relational</a:t>
            </a:r>
            <a:r>
              <a:rPr sz="1800" b="1" spc="-1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Operators</a:t>
            </a:r>
            <a:endParaRPr sz="18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000" dirty="0">
                <a:solidFill>
                  <a:srgbClr val="6C6D70"/>
                </a:solidFill>
                <a:latin typeface="Helvetica"/>
                <a:cs typeface="Helvetica"/>
              </a:rPr>
              <a:t>Also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known as </a:t>
            </a:r>
            <a:r>
              <a:rPr sz="2000" b="1" spc="-5" dirty="0">
                <a:solidFill>
                  <a:srgbClr val="6C6D70"/>
                </a:solidFill>
                <a:latin typeface="Helvetica"/>
                <a:cs typeface="Helvetica"/>
              </a:rPr>
              <a:t>Comparison</a:t>
            </a:r>
            <a:r>
              <a:rPr sz="2000" b="1" spc="2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000" b="1" spc="-5" dirty="0">
                <a:solidFill>
                  <a:srgbClr val="6C6D70"/>
                </a:solidFill>
                <a:latin typeface="Helvetica"/>
                <a:cs typeface="Helvetica"/>
              </a:rPr>
              <a:t>operators</a:t>
            </a:r>
            <a:endParaRPr sz="2000" dirty="0">
              <a:latin typeface="Helvetica"/>
              <a:cs typeface="Helvetica"/>
            </a:endParaRPr>
          </a:p>
          <a:p>
            <a:pPr marL="469900" marR="5080" lvl="1" indent="-226060">
              <a:lnSpc>
                <a:spcPct val="110000"/>
              </a:lnSpc>
              <a:spcBef>
                <a:spcPts val="120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Used </a:t>
            </a:r>
            <a:r>
              <a:rPr sz="2000" dirty="0">
                <a:solidFill>
                  <a:srgbClr val="6C6D70"/>
                </a:solidFill>
                <a:latin typeface="Helvetica"/>
                <a:cs typeface="Helvetica"/>
              </a:rPr>
              <a:t>in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conditional statements to compare values and take action depending on the  result</a:t>
            </a:r>
            <a:endParaRPr sz="2000" dirty="0">
              <a:latin typeface="Helvetica"/>
              <a:cs typeface="Helvetic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90031"/>
              </p:ext>
            </p:extLst>
          </p:nvPr>
        </p:nvGraphicFramePr>
        <p:xfrm>
          <a:off x="1990409" y="3505200"/>
          <a:ext cx="6712581" cy="5051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4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14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Operators</a:t>
                      </a:r>
                      <a:endParaRPr sz="1800" dirty="0">
                        <a:latin typeface="Helvetica"/>
                        <a:cs typeface="Helvetic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marL="10223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Description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4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==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60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Equal</a:t>
                      </a:r>
                      <a:r>
                        <a:rPr sz="1800" spc="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to</a:t>
                      </a:r>
                      <a:endParaRPr sz="1800" dirty="0">
                        <a:latin typeface="Helvetica"/>
                        <a:cs typeface="Helvetic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4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&lt;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60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Less than</a:t>
                      </a:r>
                      <a:endParaRPr sz="1800" dirty="0">
                        <a:latin typeface="Helvetica"/>
                        <a:cs typeface="Helvetic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4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&gt;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60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Greater than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4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&lt;=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60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Lesser than or equal</a:t>
                      </a:r>
                      <a:r>
                        <a:rPr sz="1800" spc="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to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4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&gt;=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60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Greater than or equal</a:t>
                      </a:r>
                      <a:r>
                        <a:rPr sz="1800" spc="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to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4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!=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60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Not equal</a:t>
                      </a:r>
                      <a:r>
                        <a:rPr sz="1800" spc="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to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4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&lt;&gt;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60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Similar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to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Not equal</a:t>
                      </a:r>
                      <a:r>
                        <a:rPr sz="1800" spc="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to</a:t>
                      </a:r>
                      <a:endParaRPr sz="1800" dirty="0">
                        <a:latin typeface="Helvetica"/>
                        <a:cs typeface="Helvetic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Shape 502">
            <a:extLst>
              <a:ext uri="{FF2B5EF4-FFF2-40B4-BE49-F238E27FC236}">
                <a16:creationId xmlns:a16="http://schemas.microsoft.com/office/drawing/2014/main" id="{1D54D033-58C5-4B81-A5C4-AE1E22AC2DE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80400" y="9372600"/>
            <a:ext cx="2262187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id="{13EBD06F-8EEE-804D-BA29-23C8B2312ABF}"/>
              </a:ext>
            </a:extLst>
          </p:cNvPr>
          <p:cNvSpPr txBox="1"/>
          <p:nvPr/>
        </p:nvSpPr>
        <p:spPr>
          <a:xfrm>
            <a:off x="2832100" y="8813498"/>
            <a:ext cx="609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https://py3.codeskulptor.org/#user305_MjVHyOyo27Mkr5y.py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052" y="641095"/>
            <a:ext cx="8773795" cy="6600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Topics </a:t>
            </a:r>
            <a:r>
              <a:rPr spc="-5" dirty="0"/>
              <a:t>covered in</a:t>
            </a:r>
            <a:r>
              <a:rPr lang="en-US" spc="-5" dirty="0"/>
              <a:t> Session 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765300" y="1837913"/>
            <a:ext cx="8153400" cy="64197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Introduction</a:t>
            </a:r>
            <a:endParaRPr sz="2400" dirty="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2400" spc="-10" dirty="0">
                <a:solidFill>
                  <a:srgbClr val="6C6D70"/>
                </a:solidFill>
                <a:latin typeface="Helvetica"/>
                <a:cs typeface="Helvetica"/>
              </a:rPr>
              <a:t>Python</a:t>
            </a:r>
            <a:r>
              <a:rPr sz="2400" spc="1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Basics</a:t>
            </a:r>
            <a:endParaRPr sz="2400" dirty="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2400" spc="-10" dirty="0">
                <a:solidFill>
                  <a:srgbClr val="6C6D70"/>
                </a:solidFill>
                <a:latin typeface="Helvetica"/>
                <a:cs typeface="Helvetica"/>
              </a:rPr>
              <a:t>Python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Data </a:t>
            </a:r>
            <a:r>
              <a:rPr sz="2400" spc="-20" dirty="0">
                <a:solidFill>
                  <a:srgbClr val="6C6D70"/>
                </a:solidFill>
                <a:latin typeface="Helvetica"/>
                <a:cs typeface="Helvetica"/>
              </a:rPr>
              <a:t>Variables 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&amp;</a:t>
            </a:r>
            <a:r>
              <a:rPr sz="2400" spc="5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Operators</a:t>
            </a:r>
            <a:endParaRPr sz="24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Data </a:t>
            </a:r>
            <a:r>
              <a:rPr sz="2400" spc="-15" dirty="0">
                <a:solidFill>
                  <a:srgbClr val="6C6D70"/>
                </a:solidFill>
                <a:latin typeface="Helvetica"/>
                <a:cs typeface="Helvetica"/>
              </a:rPr>
              <a:t>Variables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and 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its</a:t>
            </a:r>
            <a:r>
              <a:rPr sz="2400" spc="1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10" dirty="0">
                <a:solidFill>
                  <a:srgbClr val="6C6D70"/>
                </a:solidFill>
                <a:latin typeface="Helvetica"/>
                <a:cs typeface="Helvetica"/>
              </a:rPr>
              <a:t>types</a:t>
            </a:r>
            <a:endParaRPr sz="24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395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Operators</a:t>
            </a:r>
            <a:endParaRPr sz="24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39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id() and </a:t>
            </a:r>
            <a:r>
              <a:rPr sz="2400" spc="-10" dirty="0">
                <a:solidFill>
                  <a:srgbClr val="6C6D70"/>
                </a:solidFill>
                <a:latin typeface="Helvetica"/>
                <a:cs typeface="Helvetica"/>
              </a:rPr>
              <a:t>type()</a:t>
            </a:r>
            <a:r>
              <a:rPr sz="2400" spc="6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functions</a:t>
            </a:r>
            <a:endParaRPr sz="24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395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Coding</a:t>
            </a:r>
            <a:r>
              <a:rPr sz="2400" spc="-2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Standards</a:t>
            </a:r>
            <a:endParaRPr sz="2400" dirty="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spcBef>
                <a:spcPts val="1395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Control</a:t>
            </a:r>
            <a:r>
              <a:rPr sz="2400" spc="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Structures</a:t>
            </a:r>
            <a:endParaRPr sz="24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If</a:t>
            </a:r>
            <a:r>
              <a:rPr sz="2400" spc="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else</a:t>
            </a:r>
            <a:endParaRPr sz="24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395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elif,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Nested</a:t>
            </a:r>
            <a:r>
              <a:rPr sz="2400" spc="-1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if</a:t>
            </a:r>
            <a:endParaRPr sz="24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39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Iteration Control</a:t>
            </a:r>
            <a:r>
              <a:rPr sz="2400" spc="2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Structures</a:t>
            </a:r>
            <a:endParaRPr sz="24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39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Break, Continue &amp;</a:t>
            </a:r>
            <a:r>
              <a:rPr sz="2400" spc="1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Pass</a:t>
            </a:r>
            <a:endParaRPr sz="2400" dirty="0">
              <a:latin typeface="Helvetica"/>
              <a:cs typeface="Helvetica"/>
            </a:endParaRPr>
          </a:p>
        </p:txBody>
      </p:sp>
      <p:pic>
        <p:nvPicPr>
          <p:cNvPr id="4" name="Shape 502">
            <a:extLst>
              <a:ext uri="{FF2B5EF4-FFF2-40B4-BE49-F238E27FC236}">
                <a16:creationId xmlns:a16="http://schemas.microsoft.com/office/drawing/2014/main" id="{02812467-6CB3-422E-911D-B2B64E76A99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7006" y="8794385"/>
            <a:ext cx="2262187" cy="37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680" y="486400"/>
            <a:ext cx="5564038" cy="606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Operators (4 of</a:t>
            </a:r>
            <a:r>
              <a:rPr spc="-25" dirty="0"/>
              <a:t> </a:t>
            </a:r>
            <a:r>
              <a:rPr dirty="0"/>
              <a:t>7)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680" y="1128775"/>
            <a:ext cx="272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1800" b="1" spc="-10" dirty="0">
                <a:solidFill>
                  <a:srgbClr val="6C6D70"/>
                </a:solidFill>
                <a:latin typeface="Helvetica"/>
                <a:cs typeface="Helvetica"/>
              </a:rPr>
              <a:t>Assignment</a:t>
            </a:r>
            <a:r>
              <a:rPr sz="1800" b="1" spc="1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Operators</a:t>
            </a:r>
            <a:endParaRPr sz="1800">
              <a:latin typeface="Helvetica"/>
              <a:cs typeface="Helvetic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8757" y="6456242"/>
            <a:ext cx="84518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2400" b="1" dirty="0">
                <a:solidFill>
                  <a:srgbClr val="6C6D70"/>
                </a:solidFill>
                <a:latin typeface="Helvetica"/>
                <a:cs typeface="Helvetica"/>
              </a:rPr>
              <a:t>Multiple </a:t>
            </a:r>
            <a:r>
              <a:rPr sz="2400" b="1" spc="-10" dirty="0">
                <a:solidFill>
                  <a:srgbClr val="6C6D70"/>
                </a:solidFill>
                <a:latin typeface="Helvetica"/>
                <a:cs typeface="Helvetica"/>
              </a:rPr>
              <a:t>Assignments 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–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Same value can be assigned 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to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more than one</a:t>
            </a:r>
            <a:r>
              <a:rPr sz="2400" spc="5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variable</a:t>
            </a:r>
            <a:endParaRPr sz="2400" dirty="0">
              <a:latin typeface="Helvetica"/>
              <a:cs typeface="Helvetic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23437"/>
              </p:ext>
            </p:extLst>
          </p:nvPr>
        </p:nvGraphicFramePr>
        <p:xfrm>
          <a:off x="1218242" y="1659256"/>
          <a:ext cx="8485877" cy="4512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3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21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Operators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Description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Example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Equivalent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5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=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Assignment from right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side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operand to left</a:t>
                      </a:r>
                      <a:r>
                        <a:rPr sz="1600" spc="6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side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c = 50; c =</a:t>
                      </a:r>
                      <a:r>
                        <a:rPr sz="1600" spc="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a;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+=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Add &amp;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assigns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result to left</a:t>
                      </a:r>
                      <a:r>
                        <a:rPr sz="1600" spc="2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operand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c +=</a:t>
                      </a:r>
                      <a:r>
                        <a:rPr sz="1600" spc="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c = c +</a:t>
                      </a:r>
                      <a:r>
                        <a:rPr sz="1600" spc="2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8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-=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Subtract &amp;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assigns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result to left</a:t>
                      </a:r>
                      <a:r>
                        <a:rPr sz="1600" spc="3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operand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c -=</a:t>
                      </a:r>
                      <a:r>
                        <a:rPr sz="1600" spc="2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c = c –</a:t>
                      </a:r>
                      <a:r>
                        <a:rPr sz="1600" spc="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5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*=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Multiply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&amp;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assigns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result to left</a:t>
                      </a:r>
                      <a:r>
                        <a:rPr sz="1600" spc="-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operand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c *=</a:t>
                      </a:r>
                      <a:r>
                        <a:rPr sz="1600" spc="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c = c *</a:t>
                      </a:r>
                      <a:r>
                        <a:rPr sz="1600" spc="1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8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/=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Divide &amp;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assigns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result to left operand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c /=</a:t>
                      </a:r>
                      <a:r>
                        <a:rPr sz="1600" spc="1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c = c /</a:t>
                      </a:r>
                      <a:r>
                        <a:rPr sz="1600" spc="2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95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%=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Calculates remainder &amp;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assigns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result to</a:t>
                      </a:r>
                      <a:r>
                        <a:rPr sz="1600" spc="2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left</a:t>
                      </a:r>
                      <a:endParaRPr sz="1600">
                        <a:latin typeface="Helvetica"/>
                        <a:cs typeface="Helvetica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operand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c </a:t>
                      </a:r>
                      <a:r>
                        <a:rPr sz="1600" spc="-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%=</a:t>
                      </a:r>
                      <a:r>
                        <a:rPr sz="1600" spc="2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c = c %</a:t>
                      </a:r>
                      <a:r>
                        <a:rPr sz="1600" spc="1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12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//=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Performs floor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division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&amp;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assigns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result to</a:t>
                      </a:r>
                      <a:r>
                        <a:rPr sz="1600" spc="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left</a:t>
                      </a:r>
                      <a:endParaRPr sz="1600">
                        <a:latin typeface="Helvetica"/>
                        <a:cs typeface="Helvetica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operand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c //=</a:t>
                      </a:r>
                      <a:r>
                        <a:rPr sz="1600" spc="2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c = c //</a:t>
                      </a:r>
                      <a:r>
                        <a:rPr sz="1600" spc="2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12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**=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Performs exponential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calculation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&amp;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assigns</a:t>
                      </a:r>
                      <a:endParaRPr sz="1600">
                        <a:latin typeface="Helvetica"/>
                        <a:cs typeface="Helvetica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result to left</a:t>
                      </a:r>
                      <a:r>
                        <a:rPr sz="1600" spc="2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operand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c **=</a:t>
                      </a:r>
                      <a:r>
                        <a:rPr sz="1600" spc="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c = c **</a:t>
                      </a:r>
                      <a:r>
                        <a:rPr sz="1600" spc="2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endParaRPr sz="1600" dirty="0">
                        <a:latin typeface="Helvetica"/>
                        <a:cs typeface="Helvetic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774700" y="7665311"/>
            <a:ext cx="5181600" cy="646430"/>
          </a:xfrm>
          <a:custGeom>
            <a:avLst/>
            <a:gdLst/>
            <a:ahLst/>
            <a:cxnLst/>
            <a:rect l="l" t="t" r="r" b="b"/>
            <a:pathLst>
              <a:path w="5181600" h="646429">
                <a:moveTo>
                  <a:pt x="0" y="0"/>
                </a:moveTo>
                <a:lnTo>
                  <a:pt x="0" y="646176"/>
                </a:lnTo>
                <a:lnTo>
                  <a:pt x="5181600" y="646176"/>
                </a:lnTo>
                <a:lnTo>
                  <a:pt x="518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1E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700" y="7620000"/>
            <a:ext cx="5207635" cy="672465"/>
          </a:xfrm>
          <a:custGeom>
            <a:avLst/>
            <a:gdLst/>
            <a:ahLst/>
            <a:cxnLst/>
            <a:rect l="l" t="t" r="r" b="b"/>
            <a:pathLst>
              <a:path w="5207635" h="672465">
                <a:moveTo>
                  <a:pt x="5207505" y="665988"/>
                </a:moveTo>
                <a:lnTo>
                  <a:pt x="5207505" y="6096"/>
                </a:lnTo>
                <a:lnTo>
                  <a:pt x="5201409" y="0"/>
                </a:lnTo>
                <a:lnTo>
                  <a:pt x="6096" y="0"/>
                </a:lnTo>
                <a:lnTo>
                  <a:pt x="0" y="6096"/>
                </a:lnTo>
                <a:lnTo>
                  <a:pt x="0" y="665988"/>
                </a:lnTo>
                <a:lnTo>
                  <a:pt x="6096" y="672084"/>
                </a:lnTo>
                <a:lnTo>
                  <a:pt x="12192" y="672084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5181597" y="25908"/>
                </a:lnTo>
                <a:lnTo>
                  <a:pt x="5181597" y="12192"/>
                </a:lnTo>
                <a:lnTo>
                  <a:pt x="5193789" y="25908"/>
                </a:lnTo>
                <a:lnTo>
                  <a:pt x="5193789" y="672084"/>
                </a:lnTo>
                <a:lnTo>
                  <a:pt x="5201409" y="672084"/>
                </a:lnTo>
                <a:lnTo>
                  <a:pt x="5207505" y="665988"/>
                </a:lnTo>
                <a:close/>
              </a:path>
              <a:path w="5207635" h="672465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5207635" h="672465">
                <a:moveTo>
                  <a:pt x="25908" y="646176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646176"/>
                </a:lnTo>
                <a:lnTo>
                  <a:pt x="25908" y="646176"/>
                </a:lnTo>
                <a:close/>
              </a:path>
              <a:path w="5207635" h="672465">
                <a:moveTo>
                  <a:pt x="5193789" y="646176"/>
                </a:moveTo>
                <a:lnTo>
                  <a:pt x="12192" y="646176"/>
                </a:lnTo>
                <a:lnTo>
                  <a:pt x="25908" y="658368"/>
                </a:lnTo>
                <a:lnTo>
                  <a:pt x="25908" y="672084"/>
                </a:lnTo>
                <a:lnTo>
                  <a:pt x="5181597" y="672084"/>
                </a:lnTo>
                <a:lnTo>
                  <a:pt x="5181597" y="658368"/>
                </a:lnTo>
                <a:lnTo>
                  <a:pt x="5193789" y="646176"/>
                </a:lnTo>
                <a:close/>
              </a:path>
              <a:path w="5207635" h="672465">
                <a:moveTo>
                  <a:pt x="25908" y="672084"/>
                </a:moveTo>
                <a:lnTo>
                  <a:pt x="25908" y="658368"/>
                </a:lnTo>
                <a:lnTo>
                  <a:pt x="12192" y="646176"/>
                </a:lnTo>
                <a:lnTo>
                  <a:pt x="12192" y="672084"/>
                </a:lnTo>
                <a:lnTo>
                  <a:pt x="25908" y="672084"/>
                </a:lnTo>
                <a:close/>
              </a:path>
              <a:path w="5207635" h="672465">
                <a:moveTo>
                  <a:pt x="5193789" y="25908"/>
                </a:moveTo>
                <a:lnTo>
                  <a:pt x="5181597" y="12192"/>
                </a:lnTo>
                <a:lnTo>
                  <a:pt x="5181597" y="25908"/>
                </a:lnTo>
                <a:lnTo>
                  <a:pt x="5193789" y="25908"/>
                </a:lnTo>
                <a:close/>
              </a:path>
              <a:path w="5207635" h="672465">
                <a:moveTo>
                  <a:pt x="5193789" y="646176"/>
                </a:moveTo>
                <a:lnTo>
                  <a:pt x="5193789" y="25908"/>
                </a:lnTo>
                <a:lnTo>
                  <a:pt x="5181597" y="25908"/>
                </a:lnTo>
                <a:lnTo>
                  <a:pt x="5181597" y="646176"/>
                </a:lnTo>
                <a:lnTo>
                  <a:pt x="5193789" y="646176"/>
                </a:lnTo>
                <a:close/>
              </a:path>
              <a:path w="5207635" h="672465">
                <a:moveTo>
                  <a:pt x="5193789" y="672084"/>
                </a:moveTo>
                <a:lnTo>
                  <a:pt x="5193789" y="646176"/>
                </a:lnTo>
                <a:lnTo>
                  <a:pt x="5181597" y="658368"/>
                </a:lnTo>
                <a:lnTo>
                  <a:pt x="5181597" y="672084"/>
                </a:lnTo>
                <a:lnTo>
                  <a:pt x="5193789" y="672084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3488" y="7701506"/>
            <a:ext cx="518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 marR="103505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solidFill>
                  <a:srgbClr val="001F5F"/>
                </a:solidFill>
                <a:latin typeface="Arial"/>
                <a:cs typeface="Arial"/>
              </a:rPr>
              <a:t>Ex.1: </a:t>
            </a:r>
            <a:r>
              <a:rPr sz="1800" spc="-85" dirty="0">
                <a:solidFill>
                  <a:srgbClr val="001F5F"/>
                </a:solidFill>
                <a:latin typeface="Arial"/>
                <a:cs typeface="Arial"/>
              </a:rPr>
              <a:t>Students </a:t>
            </a:r>
            <a:r>
              <a:rPr sz="1800" spc="-150" dirty="0">
                <a:solidFill>
                  <a:srgbClr val="001F5F"/>
                </a:solidFill>
                <a:latin typeface="Arial"/>
                <a:cs typeface="Arial"/>
              </a:rPr>
              <a:t>Ram, </a:t>
            </a:r>
            <a:r>
              <a:rPr sz="1800" spc="-140" dirty="0">
                <a:solidFill>
                  <a:srgbClr val="001F5F"/>
                </a:solidFill>
                <a:latin typeface="Arial"/>
                <a:cs typeface="Arial"/>
              </a:rPr>
              <a:t>Sham, </a:t>
            </a:r>
            <a:r>
              <a:rPr sz="1800" spc="-125" dirty="0">
                <a:solidFill>
                  <a:srgbClr val="001F5F"/>
                </a:solidFill>
                <a:latin typeface="Arial"/>
                <a:cs typeface="Arial"/>
              </a:rPr>
              <a:t>John </a:t>
            </a:r>
            <a:r>
              <a:rPr sz="1800" spc="-75" dirty="0">
                <a:solidFill>
                  <a:srgbClr val="001F5F"/>
                </a:solidFill>
                <a:latin typeface="Arial"/>
                <a:cs typeface="Arial"/>
              </a:rPr>
              <a:t>belong </a:t>
            </a:r>
            <a:r>
              <a:rPr sz="1800" spc="15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001F5F"/>
                </a:solidFill>
                <a:latin typeface="Arial"/>
                <a:cs typeface="Arial"/>
              </a:rPr>
              <a:t>semester 6  </a:t>
            </a:r>
            <a:r>
              <a:rPr sz="1800" spc="-180" dirty="0">
                <a:solidFill>
                  <a:srgbClr val="001F5F"/>
                </a:solidFill>
                <a:latin typeface="Arial"/>
                <a:cs typeface="Arial"/>
              </a:rPr>
              <a:t>Ram </a:t>
            </a:r>
            <a:r>
              <a:rPr sz="1800" spc="-155" dirty="0">
                <a:solidFill>
                  <a:srgbClr val="001F5F"/>
                </a:solidFill>
                <a:latin typeface="Arial"/>
                <a:cs typeface="Arial"/>
              </a:rPr>
              <a:t>= </a:t>
            </a:r>
            <a:r>
              <a:rPr sz="1800" spc="-160" dirty="0">
                <a:solidFill>
                  <a:srgbClr val="001F5F"/>
                </a:solidFill>
                <a:latin typeface="Arial"/>
                <a:cs typeface="Arial"/>
              </a:rPr>
              <a:t>Sham </a:t>
            </a:r>
            <a:r>
              <a:rPr sz="1800" spc="-155" dirty="0">
                <a:solidFill>
                  <a:srgbClr val="001F5F"/>
                </a:solidFill>
                <a:latin typeface="Arial"/>
                <a:cs typeface="Arial"/>
              </a:rPr>
              <a:t>= </a:t>
            </a:r>
            <a:r>
              <a:rPr sz="1800" spc="-125" dirty="0">
                <a:solidFill>
                  <a:srgbClr val="001F5F"/>
                </a:solidFill>
                <a:latin typeface="Arial"/>
                <a:cs typeface="Arial"/>
              </a:rPr>
              <a:t>John </a:t>
            </a:r>
            <a:r>
              <a:rPr sz="1800" spc="-155" dirty="0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sz="18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001F5F"/>
                </a:solidFill>
                <a:latin typeface="Arial"/>
                <a:cs typeface="Arial"/>
              </a:rPr>
              <a:t>6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22219" y="7620000"/>
            <a:ext cx="3200400" cy="646430"/>
          </a:xfrm>
          <a:custGeom>
            <a:avLst/>
            <a:gdLst/>
            <a:ahLst/>
            <a:cxnLst/>
            <a:rect l="l" t="t" r="r" b="b"/>
            <a:pathLst>
              <a:path w="3200400" h="646429">
                <a:moveTo>
                  <a:pt x="0" y="0"/>
                </a:moveTo>
                <a:lnTo>
                  <a:pt x="0" y="646176"/>
                </a:lnTo>
                <a:lnTo>
                  <a:pt x="3200400" y="646176"/>
                </a:lnTo>
                <a:lnTo>
                  <a:pt x="320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1E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14685" y="7620000"/>
            <a:ext cx="3226435" cy="672465"/>
          </a:xfrm>
          <a:custGeom>
            <a:avLst/>
            <a:gdLst/>
            <a:ahLst/>
            <a:cxnLst/>
            <a:rect l="l" t="t" r="r" b="b"/>
            <a:pathLst>
              <a:path w="3226434" h="672465">
                <a:moveTo>
                  <a:pt x="3226308" y="665988"/>
                </a:moveTo>
                <a:lnTo>
                  <a:pt x="3226308" y="6096"/>
                </a:lnTo>
                <a:lnTo>
                  <a:pt x="3220212" y="0"/>
                </a:lnTo>
                <a:lnTo>
                  <a:pt x="6096" y="0"/>
                </a:lnTo>
                <a:lnTo>
                  <a:pt x="0" y="6096"/>
                </a:lnTo>
                <a:lnTo>
                  <a:pt x="0" y="665988"/>
                </a:lnTo>
                <a:lnTo>
                  <a:pt x="6096" y="672084"/>
                </a:lnTo>
                <a:lnTo>
                  <a:pt x="12192" y="672084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3200400" y="25908"/>
                </a:lnTo>
                <a:lnTo>
                  <a:pt x="3200400" y="12192"/>
                </a:lnTo>
                <a:lnTo>
                  <a:pt x="3212592" y="25908"/>
                </a:lnTo>
                <a:lnTo>
                  <a:pt x="3212592" y="672084"/>
                </a:lnTo>
                <a:lnTo>
                  <a:pt x="3220212" y="672084"/>
                </a:lnTo>
                <a:lnTo>
                  <a:pt x="3226308" y="665988"/>
                </a:lnTo>
                <a:close/>
              </a:path>
              <a:path w="3226434" h="672465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3226434" h="672465">
                <a:moveTo>
                  <a:pt x="25908" y="646176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646176"/>
                </a:lnTo>
                <a:lnTo>
                  <a:pt x="25908" y="646176"/>
                </a:lnTo>
                <a:close/>
              </a:path>
              <a:path w="3226434" h="672465">
                <a:moveTo>
                  <a:pt x="3212592" y="646176"/>
                </a:moveTo>
                <a:lnTo>
                  <a:pt x="12192" y="646176"/>
                </a:lnTo>
                <a:lnTo>
                  <a:pt x="25908" y="658368"/>
                </a:lnTo>
                <a:lnTo>
                  <a:pt x="25908" y="672084"/>
                </a:lnTo>
                <a:lnTo>
                  <a:pt x="3200400" y="672084"/>
                </a:lnTo>
                <a:lnTo>
                  <a:pt x="3200400" y="658368"/>
                </a:lnTo>
                <a:lnTo>
                  <a:pt x="3212592" y="646176"/>
                </a:lnTo>
                <a:close/>
              </a:path>
              <a:path w="3226434" h="672465">
                <a:moveTo>
                  <a:pt x="25908" y="672084"/>
                </a:moveTo>
                <a:lnTo>
                  <a:pt x="25908" y="658368"/>
                </a:lnTo>
                <a:lnTo>
                  <a:pt x="12192" y="646176"/>
                </a:lnTo>
                <a:lnTo>
                  <a:pt x="12192" y="672084"/>
                </a:lnTo>
                <a:lnTo>
                  <a:pt x="25908" y="672084"/>
                </a:lnTo>
                <a:close/>
              </a:path>
              <a:path w="3226434" h="672465">
                <a:moveTo>
                  <a:pt x="3212592" y="25908"/>
                </a:moveTo>
                <a:lnTo>
                  <a:pt x="3200400" y="12192"/>
                </a:lnTo>
                <a:lnTo>
                  <a:pt x="3200400" y="25908"/>
                </a:lnTo>
                <a:lnTo>
                  <a:pt x="3212592" y="25908"/>
                </a:lnTo>
                <a:close/>
              </a:path>
              <a:path w="3226434" h="672465">
                <a:moveTo>
                  <a:pt x="3212592" y="646176"/>
                </a:moveTo>
                <a:lnTo>
                  <a:pt x="3212592" y="25908"/>
                </a:lnTo>
                <a:lnTo>
                  <a:pt x="3200400" y="25908"/>
                </a:lnTo>
                <a:lnTo>
                  <a:pt x="3200400" y="646176"/>
                </a:lnTo>
                <a:lnTo>
                  <a:pt x="3212592" y="646176"/>
                </a:lnTo>
                <a:close/>
              </a:path>
              <a:path w="3226434" h="672465">
                <a:moveTo>
                  <a:pt x="3212592" y="672084"/>
                </a:moveTo>
                <a:lnTo>
                  <a:pt x="3212592" y="646176"/>
                </a:lnTo>
                <a:lnTo>
                  <a:pt x="3200400" y="658368"/>
                </a:lnTo>
                <a:lnTo>
                  <a:pt x="3200400" y="672084"/>
                </a:lnTo>
                <a:lnTo>
                  <a:pt x="3212592" y="672084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03718" y="7621881"/>
            <a:ext cx="3200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170815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solidFill>
                  <a:srgbClr val="001F5F"/>
                </a:solidFill>
                <a:latin typeface="Arial"/>
                <a:cs typeface="Arial"/>
              </a:rPr>
              <a:t>Ex.2: </a:t>
            </a:r>
            <a:r>
              <a:rPr sz="1800" spc="-95" dirty="0">
                <a:solidFill>
                  <a:srgbClr val="001F5F"/>
                </a:solidFill>
                <a:latin typeface="Arial"/>
                <a:cs typeface="Arial"/>
              </a:rPr>
              <a:t>a, </a:t>
            </a:r>
            <a:r>
              <a:rPr sz="1800" spc="-55" dirty="0">
                <a:solidFill>
                  <a:srgbClr val="001F5F"/>
                </a:solidFill>
                <a:latin typeface="Arial"/>
                <a:cs typeface="Arial"/>
              </a:rPr>
              <a:t>b, </a:t>
            </a:r>
            <a:r>
              <a:rPr sz="1800" spc="-140" dirty="0">
                <a:solidFill>
                  <a:srgbClr val="001F5F"/>
                </a:solidFill>
                <a:latin typeface="Arial"/>
                <a:cs typeface="Arial"/>
              </a:rPr>
              <a:t>c </a:t>
            </a:r>
            <a:r>
              <a:rPr sz="1800" spc="-155" dirty="0">
                <a:solidFill>
                  <a:srgbClr val="001F5F"/>
                </a:solidFill>
                <a:latin typeface="Arial"/>
                <a:cs typeface="Arial"/>
              </a:rPr>
              <a:t>= </a:t>
            </a:r>
            <a:r>
              <a:rPr sz="1800" spc="-80" dirty="0">
                <a:solidFill>
                  <a:srgbClr val="001F5F"/>
                </a:solidFill>
                <a:latin typeface="Arial"/>
                <a:cs typeface="Arial"/>
              </a:rPr>
              <a:t>10, 20, </a:t>
            </a:r>
            <a:r>
              <a:rPr sz="1800" spc="-95" dirty="0">
                <a:solidFill>
                  <a:srgbClr val="001F5F"/>
                </a:solidFill>
                <a:latin typeface="Arial"/>
                <a:cs typeface="Arial"/>
              </a:rPr>
              <a:t>30 </a:t>
            </a:r>
            <a:r>
              <a:rPr sz="1800" spc="-100" dirty="0">
                <a:solidFill>
                  <a:srgbClr val="001F5F"/>
                </a:solidFill>
                <a:latin typeface="Arial"/>
                <a:cs typeface="Arial"/>
              </a:rPr>
              <a:t>is </a:t>
            </a:r>
            <a:r>
              <a:rPr sz="1800" spc="-130" dirty="0">
                <a:solidFill>
                  <a:srgbClr val="001F5F"/>
                </a:solidFill>
                <a:latin typeface="Arial"/>
                <a:cs typeface="Arial"/>
              </a:rPr>
              <a:t>same  </a:t>
            </a:r>
            <a:r>
              <a:rPr sz="1800" spc="-170" dirty="0">
                <a:solidFill>
                  <a:srgbClr val="001F5F"/>
                </a:solidFill>
                <a:latin typeface="Arial"/>
                <a:cs typeface="Arial"/>
              </a:rPr>
              <a:t>as </a:t>
            </a:r>
            <a:r>
              <a:rPr sz="1800" spc="-140" dirty="0">
                <a:solidFill>
                  <a:srgbClr val="001F5F"/>
                </a:solidFill>
                <a:latin typeface="Arial"/>
                <a:cs typeface="Arial"/>
              </a:rPr>
              <a:t>a </a:t>
            </a:r>
            <a:r>
              <a:rPr sz="1800" spc="-155" dirty="0">
                <a:solidFill>
                  <a:srgbClr val="001F5F"/>
                </a:solidFill>
                <a:latin typeface="Arial"/>
                <a:cs typeface="Arial"/>
              </a:rPr>
              <a:t>= </a:t>
            </a:r>
            <a:r>
              <a:rPr sz="1800" spc="-80" dirty="0">
                <a:solidFill>
                  <a:srgbClr val="001F5F"/>
                </a:solidFill>
                <a:latin typeface="Arial"/>
                <a:cs typeface="Arial"/>
              </a:rPr>
              <a:t>10, </a:t>
            </a:r>
            <a:r>
              <a:rPr sz="1800" spc="-60" dirty="0">
                <a:solidFill>
                  <a:srgbClr val="001F5F"/>
                </a:solidFill>
                <a:latin typeface="Arial"/>
                <a:cs typeface="Arial"/>
              </a:rPr>
              <a:t>b </a:t>
            </a:r>
            <a:r>
              <a:rPr sz="1800" spc="-155" dirty="0">
                <a:solidFill>
                  <a:srgbClr val="001F5F"/>
                </a:solidFill>
                <a:latin typeface="Arial"/>
                <a:cs typeface="Arial"/>
              </a:rPr>
              <a:t>= </a:t>
            </a:r>
            <a:r>
              <a:rPr sz="1800" spc="-80" dirty="0">
                <a:solidFill>
                  <a:srgbClr val="001F5F"/>
                </a:solidFill>
                <a:latin typeface="Arial"/>
                <a:cs typeface="Arial"/>
              </a:rPr>
              <a:t>20, </a:t>
            </a:r>
            <a:r>
              <a:rPr sz="1800" spc="-140" dirty="0">
                <a:solidFill>
                  <a:srgbClr val="001F5F"/>
                </a:solidFill>
                <a:latin typeface="Arial"/>
                <a:cs typeface="Arial"/>
              </a:rPr>
              <a:t>c </a:t>
            </a:r>
            <a:r>
              <a:rPr sz="1800" spc="-155" dirty="0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sz="1800" spc="1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001F5F"/>
                </a:solidFill>
                <a:latin typeface="Arial"/>
                <a:cs typeface="Arial"/>
              </a:rPr>
              <a:t>30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3" name="Shape 502">
            <a:extLst>
              <a:ext uri="{FF2B5EF4-FFF2-40B4-BE49-F238E27FC236}">
                <a16:creationId xmlns:a16="http://schemas.microsoft.com/office/drawing/2014/main" id="{3AAE7C50-A9F8-4616-9FDD-0B604AF37E9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7006" y="8794385"/>
            <a:ext cx="2262187" cy="37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460" y="618474"/>
            <a:ext cx="6243440" cy="732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Operators (5 of</a:t>
            </a:r>
            <a:r>
              <a:rPr spc="-25" dirty="0"/>
              <a:t> </a:t>
            </a:r>
            <a:r>
              <a:rPr dirty="0"/>
              <a:t>7)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460" y="1486915"/>
            <a:ext cx="3660140" cy="723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1800" b="1" dirty="0">
                <a:solidFill>
                  <a:srgbClr val="6C6D70"/>
                </a:solidFill>
                <a:latin typeface="Helvetica"/>
                <a:cs typeface="Helvetica"/>
              </a:rPr>
              <a:t>Bitwise</a:t>
            </a:r>
            <a:r>
              <a:rPr sz="1800" b="1" spc="-3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Operators</a:t>
            </a:r>
            <a:endParaRPr sz="1800">
              <a:latin typeface="Helvetica"/>
              <a:cs typeface="Helvetica"/>
            </a:endParaRPr>
          </a:p>
          <a:p>
            <a:pPr marL="243840">
              <a:lnSpc>
                <a:spcPct val="100000"/>
              </a:lnSpc>
              <a:spcBef>
                <a:spcPts val="1410"/>
              </a:spcBef>
            </a:pPr>
            <a:r>
              <a:rPr sz="1600" spc="-5" dirty="0">
                <a:solidFill>
                  <a:srgbClr val="007BC3"/>
                </a:solidFill>
                <a:latin typeface="Helvetica"/>
                <a:cs typeface="Helvetica"/>
              </a:rPr>
              <a:t>–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performs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bit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by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bit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operation on</a:t>
            </a:r>
            <a:r>
              <a:rPr sz="1600" spc="3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bits</a:t>
            </a:r>
            <a:endParaRPr sz="1600">
              <a:latin typeface="Helvetica"/>
              <a:cs typeface="Helvetic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20319" y="2611882"/>
          <a:ext cx="5333999" cy="2912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0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Operators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marL="107696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Description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&amp;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Binary</a:t>
                      </a:r>
                      <a:r>
                        <a:rPr sz="1800" spc="-1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AND</a:t>
                      </a:r>
                      <a:endParaRPr sz="1800" dirty="0">
                        <a:latin typeface="Helvetica"/>
                        <a:cs typeface="Helvetic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5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|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Binary</a:t>
                      </a:r>
                      <a:r>
                        <a:rPr sz="1800" spc="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OR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^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Binary</a:t>
                      </a:r>
                      <a:r>
                        <a:rPr sz="1800" spc="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XOR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~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Binary Ones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Complement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&lt;&lt;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Binary Left</a:t>
                      </a:r>
                      <a:r>
                        <a:rPr sz="1800" spc="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Shift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&gt;&gt;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Binary Right</a:t>
                      </a:r>
                      <a:r>
                        <a:rPr sz="1800" spc="1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Shift</a:t>
                      </a:r>
                      <a:endParaRPr sz="1800" dirty="0">
                        <a:latin typeface="Helvetica"/>
                        <a:cs typeface="Helvetic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Shape 502">
            <a:extLst>
              <a:ext uri="{FF2B5EF4-FFF2-40B4-BE49-F238E27FC236}">
                <a16:creationId xmlns:a16="http://schemas.microsoft.com/office/drawing/2014/main" id="{2EE68CDC-7DA9-44C6-8F80-7A697974734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7006" y="8794385"/>
            <a:ext cx="2262187" cy="37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660" y="539797"/>
            <a:ext cx="5321040" cy="606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Operators (6 of</a:t>
            </a:r>
            <a:r>
              <a:rPr spc="-25" dirty="0"/>
              <a:t> </a:t>
            </a:r>
            <a:r>
              <a:rPr dirty="0"/>
              <a:t>7)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460" y="1486915"/>
            <a:ext cx="3840479" cy="114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Logical</a:t>
            </a:r>
            <a:r>
              <a:rPr sz="1800" b="1" spc="-1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Operators</a:t>
            </a:r>
            <a:endParaRPr sz="180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Are based on Boolean</a:t>
            </a:r>
            <a:r>
              <a:rPr sz="1600" spc="-9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Algebra</a:t>
            </a:r>
            <a:endParaRPr sz="160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39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Returns result as either </a:t>
            </a:r>
            <a:r>
              <a:rPr sz="1600" spc="-20" dirty="0">
                <a:solidFill>
                  <a:srgbClr val="6C6D70"/>
                </a:solidFill>
                <a:latin typeface="Helvetica"/>
                <a:cs typeface="Helvetica"/>
              </a:rPr>
              <a:t>True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or</a:t>
            </a:r>
            <a:r>
              <a:rPr sz="1600" spc="6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False</a:t>
            </a:r>
            <a:endParaRPr sz="1600">
              <a:latin typeface="Helvetica"/>
              <a:cs typeface="Helvetic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510920" y="3113277"/>
          <a:ext cx="3657600" cy="1754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1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Operator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marL="6413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Meaning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1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and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Short</a:t>
                      </a:r>
                      <a:r>
                        <a:rPr sz="1800" spc="-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Circuit-AND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or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Short Circuit-OR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not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Unary</a:t>
                      </a:r>
                      <a:r>
                        <a:rPr sz="1800" spc="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NOT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688470" y="5303520"/>
            <a:ext cx="7315200" cy="457200"/>
          </a:xfrm>
          <a:custGeom>
            <a:avLst/>
            <a:gdLst/>
            <a:ahLst/>
            <a:cxnLst/>
            <a:rect l="l" t="t" r="r" b="b"/>
            <a:pathLst>
              <a:path w="7315200" h="457200">
                <a:moveTo>
                  <a:pt x="0" y="0"/>
                </a:moveTo>
                <a:lnTo>
                  <a:pt x="0" y="457200"/>
                </a:lnTo>
                <a:lnTo>
                  <a:pt x="7315200" y="457200"/>
                </a:lnTo>
                <a:lnTo>
                  <a:pt x="7315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FE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3898" y="5298948"/>
            <a:ext cx="7325995" cy="466725"/>
          </a:xfrm>
          <a:custGeom>
            <a:avLst/>
            <a:gdLst/>
            <a:ahLst/>
            <a:cxnLst/>
            <a:rect l="l" t="t" r="r" b="b"/>
            <a:pathLst>
              <a:path w="7325995" h="466725">
                <a:moveTo>
                  <a:pt x="7325868" y="464820"/>
                </a:moveTo>
                <a:lnTo>
                  <a:pt x="7325868" y="1524"/>
                </a:lnTo>
                <a:lnTo>
                  <a:pt x="7322820" y="0"/>
                </a:lnTo>
                <a:lnTo>
                  <a:pt x="3048" y="0"/>
                </a:lnTo>
                <a:lnTo>
                  <a:pt x="0" y="1524"/>
                </a:lnTo>
                <a:lnTo>
                  <a:pt x="0" y="464820"/>
                </a:lnTo>
                <a:lnTo>
                  <a:pt x="3048" y="466344"/>
                </a:lnTo>
                <a:lnTo>
                  <a:pt x="4572" y="466344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7315200" y="9144"/>
                </a:lnTo>
                <a:lnTo>
                  <a:pt x="7315200" y="4572"/>
                </a:lnTo>
                <a:lnTo>
                  <a:pt x="7319772" y="9144"/>
                </a:lnTo>
                <a:lnTo>
                  <a:pt x="7319772" y="466344"/>
                </a:lnTo>
                <a:lnTo>
                  <a:pt x="7322820" y="466344"/>
                </a:lnTo>
                <a:lnTo>
                  <a:pt x="7325868" y="464820"/>
                </a:lnTo>
                <a:close/>
              </a:path>
              <a:path w="7325995" h="466725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7325995" h="466725">
                <a:moveTo>
                  <a:pt x="10668" y="457200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457200"/>
                </a:lnTo>
                <a:lnTo>
                  <a:pt x="10668" y="457200"/>
                </a:lnTo>
                <a:close/>
              </a:path>
              <a:path w="7325995" h="466725">
                <a:moveTo>
                  <a:pt x="7319772" y="457200"/>
                </a:moveTo>
                <a:lnTo>
                  <a:pt x="4572" y="457200"/>
                </a:lnTo>
                <a:lnTo>
                  <a:pt x="10668" y="461772"/>
                </a:lnTo>
                <a:lnTo>
                  <a:pt x="10668" y="466344"/>
                </a:lnTo>
                <a:lnTo>
                  <a:pt x="7315200" y="466344"/>
                </a:lnTo>
                <a:lnTo>
                  <a:pt x="7315200" y="461772"/>
                </a:lnTo>
                <a:lnTo>
                  <a:pt x="7319772" y="457200"/>
                </a:lnTo>
                <a:close/>
              </a:path>
              <a:path w="7325995" h="466725">
                <a:moveTo>
                  <a:pt x="10668" y="466344"/>
                </a:moveTo>
                <a:lnTo>
                  <a:pt x="10668" y="461772"/>
                </a:lnTo>
                <a:lnTo>
                  <a:pt x="4572" y="457200"/>
                </a:lnTo>
                <a:lnTo>
                  <a:pt x="4572" y="466344"/>
                </a:lnTo>
                <a:lnTo>
                  <a:pt x="10668" y="466344"/>
                </a:lnTo>
                <a:close/>
              </a:path>
              <a:path w="7325995" h="466725">
                <a:moveTo>
                  <a:pt x="7319772" y="9144"/>
                </a:moveTo>
                <a:lnTo>
                  <a:pt x="7315200" y="4572"/>
                </a:lnTo>
                <a:lnTo>
                  <a:pt x="7315200" y="9144"/>
                </a:lnTo>
                <a:lnTo>
                  <a:pt x="7319772" y="9144"/>
                </a:lnTo>
                <a:close/>
              </a:path>
              <a:path w="7325995" h="466725">
                <a:moveTo>
                  <a:pt x="7319772" y="457200"/>
                </a:moveTo>
                <a:lnTo>
                  <a:pt x="7319772" y="9144"/>
                </a:lnTo>
                <a:lnTo>
                  <a:pt x="7315200" y="9144"/>
                </a:lnTo>
                <a:lnTo>
                  <a:pt x="7315200" y="457200"/>
                </a:lnTo>
                <a:lnTo>
                  <a:pt x="7319772" y="457200"/>
                </a:lnTo>
                <a:close/>
              </a:path>
              <a:path w="7325995" h="466725">
                <a:moveTo>
                  <a:pt x="7319772" y="466344"/>
                </a:moveTo>
                <a:lnTo>
                  <a:pt x="7319772" y="457200"/>
                </a:lnTo>
                <a:lnTo>
                  <a:pt x="7315200" y="461772"/>
                </a:lnTo>
                <a:lnTo>
                  <a:pt x="7315200" y="466344"/>
                </a:lnTo>
                <a:lnTo>
                  <a:pt x="7319772" y="466344"/>
                </a:lnTo>
                <a:close/>
              </a:path>
            </a:pathLst>
          </a:custGeom>
          <a:solidFill>
            <a:srgbClr val="3536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88470" y="5987796"/>
            <a:ext cx="7315200" cy="457200"/>
          </a:xfrm>
          <a:custGeom>
            <a:avLst/>
            <a:gdLst/>
            <a:ahLst/>
            <a:cxnLst/>
            <a:rect l="l" t="t" r="r" b="b"/>
            <a:pathLst>
              <a:path w="7315200" h="457200">
                <a:moveTo>
                  <a:pt x="0" y="0"/>
                </a:moveTo>
                <a:lnTo>
                  <a:pt x="0" y="457200"/>
                </a:lnTo>
                <a:lnTo>
                  <a:pt x="7315200" y="457200"/>
                </a:lnTo>
                <a:lnTo>
                  <a:pt x="7315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CD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83898" y="5983224"/>
            <a:ext cx="7325995" cy="467995"/>
          </a:xfrm>
          <a:custGeom>
            <a:avLst/>
            <a:gdLst/>
            <a:ahLst/>
            <a:cxnLst/>
            <a:rect l="l" t="t" r="r" b="b"/>
            <a:pathLst>
              <a:path w="7325995" h="467995">
                <a:moveTo>
                  <a:pt x="7325868" y="464820"/>
                </a:moveTo>
                <a:lnTo>
                  <a:pt x="7325868" y="3048"/>
                </a:lnTo>
                <a:lnTo>
                  <a:pt x="7322820" y="0"/>
                </a:lnTo>
                <a:lnTo>
                  <a:pt x="3048" y="0"/>
                </a:lnTo>
                <a:lnTo>
                  <a:pt x="0" y="3048"/>
                </a:lnTo>
                <a:lnTo>
                  <a:pt x="0" y="464820"/>
                </a:lnTo>
                <a:lnTo>
                  <a:pt x="3048" y="467868"/>
                </a:lnTo>
                <a:lnTo>
                  <a:pt x="4572" y="467868"/>
                </a:ln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7315200" y="10668"/>
                </a:lnTo>
                <a:lnTo>
                  <a:pt x="7315200" y="4572"/>
                </a:lnTo>
                <a:lnTo>
                  <a:pt x="7319772" y="10668"/>
                </a:lnTo>
                <a:lnTo>
                  <a:pt x="7319772" y="467868"/>
                </a:lnTo>
                <a:lnTo>
                  <a:pt x="7322820" y="467868"/>
                </a:lnTo>
                <a:lnTo>
                  <a:pt x="7325868" y="464820"/>
                </a:lnTo>
                <a:close/>
              </a:path>
              <a:path w="7325995" h="467995">
                <a:moveTo>
                  <a:pt x="10668" y="10668"/>
                </a:move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7325995" h="467995">
                <a:moveTo>
                  <a:pt x="10668" y="457200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457200"/>
                </a:lnTo>
                <a:lnTo>
                  <a:pt x="10668" y="457200"/>
                </a:lnTo>
                <a:close/>
              </a:path>
              <a:path w="7325995" h="467995">
                <a:moveTo>
                  <a:pt x="7319772" y="457200"/>
                </a:moveTo>
                <a:lnTo>
                  <a:pt x="4572" y="457200"/>
                </a:lnTo>
                <a:lnTo>
                  <a:pt x="10668" y="461772"/>
                </a:lnTo>
                <a:lnTo>
                  <a:pt x="10668" y="467868"/>
                </a:lnTo>
                <a:lnTo>
                  <a:pt x="7315200" y="467868"/>
                </a:lnTo>
                <a:lnTo>
                  <a:pt x="7315200" y="461772"/>
                </a:lnTo>
                <a:lnTo>
                  <a:pt x="7319772" y="457200"/>
                </a:lnTo>
                <a:close/>
              </a:path>
              <a:path w="7325995" h="467995">
                <a:moveTo>
                  <a:pt x="10668" y="467868"/>
                </a:moveTo>
                <a:lnTo>
                  <a:pt x="10668" y="461772"/>
                </a:lnTo>
                <a:lnTo>
                  <a:pt x="4572" y="457200"/>
                </a:lnTo>
                <a:lnTo>
                  <a:pt x="4572" y="467868"/>
                </a:lnTo>
                <a:lnTo>
                  <a:pt x="10668" y="467868"/>
                </a:lnTo>
                <a:close/>
              </a:path>
              <a:path w="7325995" h="467995">
                <a:moveTo>
                  <a:pt x="7319772" y="10668"/>
                </a:moveTo>
                <a:lnTo>
                  <a:pt x="7315200" y="4572"/>
                </a:lnTo>
                <a:lnTo>
                  <a:pt x="7315200" y="10668"/>
                </a:lnTo>
                <a:lnTo>
                  <a:pt x="7319772" y="10668"/>
                </a:lnTo>
                <a:close/>
              </a:path>
              <a:path w="7325995" h="467995">
                <a:moveTo>
                  <a:pt x="7319772" y="457200"/>
                </a:moveTo>
                <a:lnTo>
                  <a:pt x="7319772" y="10668"/>
                </a:lnTo>
                <a:lnTo>
                  <a:pt x="7315200" y="10668"/>
                </a:lnTo>
                <a:lnTo>
                  <a:pt x="7315200" y="457200"/>
                </a:lnTo>
                <a:lnTo>
                  <a:pt x="7319772" y="457200"/>
                </a:lnTo>
                <a:close/>
              </a:path>
              <a:path w="7325995" h="467995">
                <a:moveTo>
                  <a:pt x="7319772" y="467868"/>
                </a:moveTo>
                <a:lnTo>
                  <a:pt x="7319772" y="457200"/>
                </a:lnTo>
                <a:lnTo>
                  <a:pt x="7315200" y="461772"/>
                </a:lnTo>
                <a:lnTo>
                  <a:pt x="7315200" y="467868"/>
                </a:lnTo>
                <a:lnTo>
                  <a:pt x="7319772" y="467868"/>
                </a:lnTo>
                <a:close/>
              </a:path>
            </a:pathLst>
          </a:custGeom>
          <a:solidFill>
            <a:srgbClr val="3536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88470" y="5383781"/>
            <a:ext cx="7315200" cy="953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Demo: Assignment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5: Programming constructs in</a:t>
            </a:r>
            <a:r>
              <a:rPr sz="1600" b="1" spc="12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b="1" spc="-15" dirty="0">
                <a:solidFill>
                  <a:srgbClr val="6C6D70"/>
                </a:solidFill>
                <a:latin typeface="Helvetica"/>
                <a:cs typeface="Helvetica"/>
              </a:rPr>
              <a:t>Python</a:t>
            </a:r>
            <a:endParaRPr sz="16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180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Guided Activity: Assignment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6, 7, 8: Programming constructs in</a:t>
            </a:r>
            <a:r>
              <a:rPr sz="1600" b="1" spc="204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b="1" spc="-15" dirty="0">
                <a:solidFill>
                  <a:srgbClr val="6C6D70"/>
                </a:solidFill>
                <a:latin typeface="Helvetica"/>
                <a:cs typeface="Helvetica"/>
              </a:rPr>
              <a:t>Python</a:t>
            </a:r>
            <a:endParaRPr sz="1600">
              <a:latin typeface="Helvetica"/>
              <a:cs typeface="Helvetica"/>
            </a:endParaRPr>
          </a:p>
        </p:txBody>
      </p:sp>
      <p:pic>
        <p:nvPicPr>
          <p:cNvPr id="12" name="Shape 502">
            <a:extLst>
              <a:ext uri="{FF2B5EF4-FFF2-40B4-BE49-F238E27FC236}">
                <a16:creationId xmlns:a16="http://schemas.microsoft.com/office/drawing/2014/main" id="{01802F40-B96C-499B-AE2F-F03420EBE66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7006" y="8794385"/>
            <a:ext cx="2262187" cy="37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500" y="423402"/>
            <a:ext cx="6990200" cy="732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Operators (7 of</a:t>
            </a:r>
            <a:r>
              <a:rPr spc="-25" dirty="0"/>
              <a:t> </a:t>
            </a:r>
            <a:r>
              <a:rPr dirty="0"/>
              <a:t>7)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036" y="1162303"/>
            <a:ext cx="7463790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Membership</a:t>
            </a:r>
            <a:r>
              <a:rPr sz="1800" b="1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Operators</a:t>
            </a:r>
            <a:endParaRPr sz="1800">
              <a:latin typeface="Helvetica"/>
              <a:cs typeface="Helvetica"/>
            </a:endParaRPr>
          </a:p>
          <a:p>
            <a:pPr marL="243840">
              <a:lnSpc>
                <a:spcPct val="100000"/>
              </a:lnSpc>
              <a:spcBef>
                <a:spcPts val="1205"/>
              </a:spcBef>
            </a:pPr>
            <a:r>
              <a:rPr sz="1600" spc="-5" dirty="0">
                <a:solidFill>
                  <a:srgbClr val="007BC3"/>
                </a:solidFill>
                <a:latin typeface="Helvetica"/>
                <a:cs typeface="Helvetica"/>
              </a:rPr>
              <a:t>–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Checks for membership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in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a sequence of Strings,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Lists,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Dictionaries or</a:t>
            </a:r>
            <a:r>
              <a:rPr sz="1600" spc="12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15" dirty="0">
                <a:solidFill>
                  <a:srgbClr val="6C6D70"/>
                </a:solidFill>
                <a:latin typeface="Helvetica"/>
                <a:cs typeface="Helvetica"/>
              </a:rPr>
              <a:t>Tuples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1036" y="4088382"/>
            <a:ext cx="5118735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Identity</a:t>
            </a:r>
            <a:r>
              <a:rPr sz="1800" b="1" spc="-2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Operators</a:t>
            </a:r>
            <a:endParaRPr sz="1800">
              <a:latin typeface="Helvetica"/>
              <a:cs typeface="Helvetica"/>
            </a:endParaRPr>
          </a:p>
          <a:p>
            <a:pPr marL="243840">
              <a:lnSpc>
                <a:spcPct val="100000"/>
              </a:lnSpc>
              <a:spcBef>
                <a:spcPts val="1205"/>
              </a:spcBef>
            </a:pPr>
            <a:r>
              <a:rPr sz="1600" spc="-5" dirty="0">
                <a:solidFill>
                  <a:srgbClr val="007BC3"/>
                </a:solidFill>
                <a:latin typeface="Helvetica"/>
                <a:cs typeface="Helvetica"/>
              </a:rPr>
              <a:t>–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Are used to compare memory locations of 2</a:t>
            </a:r>
            <a:r>
              <a:rPr sz="1600" spc="13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objects</a:t>
            </a:r>
            <a:endParaRPr sz="1600">
              <a:latin typeface="Helvetica"/>
              <a:cs typeface="Helvetic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77323" y="2203450"/>
          <a:ext cx="8077200" cy="131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2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Operators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Description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75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in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Returns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to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true if it finds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variable in given sequence else</a:t>
                      </a:r>
                      <a:r>
                        <a:rPr sz="1800" spc="9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false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69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not</a:t>
                      </a:r>
                      <a:r>
                        <a:rPr sz="1800" spc="-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in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Returns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to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true if it does not find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variable in given</a:t>
                      </a:r>
                      <a:r>
                        <a:rPr sz="1800" spc="8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sequence</a:t>
                      </a:r>
                      <a:endParaRPr sz="1800">
                        <a:latin typeface="Helvetica"/>
                        <a:cs typeface="Helvetica"/>
                      </a:endParaRPr>
                    </a:p>
                    <a:p>
                      <a:pPr marL="88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else</a:t>
                      </a:r>
                      <a:r>
                        <a:rPr sz="1800" spc="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false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77323" y="4952745"/>
          <a:ext cx="8077200" cy="1630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75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Operators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Description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is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7208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Returns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to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true if variables on either side of operator</a:t>
                      </a:r>
                      <a:r>
                        <a:rPr sz="1800" spc="8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are</a:t>
                      </a:r>
                      <a:endParaRPr sz="1800">
                        <a:latin typeface="Helvetica"/>
                        <a:cs typeface="Helvetica"/>
                      </a:endParaRPr>
                    </a:p>
                    <a:p>
                      <a:pPr marL="88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referring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to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same object else</a:t>
                      </a:r>
                      <a:r>
                        <a:rPr sz="1800" spc="2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false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2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is</a:t>
                      </a:r>
                      <a:r>
                        <a:rPr sz="1800" spc="-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not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Returns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to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false if variables on either side of operator</a:t>
                      </a:r>
                      <a:r>
                        <a:rPr sz="1800" spc="9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are</a:t>
                      </a:r>
                      <a:endParaRPr sz="1800">
                        <a:latin typeface="Helvetica"/>
                        <a:cs typeface="Helvetica"/>
                      </a:endParaRPr>
                    </a:p>
                    <a:p>
                      <a:pPr marL="88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referring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to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same object else</a:t>
                      </a:r>
                      <a:r>
                        <a:rPr sz="1800" spc="2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true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Shape 502">
            <a:extLst>
              <a:ext uri="{FF2B5EF4-FFF2-40B4-BE49-F238E27FC236}">
                <a16:creationId xmlns:a16="http://schemas.microsoft.com/office/drawing/2014/main" id="{82B339E5-B200-40D0-8FEB-535689393B4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7006" y="8794385"/>
            <a:ext cx="2262187" cy="37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1415" y="450641"/>
            <a:ext cx="5391915" cy="606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Built-in function:</a:t>
            </a:r>
            <a:r>
              <a:rPr spc="-20" dirty="0"/>
              <a:t> </a:t>
            </a:r>
            <a:r>
              <a:rPr spc="-5" dirty="0"/>
              <a:t>id()</a:t>
            </a:r>
          </a:p>
        </p:txBody>
      </p:sp>
      <p:sp>
        <p:nvSpPr>
          <p:cNvPr id="4" name="object 4"/>
          <p:cNvSpPr/>
          <p:nvPr/>
        </p:nvSpPr>
        <p:spPr>
          <a:xfrm>
            <a:off x="1042297" y="2558796"/>
            <a:ext cx="4380230" cy="4051300"/>
          </a:xfrm>
          <a:custGeom>
            <a:avLst/>
            <a:gdLst/>
            <a:ahLst/>
            <a:cxnLst/>
            <a:rect l="l" t="t" r="r" b="b"/>
            <a:pathLst>
              <a:path w="4380230" h="4051300">
                <a:moveTo>
                  <a:pt x="0" y="0"/>
                </a:moveTo>
                <a:lnTo>
                  <a:pt x="0" y="4050792"/>
                </a:lnTo>
                <a:lnTo>
                  <a:pt x="4379976" y="4050792"/>
                </a:lnTo>
                <a:lnTo>
                  <a:pt x="4379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D1E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0105" y="2546604"/>
            <a:ext cx="4406265" cy="4076700"/>
          </a:xfrm>
          <a:custGeom>
            <a:avLst/>
            <a:gdLst/>
            <a:ahLst/>
            <a:cxnLst/>
            <a:rect l="l" t="t" r="r" b="b"/>
            <a:pathLst>
              <a:path w="4406265" h="4076700">
                <a:moveTo>
                  <a:pt x="4405881" y="4070604"/>
                </a:moveTo>
                <a:lnTo>
                  <a:pt x="4405881" y="6096"/>
                </a:lnTo>
                <a:lnTo>
                  <a:pt x="4399785" y="0"/>
                </a:lnTo>
                <a:lnTo>
                  <a:pt x="6096" y="0"/>
                </a:lnTo>
                <a:lnTo>
                  <a:pt x="0" y="6096"/>
                </a:lnTo>
                <a:lnTo>
                  <a:pt x="0" y="4070604"/>
                </a:lnTo>
                <a:lnTo>
                  <a:pt x="6096" y="4076700"/>
                </a:lnTo>
                <a:lnTo>
                  <a:pt x="12192" y="4076700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4379973" y="25908"/>
                </a:lnTo>
                <a:lnTo>
                  <a:pt x="4379973" y="12192"/>
                </a:lnTo>
                <a:lnTo>
                  <a:pt x="4392165" y="25908"/>
                </a:lnTo>
                <a:lnTo>
                  <a:pt x="4392165" y="4076700"/>
                </a:lnTo>
                <a:lnTo>
                  <a:pt x="4399785" y="4076700"/>
                </a:lnTo>
                <a:lnTo>
                  <a:pt x="4405881" y="4070604"/>
                </a:lnTo>
                <a:close/>
              </a:path>
              <a:path w="4406265" h="4076700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4406265" h="4076700">
                <a:moveTo>
                  <a:pt x="25908" y="4050792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4050792"/>
                </a:lnTo>
                <a:lnTo>
                  <a:pt x="25908" y="4050792"/>
                </a:lnTo>
                <a:close/>
              </a:path>
              <a:path w="4406265" h="4076700">
                <a:moveTo>
                  <a:pt x="4392165" y="4050792"/>
                </a:moveTo>
                <a:lnTo>
                  <a:pt x="12192" y="4050792"/>
                </a:lnTo>
                <a:lnTo>
                  <a:pt x="25908" y="4062984"/>
                </a:lnTo>
                <a:lnTo>
                  <a:pt x="25908" y="4076700"/>
                </a:lnTo>
                <a:lnTo>
                  <a:pt x="4379973" y="4076700"/>
                </a:lnTo>
                <a:lnTo>
                  <a:pt x="4379973" y="4062984"/>
                </a:lnTo>
                <a:lnTo>
                  <a:pt x="4392165" y="4050792"/>
                </a:lnTo>
                <a:close/>
              </a:path>
              <a:path w="4406265" h="4076700">
                <a:moveTo>
                  <a:pt x="25908" y="4076700"/>
                </a:moveTo>
                <a:lnTo>
                  <a:pt x="25908" y="4062984"/>
                </a:lnTo>
                <a:lnTo>
                  <a:pt x="12192" y="4050792"/>
                </a:lnTo>
                <a:lnTo>
                  <a:pt x="12192" y="4076700"/>
                </a:lnTo>
                <a:lnTo>
                  <a:pt x="25908" y="4076700"/>
                </a:lnTo>
                <a:close/>
              </a:path>
              <a:path w="4406265" h="4076700">
                <a:moveTo>
                  <a:pt x="4392165" y="25908"/>
                </a:moveTo>
                <a:lnTo>
                  <a:pt x="4379973" y="12192"/>
                </a:lnTo>
                <a:lnTo>
                  <a:pt x="4379973" y="25908"/>
                </a:lnTo>
                <a:lnTo>
                  <a:pt x="4392165" y="25908"/>
                </a:lnTo>
                <a:close/>
              </a:path>
              <a:path w="4406265" h="4076700">
                <a:moveTo>
                  <a:pt x="4392165" y="4050792"/>
                </a:moveTo>
                <a:lnTo>
                  <a:pt x="4392165" y="25908"/>
                </a:lnTo>
                <a:lnTo>
                  <a:pt x="4379973" y="25908"/>
                </a:lnTo>
                <a:lnTo>
                  <a:pt x="4379973" y="4050792"/>
                </a:lnTo>
                <a:lnTo>
                  <a:pt x="4392165" y="4050792"/>
                </a:lnTo>
                <a:close/>
              </a:path>
              <a:path w="4406265" h="4076700">
                <a:moveTo>
                  <a:pt x="4392165" y="4076700"/>
                </a:moveTo>
                <a:lnTo>
                  <a:pt x="4392165" y="4050792"/>
                </a:lnTo>
                <a:lnTo>
                  <a:pt x="4379973" y="4062984"/>
                </a:lnTo>
                <a:lnTo>
                  <a:pt x="4379973" y="4076700"/>
                </a:lnTo>
                <a:lnTo>
                  <a:pt x="4392165" y="4076700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42297" y="2590290"/>
            <a:ext cx="4380230" cy="3933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001F5F"/>
                </a:solidFill>
                <a:latin typeface="Arial"/>
                <a:cs typeface="Arial"/>
              </a:rPr>
              <a:t>a </a:t>
            </a:r>
            <a:r>
              <a:rPr sz="1800" spc="-155" dirty="0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sz="1800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001F5F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1415"/>
              </a:spcBef>
            </a:pPr>
            <a:r>
              <a:rPr sz="1800" spc="-60" dirty="0">
                <a:solidFill>
                  <a:srgbClr val="001F5F"/>
                </a:solidFill>
                <a:latin typeface="Arial"/>
                <a:cs typeface="Arial"/>
              </a:rPr>
              <a:t>b </a:t>
            </a:r>
            <a:r>
              <a:rPr sz="1800" spc="-155" dirty="0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sz="18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4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90805" marR="351155">
              <a:lnSpc>
                <a:spcPct val="165600"/>
              </a:lnSpc>
            </a:pPr>
            <a:r>
              <a:rPr sz="1800" spc="-50" dirty="0">
                <a:solidFill>
                  <a:srgbClr val="001F5F"/>
                </a:solidFill>
                <a:latin typeface="Arial"/>
                <a:cs typeface="Arial"/>
              </a:rPr>
              <a:t>print("Value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1800" spc="-140" dirty="0">
                <a:solidFill>
                  <a:srgbClr val="001F5F"/>
                </a:solidFill>
                <a:latin typeface="Arial"/>
                <a:cs typeface="Arial"/>
              </a:rPr>
              <a:t>a </a:t>
            </a:r>
            <a:r>
              <a:rPr sz="1800" spc="-85" dirty="0">
                <a:solidFill>
                  <a:srgbClr val="001F5F"/>
                </a:solidFill>
                <a:latin typeface="Arial"/>
                <a:cs typeface="Arial"/>
              </a:rPr>
              <a:t>and </a:t>
            </a:r>
            <a:r>
              <a:rPr sz="1800" spc="-60" dirty="0">
                <a:solidFill>
                  <a:srgbClr val="001F5F"/>
                </a:solidFill>
                <a:latin typeface="Arial"/>
                <a:cs typeface="Arial"/>
              </a:rPr>
              <a:t>b </a:t>
            </a:r>
            <a:r>
              <a:rPr sz="1800" spc="-55" dirty="0">
                <a:solidFill>
                  <a:srgbClr val="001F5F"/>
                </a:solidFill>
                <a:latin typeface="Arial"/>
                <a:cs typeface="Arial"/>
              </a:rPr>
              <a:t>before</a:t>
            </a:r>
            <a:r>
              <a:rPr sz="1800" spc="-1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001F5F"/>
                </a:solidFill>
                <a:latin typeface="Arial"/>
                <a:cs typeface="Arial"/>
              </a:rPr>
              <a:t>increment") 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print("id of </a:t>
            </a:r>
            <a:r>
              <a:rPr sz="1800" spc="-80" dirty="0">
                <a:solidFill>
                  <a:srgbClr val="001F5F"/>
                </a:solidFill>
                <a:latin typeface="Arial"/>
                <a:cs typeface="Arial"/>
              </a:rPr>
              <a:t>a:</a:t>
            </a:r>
            <a:r>
              <a:rPr sz="1800" spc="-229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001F5F"/>
                </a:solidFill>
                <a:latin typeface="Arial"/>
                <a:cs typeface="Arial"/>
              </a:rPr>
              <a:t>",id(a))</a:t>
            </a:r>
            <a:endParaRPr sz="1800">
              <a:latin typeface="Arial"/>
              <a:cs typeface="Arial"/>
            </a:endParaRPr>
          </a:p>
          <a:p>
            <a:pPr marL="90805" marR="2321560">
              <a:lnSpc>
                <a:spcPct val="165600"/>
              </a:lnSpc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print("id of </a:t>
            </a:r>
            <a:r>
              <a:rPr sz="1800" spc="-40" dirty="0">
                <a:solidFill>
                  <a:srgbClr val="001F5F"/>
                </a:solidFill>
                <a:latin typeface="Arial"/>
                <a:cs typeface="Arial"/>
              </a:rPr>
              <a:t>b:</a:t>
            </a:r>
            <a:r>
              <a:rPr sz="1800" spc="-2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001F5F"/>
                </a:solidFill>
                <a:latin typeface="Arial"/>
                <a:cs typeface="Arial"/>
              </a:rPr>
              <a:t>",id(b))  </a:t>
            </a:r>
            <a:r>
              <a:rPr sz="1800" spc="-60" dirty="0">
                <a:solidFill>
                  <a:srgbClr val="001F5F"/>
                </a:solidFill>
                <a:latin typeface="Arial"/>
                <a:cs typeface="Arial"/>
              </a:rPr>
              <a:t>b </a:t>
            </a:r>
            <a:r>
              <a:rPr sz="1800" spc="-155" dirty="0">
                <a:solidFill>
                  <a:srgbClr val="001F5F"/>
                </a:solidFill>
                <a:latin typeface="Arial"/>
                <a:cs typeface="Arial"/>
              </a:rPr>
              <a:t>= </a:t>
            </a:r>
            <a:r>
              <a:rPr sz="1800" spc="-140" dirty="0">
                <a:solidFill>
                  <a:srgbClr val="001F5F"/>
                </a:solidFill>
                <a:latin typeface="Arial"/>
                <a:cs typeface="Arial"/>
              </a:rPr>
              <a:t>a </a:t>
            </a:r>
            <a:r>
              <a:rPr sz="1800" spc="-155" dirty="0">
                <a:solidFill>
                  <a:srgbClr val="001F5F"/>
                </a:solidFill>
                <a:latin typeface="Arial"/>
                <a:cs typeface="Arial"/>
              </a:rPr>
              <a:t>+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001F5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90805" marR="514350">
              <a:lnSpc>
                <a:spcPct val="165600"/>
              </a:lnSpc>
            </a:pPr>
            <a:r>
              <a:rPr sz="1800" spc="-50" dirty="0">
                <a:solidFill>
                  <a:srgbClr val="001F5F"/>
                </a:solidFill>
                <a:latin typeface="Arial"/>
                <a:cs typeface="Arial"/>
              </a:rPr>
              <a:t>print("Value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1800" spc="-140" dirty="0">
                <a:solidFill>
                  <a:srgbClr val="001F5F"/>
                </a:solidFill>
                <a:latin typeface="Arial"/>
                <a:cs typeface="Arial"/>
              </a:rPr>
              <a:t>a </a:t>
            </a:r>
            <a:r>
              <a:rPr sz="1800" spc="-85" dirty="0">
                <a:solidFill>
                  <a:srgbClr val="001F5F"/>
                </a:solidFill>
                <a:latin typeface="Arial"/>
                <a:cs typeface="Arial"/>
              </a:rPr>
              <a:t>and </a:t>
            </a:r>
            <a:r>
              <a:rPr sz="1800" spc="-60" dirty="0">
                <a:solidFill>
                  <a:srgbClr val="001F5F"/>
                </a:solidFill>
                <a:latin typeface="Arial"/>
                <a:cs typeface="Arial"/>
              </a:rPr>
              <a:t>b </a:t>
            </a:r>
            <a:r>
              <a:rPr sz="1800" spc="-25" dirty="0">
                <a:solidFill>
                  <a:srgbClr val="001F5F"/>
                </a:solidFill>
                <a:latin typeface="Arial"/>
                <a:cs typeface="Arial"/>
              </a:rPr>
              <a:t>after</a:t>
            </a:r>
            <a:r>
              <a:rPr sz="1800" spc="-1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001F5F"/>
                </a:solidFill>
                <a:latin typeface="Arial"/>
                <a:cs typeface="Arial"/>
              </a:rPr>
              <a:t>increment") 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print("id of </a:t>
            </a:r>
            <a:r>
              <a:rPr sz="1800" spc="-80" dirty="0">
                <a:solidFill>
                  <a:srgbClr val="001F5F"/>
                </a:solidFill>
                <a:latin typeface="Arial"/>
                <a:cs typeface="Arial"/>
              </a:rPr>
              <a:t>a:</a:t>
            </a:r>
            <a:r>
              <a:rPr sz="1800" spc="-229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001F5F"/>
                </a:solidFill>
                <a:latin typeface="Arial"/>
                <a:cs typeface="Arial"/>
              </a:rPr>
              <a:t>",id(a))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1415"/>
              </a:spcBef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print("id of </a:t>
            </a:r>
            <a:r>
              <a:rPr sz="1800" spc="-40" dirty="0">
                <a:solidFill>
                  <a:srgbClr val="001F5F"/>
                </a:solidFill>
                <a:latin typeface="Arial"/>
                <a:cs typeface="Arial"/>
              </a:rPr>
              <a:t>b:</a:t>
            </a:r>
            <a:r>
              <a:rPr sz="1800" spc="-2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001F5F"/>
                </a:solidFill>
                <a:latin typeface="Arial"/>
                <a:cs typeface="Arial"/>
              </a:rPr>
              <a:t>",id(b))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1036" y="988773"/>
            <a:ext cx="6383020" cy="119062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250"/>
              </a:spcBef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Id(object)</a:t>
            </a:r>
            <a:endParaRPr sz="180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015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Returns identity of an object. It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is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the address of object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in</a:t>
            </a:r>
            <a:r>
              <a:rPr sz="1600" spc="17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memory</a:t>
            </a:r>
            <a:endParaRPr sz="160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01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It will be unique and constant throughout the lifetime of an</a:t>
            </a:r>
            <a:r>
              <a:rPr sz="1600" spc="16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object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2689" y="2283966"/>
            <a:ext cx="817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Example:</a:t>
            </a:r>
            <a:endParaRPr sz="1400">
              <a:latin typeface="Helvetica-BoldOblique"/>
              <a:cs typeface="Helvetica-BoldObliq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90366" y="2642616"/>
            <a:ext cx="3461385" cy="2689860"/>
          </a:xfrm>
          <a:custGeom>
            <a:avLst/>
            <a:gdLst/>
            <a:ahLst/>
            <a:cxnLst/>
            <a:rect l="l" t="t" r="r" b="b"/>
            <a:pathLst>
              <a:path w="3461384" h="2689860">
                <a:moveTo>
                  <a:pt x="0" y="0"/>
                </a:moveTo>
                <a:lnTo>
                  <a:pt x="0" y="2689860"/>
                </a:lnTo>
                <a:lnTo>
                  <a:pt x="3461004" y="2689860"/>
                </a:lnTo>
                <a:lnTo>
                  <a:pt x="34610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78174" y="2630424"/>
            <a:ext cx="3485515" cy="2715895"/>
          </a:xfrm>
          <a:custGeom>
            <a:avLst/>
            <a:gdLst/>
            <a:ahLst/>
            <a:cxnLst/>
            <a:rect l="l" t="t" r="r" b="b"/>
            <a:pathLst>
              <a:path w="3485515" h="2715895">
                <a:moveTo>
                  <a:pt x="3485388" y="2709672"/>
                </a:moveTo>
                <a:lnTo>
                  <a:pt x="3485388" y="6096"/>
                </a:lnTo>
                <a:lnTo>
                  <a:pt x="3479292" y="0"/>
                </a:lnTo>
                <a:lnTo>
                  <a:pt x="6096" y="0"/>
                </a:lnTo>
                <a:lnTo>
                  <a:pt x="0" y="6096"/>
                </a:lnTo>
                <a:lnTo>
                  <a:pt x="0" y="2709672"/>
                </a:lnTo>
                <a:lnTo>
                  <a:pt x="6096" y="2715768"/>
                </a:lnTo>
                <a:lnTo>
                  <a:pt x="12192" y="2715768"/>
                </a:lnTo>
                <a:lnTo>
                  <a:pt x="12192" y="25908"/>
                </a:lnTo>
                <a:lnTo>
                  <a:pt x="24384" y="12192"/>
                </a:lnTo>
                <a:lnTo>
                  <a:pt x="24384" y="25908"/>
                </a:lnTo>
                <a:lnTo>
                  <a:pt x="3459480" y="25908"/>
                </a:lnTo>
                <a:lnTo>
                  <a:pt x="3459480" y="12192"/>
                </a:lnTo>
                <a:lnTo>
                  <a:pt x="3473196" y="25908"/>
                </a:lnTo>
                <a:lnTo>
                  <a:pt x="3473196" y="2715768"/>
                </a:lnTo>
                <a:lnTo>
                  <a:pt x="3479292" y="2715768"/>
                </a:lnTo>
                <a:lnTo>
                  <a:pt x="3485388" y="2709672"/>
                </a:lnTo>
                <a:close/>
              </a:path>
              <a:path w="3485515" h="2715895">
                <a:moveTo>
                  <a:pt x="24384" y="25908"/>
                </a:moveTo>
                <a:lnTo>
                  <a:pt x="24384" y="12192"/>
                </a:lnTo>
                <a:lnTo>
                  <a:pt x="12192" y="25908"/>
                </a:lnTo>
                <a:lnTo>
                  <a:pt x="24384" y="25908"/>
                </a:lnTo>
                <a:close/>
              </a:path>
              <a:path w="3485515" h="2715895">
                <a:moveTo>
                  <a:pt x="24384" y="2689860"/>
                </a:moveTo>
                <a:lnTo>
                  <a:pt x="24384" y="25908"/>
                </a:lnTo>
                <a:lnTo>
                  <a:pt x="12192" y="25908"/>
                </a:lnTo>
                <a:lnTo>
                  <a:pt x="12192" y="2689860"/>
                </a:lnTo>
                <a:lnTo>
                  <a:pt x="24384" y="2689860"/>
                </a:lnTo>
                <a:close/>
              </a:path>
              <a:path w="3485515" h="2715895">
                <a:moveTo>
                  <a:pt x="3473196" y="2689860"/>
                </a:moveTo>
                <a:lnTo>
                  <a:pt x="12192" y="2689860"/>
                </a:lnTo>
                <a:lnTo>
                  <a:pt x="24384" y="2702052"/>
                </a:lnTo>
                <a:lnTo>
                  <a:pt x="24384" y="2715768"/>
                </a:lnTo>
                <a:lnTo>
                  <a:pt x="3459480" y="2715768"/>
                </a:lnTo>
                <a:lnTo>
                  <a:pt x="3459480" y="2702052"/>
                </a:lnTo>
                <a:lnTo>
                  <a:pt x="3473196" y="2689860"/>
                </a:lnTo>
                <a:close/>
              </a:path>
              <a:path w="3485515" h="2715895">
                <a:moveTo>
                  <a:pt x="24384" y="2715768"/>
                </a:moveTo>
                <a:lnTo>
                  <a:pt x="24384" y="2702052"/>
                </a:lnTo>
                <a:lnTo>
                  <a:pt x="12192" y="2689860"/>
                </a:lnTo>
                <a:lnTo>
                  <a:pt x="12192" y="2715768"/>
                </a:lnTo>
                <a:lnTo>
                  <a:pt x="24384" y="2715768"/>
                </a:lnTo>
                <a:close/>
              </a:path>
              <a:path w="3485515" h="2715895">
                <a:moveTo>
                  <a:pt x="3473196" y="25908"/>
                </a:moveTo>
                <a:lnTo>
                  <a:pt x="3459480" y="12192"/>
                </a:lnTo>
                <a:lnTo>
                  <a:pt x="3459480" y="25908"/>
                </a:lnTo>
                <a:lnTo>
                  <a:pt x="3473196" y="25908"/>
                </a:lnTo>
                <a:close/>
              </a:path>
              <a:path w="3485515" h="2715895">
                <a:moveTo>
                  <a:pt x="3473196" y="2689860"/>
                </a:moveTo>
                <a:lnTo>
                  <a:pt x="3473196" y="25908"/>
                </a:lnTo>
                <a:lnTo>
                  <a:pt x="3459480" y="25908"/>
                </a:lnTo>
                <a:lnTo>
                  <a:pt x="3459480" y="2689860"/>
                </a:lnTo>
                <a:lnTo>
                  <a:pt x="3473196" y="2689860"/>
                </a:lnTo>
                <a:close/>
              </a:path>
              <a:path w="3485515" h="2715895">
                <a:moveTo>
                  <a:pt x="3473196" y="2715768"/>
                </a:moveTo>
                <a:lnTo>
                  <a:pt x="3473196" y="2689860"/>
                </a:lnTo>
                <a:lnTo>
                  <a:pt x="3459480" y="2702052"/>
                </a:lnTo>
                <a:lnTo>
                  <a:pt x="3459480" y="2715768"/>
                </a:lnTo>
                <a:lnTo>
                  <a:pt x="3473196" y="2715768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69111" y="2674110"/>
            <a:ext cx="3187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001F5F"/>
                </a:solidFill>
                <a:latin typeface="Arial"/>
                <a:cs typeface="Arial"/>
              </a:rPr>
              <a:t>Value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1800" spc="-140" dirty="0">
                <a:solidFill>
                  <a:srgbClr val="001F5F"/>
                </a:solidFill>
                <a:latin typeface="Arial"/>
                <a:cs typeface="Arial"/>
              </a:rPr>
              <a:t>a </a:t>
            </a:r>
            <a:r>
              <a:rPr sz="1800" spc="-85" dirty="0">
                <a:solidFill>
                  <a:srgbClr val="001F5F"/>
                </a:solidFill>
                <a:latin typeface="Arial"/>
                <a:cs typeface="Arial"/>
              </a:rPr>
              <a:t>and </a:t>
            </a:r>
            <a:r>
              <a:rPr sz="1800" spc="-60" dirty="0">
                <a:solidFill>
                  <a:srgbClr val="001F5F"/>
                </a:solidFill>
                <a:latin typeface="Arial"/>
                <a:cs typeface="Arial"/>
              </a:rPr>
              <a:t>b </a:t>
            </a:r>
            <a:r>
              <a:rPr sz="1800" spc="-55" dirty="0">
                <a:solidFill>
                  <a:srgbClr val="001F5F"/>
                </a:solidFill>
                <a:latin typeface="Arial"/>
                <a:cs typeface="Arial"/>
              </a:rPr>
              <a:t>before</a:t>
            </a:r>
            <a:r>
              <a:rPr sz="1800" spc="-1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001F5F"/>
                </a:solidFill>
                <a:latin typeface="Arial"/>
                <a:cs typeface="Arial"/>
              </a:rPr>
              <a:t>increment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9111" y="3128262"/>
            <a:ext cx="1929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001F5F"/>
                </a:solidFill>
                <a:latin typeface="Arial"/>
                <a:cs typeface="Arial"/>
              </a:rPr>
              <a:t>id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1800" spc="-80" dirty="0">
                <a:solidFill>
                  <a:srgbClr val="001F5F"/>
                </a:solidFill>
                <a:latin typeface="Arial"/>
                <a:cs typeface="Arial"/>
              </a:rPr>
              <a:t>a:</a:t>
            </a:r>
            <a:r>
              <a:rPr sz="1800" spc="1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001F5F"/>
                </a:solidFill>
                <a:latin typeface="Arial"/>
                <a:cs typeface="Arial"/>
              </a:rPr>
              <a:t>1815592664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69111" y="3582414"/>
            <a:ext cx="1939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001F5F"/>
                </a:solidFill>
                <a:latin typeface="Arial"/>
                <a:cs typeface="Arial"/>
              </a:rPr>
              <a:t>id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1800" spc="-40" dirty="0">
                <a:solidFill>
                  <a:srgbClr val="001F5F"/>
                </a:solidFill>
                <a:latin typeface="Arial"/>
                <a:cs typeface="Arial"/>
              </a:rPr>
              <a:t>b:</a:t>
            </a:r>
            <a:r>
              <a:rPr sz="1800" spc="1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001F5F"/>
                </a:solidFill>
                <a:latin typeface="Arial"/>
                <a:cs typeface="Arial"/>
              </a:rPr>
              <a:t>1815592664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69111" y="4036566"/>
            <a:ext cx="3021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001F5F"/>
                </a:solidFill>
                <a:latin typeface="Arial"/>
                <a:cs typeface="Arial"/>
              </a:rPr>
              <a:t>Value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1800" spc="-140" dirty="0">
                <a:solidFill>
                  <a:srgbClr val="001F5F"/>
                </a:solidFill>
                <a:latin typeface="Arial"/>
                <a:cs typeface="Arial"/>
              </a:rPr>
              <a:t>a </a:t>
            </a:r>
            <a:r>
              <a:rPr sz="1800" spc="-85" dirty="0">
                <a:solidFill>
                  <a:srgbClr val="001F5F"/>
                </a:solidFill>
                <a:latin typeface="Arial"/>
                <a:cs typeface="Arial"/>
              </a:rPr>
              <a:t>and </a:t>
            </a:r>
            <a:r>
              <a:rPr sz="1800" spc="-60" dirty="0">
                <a:solidFill>
                  <a:srgbClr val="001F5F"/>
                </a:solidFill>
                <a:latin typeface="Arial"/>
                <a:cs typeface="Arial"/>
              </a:rPr>
              <a:t>b </a:t>
            </a:r>
            <a:r>
              <a:rPr sz="1800" spc="-25" dirty="0">
                <a:solidFill>
                  <a:srgbClr val="001F5F"/>
                </a:solidFill>
                <a:latin typeface="Arial"/>
                <a:cs typeface="Arial"/>
              </a:rPr>
              <a:t>after</a:t>
            </a:r>
            <a:r>
              <a:rPr sz="1800" spc="-1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001F5F"/>
                </a:solidFill>
                <a:latin typeface="Arial"/>
                <a:cs typeface="Arial"/>
              </a:rPr>
              <a:t>increment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69111" y="4490718"/>
            <a:ext cx="1929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001F5F"/>
                </a:solidFill>
                <a:latin typeface="Arial"/>
                <a:cs typeface="Arial"/>
              </a:rPr>
              <a:t>id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1800" spc="-80" dirty="0">
                <a:solidFill>
                  <a:srgbClr val="001F5F"/>
                </a:solidFill>
                <a:latin typeface="Arial"/>
                <a:cs typeface="Arial"/>
              </a:rPr>
              <a:t>a:</a:t>
            </a:r>
            <a:r>
              <a:rPr sz="1800" spc="1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001F5F"/>
                </a:solidFill>
                <a:latin typeface="Arial"/>
                <a:cs typeface="Arial"/>
              </a:rPr>
              <a:t>1815592664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69111" y="4944869"/>
            <a:ext cx="1939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001F5F"/>
                </a:solidFill>
                <a:latin typeface="Arial"/>
                <a:cs typeface="Arial"/>
              </a:rPr>
              <a:t>id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1800" spc="-40" dirty="0">
                <a:solidFill>
                  <a:srgbClr val="001F5F"/>
                </a:solidFill>
                <a:latin typeface="Arial"/>
                <a:cs typeface="Arial"/>
              </a:rPr>
              <a:t>b:</a:t>
            </a:r>
            <a:r>
              <a:rPr sz="1800" spc="1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001F5F"/>
                </a:solidFill>
                <a:latin typeface="Arial"/>
                <a:cs typeface="Arial"/>
              </a:rPr>
              <a:t>1815592680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77671" y="2331211"/>
            <a:ext cx="6076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O</a:t>
            </a:r>
            <a:r>
              <a:rPr sz="1400" b="1" i="1" spc="-10" dirty="0">
                <a:solidFill>
                  <a:srgbClr val="6C6D70"/>
                </a:solidFill>
                <a:latin typeface="Helvetica-BoldOblique"/>
                <a:cs typeface="Helvetica-BoldOblique"/>
              </a:rPr>
              <a:t>u</a:t>
            </a:r>
            <a:r>
              <a:rPr sz="1400" b="1" i="1" dirty="0">
                <a:solidFill>
                  <a:srgbClr val="6C6D70"/>
                </a:solidFill>
                <a:latin typeface="Helvetica-BoldOblique"/>
                <a:cs typeface="Helvetica-BoldOblique"/>
              </a:rPr>
              <a:t>t</a:t>
            </a:r>
            <a:r>
              <a:rPr sz="1400" b="1" i="1" spc="-10" dirty="0">
                <a:solidFill>
                  <a:srgbClr val="6C6D70"/>
                </a:solidFill>
                <a:latin typeface="Helvetica-BoldOblique"/>
                <a:cs typeface="Helvetica-BoldOblique"/>
              </a:rPr>
              <a:t>pu</a:t>
            </a:r>
            <a:r>
              <a:rPr sz="1400" b="1" i="1" dirty="0">
                <a:solidFill>
                  <a:srgbClr val="6C6D70"/>
                </a:solidFill>
                <a:latin typeface="Helvetica-BoldOblique"/>
                <a:cs typeface="Helvetica-BoldOblique"/>
              </a:rPr>
              <a:t>t</a:t>
            </a:r>
            <a:endParaRPr sz="1400">
              <a:latin typeface="Helvetica-BoldOblique"/>
              <a:cs typeface="Helvetica-BoldObliqu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77373" y="5218176"/>
            <a:ext cx="3286125" cy="1441450"/>
          </a:xfrm>
          <a:custGeom>
            <a:avLst/>
            <a:gdLst/>
            <a:ahLst/>
            <a:cxnLst/>
            <a:rect l="l" t="t" r="r" b="b"/>
            <a:pathLst>
              <a:path w="3286125" h="1441450">
                <a:moveTo>
                  <a:pt x="2451520" y="0"/>
                </a:moveTo>
                <a:lnTo>
                  <a:pt x="1771816" y="403860"/>
                </a:lnTo>
                <a:lnTo>
                  <a:pt x="1711238" y="402691"/>
                </a:lnTo>
                <a:lnTo>
                  <a:pt x="1650903" y="402227"/>
                </a:lnTo>
                <a:lnTo>
                  <a:pt x="1590861" y="402460"/>
                </a:lnTo>
                <a:lnTo>
                  <a:pt x="1531161" y="403381"/>
                </a:lnTo>
                <a:lnTo>
                  <a:pt x="1471855" y="404981"/>
                </a:lnTo>
                <a:lnTo>
                  <a:pt x="1412932" y="407254"/>
                </a:lnTo>
                <a:lnTo>
                  <a:pt x="1354618" y="410183"/>
                </a:lnTo>
                <a:lnTo>
                  <a:pt x="1296789" y="413768"/>
                </a:lnTo>
                <a:lnTo>
                  <a:pt x="1239551" y="417998"/>
                </a:lnTo>
                <a:lnTo>
                  <a:pt x="1182955" y="422864"/>
                </a:lnTo>
                <a:lnTo>
                  <a:pt x="1127051" y="428356"/>
                </a:lnTo>
                <a:lnTo>
                  <a:pt x="1071889" y="434468"/>
                </a:lnTo>
                <a:lnTo>
                  <a:pt x="1017519" y="441189"/>
                </a:lnTo>
                <a:lnTo>
                  <a:pt x="963989" y="448512"/>
                </a:lnTo>
                <a:lnTo>
                  <a:pt x="910756" y="456525"/>
                </a:lnTo>
                <a:lnTo>
                  <a:pt x="859655" y="464926"/>
                </a:lnTo>
                <a:lnTo>
                  <a:pt x="808949" y="474000"/>
                </a:lnTo>
                <a:lnTo>
                  <a:pt x="759285" y="483641"/>
                </a:lnTo>
                <a:lnTo>
                  <a:pt x="710711" y="493840"/>
                </a:lnTo>
                <a:lnTo>
                  <a:pt x="663278" y="504588"/>
                </a:lnTo>
                <a:lnTo>
                  <a:pt x="617035" y="515878"/>
                </a:lnTo>
                <a:lnTo>
                  <a:pt x="572033" y="527699"/>
                </a:lnTo>
                <a:lnTo>
                  <a:pt x="528321" y="540043"/>
                </a:lnTo>
                <a:lnTo>
                  <a:pt x="485949" y="552902"/>
                </a:lnTo>
                <a:lnTo>
                  <a:pt x="444968" y="566268"/>
                </a:lnTo>
                <a:lnTo>
                  <a:pt x="405426" y="580130"/>
                </a:lnTo>
                <a:lnTo>
                  <a:pt x="367374" y="594482"/>
                </a:lnTo>
                <a:lnTo>
                  <a:pt x="330862" y="609314"/>
                </a:lnTo>
                <a:lnTo>
                  <a:pt x="295939" y="624617"/>
                </a:lnTo>
                <a:lnTo>
                  <a:pt x="231061" y="656603"/>
                </a:lnTo>
                <a:lnTo>
                  <a:pt x="173140" y="690372"/>
                </a:lnTo>
                <a:lnTo>
                  <a:pt x="140190" y="712450"/>
                </a:lnTo>
                <a:lnTo>
                  <a:pt x="84962" y="757300"/>
                </a:lnTo>
                <a:lnTo>
                  <a:pt x="43729" y="802850"/>
                </a:lnTo>
                <a:lnTo>
                  <a:pt x="16205" y="848831"/>
                </a:lnTo>
                <a:lnTo>
                  <a:pt x="2105" y="894973"/>
                </a:lnTo>
                <a:lnTo>
                  <a:pt x="0" y="918021"/>
                </a:lnTo>
                <a:lnTo>
                  <a:pt x="1144" y="941007"/>
                </a:lnTo>
                <a:lnTo>
                  <a:pt x="13037" y="986663"/>
                </a:lnTo>
                <a:lnTo>
                  <a:pt x="37500" y="1031672"/>
                </a:lnTo>
                <a:lnTo>
                  <a:pt x="74247" y="1075764"/>
                </a:lnTo>
                <a:lnTo>
                  <a:pt x="122993" y="1118668"/>
                </a:lnTo>
                <a:lnTo>
                  <a:pt x="183455" y="1160117"/>
                </a:lnTo>
                <a:lnTo>
                  <a:pt x="217989" y="1180211"/>
                </a:lnTo>
                <a:lnTo>
                  <a:pt x="255345" y="1199840"/>
                </a:lnTo>
                <a:lnTo>
                  <a:pt x="295488" y="1218970"/>
                </a:lnTo>
                <a:lnTo>
                  <a:pt x="338381" y="1237568"/>
                </a:lnTo>
                <a:lnTo>
                  <a:pt x="383989" y="1255599"/>
                </a:lnTo>
                <a:lnTo>
                  <a:pt x="432276" y="1273030"/>
                </a:lnTo>
                <a:lnTo>
                  <a:pt x="483207" y="1289828"/>
                </a:lnTo>
                <a:lnTo>
                  <a:pt x="536746" y="1305958"/>
                </a:lnTo>
                <a:lnTo>
                  <a:pt x="592858" y="1321388"/>
                </a:lnTo>
                <a:lnTo>
                  <a:pt x="651506" y="1336082"/>
                </a:lnTo>
                <a:lnTo>
                  <a:pt x="712656" y="1350008"/>
                </a:lnTo>
                <a:lnTo>
                  <a:pt x="776271" y="1363132"/>
                </a:lnTo>
                <a:lnTo>
                  <a:pt x="842316" y="1375421"/>
                </a:lnTo>
                <a:lnTo>
                  <a:pt x="911352" y="1386929"/>
                </a:lnTo>
                <a:lnTo>
                  <a:pt x="965158" y="1395029"/>
                </a:lnTo>
                <a:lnTo>
                  <a:pt x="1020025" y="1402534"/>
                </a:lnTo>
                <a:lnTo>
                  <a:pt x="1075307" y="1409358"/>
                </a:lnTo>
                <a:lnTo>
                  <a:pt x="1130955" y="1415508"/>
                </a:lnTo>
                <a:lnTo>
                  <a:pt x="1186918" y="1420988"/>
                </a:lnTo>
                <a:lnTo>
                  <a:pt x="1243147" y="1425805"/>
                </a:lnTo>
                <a:lnTo>
                  <a:pt x="1299592" y="1429964"/>
                </a:lnTo>
                <a:lnTo>
                  <a:pt x="1356204" y="1433469"/>
                </a:lnTo>
                <a:lnTo>
                  <a:pt x="1412990" y="1436329"/>
                </a:lnTo>
                <a:lnTo>
                  <a:pt x="1469728" y="1438543"/>
                </a:lnTo>
                <a:lnTo>
                  <a:pt x="1526540" y="1440122"/>
                </a:lnTo>
                <a:lnTo>
                  <a:pt x="1583319" y="1441070"/>
                </a:lnTo>
                <a:lnTo>
                  <a:pt x="1640016" y="1441392"/>
                </a:lnTo>
                <a:lnTo>
                  <a:pt x="1696581" y="1441093"/>
                </a:lnTo>
                <a:lnTo>
                  <a:pt x="1752964" y="1440180"/>
                </a:lnTo>
                <a:lnTo>
                  <a:pt x="1809115" y="1438656"/>
                </a:lnTo>
                <a:lnTo>
                  <a:pt x="1864984" y="1436529"/>
                </a:lnTo>
                <a:lnTo>
                  <a:pt x="1920522" y="1433803"/>
                </a:lnTo>
                <a:lnTo>
                  <a:pt x="1975679" y="1430484"/>
                </a:lnTo>
                <a:lnTo>
                  <a:pt x="2030405" y="1426576"/>
                </a:lnTo>
                <a:lnTo>
                  <a:pt x="2084650" y="1422087"/>
                </a:lnTo>
                <a:lnTo>
                  <a:pt x="2138365" y="1417020"/>
                </a:lnTo>
                <a:lnTo>
                  <a:pt x="2191500" y="1411381"/>
                </a:lnTo>
                <a:lnTo>
                  <a:pt x="2244005" y="1405176"/>
                </a:lnTo>
                <a:lnTo>
                  <a:pt x="2295830" y="1398411"/>
                </a:lnTo>
                <a:lnTo>
                  <a:pt x="2346925" y="1391090"/>
                </a:lnTo>
                <a:lnTo>
                  <a:pt x="2375320" y="1386648"/>
                </a:lnTo>
                <a:lnTo>
                  <a:pt x="2375320" y="457200"/>
                </a:lnTo>
                <a:lnTo>
                  <a:pt x="2451520" y="0"/>
                </a:lnTo>
                <a:close/>
              </a:path>
              <a:path w="3286125" h="1441450">
                <a:moveTo>
                  <a:pt x="3286077" y="925085"/>
                </a:moveTo>
                <a:lnTo>
                  <a:pt x="3280575" y="879110"/>
                </a:lnTo>
                <a:lnTo>
                  <a:pt x="3262361" y="833676"/>
                </a:lnTo>
                <a:lnTo>
                  <a:pt x="3231721" y="789055"/>
                </a:lnTo>
                <a:lnTo>
                  <a:pt x="3188938" y="745516"/>
                </a:lnTo>
                <a:lnTo>
                  <a:pt x="3134299" y="703328"/>
                </a:lnTo>
                <a:lnTo>
                  <a:pt x="3068087" y="662761"/>
                </a:lnTo>
                <a:lnTo>
                  <a:pt x="3030731" y="643169"/>
                </a:lnTo>
                <a:lnTo>
                  <a:pt x="2990589" y="624084"/>
                </a:lnTo>
                <a:lnTo>
                  <a:pt x="2947696" y="605538"/>
                </a:lnTo>
                <a:lnTo>
                  <a:pt x="2902088" y="587567"/>
                </a:lnTo>
                <a:lnTo>
                  <a:pt x="2853800" y="570203"/>
                </a:lnTo>
                <a:lnTo>
                  <a:pt x="2802869" y="553480"/>
                </a:lnTo>
                <a:lnTo>
                  <a:pt x="2749330" y="537431"/>
                </a:lnTo>
                <a:lnTo>
                  <a:pt x="2693219" y="522092"/>
                </a:lnTo>
                <a:lnTo>
                  <a:pt x="2634570" y="507494"/>
                </a:lnTo>
                <a:lnTo>
                  <a:pt x="2573421" y="493672"/>
                </a:lnTo>
                <a:lnTo>
                  <a:pt x="2509805" y="480660"/>
                </a:lnTo>
                <a:lnTo>
                  <a:pt x="2443760" y="468491"/>
                </a:lnTo>
                <a:lnTo>
                  <a:pt x="2375320" y="457200"/>
                </a:lnTo>
                <a:lnTo>
                  <a:pt x="2375320" y="1386648"/>
                </a:lnTo>
                <a:lnTo>
                  <a:pt x="2446729" y="1374803"/>
                </a:lnTo>
                <a:lnTo>
                  <a:pt x="2495337" y="1365848"/>
                </a:lnTo>
                <a:lnTo>
                  <a:pt x="2543017" y="1356360"/>
                </a:lnTo>
                <a:lnTo>
                  <a:pt x="2589718" y="1346343"/>
                </a:lnTo>
                <a:lnTo>
                  <a:pt x="2635391" y="1335803"/>
                </a:lnTo>
                <a:lnTo>
                  <a:pt x="2679987" y="1324746"/>
                </a:lnTo>
                <a:lnTo>
                  <a:pt x="2723454" y="1313176"/>
                </a:lnTo>
                <a:lnTo>
                  <a:pt x="2765744" y="1301100"/>
                </a:lnTo>
                <a:lnTo>
                  <a:pt x="2806807" y="1288523"/>
                </a:lnTo>
                <a:lnTo>
                  <a:pt x="2846593" y="1275450"/>
                </a:lnTo>
                <a:lnTo>
                  <a:pt x="2885052" y="1261887"/>
                </a:lnTo>
                <a:lnTo>
                  <a:pt x="2922135" y="1247839"/>
                </a:lnTo>
                <a:lnTo>
                  <a:pt x="2957791" y="1233311"/>
                </a:lnTo>
                <a:lnTo>
                  <a:pt x="3024626" y="1202838"/>
                </a:lnTo>
                <a:lnTo>
                  <a:pt x="3085158" y="1170512"/>
                </a:lnTo>
                <a:lnTo>
                  <a:pt x="3145887" y="1131463"/>
                </a:lnTo>
                <a:lnTo>
                  <a:pt x="3201114" y="1086381"/>
                </a:lnTo>
                <a:lnTo>
                  <a:pt x="3242347" y="1040629"/>
                </a:lnTo>
                <a:lnTo>
                  <a:pt x="3269872" y="994477"/>
                </a:lnTo>
                <a:lnTo>
                  <a:pt x="3283972" y="948192"/>
                </a:lnTo>
                <a:lnTo>
                  <a:pt x="3286077" y="925085"/>
                </a:lnTo>
                <a:close/>
              </a:path>
            </a:pathLst>
          </a:custGeom>
          <a:solidFill>
            <a:srgbClr val="00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64586" y="5204460"/>
            <a:ext cx="3302000" cy="1468120"/>
          </a:xfrm>
          <a:custGeom>
            <a:avLst/>
            <a:gdLst/>
            <a:ahLst/>
            <a:cxnLst/>
            <a:rect l="l" t="t" r="r" b="b"/>
            <a:pathLst>
              <a:path w="3302000" h="1468120">
                <a:moveTo>
                  <a:pt x="12700" y="1008888"/>
                </a:moveTo>
                <a:lnTo>
                  <a:pt x="12700" y="859536"/>
                </a:lnTo>
                <a:lnTo>
                  <a:pt x="0" y="873252"/>
                </a:lnTo>
                <a:lnTo>
                  <a:pt x="0" y="981456"/>
                </a:lnTo>
                <a:lnTo>
                  <a:pt x="12700" y="1008888"/>
                </a:lnTo>
                <a:close/>
              </a:path>
              <a:path w="3302000" h="1468120">
                <a:moveTo>
                  <a:pt x="1778000" y="429768"/>
                </a:moveTo>
                <a:lnTo>
                  <a:pt x="1778000" y="403860"/>
                </a:lnTo>
                <a:lnTo>
                  <a:pt x="1651000" y="402336"/>
                </a:lnTo>
                <a:lnTo>
                  <a:pt x="1524000" y="403860"/>
                </a:lnTo>
                <a:lnTo>
                  <a:pt x="1409700" y="408432"/>
                </a:lnTo>
                <a:lnTo>
                  <a:pt x="1282700" y="416052"/>
                </a:lnTo>
                <a:lnTo>
                  <a:pt x="1168400" y="425196"/>
                </a:lnTo>
                <a:lnTo>
                  <a:pt x="1054100" y="437388"/>
                </a:lnTo>
                <a:lnTo>
                  <a:pt x="939800" y="452628"/>
                </a:lnTo>
                <a:lnTo>
                  <a:pt x="838200" y="470916"/>
                </a:lnTo>
                <a:lnTo>
                  <a:pt x="736600" y="490728"/>
                </a:lnTo>
                <a:lnTo>
                  <a:pt x="635000" y="513588"/>
                </a:lnTo>
                <a:lnTo>
                  <a:pt x="546100" y="537972"/>
                </a:lnTo>
                <a:lnTo>
                  <a:pt x="457200" y="563880"/>
                </a:lnTo>
                <a:lnTo>
                  <a:pt x="419100" y="579120"/>
                </a:lnTo>
                <a:lnTo>
                  <a:pt x="381000" y="592836"/>
                </a:lnTo>
                <a:lnTo>
                  <a:pt x="342900" y="608076"/>
                </a:lnTo>
                <a:lnTo>
                  <a:pt x="228600" y="658368"/>
                </a:lnTo>
                <a:lnTo>
                  <a:pt x="203200" y="675132"/>
                </a:lnTo>
                <a:lnTo>
                  <a:pt x="177800" y="693420"/>
                </a:lnTo>
                <a:lnTo>
                  <a:pt x="139700" y="717804"/>
                </a:lnTo>
                <a:lnTo>
                  <a:pt x="114300" y="729996"/>
                </a:lnTo>
                <a:lnTo>
                  <a:pt x="101600" y="742188"/>
                </a:lnTo>
                <a:lnTo>
                  <a:pt x="88900" y="755904"/>
                </a:lnTo>
                <a:lnTo>
                  <a:pt x="63500" y="780288"/>
                </a:lnTo>
                <a:lnTo>
                  <a:pt x="38100" y="807720"/>
                </a:lnTo>
                <a:lnTo>
                  <a:pt x="25400" y="819912"/>
                </a:lnTo>
                <a:lnTo>
                  <a:pt x="12700" y="847344"/>
                </a:lnTo>
                <a:lnTo>
                  <a:pt x="12700" y="1021080"/>
                </a:lnTo>
                <a:lnTo>
                  <a:pt x="25400" y="1034796"/>
                </a:lnTo>
                <a:lnTo>
                  <a:pt x="25400" y="880872"/>
                </a:lnTo>
                <a:lnTo>
                  <a:pt x="38100" y="868680"/>
                </a:lnTo>
                <a:lnTo>
                  <a:pt x="38100" y="858012"/>
                </a:lnTo>
                <a:lnTo>
                  <a:pt x="50800" y="845820"/>
                </a:lnTo>
                <a:lnTo>
                  <a:pt x="50800" y="833628"/>
                </a:lnTo>
                <a:lnTo>
                  <a:pt x="76200" y="809244"/>
                </a:lnTo>
                <a:lnTo>
                  <a:pt x="76200" y="797052"/>
                </a:lnTo>
                <a:lnTo>
                  <a:pt x="88900" y="786384"/>
                </a:lnTo>
                <a:lnTo>
                  <a:pt x="114300" y="762000"/>
                </a:lnTo>
                <a:lnTo>
                  <a:pt x="152400" y="737616"/>
                </a:lnTo>
                <a:lnTo>
                  <a:pt x="165100" y="725424"/>
                </a:lnTo>
                <a:lnTo>
                  <a:pt x="190500" y="714756"/>
                </a:lnTo>
                <a:lnTo>
                  <a:pt x="215900" y="696468"/>
                </a:lnTo>
                <a:lnTo>
                  <a:pt x="241300" y="679704"/>
                </a:lnTo>
                <a:lnTo>
                  <a:pt x="279400" y="662940"/>
                </a:lnTo>
                <a:lnTo>
                  <a:pt x="342900" y="632460"/>
                </a:lnTo>
                <a:lnTo>
                  <a:pt x="419100" y="601980"/>
                </a:lnTo>
                <a:lnTo>
                  <a:pt x="469900" y="588264"/>
                </a:lnTo>
                <a:lnTo>
                  <a:pt x="546100" y="562356"/>
                </a:lnTo>
                <a:lnTo>
                  <a:pt x="647700" y="537972"/>
                </a:lnTo>
                <a:lnTo>
                  <a:pt x="736600" y="515112"/>
                </a:lnTo>
                <a:lnTo>
                  <a:pt x="838200" y="495300"/>
                </a:lnTo>
                <a:lnTo>
                  <a:pt x="952500" y="478536"/>
                </a:lnTo>
                <a:lnTo>
                  <a:pt x="1054100" y="463296"/>
                </a:lnTo>
                <a:lnTo>
                  <a:pt x="1168400" y="451104"/>
                </a:lnTo>
                <a:lnTo>
                  <a:pt x="1282700" y="440436"/>
                </a:lnTo>
                <a:lnTo>
                  <a:pt x="1409700" y="434340"/>
                </a:lnTo>
                <a:lnTo>
                  <a:pt x="1524000" y="429768"/>
                </a:lnTo>
                <a:lnTo>
                  <a:pt x="1651000" y="428244"/>
                </a:lnTo>
                <a:lnTo>
                  <a:pt x="1778000" y="429768"/>
                </a:lnTo>
                <a:close/>
              </a:path>
              <a:path w="3302000" h="1468120">
                <a:moveTo>
                  <a:pt x="3263900" y="1063752"/>
                </a:moveTo>
                <a:lnTo>
                  <a:pt x="3263900" y="1011936"/>
                </a:lnTo>
                <a:lnTo>
                  <a:pt x="3251200" y="1024128"/>
                </a:lnTo>
                <a:lnTo>
                  <a:pt x="3251200" y="1036320"/>
                </a:lnTo>
                <a:lnTo>
                  <a:pt x="3213100" y="1072896"/>
                </a:lnTo>
                <a:lnTo>
                  <a:pt x="3200400" y="1083564"/>
                </a:lnTo>
                <a:lnTo>
                  <a:pt x="3149600" y="1132332"/>
                </a:lnTo>
                <a:lnTo>
                  <a:pt x="3124200" y="1144524"/>
                </a:lnTo>
                <a:lnTo>
                  <a:pt x="3073400" y="1179576"/>
                </a:lnTo>
                <a:lnTo>
                  <a:pt x="3035300" y="1202436"/>
                </a:lnTo>
                <a:lnTo>
                  <a:pt x="2984500" y="1223772"/>
                </a:lnTo>
                <a:lnTo>
                  <a:pt x="2832100" y="1283208"/>
                </a:lnTo>
                <a:lnTo>
                  <a:pt x="2768600" y="1299972"/>
                </a:lnTo>
                <a:lnTo>
                  <a:pt x="2717800" y="1316736"/>
                </a:lnTo>
                <a:lnTo>
                  <a:pt x="2654300" y="1333500"/>
                </a:lnTo>
                <a:lnTo>
                  <a:pt x="2590800" y="1348740"/>
                </a:lnTo>
                <a:lnTo>
                  <a:pt x="2527300" y="1362456"/>
                </a:lnTo>
                <a:lnTo>
                  <a:pt x="2451100" y="1374648"/>
                </a:lnTo>
                <a:lnTo>
                  <a:pt x="2387600" y="1386840"/>
                </a:lnTo>
                <a:lnTo>
                  <a:pt x="2311400" y="1397508"/>
                </a:lnTo>
                <a:lnTo>
                  <a:pt x="2171700" y="1415796"/>
                </a:lnTo>
                <a:lnTo>
                  <a:pt x="2019300" y="1427988"/>
                </a:lnTo>
                <a:lnTo>
                  <a:pt x="1866900" y="1437132"/>
                </a:lnTo>
                <a:lnTo>
                  <a:pt x="1701800" y="1441704"/>
                </a:lnTo>
                <a:lnTo>
                  <a:pt x="1549400" y="1441704"/>
                </a:lnTo>
                <a:lnTo>
                  <a:pt x="1384300" y="1435608"/>
                </a:lnTo>
                <a:lnTo>
                  <a:pt x="1231900" y="1424940"/>
                </a:lnTo>
                <a:lnTo>
                  <a:pt x="1066800" y="1408176"/>
                </a:lnTo>
                <a:lnTo>
                  <a:pt x="914400" y="1386840"/>
                </a:lnTo>
                <a:lnTo>
                  <a:pt x="876300" y="1382268"/>
                </a:lnTo>
                <a:lnTo>
                  <a:pt x="838200" y="1374648"/>
                </a:lnTo>
                <a:lnTo>
                  <a:pt x="812800" y="1368552"/>
                </a:lnTo>
                <a:lnTo>
                  <a:pt x="774700" y="1360932"/>
                </a:lnTo>
                <a:lnTo>
                  <a:pt x="736600" y="1354836"/>
                </a:lnTo>
                <a:lnTo>
                  <a:pt x="673100" y="1339596"/>
                </a:lnTo>
                <a:lnTo>
                  <a:pt x="635000" y="1331976"/>
                </a:lnTo>
                <a:lnTo>
                  <a:pt x="609600" y="1322832"/>
                </a:lnTo>
                <a:lnTo>
                  <a:pt x="546100" y="1307592"/>
                </a:lnTo>
                <a:lnTo>
                  <a:pt x="482600" y="1289304"/>
                </a:lnTo>
                <a:lnTo>
                  <a:pt x="406400" y="1261872"/>
                </a:lnTo>
                <a:lnTo>
                  <a:pt x="381000" y="1251204"/>
                </a:lnTo>
                <a:lnTo>
                  <a:pt x="355600" y="1242060"/>
                </a:lnTo>
                <a:lnTo>
                  <a:pt x="330200" y="1231392"/>
                </a:lnTo>
                <a:lnTo>
                  <a:pt x="304800" y="1222248"/>
                </a:lnTo>
                <a:lnTo>
                  <a:pt x="241300" y="1190244"/>
                </a:lnTo>
                <a:lnTo>
                  <a:pt x="228600" y="1179576"/>
                </a:lnTo>
                <a:lnTo>
                  <a:pt x="203200" y="1168908"/>
                </a:lnTo>
                <a:lnTo>
                  <a:pt x="177800" y="1147572"/>
                </a:lnTo>
                <a:lnTo>
                  <a:pt x="152400" y="1135380"/>
                </a:lnTo>
                <a:lnTo>
                  <a:pt x="127000" y="1114044"/>
                </a:lnTo>
                <a:lnTo>
                  <a:pt x="114300" y="1101852"/>
                </a:lnTo>
                <a:lnTo>
                  <a:pt x="101600" y="1091184"/>
                </a:lnTo>
                <a:lnTo>
                  <a:pt x="76200" y="1068324"/>
                </a:lnTo>
                <a:lnTo>
                  <a:pt x="63500" y="1043940"/>
                </a:lnTo>
                <a:lnTo>
                  <a:pt x="50800" y="1033272"/>
                </a:lnTo>
                <a:lnTo>
                  <a:pt x="38100" y="1021080"/>
                </a:lnTo>
                <a:lnTo>
                  <a:pt x="38100" y="1008888"/>
                </a:lnTo>
                <a:lnTo>
                  <a:pt x="25400" y="998220"/>
                </a:lnTo>
                <a:lnTo>
                  <a:pt x="25400" y="1046988"/>
                </a:lnTo>
                <a:lnTo>
                  <a:pt x="38100" y="1059180"/>
                </a:lnTo>
                <a:lnTo>
                  <a:pt x="50800" y="1072896"/>
                </a:lnTo>
                <a:lnTo>
                  <a:pt x="114300" y="1133856"/>
                </a:lnTo>
                <a:lnTo>
                  <a:pt x="127000" y="1144524"/>
                </a:lnTo>
                <a:lnTo>
                  <a:pt x="152400" y="1168908"/>
                </a:lnTo>
                <a:lnTo>
                  <a:pt x="177800" y="1179576"/>
                </a:lnTo>
                <a:lnTo>
                  <a:pt x="190500" y="1191768"/>
                </a:lnTo>
                <a:lnTo>
                  <a:pt x="228600" y="1213104"/>
                </a:lnTo>
                <a:lnTo>
                  <a:pt x="279400" y="1234440"/>
                </a:lnTo>
                <a:lnTo>
                  <a:pt x="317500" y="1255776"/>
                </a:lnTo>
                <a:lnTo>
                  <a:pt x="342900" y="1264920"/>
                </a:lnTo>
                <a:lnTo>
                  <a:pt x="368300" y="1275588"/>
                </a:lnTo>
                <a:lnTo>
                  <a:pt x="393700" y="1284732"/>
                </a:lnTo>
                <a:lnTo>
                  <a:pt x="419100" y="1295400"/>
                </a:lnTo>
                <a:lnTo>
                  <a:pt x="482600" y="1313688"/>
                </a:lnTo>
                <a:lnTo>
                  <a:pt x="533400" y="1331976"/>
                </a:lnTo>
                <a:lnTo>
                  <a:pt x="571500" y="1339596"/>
                </a:lnTo>
                <a:lnTo>
                  <a:pt x="596900" y="1348740"/>
                </a:lnTo>
                <a:lnTo>
                  <a:pt x="635000" y="1356360"/>
                </a:lnTo>
                <a:lnTo>
                  <a:pt x="736600" y="1379220"/>
                </a:lnTo>
                <a:lnTo>
                  <a:pt x="762000" y="1386840"/>
                </a:lnTo>
                <a:lnTo>
                  <a:pt x="800100" y="1392936"/>
                </a:lnTo>
                <a:lnTo>
                  <a:pt x="838200" y="1400556"/>
                </a:lnTo>
                <a:lnTo>
                  <a:pt x="914400" y="1412748"/>
                </a:lnTo>
                <a:lnTo>
                  <a:pt x="1066800" y="1434084"/>
                </a:lnTo>
                <a:lnTo>
                  <a:pt x="1231900" y="1449324"/>
                </a:lnTo>
                <a:lnTo>
                  <a:pt x="1384300" y="1461516"/>
                </a:lnTo>
                <a:lnTo>
                  <a:pt x="1549400" y="1466088"/>
                </a:lnTo>
                <a:lnTo>
                  <a:pt x="1701800" y="1467612"/>
                </a:lnTo>
                <a:lnTo>
                  <a:pt x="1866900" y="1463040"/>
                </a:lnTo>
                <a:lnTo>
                  <a:pt x="2019300" y="1453896"/>
                </a:lnTo>
                <a:lnTo>
                  <a:pt x="2171700" y="1440180"/>
                </a:lnTo>
                <a:lnTo>
                  <a:pt x="2324100" y="1421892"/>
                </a:lnTo>
                <a:lnTo>
                  <a:pt x="2387600" y="1411224"/>
                </a:lnTo>
                <a:lnTo>
                  <a:pt x="2463800" y="1399032"/>
                </a:lnTo>
                <a:lnTo>
                  <a:pt x="2527300" y="1386840"/>
                </a:lnTo>
                <a:lnTo>
                  <a:pt x="2590800" y="1373124"/>
                </a:lnTo>
                <a:lnTo>
                  <a:pt x="2654300" y="1357884"/>
                </a:lnTo>
                <a:lnTo>
                  <a:pt x="2781300" y="1324356"/>
                </a:lnTo>
                <a:lnTo>
                  <a:pt x="2844800" y="1306068"/>
                </a:lnTo>
                <a:lnTo>
                  <a:pt x="2895600" y="1287780"/>
                </a:lnTo>
                <a:lnTo>
                  <a:pt x="2946400" y="1267968"/>
                </a:lnTo>
                <a:lnTo>
                  <a:pt x="2997200" y="1246632"/>
                </a:lnTo>
                <a:lnTo>
                  <a:pt x="3048000" y="1223772"/>
                </a:lnTo>
                <a:lnTo>
                  <a:pt x="3086100" y="1200912"/>
                </a:lnTo>
                <a:lnTo>
                  <a:pt x="3162300" y="1152144"/>
                </a:lnTo>
                <a:lnTo>
                  <a:pt x="3175000" y="1139952"/>
                </a:lnTo>
                <a:lnTo>
                  <a:pt x="3200400" y="1127760"/>
                </a:lnTo>
                <a:lnTo>
                  <a:pt x="3213100" y="1114044"/>
                </a:lnTo>
                <a:lnTo>
                  <a:pt x="3238500" y="1089660"/>
                </a:lnTo>
                <a:lnTo>
                  <a:pt x="3251200" y="1075944"/>
                </a:lnTo>
                <a:lnTo>
                  <a:pt x="3263900" y="1063752"/>
                </a:lnTo>
                <a:close/>
              </a:path>
              <a:path w="3302000" h="1468120">
                <a:moveTo>
                  <a:pt x="2463800" y="15240"/>
                </a:moveTo>
                <a:lnTo>
                  <a:pt x="2463800" y="0"/>
                </a:lnTo>
                <a:lnTo>
                  <a:pt x="2451100" y="0"/>
                </a:lnTo>
                <a:lnTo>
                  <a:pt x="2451100" y="3048"/>
                </a:lnTo>
                <a:lnTo>
                  <a:pt x="1778000" y="406908"/>
                </a:lnTo>
                <a:lnTo>
                  <a:pt x="1778000" y="428244"/>
                </a:lnTo>
                <a:lnTo>
                  <a:pt x="2434278" y="41768"/>
                </a:lnTo>
                <a:lnTo>
                  <a:pt x="2438400" y="12192"/>
                </a:lnTo>
                <a:lnTo>
                  <a:pt x="2462389" y="23706"/>
                </a:lnTo>
                <a:lnTo>
                  <a:pt x="2463800" y="15240"/>
                </a:lnTo>
                <a:close/>
              </a:path>
              <a:path w="3302000" h="1468120">
                <a:moveTo>
                  <a:pt x="2462110" y="25379"/>
                </a:moveTo>
                <a:lnTo>
                  <a:pt x="2434278" y="41768"/>
                </a:lnTo>
                <a:lnTo>
                  <a:pt x="2374900" y="467868"/>
                </a:lnTo>
                <a:lnTo>
                  <a:pt x="2374900" y="483108"/>
                </a:lnTo>
                <a:lnTo>
                  <a:pt x="2387600" y="485140"/>
                </a:lnTo>
                <a:lnTo>
                  <a:pt x="2387600" y="457200"/>
                </a:lnTo>
                <a:lnTo>
                  <a:pt x="2390074" y="457595"/>
                </a:lnTo>
                <a:lnTo>
                  <a:pt x="2462110" y="25379"/>
                </a:lnTo>
                <a:close/>
              </a:path>
              <a:path w="3302000" h="1468120">
                <a:moveTo>
                  <a:pt x="2390074" y="457595"/>
                </a:moveTo>
                <a:lnTo>
                  <a:pt x="2387600" y="457200"/>
                </a:lnTo>
                <a:lnTo>
                  <a:pt x="2387600" y="472440"/>
                </a:lnTo>
                <a:lnTo>
                  <a:pt x="2390074" y="457595"/>
                </a:lnTo>
                <a:close/>
              </a:path>
              <a:path w="3302000" h="1468120">
                <a:moveTo>
                  <a:pt x="3302000" y="982980"/>
                </a:moveTo>
                <a:lnTo>
                  <a:pt x="3302000" y="888492"/>
                </a:lnTo>
                <a:lnTo>
                  <a:pt x="3289300" y="874776"/>
                </a:lnTo>
                <a:lnTo>
                  <a:pt x="3289300" y="848868"/>
                </a:lnTo>
                <a:lnTo>
                  <a:pt x="3276600" y="835152"/>
                </a:lnTo>
                <a:lnTo>
                  <a:pt x="3263900" y="822960"/>
                </a:lnTo>
                <a:lnTo>
                  <a:pt x="3251200" y="798576"/>
                </a:lnTo>
                <a:lnTo>
                  <a:pt x="3238500" y="784860"/>
                </a:lnTo>
                <a:lnTo>
                  <a:pt x="3187700" y="736092"/>
                </a:lnTo>
                <a:lnTo>
                  <a:pt x="3175000" y="725424"/>
                </a:lnTo>
                <a:lnTo>
                  <a:pt x="3162300" y="713232"/>
                </a:lnTo>
                <a:lnTo>
                  <a:pt x="3136900" y="701040"/>
                </a:lnTo>
                <a:lnTo>
                  <a:pt x="3098800" y="679704"/>
                </a:lnTo>
                <a:lnTo>
                  <a:pt x="3086100" y="667512"/>
                </a:lnTo>
                <a:lnTo>
                  <a:pt x="3060700" y="656844"/>
                </a:lnTo>
                <a:lnTo>
                  <a:pt x="3048000" y="646176"/>
                </a:lnTo>
                <a:lnTo>
                  <a:pt x="2971800" y="614172"/>
                </a:lnTo>
                <a:lnTo>
                  <a:pt x="2946400" y="605028"/>
                </a:lnTo>
                <a:lnTo>
                  <a:pt x="2921000" y="594360"/>
                </a:lnTo>
                <a:lnTo>
                  <a:pt x="2870200" y="576072"/>
                </a:lnTo>
                <a:lnTo>
                  <a:pt x="2844800" y="565404"/>
                </a:lnTo>
                <a:lnTo>
                  <a:pt x="2794000" y="547116"/>
                </a:lnTo>
                <a:lnTo>
                  <a:pt x="2755900" y="539496"/>
                </a:lnTo>
                <a:lnTo>
                  <a:pt x="2730500" y="530352"/>
                </a:lnTo>
                <a:lnTo>
                  <a:pt x="2692400" y="522732"/>
                </a:lnTo>
                <a:lnTo>
                  <a:pt x="2667000" y="513588"/>
                </a:lnTo>
                <a:lnTo>
                  <a:pt x="2565400" y="490728"/>
                </a:lnTo>
                <a:lnTo>
                  <a:pt x="2527300" y="483108"/>
                </a:lnTo>
                <a:lnTo>
                  <a:pt x="2501900" y="477012"/>
                </a:lnTo>
                <a:lnTo>
                  <a:pt x="2463800" y="470916"/>
                </a:lnTo>
                <a:lnTo>
                  <a:pt x="2425700" y="463296"/>
                </a:lnTo>
                <a:lnTo>
                  <a:pt x="2390074" y="457595"/>
                </a:lnTo>
                <a:lnTo>
                  <a:pt x="2387600" y="472440"/>
                </a:lnTo>
                <a:lnTo>
                  <a:pt x="2387600" y="485140"/>
                </a:lnTo>
                <a:lnTo>
                  <a:pt x="2489200" y="501396"/>
                </a:lnTo>
                <a:lnTo>
                  <a:pt x="2565400" y="516636"/>
                </a:lnTo>
                <a:lnTo>
                  <a:pt x="2590800" y="522732"/>
                </a:lnTo>
                <a:lnTo>
                  <a:pt x="2628900" y="530352"/>
                </a:lnTo>
                <a:lnTo>
                  <a:pt x="2654300" y="539496"/>
                </a:lnTo>
                <a:lnTo>
                  <a:pt x="2692400" y="547116"/>
                </a:lnTo>
                <a:lnTo>
                  <a:pt x="2717800" y="554736"/>
                </a:lnTo>
                <a:lnTo>
                  <a:pt x="2755900" y="563880"/>
                </a:lnTo>
                <a:lnTo>
                  <a:pt x="2781300" y="571500"/>
                </a:lnTo>
                <a:lnTo>
                  <a:pt x="2806700" y="580644"/>
                </a:lnTo>
                <a:lnTo>
                  <a:pt x="2870200" y="598932"/>
                </a:lnTo>
                <a:lnTo>
                  <a:pt x="2895600" y="609600"/>
                </a:lnTo>
                <a:lnTo>
                  <a:pt x="2946400" y="627888"/>
                </a:lnTo>
                <a:lnTo>
                  <a:pt x="2971800" y="638556"/>
                </a:lnTo>
                <a:lnTo>
                  <a:pt x="2984500" y="647700"/>
                </a:lnTo>
                <a:lnTo>
                  <a:pt x="3048000" y="679704"/>
                </a:lnTo>
                <a:lnTo>
                  <a:pt x="3073400" y="690372"/>
                </a:lnTo>
                <a:lnTo>
                  <a:pt x="3111500" y="711708"/>
                </a:lnTo>
                <a:lnTo>
                  <a:pt x="3124200" y="722376"/>
                </a:lnTo>
                <a:lnTo>
                  <a:pt x="3136900" y="734568"/>
                </a:lnTo>
                <a:lnTo>
                  <a:pt x="3162300" y="745236"/>
                </a:lnTo>
                <a:lnTo>
                  <a:pt x="3175000" y="757428"/>
                </a:lnTo>
                <a:lnTo>
                  <a:pt x="3187700" y="768096"/>
                </a:lnTo>
                <a:lnTo>
                  <a:pt x="3200400" y="780288"/>
                </a:lnTo>
                <a:lnTo>
                  <a:pt x="3213100" y="790956"/>
                </a:lnTo>
                <a:lnTo>
                  <a:pt x="3225800" y="803148"/>
                </a:lnTo>
                <a:lnTo>
                  <a:pt x="3225800" y="813816"/>
                </a:lnTo>
                <a:lnTo>
                  <a:pt x="3251200" y="838200"/>
                </a:lnTo>
                <a:lnTo>
                  <a:pt x="3251200" y="848868"/>
                </a:lnTo>
                <a:lnTo>
                  <a:pt x="3263900" y="873252"/>
                </a:lnTo>
                <a:lnTo>
                  <a:pt x="3276600" y="883920"/>
                </a:lnTo>
                <a:lnTo>
                  <a:pt x="3276600" y="1024128"/>
                </a:lnTo>
                <a:lnTo>
                  <a:pt x="3289300" y="996696"/>
                </a:lnTo>
                <a:lnTo>
                  <a:pt x="3302000" y="982980"/>
                </a:lnTo>
                <a:close/>
              </a:path>
              <a:path w="3302000" h="1468120">
                <a:moveTo>
                  <a:pt x="2462389" y="23706"/>
                </a:moveTo>
                <a:lnTo>
                  <a:pt x="2438400" y="12192"/>
                </a:lnTo>
                <a:lnTo>
                  <a:pt x="2434278" y="41768"/>
                </a:lnTo>
                <a:lnTo>
                  <a:pt x="2462110" y="25379"/>
                </a:lnTo>
                <a:lnTo>
                  <a:pt x="2462389" y="23706"/>
                </a:lnTo>
                <a:close/>
              </a:path>
              <a:path w="3302000" h="1468120">
                <a:moveTo>
                  <a:pt x="2463800" y="24384"/>
                </a:moveTo>
                <a:lnTo>
                  <a:pt x="2462389" y="23706"/>
                </a:lnTo>
                <a:lnTo>
                  <a:pt x="2462110" y="25379"/>
                </a:lnTo>
                <a:lnTo>
                  <a:pt x="2463800" y="24384"/>
                </a:lnTo>
                <a:close/>
              </a:path>
              <a:path w="3302000" h="1468120">
                <a:moveTo>
                  <a:pt x="3276600" y="1036320"/>
                </a:moveTo>
                <a:lnTo>
                  <a:pt x="3276600" y="976884"/>
                </a:lnTo>
                <a:lnTo>
                  <a:pt x="3263900" y="989076"/>
                </a:lnTo>
                <a:lnTo>
                  <a:pt x="3263900" y="1050036"/>
                </a:lnTo>
                <a:lnTo>
                  <a:pt x="3276600" y="1036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238631" y="5755637"/>
            <a:ext cx="217106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8890"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Helvetica"/>
                <a:cs typeface="Helvetica"/>
              </a:rPr>
              <a:t>Note the </a:t>
            </a:r>
            <a:r>
              <a:rPr sz="1600" b="1" spc="-5" dirty="0">
                <a:solidFill>
                  <a:srgbClr val="FFFFFF"/>
                </a:solidFill>
                <a:latin typeface="Helvetica"/>
                <a:cs typeface="Helvetica"/>
              </a:rPr>
              <a:t>change in  address of </a:t>
            </a:r>
            <a:r>
              <a:rPr sz="1600" b="1" spc="-10" dirty="0">
                <a:solidFill>
                  <a:srgbClr val="FFFFFF"/>
                </a:solidFill>
                <a:latin typeface="Helvetica"/>
                <a:cs typeface="Helvetica"/>
              </a:rPr>
              <a:t>variable </a:t>
            </a:r>
            <a:r>
              <a:rPr sz="1600" b="1" spc="-5" dirty="0">
                <a:solidFill>
                  <a:srgbClr val="FFFFFF"/>
                </a:solidFill>
                <a:latin typeface="Helvetica"/>
                <a:cs typeface="Helvetica"/>
              </a:rPr>
              <a:t>‘b’  after</a:t>
            </a:r>
            <a:r>
              <a:rPr sz="1600" b="1" spc="10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Helvetica"/>
                <a:cs typeface="Helvetica"/>
              </a:rPr>
              <a:t>increment</a:t>
            </a:r>
            <a:endParaRPr sz="1600">
              <a:latin typeface="Helvetica"/>
              <a:cs typeface="Helvetica"/>
            </a:endParaRPr>
          </a:p>
        </p:txBody>
      </p:sp>
      <p:pic>
        <p:nvPicPr>
          <p:cNvPr id="22" name="Shape 502">
            <a:extLst>
              <a:ext uri="{FF2B5EF4-FFF2-40B4-BE49-F238E27FC236}">
                <a16:creationId xmlns:a16="http://schemas.microsoft.com/office/drawing/2014/main" id="{D6F4908A-0D3C-48C7-80AC-BFDD5E8351F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7006" y="8794385"/>
            <a:ext cx="2262187" cy="37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9988" y="514333"/>
            <a:ext cx="5958452" cy="606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Built-in function:</a:t>
            </a:r>
            <a:r>
              <a:rPr spc="-15" dirty="0"/>
              <a:t> </a:t>
            </a:r>
            <a:r>
              <a:rPr spc="-10" dirty="0"/>
              <a:t>type()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2936" y="1340611"/>
            <a:ext cx="36341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Used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to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identify the </a:t>
            </a: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type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of</a:t>
            </a:r>
            <a:r>
              <a:rPr sz="1800" spc="1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object</a:t>
            </a:r>
            <a:endParaRPr sz="1800">
              <a:latin typeface="Helvetica"/>
              <a:cs typeface="Helvetic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2941" y="1794763"/>
            <a:ext cx="927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Exa</a:t>
            </a:r>
            <a:r>
              <a:rPr sz="1600" b="1" i="1" spc="-10" dirty="0">
                <a:solidFill>
                  <a:srgbClr val="6C6D70"/>
                </a:solidFill>
                <a:latin typeface="Helvetica-BoldOblique"/>
                <a:cs typeface="Helvetica-BoldOblique"/>
              </a:rPr>
              <a:t>mp</a:t>
            </a: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le:</a:t>
            </a:r>
            <a:endParaRPr sz="1600">
              <a:latin typeface="Helvetica-BoldOblique"/>
              <a:cs typeface="Helvetica-BoldObliqu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45670" y="1892808"/>
            <a:ext cx="3886200" cy="3268979"/>
          </a:xfrm>
          <a:custGeom>
            <a:avLst/>
            <a:gdLst/>
            <a:ahLst/>
            <a:cxnLst/>
            <a:rect l="l" t="t" r="r" b="b"/>
            <a:pathLst>
              <a:path w="3886200" h="3268979">
                <a:moveTo>
                  <a:pt x="0" y="0"/>
                </a:moveTo>
                <a:lnTo>
                  <a:pt x="0" y="3268980"/>
                </a:lnTo>
                <a:lnTo>
                  <a:pt x="3886200" y="3268980"/>
                </a:lnTo>
                <a:lnTo>
                  <a:pt x="3886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1E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1954" y="1877568"/>
            <a:ext cx="3915410" cy="3298190"/>
          </a:xfrm>
          <a:custGeom>
            <a:avLst/>
            <a:gdLst/>
            <a:ahLst/>
            <a:cxnLst/>
            <a:rect l="l" t="t" r="r" b="b"/>
            <a:pathLst>
              <a:path w="3915410" h="3298190">
                <a:moveTo>
                  <a:pt x="3915156" y="3291840"/>
                </a:moveTo>
                <a:lnTo>
                  <a:pt x="3915156" y="7620"/>
                </a:lnTo>
                <a:lnTo>
                  <a:pt x="3909060" y="0"/>
                </a:lnTo>
                <a:lnTo>
                  <a:pt x="6096" y="0"/>
                </a:lnTo>
                <a:lnTo>
                  <a:pt x="0" y="7620"/>
                </a:lnTo>
                <a:lnTo>
                  <a:pt x="0" y="3291840"/>
                </a:lnTo>
                <a:lnTo>
                  <a:pt x="6096" y="3297936"/>
                </a:lnTo>
                <a:lnTo>
                  <a:pt x="13716" y="3297936"/>
                </a:lnTo>
                <a:lnTo>
                  <a:pt x="13716" y="28956"/>
                </a:lnTo>
                <a:lnTo>
                  <a:pt x="28956" y="15240"/>
                </a:lnTo>
                <a:lnTo>
                  <a:pt x="28956" y="28956"/>
                </a:lnTo>
                <a:lnTo>
                  <a:pt x="3886200" y="28956"/>
                </a:lnTo>
                <a:lnTo>
                  <a:pt x="3886200" y="15240"/>
                </a:lnTo>
                <a:lnTo>
                  <a:pt x="3899916" y="28956"/>
                </a:lnTo>
                <a:lnTo>
                  <a:pt x="3899916" y="3297936"/>
                </a:lnTo>
                <a:lnTo>
                  <a:pt x="3909060" y="3297936"/>
                </a:lnTo>
                <a:lnTo>
                  <a:pt x="3915156" y="3291840"/>
                </a:lnTo>
                <a:close/>
              </a:path>
              <a:path w="3915410" h="3298190">
                <a:moveTo>
                  <a:pt x="28956" y="28956"/>
                </a:moveTo>
                <a:lnTo>
                  <a:pt x="28956" y="15240"/>
                </a:lnTo>
                <a:lnTo>
                  <a:pt x="13716" y="28956"/>
                </a:lnTo>
                <a:lnTo>
                  <a:pt x="28956" y="28956"/>
                </a:lnTo>
                <a:close/>
              </a:path>
              <a:path w="3915410" h="3298190">
                <a:moveTo>
                  <a:pt x="28956" y="3268980"/>
                </a:moveTo>
                <a:lnTo>
                  <a:pt x="28956" y="28956"/>
                </a:lnTo>
                <a:lnTo>
                  <a:pt x="13716" y="28956"/>
                </a:lnTo>
                <a:lnTo>
                  <a:pt x="13716" y="3268980"/>
                </a:lnTo>
                <a:lnTo>
                  <a:pt x="28956" y="3268980"/>
                </a:lnTo>
                <a:close/>
              </a:path>
              <a:path w="3915410" h="3298190">
                <a:moveTo>
                  <a:pt x="3899916" y="3268980"/>
                </a:moveTo>
                <a:lnTo>
                  <a:pt x="13716" y="3268980"/>
                </a:lnTo>
                <a:lnTo>
                  <a:pt x="28956" y="3284220"/>
                </a:lnTo>
                <a:lnTo>
                  <a:pt x="28956" y="3297936"/>
                </a:lnTo>
                <a:lnTo>
                  <a:pt x="3886200" y="3297936"/>
                </a:lnTo>
                <a:lnTo>
                  <a:pt x="3886200" y="3284220"/>
                </a:lnTo>
                <a:lnTo>
                  <a:pt x="3899916" y="3268980"/>
                </a:lnTo>
                <a:close/>
              </a:path>
              <a:path w="3915410" h="3298190">
                <a:moveTo>
                  <a:pt x="28956" y="3297936"/>
                </a:moveTo>
                <a:lnTo>
                  <a:pt x="28956" y="3284220"/>
                </a:lnTo>
                <a:lnTo>
                  <a:pt x="13716" y="3268980"/>
                </a:lnTo>
                <a:lnTo>
                  <a:pt x="13716" y="3297936"/>
                </a:lnTo>
                <a:lnTo>
                  <a:pt x="28956" y="3297936"/>
                </a:lnTo>
                <a:close/>
              </a:path>
              <a:path w="3915410" h="3298190">
                <a:moveTo>
                  <a:pt x="3899916" y="28956"/>
                </a:moveTo>
                <a:lnTo>
                  <a:pt x="3886200" y="15240"/>
                </a:lnTo>
                <a:lnTo>
                  <a:pt x="3886200" y="28956"/>
                </a:lnTo>
                <a:lnTo>
                  <a:pt x="3899916" y="28956"/>
                </a:lnTo>
                <a:close/>
              </a:path>
              <a:path w="3915410" h="3298190">
                <a:moveTo>
                  <a:pt x="3899916" y="3268980"/>
                </a:moveTo>
                <a:lnTo>
                  <a:pt x="3899916" y="28956"/>
                </a:lnTo>
                <a:lnTo>
                  <a:pt x="3886200" y="28956"/>
                </a:lnTo>
                <a:lnTo>
                  <a:pt x="3886200" y="3268980"/>
                </a:lnTo>
                <a:lnTo>
                  <a:pt x="3899916" y="3268980"/>
                </a:lnTo>
                <a:close/>
              </a:path>
              <a:path w="3915410" h="3298190">
                <a:moveTo>
                  <a:pt x="3899916" y="3297936"/>
                </a:moveTo>
                <a:lnTo>
                  <a:pt x="3899916" y="3268980"/>
                </a:lnTo>
                <a:lnTo>
                  <a:pt x="3886200" y="3284220"/>
                </a:lnTo>
                <a:lnTo>
                  <a:pt x="3886200" y="3297936"/>
                </a:lnTo>
                <a:lnTo>
                  <a:pt x="3899916" y="3297936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45670" y="1922779"/>
            <a:ext cx="3886200" cy="314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001F5F"/>
                </a:solidFill>
                <a:latin typeface="Arial"/>
                <a:cs typeface="Arial"/>
              </a:rPr>
              <a:t>int_a </a:t>
            </a:r>
            <a:r>
              <a:rPr sz="1800" spc="-155" dirty="0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sz="1800" spc="-1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001F5F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1415"/>
              </a:spcBef>
            </a:pPr>
            <a:r>
              <a:rPr sz="1800" spc="-50" dirty="0">
                <a:solidFill>
                  <a:srgbClr val="001F5F"/>
                </a:solidFill>
                <a:latin typeface="Arial"/>
                <a:cs typeface="Arial"/>
              </a:rPr>
              <a:t>print("Type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1800" spc="-15" dirty="0">
                <a:solidFill>
                  <a:srgbClr val="001F5F"/>
                </a:solidFill>
                <a:latin typeface="Arial"/>
                <a:cs typeface="Arial"/>
              </a:rPr>
              <a:t>'int_a':",</a:t>
            </a:r>
            <a:r>
              <a:rPr sz="1800" spc="-1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001F5F"/>
                </a:solidFill>
                <a:latin typeface="Arial"/>
                <a:cs typeface="Arial"/>
              </a:rPr>
              <a:t>type(int_a))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1600"/>
              </a:spcBef>
            </a:pPr>
            <a:r>
              <a:rPr sz="1800" spc="-55" dirty="0">
                <a:solidFill>
                  <a:srgbClr val="001F5F"/>
                </a:solidFill>
                <a:latin typeface="Arial"/>
                <a:cs typeface="Arial"/>
              </a:rPr>
              <a:t>str_b </a:t>
            </a:r>
            <a:r>
              <a:rPr sz="1800" spc="-155" dirty="0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sz="1800" spc="-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001F5F"/>
                </a:solidFill>
                <a:latin typeface="Arial"/>
                <a:cs typeface="Arial"/>
              </a:rPr>
              <a:t>"Hello"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1420"/>
              </a:spcBef>
            </a:pPr>
            <a:r>
              <a:rPr sz="1800" spc="-50" dirty="0">
                <a:solidFill>
                  <a:srgbClr val="001F5F"/>
                </a:solidFill>
                <a:latin typeface="Arial"/>
                <a:cs typeface="Arial"/>
              </a:rPr>
              <a:t>print("Type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1800" spc="-20" dirty="0">
                <a:solidFill>
                  <a:srgbClr val="001F5F"/>
                </a:solidFill>
                <a:latin typeface="Arial"/>
                <a:cs typeface="Arial"/>
              </a:rPr>
              <a:t>'str_b':",</a:t>
            </a:r>
            <a:r>
              <a:rPr sz="1800" spc="-1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001F5F"/>
                </a:solidFill>
                <a:latin typeface="Arial"/>
                <a:cs typeface="Arial"/>
              </a:rPr>
              <a:t>type(str_b))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1600"/>
              </a:spcBef>
            </a:pPr>
            <a:r>
              <a:rPr sz="1800" spc="-60" dirty="0">
                <a:solidFill>
                  <a:srgbClr val="001F5F"/>
                </a:solidFill>
                <a:latin typeface="Arial"/>
                <a:cs typeface="Arial"/>
              </a:rPr>
              <a:t>list_c </a:t>
            </a:r>
            <a:r>
              <a:rPr sz="1800" spc="-155" dirty="0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sz="18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001F5F"/>
                </a:solidFill>
                <a:latin typeface="Arial"/>
                <a:cs typeface="Arial"/>
              </a:rPr>
              <a:t>[]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1415"/>
              </a:spcBef>
            </a:pPr>
            <a:r>
              <a:rPr sz="1800" spc="-50" dirty="0">
                <a:solidFill>
                  <a:srgbClr val="001F5F"/>
                </a:solidFill>
                <a:latin typeface="Arial"/>
                <a:cs typeface="Arial"/>
              </a:rPr>
              <a:t>print("Type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1800" spc="-25" dirty="0">
                <a:solidFill>
                  <a:srgbClr val="001F5F"/>
                </a:solidFill>
                <a:latin typeface="Arial"/>
                <a:cs typeface="Arial"/>
              </a:rPr>
              <a:t>'list_c':",</a:t>
            </a:r>
            <a:r>
              <a:rPr sz="1800" spc="-1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001F5F"/>
                </a:solidFill>
                <a:latin typeface="Arial"/>
                <a:cs typeface="Arial"/>
              </a:rPr>
              <a:t>type(list_c))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20490" y="3846576"/>
            <a:ext cx="3030220" cy="1315720"/>
          </a:xfrm>
          <a:custGeom>
            <a:avLst/>
            <a:gdLst/>
            <a:ahLst/>
            <a:cxnLst/>
            <a:rect l="l" t="t" r="r" b="b"/>
            <a:pathLst>
              <a:path w="3030220" h="1315720">
                <a:moveTo>
                  <a:pt x="0" y="0"/>
                </a:moveTo>
                <a:lnTo>
                  <a:pt x="0" y="1315212"/>
                </a:lnTo>
                <a:lnTo>
                  <a:pt x="3029712" y="1315212"/>
                </a:lnTo>
                <a:lnTo>
                  <a:pt x="30297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08298" y="3834384"/>
            <a:ext cx="3055620" cy="1339850"/>
          </a:xfrm>
          <a:custGeom>
            <a:avLst/>
            <a:gdLst/>
            <a:ahLst/>
            <a:cxnLst/>
            <a:rect l="l" t="t" r="r" b="b"/>
            <a:pathLst>
              <a:path w="3055620" h="1339850">
                <a:moveTo>
                  <a:pt x="3055620" y="1333500"/>
                </a:moveTo>
                <a:lnTo>
                  <a:pt x="3055620" y="6096"/>
                </a:lnTo>
                <a:lnTo>
                  <a:pt x="3049524" y="0"/>
                </a:lnTo>
                <a:lnTo>
                  <a:pt x="4572" y="0"/>
                </a:lnTo>
                <a:lnTo>
                  <a:pt x="0" y="6096"/>
                </a:lnTo>
                <a:lnTo>
                  <a:pt x="0" y="1333500"/>
                </a:lnTo>
                <a:lnTo>
                  <a:pt x="4572" y="1339596"/>
                </a:lnTo>
                <a:lnTo>
                  <a:pt x="12192" y="1339596"/>
                </a:lnTo>
                <a:lnTo>
                  <a:pt x="12192" y="25908"/>
                </a:lnTo>
                <a:lnTo>
                  <a:pt x="24384" y="12192"/>
                </a:lnTo>
                <a:lnTo>
                  <a:pt x="24384" y="25908"/>
                </a:lnTo>
                <a:lnTo>
                  <a:pt x="3029712" y="25908"/>
                </a:lnTo>
                <a:lnTo>
                  <a:pt x="3029712" y="12192"/>
                </a:lnTo>
                <a:lnTo>
                  <a:pt x="3041904" y="25908"/>
                </a:lnTo>
                <a:lnTo>
                  <a:pt x="3041904" y="1339596"/>
                </a:lnTo>
                <a:lnTo>
                  <a:pt x="3049524" y="1339596"/>
                </a:lnTo>
                <a:lnTo>
                  <a:pt x="3055620" y="1333500"/>
                </a:lnTo>
                <a:close/>
              </a:path>
              <a:path w="3055620" h="1339850">
                <a:moveTo>
                  <a:pt x="24384" y="25908"/>
                </a:moveTo>
                <a:lnTo>
                  <a:pt x="24384" y="12192"/>
                </a:lnTo>
                <a:lnTo>
                  <a:pt x="12192" y="25908"/>
                </a:lnTo>
                <a:lnTo>
                  <a:pt x="24384" y="25908"/>
                </a:lnTo>
                <a:close/>
              </a:path>
              <a:path w="3055620" h="1339850">
                <a:moveTo>
                  <a:pt x="24384" y="1313688"/>
                </a:moveTo>
                <a:lnTo>
                  <a:pt x="24384" y="25908"/>
                </a:lnTo>
                <a:lnTo>
                  <a:pt x="12192" y="25908"/>
                </a:lnTo>
                <a:lnTo>
                  <a:pt x="12192" y="1313688"/>
                </a:lnTo>
                <a:lnTo>
                  <a:pt x="24384" y="1313688"/>
                </a:lnTo>
                <a:close/>
              </a:path>
              <a:path w="3055620" h="1339850">
                <a:moveTo>
                  <a:pt x="3041904" y="1313688"/>
                </a:moveTo>
                <a:lnTo>
                  <a:pt x="12192" y="1313688"/>
                </a:lnTo>
                <a:lnTo>
                  <a:pt x="24384" y="1327404"/>
                </a:lnTo>
                <a:lnTo>
                  <a:pt x="24384" y="1339596"/>
                </a:lnTo>
                <a:lnTo>
                  <a:pt x="3029712" y="1339596"/>
                </a:lnTo>
                <a:lnTo>
                  <a:pt x="3029712" y="1327404"/>
                </a:lnTo>
                <a:lnTo>
                  <a:pt x="3041904" y="1313688"/>
                </a:lnTo>
                <a:close/>
              </a:path>
              <a:path w="3055620" h="1339850">
                <a:moveTo>
                  <a:pt x="24384" y="1339596"/>
                </a:moveTo>
                <a:lnTo>
                  <a:pt x="24384" y="1327404"/>
                </a:lnTo>
                <a:lnTo>
                  <a:pt x="12192" y="1313688"/>
                </a:lnTo>
                <a:lnTo>
                  <a:pt x="12192" y="1339596"/>
                </a:lnTo>
                <a:lnTo>
                  <a:pt x="24384" y="1339596"/>
                </a:lnTo>
                <a:close/>
              </a:path>
              <a:path w="3055620" h="1339850">
                <a:moveTo>
                  <a:pt x="3041904" y="25908"/>
                </a:moveTo>
                <a:lnTo>
                  <a:pt x="3029712" y="12192"/>
                </a:lnTo>
                <a:lnTo>
                  <a:pt x="3029712" y="25908"/>
                </a:lnTo>
                <a:lnTo>
                  <a:pt x="3041904" y="25908"/>
                </a:lnTo>
                <a:close/>
              </a:path>
              <a:path w="3055620" h="1339850">
                <a:moveTo>
                  <a:pt x="3041904" y="1313688"/>
                </a:moveTo>
                <a:lnTo>
                  <a:pt x="3041904" y="25908"/>
                </a:lnTo>
                <a:lnTo>
                  <a:pt x="3029712" y="25908"/>
                </a:lnTo>
                <a:lnTo>
                  <a:pt x="3029712" y="1313688"/>
                </a:lnTo>
                <a:lnTo>
                  <a:pt x="3041904" y="1313688"/>
                </a:lnTo>
                <a:close/>
              </a:path>
              <a:path w="3055620" h="1339850">
                <a:moveTo>
                  <a:pt x="3041904" y="1339596"/>
                </a:moveTo>
                <a:lnTo>
                  <a:pt x="3041904" y="1313688"/>
                </a:lnTo>
                <a:lnTo>
                  <a:pt x="3029712" y="1327404"/>
                </a:lnTo>
                <a:lnTo>
                  <a:pt x="3029712" y="1339596"/>
                </a:lnTo>
                <a:lnTo>
                  <a:pt x="3041904" y="1339596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20490" y="3878070"/>
            <a:ext cx="3030220" cy="1208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001F5F"/>
                </a:solidFill>
                <a:latin typeface="Arial"/>
                <a:cs typeface="Arial"/>
              </a:rPr>
              <a:t>Type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1800" spc="-20" dirty="0">
                <a:solidFill>
                  <a:srgbClr val="001F5F"/>
                </a:solidFill>
                <a:latin typeface="Arial"/>
                <a:cs typeface="Arial"/>
              </a:rPr>
              <a:t>'int_a': </a:t>
            </a:r>
            <a:r>
              <a:rPr sz="1800" spc="-140" dirty="0">
                <a:solidFill>
                  <a:srgbClr val="001F5F"/>
                </a:solidFill>
                <a:latin typeface="Arial"/>
                <a:cs typeface="Arial"/>
              </a:rPr>
              <a:t>&lt;class</a:t>
            </a:r>
            <a:r>
              <a:rPr sz="1800" spc="-2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'int'&gt;</a:t>
            </a:r>
            <a:endParaRPr sz="1800">
              <a:latin typeface="Arial"/>
              <a:cs typeface="Arial"/>
            </a:endParaRPr>
          </a:p>
          <a:p>
            <a:pPr marL="91440" marR="417830">
              <a:lnSpc>
                <a:spcPct val="165600"/>
              </a:lnSpc>
            </a:pPr>
            <a:r>
              <a:rPr sz="1800" spc="-140" dirty="0">
                <a:solidFill>
                  <a:srgbClr val="001F5F"/>
                </a:solidFill>
                <a:latin typeface="Arial"/>
                <a:cs typeface="Arial"/>
              </a:rPr>
              <a:t>Type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1800" spc="-25" dirty="0">
                <a:solidFill>
                  <a:srgbClr val="001F5F"/>
                </a:solidFill>
                <a:latin typeface="Arial"/>
                <a:cs typeface="Arial"/>
              </a:rPr>
              <a:t>'str_b': </a:t>
            </a:r>
            <a:r>
              <a:rPr sz="1800" spc="-140" dirty="0">
                <a:solidFill>
                  <a:srgbClr val="001F5F"/>
                </a:solidFill>
                <a:latin typeface="Arial"/>
                <a:cs typeface="Arial"/>
              </a:rPr>
              <a:t>&lt;class </a:t>
            </a:r>
            <a:r>
              <a:rPr sz="1800" spc="-30" dirty="0">
                <a:solidFill>
                  <a:srgbClr val="001F5F"/>
                </a:solidFill>
                <a:latin typeface="Arial"/>
                <a:cs typeface="Arial"/>
              </a:rPr>
              <a:t>'str'&gt;  </a:t>
            </a:r>
            <a:r>
              <a:rPr sz="1800" spc="-140" dirty="0">
                <a:solidFill>
                  <a:srgbClr val="001F5F"/>
                </a:solidFill>
                <a:latin typeface="Arial"/>
                <a:cs typeface="Arial"/>
              </a:rPr>
              <a:t>Type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1800" spc="-35" dirty="0">
                <a:solidFill>
                  <a:srgbClr val="001F5F"/>
                </a:solidFill>
                <a:latin typeface="Arial"/>
                <a:cs typeface="Arial"/>
              </a:rPr>
              <a:t>'list_c': </a:t>
            </a:r>
            <a:r>
              <a:rPr sz="1800" spc="-140" dirty="0">
                <a:solidFill>
                  <a:srgbClr val="001F5F"/>
                </a:solidFill>
                <a:latin typeface="Arial"/>
                <a:cs typeface="Arial"/>
              </a:rPr>
              <a:t>&lt;class</a:t>
            </a:r>
            <a:r>
              <a:rPr sz="1800" spc="-20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1F5F"/>
                </a:solidFill>
                <a:latin typeface="Arial"/>
                <a:cs typeface="Arial"/>
              </a:rPr>
              <a:t>'list'&gt;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15414" y="3449826"/>
            <a:ext cx="763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15" dirty="0">
                <a:solidFill>
                  <a:srgbClr val="6C6D70"/>
                </a:solidFill>
                <a:latin typeface="Helvetica-BoldOblique"/>
                <a:cs typeface="Helvetica-BoldOblique"/>
              </a:rPr>
              <a:t>O</a:t>
            </a:r>
            <a:r>
              <a:rPr sz="1600" b="1" i="1" spc="-10" dirty="0">
                <a:solidFill>
                  <a:srgbClr val="6C6D70"/>
                </a:solidFill>
                <a:latin typeface="Helvetica-BoldOblique"/>
                <a:cs typeface="Helvetica-BoldOblique"/>
              </a:rPr>
              <a:t>utput</a:t>
            </a:r>
            <a:r>
              <a:rPr sz="1800" b="1" i="1" dirty="0">
                <a:solidFill>
                  <a:srgbClr val="6C6D70"/>
                </a:solidFill>
                <a:latin typeface="Helvetica-BoldOblique"/>
                <a:cs typeface="Helvetica-BoldOblique"/>
              </a:rPr>
              <a:t>:</a:t>
            </a:r>
            <a:endParaRPr sz="1800">
              <a:latin typeface="Helvetica-BoldOblique"/>
              <a:cs typeface="Helvetica-BoldObliqu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88470" y="5987796"/>
            <a:ext cx="7315200" cy="457200"/>
          </a:xfrm>
          <a:custGeom>
            <a:avLst/>
            <a:gdLst/>
            <a:ahLst/>
            <a:cxnLst/>
            <a:rect l="l" t="t" r="r" b="b"/>
            <a:pathLst>
              <a:path w="7315200" h="457200">
                <a:moveTo>
                  <a:pt x="0" y="0"/>
                </a:moveTo>
                <a:lnTo>
                  <a:pt x="0" y="457200"/>
                </a:lnTo>
                <a:lnTo>
                  <a:pt x="7315200" y="457200"/>
                </a:lnTo>
                <a:lnTo>
                  <a:pt x="7315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CD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83898" y="5983224"/>
            <a:ext cx="7325995" cy="467995"/>
          </a:xfrm>
          <a:custGeom>
            <a:avLst/>
            <a:gdLst/>
            <a:ahLst/>
            <a:cxnLst/>
            <a:rect l="l" t="t" r="r" b="b"/>
            <a:pathLst>
              <a:path w="7325995" h="467995">
                <a:moveTo>
                  <a:pt x="7325868" y="464820"/>
                </a:moveTo>
                <a:lnTo>
                  <a:pt x="7325868" y="3048"/>
                </a:lnTo>
                <a:lnTo>
                  <a:pt x="7322820" y="0"/>
                </a:lnTo>
                <a:lnTo>
                  <a:pt x="3048" y="0"/>
                </a:lnTo>
                <a:lnTo>
                  <a:pt x="0" y="3048"/>
                </a:lnTo>
                <a:lnTo>
                  <a:pt x="0" y="464820"/>
                </a:lnTo>
                <a:lnTo>
                  <a:pt x="3048" y="467868"/>
                </a:lnTo>
                <a:lnTo>
                  <a:pt x="4572" y="467868"/>
                </a:ln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7315200" y="10668"/>
                </a:lnTo>
                <a:lnTo>
                  <a:pt x="7315200" y="4572"/>
                </a:lnTo>
                <a:lnTo>
                  <a:pt x="7319772" y="10668"/>
                </a:lnTo>
                <a:lnTo>
                  <a:pt x="7319772" y="467868"/>
                </a:lnTo>
                <a:lnTo>
                  <a:pt x="7322820" y="467868"/>
                </a:lnTo>
                <a:lnTo>
                  <a:pt x="7325868" y="464820"/>
                </a:lnTo>
                <a:close/>
              </a:path>
              <a:path w="7325995" h="467995">
                <a:moveTo>
                  <a:pt x="10668" y="10668"/>
                </a:move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7325995" h="467995">
                <a:moveTo>
                  <a:pt x="10668" y="457200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457200"/>
                </a:lnTo>
                <a:lnTo>
                  <a:pt x="10668" y="457200"/>
                </a:lnTo>
                <a:close/>
              </a:path>
              <a:path w="7325995" h="467995">
                <a:moveTo>
                  <a:pt x="7319772" y="457200"/>
                </a:moveTo>
                <a:lnTo>
                  <a:pt x="4572" y="457200"/>
                </a:lnTo>
                <a:lnTo>
                  <a:pt x="10668" y="461772"/>
                </a:lnTo>
                <a:lnTo>
                  <a:pt x="10668" y="467868"/>
                </a:lnTo>
                <a:lnTo>
                  <a:pt x="7315200" y="467868"/>
                </a:lnTo>
                <a:lnTo>
                  <a:pt x="7315200" y="461772"/>
                </a:lnTo>
                <a:lnTo>
                  <a:pt x="7319772" y="457200"/>
                </a:lnTo>
                <a:close/>
              </a:path>
              <a:path w="7325995" h="467995">
                <a:moveTo>
                  <a:pt x="10668" y="467868"/>
                </a:moveTo>
                <a:lnTo>
                  <a:pt x="10668" y="461772"/>
                </a:lnTo>
                <a:lnTo>
                  <a:pt x="4572" y="457200"/>
                </a:lnTo>
                <a:lnTo>
                  <a:pt x="4572" y="467868"/>
                </a:lnTo>
                <a:lnTo>
                  <a:pt x="10668" y="467868"/>
                </a:lnTo>
                <a:close/>
              </a:path>
              <a:path w="7325995" h="467995">
                <a:moveTo>
                  <a:pt x="7319772" y="10668"/>
                </a:moveTo>
                <a:lnTo>
                  <a:pt x="7315200" y="4572"/>
                </a:lnTo>
                <a:lnTo>
                  <a:pt x="7315200" y="10668"/>
                </a:lnTo>
                <a:lnTo>
                  <a:pt x="7319772" y="10668"/>
                </a:lnTo>
                <a:close/>
              </a:path>
              <a:path w="7325995" h="467995">
                <a:moveTo>
                  <a:pt x="7319772" y="457200"/>
                </a:moveTo>
                <a:lnTo>
                  <a:pt x="7319772" y="10668"/>
                </a:lnTo>
                <a:lnTo>
                  <a:pt x="7315200" y="10668"/>
                </a:lnTo>
                <a:lnTo>
                  <a:pt x="7315200" y="457200"/>
                </a:lnTo>
                <a:lnTo>
                  <a:pt x="7319772" y="457200"/>
                </a:lnTo>
                <a:close/>
              </a:path>
              <a:path w="7325995" h="467995">
                <a:moveTo>
                  <a:pt x="7319772" y="467868"/>
                </a:moveTo>
                <a:lnTo>
                  <a:pt x="7319772" y="457200"/>
                </a:lnTo>
                <a:lnTo>
                  <a:pt x="7315200" y="461772"/>
                </a:lnTo>
                <a:lnTo>
                  <a:pt x="7315200" y="467868"/>
                </a:lnTo>
                <a:lnTo>
                  <a:pt x="7319772" y="467868"/>
                </a:lnTo>
                <a:close/>
              </a:path>
            </a:pathLst>
          </a:custGeom>
          <a:solidFill>
            <a:srgbClr val="3536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82941" y="5394449"/>
            <a:ext cx="7920990" cy="94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Note: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Every variable in </a:t>
            </a: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Python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is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a</a:t>
            </a:r>
            <a:r>
              <a:rPr sz="1800" spc="6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object</a:t>
            </a:r>
            <a:endParaRPr sz="18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Helvetica"/>
              <a:cs typeface="Helvetica"/>
            </a:endParaRPr>
          </a:p>
          <a:p>
            <a:pPr marL="1261745">
              <a:lnSpc>
                <a:spcPct val="100000"/>
              </a:lnSpc>
            </a:pP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Guided Activity: Assignment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9: id() and </a:t>
            </a:r>
            <a:r>
              <a:rPr sz="1600" b="1" spc="-15" dirty="0">
                <a:solidFill>
                  <a:srgbClr val="6C6D70"/>
                </a:solidFill>
                <a:latin typeface="Helvetica"/>
                <a:cs typeface="Helvetica"/>
              </a:rPr>
              <a:t>type() </a:t>
            </a: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functions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-</a:t>
            </a:r>
            <a:r>
              <a:rPr sz="1600" b="1" spc="28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Quiz</a:t>
            </a:r>
            <a:endParaRPr sz="1600">
              <a:latin typeface="Helvetica"/>
              <a:cs typeface="Helvetica"/>
            </a:endParaRPr>
          </a:p>
        </p:txBody>
      </p:sp>
      <p:pic>
        <p:nvPicPr>
          <p:cNvPr id="17" name="Shape 502">
            <a:extLst>
              <a:ext uri="{FF2B5EF4-FFF2-40B4-BE49-F238E27FC236}">
                <a16:creationId xmlns:a16="http://schemas.microsoft.com/office/drawing/2014/main" id="{209E565F-518A-4AAD-B07E-E072FBFA649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7006" y="8794385"/>
            <a:ext cx="2262187" cy="37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460" y="618474"/>
            <a:ext cx="8605640" cy="732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Coding </a:t>
            </a:r>
            <a:r>
              <a:rPr spc="-5" dirty="0"/>
              <a:t>Standards in</a:t>
            </a:r>
            <a:r>
              <a:rPr spc="25" dirty="0"/>
              <a:t> </a:t>
            </a:r>
            <a:r>
              <a:rPr spc="-10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460" y="1486915"/>
            <a:ext cx="8394700" cy="70270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Set of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guidelines</a:t>
            </a:r>
            <a:endParaRPr sz="24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400" spc="-95" dirty="0">
                <a:solidFill>
                  <a:srgbClr val="6C6D70"/>
                </a:solidFill>
                <a:latin typeface="Helvetica"/>
                <a:cs typeface="Helvetica"/>
              </a:rPr>
              <a:t>To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Enhance the readability and Clarity of the</a:t>
            </a:r>
            <a:r>
              <a:rPr sz="2400" spc="-21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program</a:t>
            </a:r>
            <a:endParaRPr sz="24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39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Make 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it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easy to debug and maintain the</a:t>
            </a:r>
            <a:r>
              <a:rPr sz="2400" spc="4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program</a:t>
            </a:r>
            <a:endParaRPr sz="2400" dirty="0">
              <a:latin typeface="Helvetica"/>
              <a:cs typeface="Helvetica"/>
            </a:endParaRPr>
          </a:p>
          <a:p>
            <a:pPr marL="304800" indent="-287020">
              <a:lnSpc>
                <a:spcPct val="100000"/>
              </a:lnSpc>
              <a:spcBef>
                <a:spcPts val="1400"/>
              </a:spcBef>
              <a:buClr>
                <a:srgbClr val="007BC3"/>
              </a:buClr>
              <a:buChar char="•"/>
              <a:tabLst>
                <a:tab pos="304800" algn="l"/>
                <a:tab pos="305435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All the letters in 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a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variable name should be in</a:t>
            </a:r>
            <a:r>
              <a:rPr sz="2400" spc="7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10" dirty="0">
                <a:solidFill>
                  <a:srgbClr val="6C6D70"/>
                </a:solidFill>
                <a:latin typeface="Helvetica"/>
                <a:cs typeface="Helvetica"/>
              </a:rPr>
              <a:t>lowercase</a:t>
            </a:r>
            <a:endParaRPr sz="2400" dirty="0">
              <a:latin typeface="Helvetica"/>
              <a:cs typeface="Helvetica"/>
            </a:endParaRPr>
          </a:p>
          <a:p>
            <a:pPr marL="304800" marR="5080" indent="-287020">
              <a:lnSpc>
                <a:spcPct val="110000"/>
              </a:lnSpc>
              <a:spcBef>
                <a:spcPts val="1200"/>
              </a:spcBef>
              <a:buClr>
                <a:srgbClr val="007BC3"/>
              </a:buClr>
              <a:buChar char="•"/>
              <a:tabLst>
                <a:tab pos="304800" algn="l"/>
                <a:tab pos="305435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When there are more than </a:t>
            </a:r>
            <a:r>
              <a:rPr sz="2400" spc="-15" dirty="0">
                <a:solidFill>
                  <a:srgbClr val="6C6D70"/>
                </a:solidFill>
                <a:latin typeface="Helvetica"/>
                <a:cs typeface="Helvetica"/>
              </a:rPr>
              <a:t>two </a:t>
            </a:r>
            <a:r>
              <a:rPr sz="2400" spc="-10" dirty="0">
                <a:solidFill>
                  <a:srgbClr val="6C6D70"/>
                </a:solidFill>
                <a:latin typeface="Helvetica"/>
                <a:cs typeface="Helvetica"/>
              </a:rPr>
              <a:t>words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in variable name, underscore can be used  </a:t>
            </a:r>
            <a:r>
              <a:rPr sz="2400" spc="-10" dirty="0">
                <a:solidFill>
                  <a:srgbClr val="6C6D70"/>
                </a:solidFill>
                <a:latin typeface="Helvetica"/>
                <a:cs typeface="Helvetica"/>
              </a:rPr>
              <a:t>between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internal</a:t>
            </a:r>
            <a:r>
              <a:rPr sz="2400" spc="7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10" dirty="0">
                <a:solidFill>
                  <a:srgbClr val="6C6D70"/>
                </a:solidFill>
                <a:latin typeface="Helvetica"/>
                <a:cs typeface="Helvetica"/>
              </a:rPr>
              <a:t>words</a:t>
            </a:r>
            <a:endParaRPr sz="2400" dirty="0">
              <a:latin typeface="Helvetica"/>
              <a:cs typeface="Helvetica"/>
            </a:endParaRPr>
          </a:p>
          <a:p>
            <a:pPr marL="304800" indent="-287020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•"/>
              <a:tabLst>
                <a:tab pos="304800" algn="l"/>
                <a:tab pos="305435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Use meaningful names for</a:t>
            </a:r>
            <a:r>
              <a:rPr sz="2400" spc="4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variables</a:t>
            </a:r>
            <a:endParaRPr sz="2400" dirty="0">
              <a:latin typeface="Helvetica"/>
              <a:cs typeface="Helvetica"/>
            </a:endParaRPr>
          </a:p>
          <a:p>
            <a:pPr marL="304800" indent="-287020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•"/>
              <a:tabLst>
                <a:tab pos="304800" algn="l"/>
                <a:tab pos="305435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Limit all lines 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to a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maximum of 79</a:t>
            </a:r>
            <a:r>
              <a:rPr sz="2400" spc="5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characters</a:t>
            </a:r>
            <a:endParaRPr sz="2400" dirty="0">
              <a:latin typeface="Helvetica"/>
              <a:cs typeface="Helvetica"/>
            </a:endParaRPr>
          </a:p>
          <a:p>
            <a:pPr marL="304800" indent="-287020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•"/>
              <a:tabLst>
                <a:tab pos="304800" algn="l"/>
                <a:tab pos="305435" algn="l"/>
              </a:tabLst>
            </a:pP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A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function and class should be separated by 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2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blank</a:t>
            </a:r>
            <a:r>
              <a:rPr sz="2400" spc="-1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lines</a:t>
            </a:r>
            <a:endParaRPr sz="2400" dirty="0">
              <a:latin typeface="Helvetica"/>
              <a:cs typeface="Helvetica"/>
            </a:endParaRPr>
          </a:p>
          <a:p>
            <a:pPr marL="304800" indent="-287020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•"/>
              <a:tabLst>
                <a:tab pos="304800" algn="l"/>
                <a:tab pos="305435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Methods </a:t>
            </a:r>
            <a:r>
              <a:rPr sz="2400" spc="-10" dirty="0">
                <a:solidFill>
                  <a:srgbClr val="6C6D70"/>
                </a:solidFill>
                <a:latin typeface="Helvetica"/>
                <a:cs typeface="Helvetica"/>
              </a:rPr>
              <a:t>within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classes should be separated by single blank</a:t>
            </a:r>
            <a:r>
              <a:rPr sz="2400" spc="16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10" dirty="0">
                <a:solidFill>
                  <a:srgbClr val="6C6D70"/>
                </a:solidFill>
                <a:latin typeface="Helvetica"/>
                <a:cs typeface="Helvetica"/>
              </a:rPr>
              <a:t>line</a:t>
            </a:r>
            <a:endParaRPr sz="2400" dirty="0">
              <a:latin typeface="Helvetica"/>
              <a:cs typeface="Helvetica"/>
            </a:endParaRPr>
          </a:p>
          <a:p>
            <a:pPr marL="304800" indent="-287020">
              <a:lnSpc>
                <a:spcPct val="100000"/>
              </a:lnSpc>
              <a:spcBef>
                <a:spcPts val="1420"/>
              </a:spcBef>
              <a:buClr>
                <a:srgbClr val="007BC3"/>
              </a:buClr>
              <a:buChar char="•"/>
              <a:tabLst>
                <a:tab pos="304800" algn="l"/>
                <a:tab pos="305435" algn="l"/>
              </a:tabLst>
            </a:pPr>
            <a:r>
              <a:rPr sz="2400" spc="-15" dirty="0">
                <a:solidFill>
                  <a:srgbClr val="6C6D70"/>
                </a:solidFill>
                <a:latin typeface="Helvetica"/>
                <a:cs typeface="Helvetica"/>
              </a:rPr>
              <a:t>Always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surround binary operators </a:t>
            </a:r>
            <a:r>
              <a:rPr sz="2400" spc="-15" dirty="0">
                <a:solidFill>
                  <a:srgbClr val="6C6D70"/>
                </a:solidFill>
                <a:latin typeface="Helvetica"/>
                <a:cs typeface="Helvetica"/>
              </a:rPr>
              <a:t>with 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a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space on either</a:t>
            </a:r>
            <a:r>
              <a:rPr sz="2400" spc="20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side:</a:t>
            </a:r>
            <a:endParaRPr sz="2400" dirty="0">
              <a:latin typeface="Helvetica"/>
              <a:cs typeface="Helvetica"/>
            </a:endParaRPr>
          </a:p>
          <a:p>
            <a:pPr marL="475615">
              <a:lnSpc>
                <a:spcPct val="100000"/>
              </a:lnSpc>
              <a:spcBef>
                <a:spcPts val="1410"/>
              </a:spcBef>
            </a:pPr>
            <a:r>
              <a:rPr sz="2400" spc="-10" dirty="0">
                <a:solidFill>
                  <a:srgbClr val="6C6D70"/>
                </a:solidFill>
                <a:latin typeface="Helvetica"/>
                <a:cs typeface="Helvetica"/>
              </a:rPr>
              <a:t>Ex: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a = a +</a:t>
            </a:r>
            <a:r>
              <a:rPr sz="2400" spc="5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1;</a:t>
            </a:r>
            <a:endParaRPr sz="2400" dirty="0">
              <a:latin typeface="Helvetica"/>
              <a:cs typeface="Helvetica"/>
            </a:endParaRPr>
          </a:p>
        </p:txBody>
      </p:sp>
      <p:pic>
        <p:nvPicPr>
          <p:cNvPr id="6" name="Shape 502">
            <a:extLst>
              <a:ext uri="{FF2B5EF4-FFF2-40B4-BE49-F238E27FC236}">
                <a16:creationId xmlns:a16="http://schemas.microsoft.com/office/drawing/2014/main" id="{2406D8DB-186F-8743-9FD1-217F7B14F3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7006" y="8794385"/>
            <a:ext cx="2262187" cy="37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460" y="618474"/>
            <a:ext cx="8695054" cy="732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Coding </a:t>
            </a:r>
            <a:r>
              <a:rPr spc="-5" dirty="0"/>
              <a:t>Standards in</a:t>
            </a:r>
            <a:r>
              <a:rPr spc="25" dirty="0"/>
              <a:t> </a:t>
            </a:r>
            <a:r>
              <a:rPr spc="-10" dirty="0"/>
              <a:t>Python</a:t>
            </a:r>
          </a:p>
        </p:txBody>
      </p:sp>
      <p:sp>
        <p:nvSpPr>
          <p:cNvPr id="4" name="object 4"/>
          <p:cNvSpPr/>
          <p:nvPr/>
        </p:nvSpPr>
        <p:spPr>
          <a:xfrm>
            <a:off x="1711330" y="5353812"/>
            <a:ext cx="7315200" cy="457200"/>
          </a:xfrm>
          <a:custGeom>
            <a:avLst/>
            <a:gdLst/>
            <a:ahLst/>
            <a:cxnLst/>
            <a:rect l="l" t="t" r="r" b="b"/>
            <a:pathLst>
              <a:path w="7315200" h="457200">
                <a:moveTo>
                  <a:pt x="0" y="0"/>
                </a:moveTo>
                <a:lnTo>
                  <a:pt x="0" y="457200"/>
                </a:lnTo>
                <a:lnTo>
                  <a:pt x="7315200" y="457200"/>
                </a:lnTo>
                <a:lnTo>
                  <a:pt x="7315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CD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06758" y="5349240"/>
            <a:ext cx="7324725" cy="467995"/>
          </a:xfrm>
          <a:custGeom>
            <a:avLst/>
            <a:gdLst/>
            <a:ahLst/>
            <a:cxnLst/>
            <a:rect l="l" t="t" r="r" b="b"/>
            <a:pathLst>
              <a:path w="7324725" h="467995">
                <a:moveTo>
                  <a:pt x="7324344" y="464820"/>
                </a:moveTo>
                <a:lnTo>
                  <a:pt x="7324344" y="3048"/>
                </a:lnTo>
                <a:lnTo>
                  <a:pt x="7322820" y="0"/>
                </a:lnTo>
                <a:lnTo>
                  <a:pt x="1524" y="0"/>
                </a:lnTo>
                <a:lnTo>
                  <a:pt x="0" y="3048"/>
                </a:lnTo>
                <a:lnTo>
                  <a:pt x="0" y="464820"/>
                </a:lnTo>
                <a:lnTo>
                  <a:pt x="1524" y="467868"/>
                </a:lnTo>
                <a:lnTo>
                  <a:pt x="4572" y="467868"/>
                </a:ln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lnTo>
                  <a:pt x="7315200" y="10668"/>
                </a:lnTo>
                <a:lnTo>
                  <a:pt x="7315200" y="4572"/>
                </a:lnTo>
                <a:lnTo>
                  <a:pt x="7319772" y="10668"/>
                </a:lnTo>
                <a:lnTo>
                  <a:pt x="7319772" y="467868"/>
                </a:lnTo>
                <a:lnTo>
                  <a:pt x="7322820" y="467868"/>
                </a:lnTo>
                <a:lnTo>
                  <a:pt x="7324344" y="464820"/>
                </a:lnTo>
                <a:close/>
              </a:path>
              <a:path w="7324725" h="467995">
                <a:moveTo>
                  <a:pt x="9144" y="10668"/>
                </a:move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7324725" h="467995">
                <a:moveTo>
                  <a:pt x="9144" y="457200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457200"/>
                </a:lnTo>
                <a:lnTo>
                  <a:pt x="9144" y="457200"/>
                </a:lnTo>
                <a:close/>
              </a:path>
              <a:path w="7324725" h="467995">
                <a:moveTo>
                  <a:pt x="7319772" y="457200"/>
                </a:moveTo>
                <a:lnTo>
                  <a:pt x="4572" y="457200"/>
                </a:lnTo>
                <a:lnTo>
                  <a:pt x="9144" y="461772"/>
                </a:lnTo>
                <a:lnTo>
                  <a:pt x="9144" y="467868"/>
                </a:lnTo>
                <a:lnTo>
                  <a:pt x="7315200" y="467868"/>
                </a:lnTo>
                <a:lnTo>
                  <a:pt x="7315200" y="461772"/>
                </a:lnTo>
                <a:lnTo>
                  <a:pt x="7319772" y="457200"/>
                </a:lnTo>
                <a:close/>
              </a:path>
              <a:path w="7324725" h="467995">
                <a:moveTo>
                  <a:pt x="9144" y="467868"/>
                </a:moveTo>
                <a:lnTo>
                  <a:pt x="9144" y="461772"/>
                </a:lnTo>
                <a:lnTo>
                  <a:pt x="4572" y="457200"/>
                </a:lnTo>
                <a:lnTo>
                  <a:pt x="4572" y="467868"/>
                </a:lnTo>
                <a:lnTo>
                  <a:pt x="9144" y="467868"/>
                </a:lnTo>
                <a:close/>
              </a:path>
              <a:path w="7324725" h="467995">
                <a:moveTo>
                  <a:pt x="7319772" y="10668"/>
                </a:moveTo>
                <a:lnTo>
                  <a:pt x="7315200" y="4572"/>
                </a:lnTo>
                <a:lnTo>
                  <a:pt x="7315200" y="10668"/>
                </a:lnTo>
                <a:lnTo>
                  <a:pt x="7319772" y="10668"/>
                </a:lnTo>
                <a:close/>
              </a:path>
              <a:path w="7324725" h="467995">
                <a:moveTo>
                  <a:pt x="7319772" y="457200"/>
                </a:moveTo>
                <a:lnTo>
                  <a:pt x="7319772" y="10668"/>
                </a:lnTo>
                <a:lnTo>
                  <a:pt x="7315200" y="10668"/>
                </a:lnTo>
                <a:lnTo>
                  <a:pt x="7315200" y="457200"/>
                </a:lnTo>
                <a:lnTo>
                  <a:pt x="7319772" y="457200"/>
                </a:lnTo>
                <a:close/>
              </a:path>
              <a:path w="7324725" h="467995">
                <a:moveTo>
                  <a:pt x="7319772" y="467868"/>
                </a:moveTo>
                <a:lnTo>
                  <a:pt x="7319772" y="457200"/>
                </a:lnTo>
                <a:lnTo>
                  <a:pt x="7315200" y="461772"/>
                </a:lnTo>
                <a:lnTo>
                  <a:pt x="7315200" y="467868"/>
                </a:lnTo>
                <a:lnTo>
                  <a:pt x="7319772" y="467868"/>
                </a:lnTo>
                <a:close/>
              </a:path>
            </a:pathLst>
          </a:custGeom>
          <a:solidFill>
            <a:srgbClr val="3536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11330" y="5434073"/>
            <a:ext cx="7315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Guided Activity: Assignment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10: </a:t>
            </a: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Coding</a:t>
            </a:r>
            <a:r>
              <a:rPr sz="1600" b="1" spc="10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Standards</a:t>
            </a:r>
            <a:endParaRPr sz="1600">
              <a:latin typeface="Helvetica"/>
              <a:cs typeface="Helvetic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48214"/>
              </p:ext>
            </p:extLst>
          </p:nvPr>
        </p:nvGraphicFramePr>
        <p:xfrm>
          <a:off x="1084459" y="1957721"/>
          <a:ext cx="8695055" cy="28011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2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2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Bad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Code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Good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Code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8691">
                <a:tc>
                  <a:txBody>
                    <a:bodyPr/>
                    <a:lstStyle/>
                    <a:p>
                      <a:pPr marL="106045" marR="31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 =</a:t>
                      </a:r>
                      <a:r>
                        <a:rPr sz="1600" spc="-7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10</a:t>
                      </a:r>
                      <a:endParaRPr sz="1600" dirty="0">
                        <a:latin typeface="Helvetica"/>
                        <a:cs typeface="Helvetica"/>
                      </a:endParaRPr>
                    </a:p>
                    <a:p>
                      <a:pPr marL="106045" marR="317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b =</a:t>
                      </a:r>
                      <a:r>
                        <a:rPr sz="1600" spc="-7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23</a:t>
                      </a:r>
                      <a:endParaRPr sz="1600" dirty="0">
                        <a:latin typeface="Helvetica"/>
                        <a:cs typeface="Helvetica"/>
                      </a:endParaRPr>
                    </a:p>
                    <a:p>
                      <a:pPr marL="106045" marR="317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C =</a:t>
                      </a:r>
                      <a:r>
                        <a:rPr sz="1600" spc="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24</a:t>
                      </a:r>
                      <a:endParaRPr sz="1600" dirty="0">
                        <a:latin typeface="Helvetica"/>
                        <a:cs typeface="Helvetica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950" dirty="0">
                        <a:latin typeface="Times New Roman"/>
                        <a:cs typeface="Times New Roman"/>
                      </a:endParaRPr>
                    </a:p>
                    <a:p>
                      <a:pPr marL="2842260" indent="-273558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783840" algn="l"/>
                        </a:tabLst>
                      </a:pPr>
                      <a:r>
                        <a:rPr sz="2400" spc="-7" baseline="10416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sum = a + b</a:t>
                      </a:r>
                      <a:r>
                        <a:rPr sz="2400" spc="97" baseline="10416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2400" spc="-7" baseline="10416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+</a:t>
                      </a:r>
                      <a:r>
                        <a:rPr sz="2400" spc="7" baseline="10416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2400" spc="-7" baseline="10416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c	</a:t>
                      </a:r>
                      <a:endParaRPr sz="1600" dirty="0">
                        <a:latin typeface="Helvetica"/>
                        <a:cs typeface="Helvetica"/>
                      </a:endParaRPr>
                    </a:p>
                    <a:p>
                      <a:pPr marL="3261360" marR="93345" indent="-3154680">
                        <a:lnSpc>
                          <a:spcPct val="100000"/>
                        </a:lnSpc>
                        <a:tabLst>
                          <a:tab pos="2837180" algn="l"/>
                        </a:tabLst>
                      </a:pPr>
                      <a:r>
                        <a:rPr sz="2400" spc="-7" baseline="10416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avg</a:t>
                      </a:r>
                      <a:r>
                        <a:rPr sz="2400" spc="7" baseline="10416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2400" spc="-7" baseline="10416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=</a:t>
                      </a:r>
                      <a:r>
                        <a:rPr sz="2400" spc="37" baseline="10416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2400" spc="-7" baseline="10416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sum/3	</a:t>
                      </a:r>
                      <a:endParaRPr lang="en-CA" sz="2400" spc="-7" baseline="10416" dirty="0">
                        <a:solidFill>
                          <a:srgbClr val="6C6D70"/>
                        </a:solidFill>
                        <a:latin typeface="Helvetica"/>
                        <a:cs typeface="Helvetica"/>
                      </a:endParaRPr>
                    </a:p>
                    <a:p>
                      <a:pPr marL="3261360" marR="93345" indent="-3154680">
                        <a:lnSpc>
                          <a:spcPct val="100000"/>
                        </a:lnSpc>
                        <a:tabLst>
                          <a:tab pos="2837180" algn="l"/>
                        </a:tabLst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print(“Average: “,</a:t>
                      </a:r>
                      <a:r>
                        <a:rPr sz="1600" spc="4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avg)</a:t>
                      </a:r>
                      <a:endParaRPr sz="1600" dirty="0">
                        <a:latin typeface="Helvetica"/>
                        <a:cs typeface="Helvetic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marks1 =</a:t>
                      </a:r>
                      <a:r>
                        <a:rPr sz="1600" spc="-4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10</a:t>
                      </a:r>
                      <a:endParaRPr sz="1600" dirty="0">
                        <a:latin typeface="Helvetica"/>
                        <a:cs typeface="Helvetica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marks2 =</a:t>
                      </a:r>
                      <a:r>
                        <a:rPr sz="1600" spc="-4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23</a:t>
                      </a:r>
                      <a:endParaRPr sz="1600" dirty="0">
                        <a:latin typeface="Helvetica"/>
                        <a:cs typeface="Helvetica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marks3 =</a:t>
                      </a:r>
                      <a:r>
                        <a:rPr sz="1600" spc="-4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24</a:t>
                      </a:r>
                      <a:endParaRPr sz="1600" dirty="0">
                        <a:latin typeface="Helvetica"/>
                        <a:cs typeface="Helvetica"/>
                      </a:endParaRPr>
                    </a:p>
                    <a:p>
                      <a:pPr marL="8890">
                        <a:lnSpc>
                          <a:spcPct val="100000"/>
                        </a:lnSpc>
                      </a:pPr>
                      <a:endParaRPr lang="en-CA" sz="1650" spc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ct val="100000"/>
                        </a:lnSpc>
                      </a:pPr>
                      <a:r>
                        <a:rPr sz="1600" spc="-125" dirty="0" err="1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sum_of_marks</a:t>
                      </a:r>
                      <a:r>
                        <a:rPr sz="1600" spc="-12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= marks1 + marks2 +</a:t>
                      </a:r>
                      <a:r>
                        <a:rPr sz="1600" spc="-10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marks3</a:t>
                      </a:r>
                      <a:endParaRPr sz="1600" dirty="0">
                        <a:latin typeface="Helvetica"/>
                        <a:cs typeface="Helvetica"/>
                      </a:endParaRPr>
                    </a:p>
                    <a:p>
                      <a:pPr>
                        <a:lnSpc>
                          <a:spcPts val="1760"/>
                        </a:lnSpc>
                        <a:spcBef>
                          <a:spcPts val="325"/>
                        </a:spcBef>
                      </a:pPr>
                      <a:endParaRPr sz="1600" dirty="0">
                        <a:latin typeface="Helvetica"/>
                        <a:cs typeface="Helvetica"/>
                      </a:endParaRPr>
                    </a:p>
                    <a:p>
                      <a:pPr>
                        <a:lnSpc>
                          <a:spcPts val="1760"/>
                        </a:lnSpc>
                      </a:pPr>
                      <a:r>
                        <a:rPr sz="2400" b="1" spc="-7" baseline="-10416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100" dirty="0" err="1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avg_of_marks</a:t>
                      </a:r>
                      <a:r>
                        <a:rPr sz="1600" spc="-1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= sum_of_marks /</a:t>
                      </a:r>
                      <a:r>
                        <a:rPr sz="1600" spc="-18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3</a:t>
                      </a:r>
                      <a:endParaRPr sz="1600" dirty="0">
                        <a:latin typeface="Helvetica"/>
                        <a:cs typeface="Helvetic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print </a:t>
                      </a:r>
                      <a:r>
                        <a:rPr sz="1600" spc="-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(“Average: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“,</a:t>
                      </a:r>
                      <a:r>
                        <a:rPr sz="1600" spc="6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avg_of_marks)</a:t>
                      </a:r>
                      <a:endParaRPr sz="1600" dirty="0">
                        <a:latin typeface="Helvetica"/>
                        <a:cs typeface="Helvetic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Shape 502">
            <a:extLst>
              <a:ext uri="{FF2B5EF4-FFF2-40B4-BE49-F238E27FC236}">
                <a16:creationId xmlns:a16="http://schemas.microsoft.com/office/drawing/2014/main" id="{45718AF7-F333-0D40-9CEF-530FC3349E6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7006" y="8794385"/>
            <a:ext cx="2262187" cy="37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460" y="681472"/>
            <a:ext cx="5862440" cy="606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Indentation in</a:t>
            </a:r>
            <a:r>
              <a:rPr spc="-30" dirty="0"/>
              <a:t> </a:t>
            </a:r>
            <a:r>
              <a:rPr spc="-10" dirty="0"/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4413382" y="6059424"/>
            <a:ext cx="5442585" cy="589915"/>
          </a:xfrm>
          <a:custGeom>
            <a:avLst/>
            <a:gdLst/>
            <a:ahLst/>
            <a:cxnLst/>
            <a:rect l="l" t="t" r="r" b="b"/>
            <a:pathLst>
              <a:path w="5442584" h="589915">
                <a:moveTo>
                  <a:pt x="5442204" y="4572"/>
                </a:moveTo>
                <a:lnTo>
                  <a:pt x="5442204" y="3048"/>
                </a:lnTo>
                <a:lnTo>
                  <a:pt x="5440680" y="0"/>
                </a:lnTo>
                <a:lnTo>
                  <a:pt x="1524" y="0"/>
                </a:lnTo>
                <a:lnTo>
                  <a:pt x="0" y="3048"/>
                </a:lnTo>
                <a:lnTo>
                  <a:pt x="0" y="4572"/>
                </a:lnTo>
                <a:lnTo>
                  <a:pt x="4571" y="5063"/>
                </a:lnTo>
                <a:lnTo>
                  <a:pt x="4571" y="4572"/>
                </a:lnTo>
                <a:lnTo>
                  <a:pt x="5442204" y="4572"/>
                </a:lnTo>
                <a:close/>
              </a:path>
              <a:path w="5442584" h="589915">
                <a:moveTo>
                  <a:pt x="5437631" y="589788"/>
                </a:moveTo>
                <a:lnTo>
                  <a:pt x="5437631" y="589296"/>
                </a:lnTo>
                <a:lnTo>
                  <a:pt x="4571" y="5063"/>
                </a:lnTo>
                <a:lnTo>
                  <a:pt x="4571" y="589788"/>
                </a:lnTo>
                <a:lnTo>
                  <a:pt x="5437631" y="589788"/>
                </a:lnTo>
                <a:close/>
              </a:path>
              <a:path w="5442584" h="589915">
                <a:moveTo>
                  <a:pt x="5442204" y="589788"/>
                </a:moveTo>
                <a:lnTo>
                  <a:pt x="5442204" y="4572"/>
                </a:lnTo>
                <a:lnTo>
                  <a:pt x="5437631" y="4572"/>
                </a:lnTo>
                <a:lnTo>
                  <a:pt x="5437631" y="9144"/>
                </a:lnTo>
                <a:lnTo>
                  <a:pt x="5437632" y="589296"/>
                </a:lnTo>
                <a:lnTo>
                  <a:pt x="5442204" y="589788"/>
                </a:lnTo>
                <a:close/>
              </a:path>
            </a:pathLst>
          </a:custGeom>
          <a:solidFill>
            <a:srgbClr val="696B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7954" y="6063996"/>
            <a:ext cx="5433060" cy="585470"/>
          </a:xfrm>
          <a:custGeom>
            <a:avLst/>
            <a:gdLst/>
            <a:ahLst/>
            <a:cxnLst/>
            <a:rect l="l" t="t" r="r" b="b"/>
            <a:pathLst>
              <a:path w="5433059" h="585470">
                <a:moveTo>
                  <a:pt x="0" y="0"/>
                </a:moveTo>
                <a:lnTo>
                  <a:pt x="0" y="585216"/>
                </a:lnTo>
                <a:lnTo>
                  <a:pt x="5433060" y="585216"/>
                </a:lnTo>
                <a:lnTo>
                  <a:pt x="54330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3382" y="6059424"/>
            <a:ext cx="5442585" cy="594360"/>
          </a:xfrm>
          <a:custGeom>
            <a:avLst/>
            <a:gdLst/>
            <a:ahLst/>
            <a:cxnLst/>
            <a:rect l="l" t="t" r="r" b="b"/>
            <a:pathLst>
              <a:path w="5442584" h="594359">
                <a:moveTo>
                  <a:pt x="5442204" y="592836"/>
                </a:moveTo>
                <a:lnTo>
                  <a:pt x="5442204" y="3048"/>
                </a:lnTo>
                <a:lnTo>
                  <a:pt x="5440680" y="0"/>
                </a:lnTo>
                <a:lnTo>
                  <a:pt x="1524" y="0"/>
                </a:lnTo>
                <a:lnTo>
                  <a:pt x="0" y="3048"/>
                </a:lnTo>
                <a:lnTo>
                  <a:pt x="0" y="592836"/>
                </a:lnTo>
                <a:lnTo>
                  <a:pt x="1524" y="594360"/>
                </a:lnTo>
                <a:lnTo>
                  <a:pt x="4572" y="594360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5433060" y="9144"/>
                </a:lnTo>
                <a:lnTo>
                  <a:pt x="5433060" y="4572"/>
                </a:lnTo>
                <a:lnTo>
                  <a:pt x="5437632" y="9144"/>
                </a:lnTo>
                <a:lnTo>
                  <a:pt x="5437632" y="594360"/>
                </a:lnTo>
                <a:lnTo>
                  <a:pt x="5440680" y="594360"/>
                </a:lnTo>
                <a:lnTo>
                  <a:pt x="5442204" y="592836"/>
                </a:lnTo>
                <a:close/>
              </a:path>
              <a:path w="5442584" h="59435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5442584" h="594359">
                <a:moveTo>
                  <a:pt x="9144" y="585216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585216"/>
                </a:lnTo>
                <a:lnTo>
                  <a:pt x="9144" y="585216"/>
                </a:lnTo>
                <a:close/>
              </a:path>
              <a:path w="5442584" h="594359">
                <a:moveTo>
                  <a:pt x="5437632" y="585216"/>
                </a:moveTo>
                <a:lnTo>
                  <a:pt x="4572" y="585216"/>
                </a:lnTo>
                <a:lnTo>
                  <a:pt x="9144" y="589788"/>
                </a:lnTo>
                <a:lnTo>
                  <a:pt x="9144" y="594360"/>
                </a:lnTo>
                <a:lnTo>
                  <a:pt x="5433060" y="594360"/>
                </a:lnTo>
                <a:lnTo>
                  <a:pt x="5433060" y="589788"/>
                </a:lnTo>
                <a:lnTo>
                  <a:pt x="5437632" y="585216"/>
                </a:lnTo>
                <a:close/>
              </a:path>
              <a:path w="5442584" h="594359">
                <a:moveTo>
                  <a:pt x="9144" y="594360"/>
                </a:moveTo>
                <a:lnTo>
                  <a:pt x="9144" y="589788"/>
                </a:lnTo>
                <a:lnTo>
                  <a:pt x="4572" y="585216"/>
                </a:lnTo>
                <a:lnTo>
                  <a:pt x="4572" y="594360"/>
                </a:lnTo>
                <a:lnTo>
                  <a:pt x="9144" y="594360"/>
                </a:lnTo>
                <a:close/>
              </a:path>
              <a:path w="5442584" h="594359">
                <a:moveTo>
                  <a:pt x="5437632" y="9144"/>
                </a:moveTo>
                <a:lnTo>
                  <a:pt x="5433060" y="4572"/>
                </a:lnTo>
                <a:lnTo>
                  <a:pt x="5433060" y="9144"/>
                </a:lnTo>
                <a:lnTo>
                  <a:pt x="5437632" y="9144"/>
                </a:lnTo>
                <a:close/>
              </a:path>
              <a:path w="5442584" h="594359">
                <a:moveTo>
                  <a:pt x="5437632" y="585216"/>
                </a:moveTo>
                <a:lnTo>
                  <a:pt x="5437632" y="9144"/>
                </a:lnTo>
                <a:lnTo>
                  <a:pt x="5433060" y="9144"/>
                </a:lnTo>
                <a:lnTo>
                  <a:pt x="5433060" y="585216"/>
                </a:lnTo>
                <a:lnTo>
                  <a:pt x="5437632" y="585216"/>
                </a:lnTo>
                <a:close/>
              </a:path>
              <a:path w="5442584" h="594359">
                <a:moveTo>
                  <a:pt x="5437632" y="594360"/>
                </a:moveTo>
                <a:lnTo>
                  <a:pt x="5437632" y="585216"/>
                </a:lnTo>
                <a:lnTo>
                  <a:pt x="5433060" y="589788"/>
                </a:lnTo>
                <a:lnTo>
                  <a:pt x="5433060" y="594360"/>
                </a:lnTo>
                <a:lnTo>
                  <a:pt x="5437632" y="594360"/>
                </a:lnTo>
                <a:close/>
              </a:path>
            </a:pathLst>
          </a:custGeom>
          <a:solidFill>
            <a:srgbClr val="696B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17954" y="6093965"/>
            <a:ext cx="54330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BC3"/>
                </a:solidFill>
                <a:latin typeface="Helvetica"/>
                <a:cs typeface="Helvetica"/>
              </a:rPr>
              <a:t>1st </a:t>
            </a:r>
            <a:r>
              <a:rPr sz="1600" b="1" spc="-10" dirty="0">
                <a:solidFill>
                  <a:srgbClr val="007BC3"/>
                </a:solidFill>
                <a:latin typeface="Helvetica"/>
                <a:cs typeface="Helvetica"/>
              </a:rPr>
              <a:t>level </a:t>
            </a:r>
            <a:r>
              <a:rPr sz="1600" b="1" spc="-5" dirty="0">
                <a:solidFill>
                  <a:srgbClr val="007BC3"/>
                </a:solidFill>
                <a:latin typeface="Helvetica"/>
                <a:cs typeface="Helvetica"/>
              </a:rPr>
              <a:t>indent </a:t>
            </a:r>
            <a:r>
              <a:rPr sz="1600" spc="1525" dirty="0">
                <a:solidFill>
                  <a:srgbClr val="007BC3"/>
                </a:solidFill>
                <a:latin typeface="Wingdings"/>
                <a:cs typeface="Wingdings"/>
              </a:rPr>
              <a:t>➔</a:t>
            </a:r>
            <a:r>
              <a:rPr sz="1600" spc="-1040" dirty="0">
                <a:solidFill>
                  <a:srgbClr val="007BC3"/>
                </a:solidFill>
                <a:latin typeface="Wingdings"/>
                <a:cs typeface="Wingdings"/>
              </a:rPr>
              <a:t> </a:t>
            </a:r>
            <a:r>
              <a:rPr sz="1600" b="1" spc="-5" dirty="0">
                <a:solidFill>
                  <a:srgbClr val="007BC3"/>
                </a:solidFill>
                <a:latin typeface="Helvetica"/>
                <a:cs typeface="Helvetica"/>
              </a:rPr>
              <a:t>if block</a:t>
            </a:r>
            <a:endParaRPr sz="1600">
              <a:latin typeface="Helvetica"/>
              <a:cs typeface="Helvetica"/>
            </a:endParaRPr>
          </a:p>
          <a:p>
            <a:pPr marL="89535">
              <a:lnSpc>
                <a:spcPct val="100000"/>
              </a:lnSpc>
            </a:pPr>
            <a:r>
              <a:rPr sz="1600" b="1" spc="-5" dirty="0">
                <a:solidFill>
                  <a:srgbClr val="007BC3"/>
                </a:solidFill>
                <a:latin typeface="Helvetica"/>
                <a:cs typeface="Helvetica"/>
              </a:rPr>
              <a:t>2nd </a:t>
            </a:r>
            <a:r>
              <a:rPr sz="1600" b="1" spc="-10" dirty="0">
                <a:solidFill>
                  <a:srgbClr val="007BC3"/>
                </a:solidFill>
                <a:latin typeface="Helvetica"/>
                <a:cs typeface="Helvetica"/>
              </a:rPr>
              <a:t>level </a:t>
            </a:r>
            <a:r>
              <a:rPr sz="1600" b="1" spc="-5" dirty="0">
                <a:solidFill>
                  <a:srgbClr val="007BC3"/>
                </a:solidFill>
                <a:latin typeface="Helvetica"/>
                <a:cs typeface="Helvetica"/>
              </a:rPr>
              <a:t>indent </a:t>
            </a:r>
            <a:r>
              <a:rPr sz="1600" spc="130" dirty="0">
                <a:solidFill>
                  <a:srgbClr val="007BC3"/>
                </a:solidFill>
                <a:latin typeface="Wingdings"/>
                <a:cs typeface="Wingdings"/>
              </a:rPr>
              <a:t>➔</a:t>
            </a:r>
            <a:r>
              <a:rPr sz="1600" b="1" spc="130" dirty="0">
                <a:solidFill>
                  <a:srgbClr val="007BC3"/>
                </a:solidFill>
                <a:latin typeface="Helvetica"/>
                <a:cs typeface="Helvetica"/>
              </a:rPr>
              <a:t>statements </a:t>
            </a:r>
            <a:r>
              <a:rPr sz="1600" b="1" dirty="0">
                <a:solidFill>
                  <a:srgbClr val="007BC3"/>
                </a:solidFill>
                <a:latin typeface="Helvetica"/>
                <a:cs typeface="Helvetica"/>
              </a:rPr>
              <a:t>within </a:t>
            </a:r>
            <a:r>
              <a:rPr sz="1600" b="1" spc="-5" dirty="0">
                <a:solidFill>
                  <a:srgbClr val="007BC3"/>
                </a:solidFill>
                <a:latin typeface="Helvetica"/>
                <a:cs typeface="Helvetica"/>
              </a:rPr>
              <a:t>if or else</a:t>
            </a:r>
            <a:r>
              <a:rPr sz="1600" b="1" spc="45" dirty="0">
                <a:solidFill>
                  <a:srgbClr val="007BC3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007BC3"/>
                </a:solidFill>
                <a:latin typeface="Helvetica"/>
                <a:cs typeface="Helvetica"/>
              </a:rPr>
              <a:t>block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32213" y="3150108"/>
            <a:ext cx="3220720" cy="2910840"/>
          </a:xfrm>
          <a:custGeom>
            <a:avLst/>
            <a:gdLst/>
            <a:ahLst/>
            <a:cxnLst/>
            <a:rect l="l" t="t" r="r" b="b"/>
            <a:pathLst>
              <a:path w="3220720" h="2910840">
                <a:moveTo>
                  <a:pt x="0" y="0"/>
                </a:moveTo>
                <a:lnTo>
                  <a:pt x="0" y="2910840"/>
                </a:lnTo>
                <a:lnTo>
                  <a:pt x="3220212" y="2910840"/>
                </a:lnTo>
                <a:lnTo>
                  <a:pt x="3220212" y="0"/>
                </a:lnTo>
                <a:lnTo>
                  <a:pt x="0" y="0"/>
                </a:lnTo>
                <a:close/>
              </a:path>
            </a:pathLst>
          </a:custGeom>
          <a:solidFill>
            <a:srgbClr val="D1E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8497" y="3136392"/>
            <a:ext cx="3249295" cy="2940050"/>
          </a:xfrm>
          <a:custGeom>
            <a:avLst/>
            <a:gdLst/>
            <a:ahLst/>
            <a:cxnLst/>
            <a:rect l="l" t="t" r="r" b="b"/>
            <a:pathLst>
              <a:path w="3249295" h="2940050">
                <a:moveTo>
                  <a:pt x="3249165" y="2933700"/>
                </a:moveTo>
                <a:lnTo>
                  <a:pt x="3249165" y="6096"/>
                </a:lnTo>
                <a:lnTo>
                  <a:pt x="3243069" y="0"/>
                </a:lnTo>
                <a:lnTo>
                  <a:pt x="6096" y="0"/>
                </a:lnTo>
                <a:lnTo>
                  <a:pt x="0" y="6096"/>
                </a:lnTo>
                <a:lnTo>
                  <a:pt x="0" y="2933700"/>
                </a:lnTo>
                <a:lnTo>
                  <a:pt x="6096" y="2939796"/>
                </a:lnTo>
                <a:lnTo>
                  <a:pt x="13716" y="2939796"/>
                </a:lnTo>
                <a:lnTo>
                  <a:pt x="13716" y="27432"/>
                </a:lnTo>
                <a:lnTo>
                  <a:pt x="27432" y="13716"/>
                </a:lnTo>
                <a:lnTo>
                  <a:pt x="27432" y="27432"/>
                </a:lnTo>
                <a:lnTo>
                  <a:pt x="3220209" y="27432"/>
                </a:lnTo>
                <a:lnTo>
                  <a:pt x="3220209" y="13716"/>
                </a:lnTo>
                <a:lnTo>
                  <a:pt x="3233925" y="27432"/>
                </a:lnTo>
                <a:lnTo>
                  <a:pt x="3233925" y="2939796"/>
                </a:lnTo>
                <a:lnTo>
                  <a:pt x="3243069" y="2939796"/>
                </a:lnTo>
                <a:lnTo>
                  <a:pt x="3249165" y="2933700"/>
                </a:lnTo>
                <a:close/>
              </a:path>
              <a:path w="3249295" h="2940050">
                <a:moveTo>
                  <a:pt x="27432" y="27432"/>
                </a:moveTo>
                <a:lnTo>
                  <a:pt x="27432" y="13716"/>
                </a:lnTo>
                <a:lnTo>
                  <a:pt x="13716" y="27432"/>
                </a:lnTo>
                <a:lnTo>
                  <a:pt x="27432" y="27432"/>
                </a:lnTo>
                <a:close/>
              </a:path>
              <a:path w="3249295" h="2940050">
                <a:moveTo>
                  <a:pt x="27432" y="2910840"/>
                </a:moveTo>
                <a:lnTo>
                  <a:pt x="27432" y="27432"/>
                </a:lnTo>
                <a:lnTo>
                  <a:pt x="13716" y="27432"/>
                </a:lnTo>
                <a:lnTo>
                  <a:pt x="13716" y="2910840"/>
                </a:lnTo>
                <a:lnTo>
                  <a:pt x="27432" y="2910840"/>
                </a:lnTo>
                <a:close/>
              </a:path>
              <a:path w="3249295" h="2940050">
                <a:moveTo>
                  <a:pt x="3233925" y="2910840"/>
                </a:moveTo>
                <a:lnTo>
                  <a:pt x="13716" y="2910840"/>
                </a:lnTo>
                <a:lnTo>
                  <a:pt x="27432" y="2924556"/>
                </a:lnTo>
                <a:lnTo>
                  <a:pt x="27432" y="2939796"/>
                </a:lnTo>
                <a:lnTo>
                  <a:pt x="3220209" y="2939796"/>
                </a:lnTo>
                <a:lnTo>
                  <a:pt x="3220209" y="2924556"/>
                </a:lnTo>
                <a:lnTo>
                  <a:pt x="3233925" y="2910840"/>
                </a:lnTo>
                <a:close/>
              </a:path>
              <a:path w="3249295" h="2940050">
                <a:moveTo>
                  <a:pt x="27432" y="2939796"/>
                </a:moveTo>
                <a:lnTo>
                  <a:pt x="27432" y="2924556"/>
                </a:lnTo>
                <a:lnTo>
                  <a:pt x="13716" y="2910840"/>
                </a:lnTo>
                <a:lnTo>
                  <a:pt x="13716" y="2939796"/>
                </a:lnTo>
                <a:lnTo>
                  <a:pt x="27432" y="2939796"/>
                </a:lnTo>
                <a:close/>
              </a:path>
              <a:path w="3249295" h="2940050">
                <a:moveTo>
                  <a:pt x="3233925" y="27432"/>
                </a:moveTo>
                <a:lnTo>
                  <a:pt x="3220209" y="13716"/>
                </a:lnTo>
                <a:lnTo>
                  <a:pt x="3220209" y="27432"/>
                </a:lnTo>
                <a:lnTo>
                  <a:pt x="3233925" y="27432"/>
                </a:lnTo>
                <a:close/>
              </a:path>
              <a:path w="3249295" h="2940050">
                <a:moveTo>
                  <a:pt x="3233925" y="2910840"/>
                </a:moveTo>
                <a:lnTo>
                  <a:pt x="3233925" y="27432"/>
                </a:lnTo>
                <a:lnTo>
                  <a:pt x="3220209" y="27432"/>
                </a:lnTo>
                <a:lnTo>
                  <a:pt x="3220209" y="2910840"/>
                </a:lnTo>
                <a:lnTo>
                  <a:pt x="3233925" y="2910840"/>
                </a:lnTo>
                <a:close/>
              </a:path>
              <a:path w="3249295" h="2940050">
                <a:moveTo>
                  <a:pt x="3233925" y="2939796"/>
                </a:moveTo>
                <a:lnTo>
                  <a:pt x="3233925" y="2910840"/>
                </a:lnTo>
                <a:lnTo>
                  <a:pt x="3220209" y="2924556"/>
                </a:lnTo>
                <a:lnTo>
                  <a:pt x="3220209" y="2939796"/>
                </a:lnTo>
                <a:lnTo>
                  <a:pt x="3233925" y="2939796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32213" y="3180078"/>
            <a:ext cx="3220720" cy="2792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x =</a:t>
            </a:r>
            <a:r>
              <a:rPr sz="1600" spc="2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3</a:t>
            </a:r>
            <a:endParaRPr sz="1600">
              <a:latin typeface="Helvetica"/>
              <a:cs typeface="Helvetica"/>
            </a:endParaRPr>
          </a:p>
          <a:p>
            <a:pPr marL="90805">
              <a:lnSpc>
                <a:spcPct val="100000"/>
              </a:lnSpc>
              <a:spcBef>
                <a:spcPts val="1390"/>
              </a:spcBef>
            </a:pP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if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x &gt;</a:t>
            </a:r>
            <a:r>
              <a:rPr sz="1600" spc="1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5:</a:t>
            </a:r>
            <a:endParaRPr sz="1600">
              <a:latin typeface="Helvetica"/>
              <a:cs typeface="Helvetica"/>
            </a:endParaRPr>
          </a:p>
          <a:p>
            <a:pPr marL="548005" marR="1642110">
              <a:lnSpc>
                <a:spcPct val="1725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</a:t>
            </a:r>
            <a:r>
              <a:rPr sz="1600" spc="-10" dirty="0">
                <a:solidFill>
                  <a:srgbClr val="001F5F"/>
                </a:solidFill>
                <a:latin typeface="Helvetica"/>
                <a:cs typeface="Helvetica"/>
              </a:rPr>
              <a:t>r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nt</a:t>
            </a:r>
            <a:r>
              <a:rPr sz="1600" spc="-10" dirty="0">
                <a:solidFill>
                  <a:srgbClr val="001F5F"/>
                </a:solidFill>
                <a:latin typeface="Helvetica"/>
                <a:cs typeface="Helvetica"/>
              </a:rPr>
              <a:t>("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t</a:t>
            </a:r>
            <a:r>
              <a:rPr sz="1600" spc="-10" dirty="0">
                <a:solidFill>
                  <a:srgbClr val="001F5F"/>
                </a:solidFill>
                <a:latin typeface="Helvetica"/>
                <a:cs typeface="Helvetica"/>
              </a:rPr>
              <a:t>r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ue</a:t>
            </a:r>
            <a:r>
              <a:rPr sz="1600" spc="-10" dirty="0">
                <a:solidFill>
                  <a:srgbClr val="001F5F"/>
                </a:solidFill>
                <a:latin typeface="Helvetica"/>
                <a:cs typeface="Helvetica"/>
              </a:rPr>
              <a:t>"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)  print(x)</a:t>
            </a:r>
            <a:endParaRPr sz="1600">
              <a:latin typeface="Helvetica"/>
              <a:cs typeface="Helvetica"/>
            </a:endParaRPr>
          </a:p>
          <a:p>
            <a:pPr marL="90805">
              <a:lnSpc>
                <a:spcPct val="100000"/>
              </a:lnSpc>
              <a:spcBef>
                <a:spcPts val="1395"/>
              </a:spcBef>
            </a:pP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else:</a:t>
            </a:r>
            <a:endParaRPr sz="1600">
              <a:latin typeface="Helvetica"/>
              <a:cs typeface="Helvetica"/>
            </a:endParaRPr>
          </a:p>
          <a:p>
            <a:pPr marL="90805" marR="1142365" indent="457200">
              <a:lnSpc>
                <a:spcPct val="1725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print ("false")  print </a:t>
            </a:r>
            <a:r>
              <a:rPr sz="1600" spc="-10" dirty="0">
                <a:solidFill>
                  <a:srgbClr val="001F5F"/>
                </a:solidFill>
                <a:latin typeface="Helvetica"/>
                <a:cs typeface="Helvetica"/>
              </a:rPr>
              <a:t>("Out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of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if</a:t>
            </a:r>
            <a:r>
              <a:rPr sz="1600" spc="5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block")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92958" y="3537204"/>
            <a:ext cx="3785616" cy="2043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87755" y="3451350"/>
            <a:ext cx="2433320" cy="205422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670560">
              <a:lnSpc>
                <a:spcPct val="100000"/>
              </a:lnSpc>
              <a:spcBef>
                <a:spcPts val="1120"/>
              </a:spcBef>
            </a:pPr>
            <a:r>
              <a:rPr sz="1800" spc="-105" dirty="0">
                <a:solidFill>
                  <a:srgbClr val="001F5F"/>
                </a:solidFill>
                <a:latin typeface="Arial"/>
                <a:cs typeface="Arial"/>
              </a:rPr>
              <a:t>Block</a:t>
            </a:r>
            <a:r>
              <a:rPr sz="18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001F5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097280">
              <a:lnSpc>
                <a:spcPct val="100000"/>
              </a:lnSpc>
              <a:spcBef>
                <a:spcPts val="1020"/>
              </a:spcBef>
            </a:pPr>
            <a:r>
              <a:rPr sz="1800" spc="-105" dirty="0">
                <a:solidFill>
                  <a:srgbClr val="001F5F"/>
                </a:solidFill>
                <a:latin typeface="Arial"/>
                <a:cs typeface="Arial"/>
              </a:rPr>
              <a:t>Block </a:t>
            </a:r>
            <a:r>
              <a:rPr sz="1800" spc="-90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458595">
              <a:lnSpc>
                <a:spcPct val="100000"/>
              </a:lnSpc>
              <a:spcBef>
                <a:spcPts val="1020"/>
              </a:spcBef>
            </a:pPr>
            <a:r>
              <a:rPr sz="1800" spc="-105" dirty="0">
                <a:solidFill>
                  <a:srgbClr val="001F5F"/>
                </a:solidFill>
                <a:latin typeface="Arial"/>
                <a:cs typeface="Arial"/>
              </a:rPr>
              <a:t>Block</a:t>
            </a:r>
            <a:r>
              <a:rPr sz="18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001F5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438784">
              <a:lnSpc>
                <a:spcPct val="100000"/>
              </a:lnSpc>
              <a:spcBef>
                <a:spcPts val="935"/>
              </a:spcBef>
            </a:pPr>
            <a:r>
              <a:rPr sz="1800" spc="-105" dirty="0">
                <a:solidFill>
                  <a:srgbClr val="001F5F"/>
                </a:solidFill>
                <a:latin typeface="Arial"/>
                <a:cs typeface="Arial"/>
              </a:rPr>
              <a:t>Block </a:t>
            </a:r>
            <a:r>
              <a:rPr sz="1800" spc="-75" dirty="0">
                <a:solidFill>
                  <a:srgbClr val="001F5F"/>
                </a:solidFill>
                <a:latin typeface="Arial"/>
                <a:cs typeface="Arial"/>
              </a:rPr>
              <a:t>2,</a:t>
            </a:r>
            <a:r>
              <a:rPr sz="1800" spc="-1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001F5F"/>
                </a:solidFill>
                <a:latin typeface="Arial"/>
                <a:cs typeface="Arial"/>
              </a:rPr>
              <a:t>Continuation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spc="-105" dirty="0">
                <a:solidFill>
                  <a:srgbClr val="001F5F"/>
                </a:solidFill>
                <a:latin typeface="Arial"/>
                <a:cs typeface="Arial"/>
              </a:rPr>
              <a:t>Block </a:t>
            </a:r>
            <a:r>
              <a:rPr sz="1800" spc="-75" dirty="0">
                <a:solidFill>
                  <a:srgbClr val="001F5F"/>
                </a:solidFill>
                <a:latin typeface="Arial"/>
                <a:cs typeface="Arial"/>
              </a:rPr>
              <a:t>3,</a:t>
            </a:r>
            <a:r>
              <a:rPr sz="18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001F5F"/>
                </a:solidFill>
                <a:latin typeface="Arial"/>
                <a:cs typeface="Arial"/>
              </a:rPr>
              <a:t>Continuation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4460" y="1486915"/>
            <a:ext cx="8294114" cy="158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Python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uses </a:t>
            </a: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offside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rule notation for</a:t>
            </a:r>
            <a:r>
              <a:rPr sz="1800" spc="8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coding</a:t>
            </a:r>
            <a:endParaRPr sz="1800" dirty="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Uses indentation for blocks, instead of curly</a:t>
            </a:r>
            <a:r>
              <a:rPr sz="1800" spc="7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brackets</a:t>
            </a:r>
            <a:endParaRPr sz="1800" dirty="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The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delimiter </a:t>
            </a: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followed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in </a:t>
            </a: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Python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is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a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colon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(:)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and indented spaces or</a:t>
            </a:r>
            <a:r>
              <a:rPr sz="1800" spc="18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tabs.</a:t>
            </a:r>
            <a:endParaRPr sz="1800" dirty="0">
              <a:latin typeface="Helvetica"/>
              <a:cs typeface="Helvetica"/>
            </a:endParaRPr>
          </a:p>
          <a:p>
            <a:pPr marL="50165">
              <a:lnSpc>
                <a:spcPct val="100000"/>
              </a:lnSpc>
              <a:spcBef>
                <a:spcPts val="1015"/>
              </a:spcBef>
            </a:pP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Example:</a:t>
            </a:r>
            <a:endParaRPr sz="1600" dirty="0">
              <a:latin typeface="Helvetica-BoldOblique"/>
              <a:cs typeface="Helvetica-BoldOblique"/>
            </a:endParaRPr>
          </a:p>
        </p:txBody>
      </p:sp>
      <p:pic>
        <p:nvPicPr>
          <p:cNvPr id="13" name="Shape 502">
            <a:extLst>
              <a:ext uri="{FF2B5EF4-FFF2-40B4-BE49-F238E27FC236}">
                <a16:creationId xmlns:a16="http://schemas.microsoft.com/office/drawing/2014/main" id="{76D84364-7B0D-3B4E-A6C2-1189D0AECB9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7006" y="8794385"/>
            <a:ext cx="2262187" cy="37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585" y="263741"/>
            <a:ext cx="6929240" cy="606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Control</a:t>
            </a:r>
            <a:r>
              <a:rPr spc="-40" dirty="0"/>
              <a:t> </a:t>
            </a:r>
            <a:r>
              <a:rPr spc="-5" dirty="0"/>
              <a:t>Structures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2456" y="2678073"/>
            <a:ext cx="7099934" cy="56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10000"/>
              </a:lnSpc>
              <a:spcBef>
                <a:spcPts val="100"/>
              </a:spcBef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if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statement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checks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for a condition and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if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that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is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found true a particular set of  instructions gets</a:t>
            </a:r>
            <a:r>
              <a:rPr sz="1600" spc="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executed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8977" y="3592067"/>
            <a:ext cx="4532630" cy="1816735"/>
          </a:xfrm>
          <a:custGeom>
            <a:avLst/>
            <a:gdLst/>
            <a:ahLst/>
            <a:cxnLst/>
            <a:rect l="l" t="t" r="r" b="b"/>
            <a:pathLst>
              <a:path w="4532630" h="1816735">
                <a:moveTo>
                  <a:pt x="0" y="0"/>
                </a:moveTo>
                <a:lnTo>
                  <a:pt x="0" y="1816608"/>
                </a:lnTo>
                <a:lnTo>
                  <a:pt x="4532376" y="1816608"/>
                </a:lnTo>
                <a:lnTo>
                  <a:pt x="4532376" y="0"/>
                </a:lnTo>
                <a:lnTo>
                  <a:pt x="0" y="0"/>
                </a:lnTo>
                <a:close/>
              </a:path>
            </a:pathLst>
          </a:custGeom>
          <a:solidFill>
            <a:srgbClr val="D1E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5261" y="3578352"/>
            <a:ext cx="4561840" cy="1844039"/>
          </a:xfrm>
          <a:custGeom>
            <a:avLst/>
            <a:gdLst/>
            <a:ahLst/>
            <a:cxnLst/>
            <a:rect l="l" t="t" r="r" b="b"/>
            <a:pathLst>
              <a:path w="4561840" h="1844039">
                <a:moveTo>
                  <a:pt x="4561329" y="1837944"/>
                </a:moveTo>
                <a:lnTo>
                  <a:pt x="4561329" y="6096"/>
                </a:lnTo>
                <a:lnTo>
                  <a:pt x="4555233" y="0"/>
                </a:lnTo>
                <a:lnTo>
                  <a:pt x="6096" y="0"/>
                </a:lnTo>
                <a:lnTo>
                  <a:pt x="0" y="6096"/>
                </a:lnTo>
                <a:lnTo>
                  <a:pt x="0" y="1837944"/>
                </a:lnTo>
                <a:lnTo>
                  <a:pt x="6096" y="1844040"/>
                </a:lnTo>
                <a:lnTo>
                  <a:pt x="13716" y="1844040"/>
                </a:ln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lnTo>
                  <a:pt x="4532373" y="28956"/>
                </a:lnTo>
                <a:lnTo>
                  <a:pt x="4532373" y="13716"/>
                </a:lnTo>
                <a:lnTo>
                  <a:pt x="4546089" y="28956"/>
                </a:lnTo>
                <a:lnTo>
                  <a:pt x="4546089" y="1844040"/>
                </a:lnTo>
                <a:lnTo>
                  <a:pt x="4555233" y="1844040"/>
                </a:lnTo>
                <a:lnTo>
                  <a:pt x="4561329" y="1837944"/>
                </a:lnTo>
                <a:close/>
              </a:path>
              <a:path w="4561840" h="1844039">
                <a:moveTo>
                  <a:pt x="28956" y="28956"/>
                </a:move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close/>
              </a:path>
              <a:path w="4561840" h="1844039">
                <a:moveTo>
                  <a:pt x="28956" y="1816608"/>
                </a:moveTo>
                <a:lnTo>
                  <a:pt x="28956" y="28956"/>
                </a:lnTo>
                <a:lnTo>
                  <a:pt x="13716" y="28956"/>
                </a:lnTo>
                <a:lnTo>
                  <a:pt x="13716" y="1816608"/>
                </a:lnTo>
                <a:lnTo>
                  <a:pt x="28956" y="1816608"/>
                </a:lnTo>
                <a:close/>
              </a:path>
              <a:path w="4561840" h="1844039">
                <a:moveTo>
                  <a:pt x="4546089" y="1816608"/>
                </a:moveTo>
                <a:lnTo>
                  <a:pt x="13716" y="1816608"/>
                </a:lnTo>
                <a:lnTo>
                  <a:pt x="28956" y="1830324"/>
                </a:lnTo>
                <a:lnTo>
                  <a:pt x="28956" y="1844040"/>
                </a:lnTo>
                <a:lnTo>
                  <a:pt x="4532373" y="1844040"/>
                </a:lnTo>
                <a:lnTo>
                  <a:pt x="4532373" y="1830324"/>
                </a:lnTo>
                <a:lnTo>
                  <a:pt x="4546089" y="1816608"/>
                </a:lnTo>
                <a:close/>
              </a:path>
              <a:path w="4561840" h="1844039">
                <a:moveTo>
                  <a:pt x="28956" y="1844040"/>
                </a:moveTo>
                <a:lnTo>
                  <a:pt x="28956" y="1830324"/>
                </a:lnTo>
                <a:lnTo>
                  <a:pt x="13716" y="1816608"/>
                </a:lnTo>
                <a:lnTo>
                  <a:pt x="13716" y="1844040"/>
                </a:lnTo>
                <a:lnTo>
                  <a:pt x="28956" y="1844040"/>
                </a:lnTo>
                <a:close/>
              </a:path>
              <a:path w="4561840" h="1844039">
                <a:moveTo>
                  <a:pt x="4546089" y="28956"/>
                </a:moveTo>
                <a:lnTo>
                  <a:pt x="4532373" y="13716"/>
                </a:lnTo>
                <a:lnTo>
                  <a:pt x="4532373" y="28956"/>
                </a:lnTo>
                <a:lnTo>
                  <a:pt x="4546089" y="28956"/>
                </a:lnTo>
                <a:close/>
              </a:path>
              <a:path w="4561840" h="1844039">
                <a:moveTo>
                  <a:pt x="4546089" y="1816608"/>
                </a:moveTo>
                <a:lnTo>
                  <a:pt x="4546089" y="28956"/>
                </a:lnTo>
                <a:lnTo>
                  <a:pt x="4532373" y="28956"/>
                </a:lnTo>
                <a:lnTo>
                  <a:pt x="4532373" y="1816608"/>
                </a:lnTo>
                <a:lnTo>
                  <a:pt x="4546089" y="1816608"/>
                </a:lnTo>
                <a:close/>
              </a:path>
              <a:path w="4561840" h="1844039">
                <a:moveTo>
                  <a:pt x="4546089" y="1844040"/>
                </a:moveTo>
                <a:lnTo>
                  <a:pt x="4546089" y="1816608"/>
                </a:lnTo>
                <a:lnTo>
                  <a:pt x="4532373" y="1830324"/>
                </a:lnTo>
                <a:lnTo>
                  <a:pt x="4532373" y="1844040"/>
                </a:lnTo>
                <a:lnTo>
                  <a:pt x="4546089" y="1844040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27716" y="3620514"/>
            <a:ext cx="402272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x =</a:t>
            </a:r>
            <a:r>
              <a:rPr sz="1600" spc="2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8</a:t>
            </a:r>
            <a:endParaRPr sz="16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if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x &lt;</a:t>
            </a:r>
            <a:r>
              <a:rPr sz="1600" spc="1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10:</a:t>
            </a:r>
            <a:endParaRPr sz="1600">
              <a:latin typeface="Helvetica"/>
              <a:cs typeface="Helvetica"/>
            </a:endParaRPr>
          </a:p>
          <a:p>
            <a:pPr marL="12700" marR="1318895" indent="228600">
              <a:lnSpc>
                <a:spcPct val="100000"/>
              </a:lnSpc>
            </a:pPr>
            <a:r>
              <a:rPr sz="1600" spc="-15" dirty="0">
                <a:solidFill>
                  <a:srgbClr val="001F5F"/>
                </a:solidFill>
                <a:latin typeface="Helvetica"/>
                <a:cs typeface="Helvetica"/>
              </a:rPr>
              <a:t>print("Value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of x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is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%d" </a:t>
            </a:r>
            <a:r>
              <a:rPr sz="1600" spc="-10" dirty="0">
                <a:solidFill>
                  <a:srgbClr val="001F5F"/>
                </a:solidFill>
                <a:latin typeface="Helvetica"/>
                <a:cs typeface="Helvetica"/>
              </a:rPr>
              <a:t>%x) 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var =</a:t>
            </a:r>
            <a:r>
              <a:rPr sz="1600" spc="2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10</a:t>
            </a:r>
            <a:endParaRPr sz="16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if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var &gt;</a:t>
            </a:r>
            <a:r>
              <a:rPr sz="1600" spc="1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5:</a:t>
            </a:r>
            <a:endParaRPr sz="1600">
              <a:latin typeface="Helvetica"/>
              <a:cs typeface="Helvetica"/>
            </a:endParaRPr>
          </a:p>
          <a:p>
            <a:pPr marL="12700" marR="5080" indent="228600">
              <a:lnSpc>
                <a:spcPct val="100000"/>
              </a:lnSpc>
              <a:tabLst>
                <a:tab pos="1841500" algn="l"/>
              </a:tabLst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print</a:t>
            </a:r>
            <a:r>
              <a:rPr sz="1600" spc="1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("Hi")	#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line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belongs to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if</a:t>
            </a:r>
            <a:r>
              <a:rPr sz="1600" spc="-6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block 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print("I'm out of</a:t>
            </a:r>
            <a:r>
              <a:rPr sz="1600" spc="5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if")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01618" y="3459479"/>
            <a:ext cx="2760345" cy="1201420"/>
          </a:xfrm>
          <a:custGeom>
            <a:avLst/>
            <a:gdLst/>
            <a:ahLst/>
            <a:cxnLst/>
            <a:rect l="l" t="t" r="r" b="b"/>
            <a:pathLst>
              <a:path w="2760345" h="1201420">
                <a:moveTo>
                  <a:pt x="0" y="0"/>
                </a:moveTo>
                <a:lnTo>
                  <a:pt x="0" y="1200912"/>
                </a:lnTo>
                <a:lnTo>
                  <a:pt x="2759964" y="1200912"/>
                </a:lnTo>
                <a:lnTo>
                  <a:pt x="27599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97046" y="3454908"/>
            <a:ext cx="2769235" cy="1210310"/>
          </a:xfrm>
          <a:custGeom>
            <a:avLst/>
            <a:gdLst/>
            <a:ahLst/>
            <a:cxnLst/>
            <a:rect l="l" t="t" r="r" b="b"/>
            <a:pathLst>
              <a:path w="2769234" h="1210310">
                <a:moveTo>
                  <a:pt x="2769108" y="1208532"/>
                </a:moveTo>
                <a:lnTo>
                  <a:pt x="2769108" y="1524"/>
                </a:lnTo>
                <a:lnTo>
                  <a:pt x="2766060" y="0"/>
                </a:lnTo>
                <a:lnTo>
                  <a:pt x="1524" y="0"/>
                </a:lnTo>
                <a:lnTo>
                  <a:pt x="0" y="1524"/>
                </a:lnTo>
                <a:lnTo>
                  <a:pt x="0" y="1208532"/>
                </a:lnTo>
                <a:lnTo>
                  <a:pt x="1524" y="1210056"/>
                </a:lnTo>
                <a:lnTo>
                  <a:pt x="4572" y="1210056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2758440" y="9144"/>
                </a:lnTo>
                <a:lnTo>
                  <a:pt x="2758440" y="4572"/>
                </a:lnTo>
                <a:lnTo>
                  <a:pt x="2764536" y="9144"/>
                </a:lnTo>
                <a:lnTo>
                  <a:pt x="2764536" y="1210056"/>
                </a:lnTo>
                <a:lnTo>
                  <a:pt x="2766060" y="1210056"/>
                </a:lnTo>
                <a:lnTo>
                  <a:pt x="2769108" y="1208532"/>
                </a:lnTo>
                <a:close/>
              </a:path>
              <a:path w="2769234" h="1210310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2769234" h="1210310">
                <a:moveTo>
                  <a:pt x="9144" y="1200912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1200912"/>
                </a:lnTo>
                <a:lnTo>
                  <a:pt x="9144" y="1200912"/>
                </a:lnTo>
                <a:close/>
              </a:path>
              <a:path w="2769234" h="1210310">
                <a:moveTo>
                  <a:pt x="2764536" y="1200912"/>
                </a:moveTo>
                <a:lnTo>
                  <a:pt x="4572" y="1200912"/>
                </a:lnTo>
                <a:lnTo>
                  <a:pt x="9144" y="1205484"/>
                </a:lnTo>
                <a:lnTo>
                  <a:pt x="9144" y="1210056"/>
                </a:lnTo>
                <a:lnTo>
                  <a:pt x="2758440" y="1210056"/>
                </a:lnTo>
                <a:lnTo>
                  <a:pt x="2758440" y="1205484"/>
                </a:lnTo>
                <a:lnTo>
                  <a:pt x="2764536" y="1200912"/>
                </a:lnTo>
                <a:close/>
              </a:path>
              <a:path w="2769234" h="1210310">
                <a:moveTo>
                  <a:pt x="9144" y="1210056"/>
                </a:moveTo>
                <a:lnTo>
                  <a:pt x="9144" y="1205484"/>
                </a:lnTo>
                <a:lnTo>
                  <a:pt x="4572" y="1200912"/>
                </a:lnTo>
                <a:lnTo>
                  <a:pt x="4572" y="1210056"/>
                </a:lnTo>
                <a:lnTo>
                  <a:pt x="9144" y="1210056"/>
                </a:lnTo>
                <a:close/>
              </a:path>
              <a:path w="2769234" h="1210310">
                <a:moveTo>
                  <a:pt x="2764536" y="9144"/>
                </a:moveTo>
                <a:lnTo>
                  <a:pt x="2758440" y="4572"/>
                </a:lnTo>
                <a:lnTo>
                  <a:pt x="2758440" y="9144"/>
                </a:lnTo>
                <a:lnTo>
                  <a:pt x="2764536" y="9144"/>
                </a:lnTo>
                <a:close/>
              </a:path>
              <a:path w="2769234" h="1210310">
                <a:moveTo>
                  <a:pt x="2764536" y="1200912"/>
                </a:moveTo>
                <a:lnTo>
                  <a:pt x="2764536" y="9144"/>
                </a:lnTo>
                <a:lnTo>
                  <a:pt x="2758440" y="9144"/>
                </a:lnTo>
                <a:lnTo>
                  <a:pt x="2758440" y="1200912"/>
                </a:lnTo>
                <a:lnTo>
                  <a:pt x="2764536" y="1200912"/>
                </a:lnTo>
                <a:close/>
              </a:path>
              <a:path w="2769234" h="1210310">
                <a:moveTo>
                  <a:pt x="2764536" y="1210056"/>
                </a:moveTo>
                <a:lnTo>
                  <a:pt x="2764536" y="1200912"/>
                </a:lnTo>
                <a:lnTo>
                  <a:pt x="2758440" y="1205484"/>
                </a:lnTo>
                <a:lnTo>
                  <a:pt x="2758440" y="1210056"/>
                </a:lnTo>
                <a:lnTo>
                  <a:pt x="2764536" y="1210056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01618" y="3486402"/>
            <a:ext cx="27603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BC3"/>
                </a:solidFill>
                <a:latin typeface="Helvetica"/>
                <a:cs typeface="Helvetica"/>
              </a:rPr>
              <a:t>if</a:t>
            </a:r>
            <a:r>
              <a:rPr sz="1800" b="1" spc="-15" dirty="0">
                <a:solidFill>
                  <a:srgbClr val="007BC3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007BC3"/>
                </a:solidFill>
                <a:latin typeface="Helvetica"/>
                <a:cs typeface="Helvetica"/>
              </a:rPr>
              <a:t>condition1:</a:t>
            </a:r>
            <a:endParaRPr sz="1800">
              <a:latin typeface="Helvetica"/>
              <a:cs typeface="Helvetica"/>
            </a:endParaRPr>
          </a:p>
          <a:p>
            <a:pPr marL="1005840">
              <a:lnSpc>
                <a:spcPct val="100000"/>
              </a:lnSpc>
            </a:pPr>
            <a:r>
              <a:rPr sz="1800" spc="-5" dirty="0">
                <a:solidFill>
                  <a:srgbClr val="007BC3"/>
                </a:solidFill>
                <a:latin typeface="Helvetica"/>
                <a:cs typeface="Helvetica"/>
              </a:rPr>
              <a:t>statement(s)</a:t>
            </a:r>
            <a:endParaRPr sz="1800">
              <a:latin typeface="Helvetica"/>
              <a:cs typeface="Helvetica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else:</a:t>
            </a:r>
            <a:endParaRPr sz="1800">
              <a:latin typeface="Helvetica"/>
              <a:cs typeface="Helvetica"/>
            </a:endParaRPr>
          </a:p>
          <a:p>
            <a:pPr marL="1005840">
              <a:lnSpc>
                <a:spcPct val="100000"/>
              </a:lnSpc>
            </a:pPr>
            <a:r>
              <a:rPr sz="1800" spc="-5" dirty="0">
                <a:solidFill>
                  <a:srgbClr val="007BC3"/>
                </a:solidFill>
                <a:latin typeface="Helvetica"/>
                <a:cs typeface="Helvetica"/>
              </a:rPr>
              <a:t>statement(s)</a:t>
            </a:r>
            <a:endParaRPr sz="1800">
              <a:latin typeface="Helvetica"/>
              <a:cs typeface="Helvetic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59330" y="5164836"/>
            <a:ext cx="4539615" cy="1456055"/>
          </a:xfrm>
          <a:custGeom>
            <a:avLst/>
            <a:gdLst/>
            <a:ahLst/>
            <a:cxnLst/>
            <a:rect l="l" t="t" r="r" b="b"/>
            <a:pathLst>
              <a:path w="4539615" h="1456054">
                <a:moveTo>
                  <a:pt x="4539254" y="855686"/>
                </a:moveTo>
                <a:lnTo>
                  <a:pt x="4534706" y="805268"/>
                </a:lnTo>
                <a:lnTo>
                  <a:pt x="4517574" y="754955"/>
                </a:lnTo>
                <a:lnTo>
                  <a:pt x="4487725" y="705019"/>
                </a:lnTo>
                <a:lnTo>
                  <a:pt x="4445030" y="655732"/>
                </a:lnTo>
                <a:lnTo>
                  <a:pt x="4389355" y="607364"/>
                </a:lnTo>
                <a:lnTo>
                  <a:pt x="4356610" y="583610"/>
                </a:lnTo>
                <a:lnTo>
                  <a:pt x="4320570" y="560188"/>
                </a:lnTo>
                <a:lnTo>
                  <a:pt x="4281220" y="537131"/>
                </a:lnTo>
                <a:lnTo>
                  <a:pt x="4238544" y="514475"/>
                </a:lnTo>
                <a:lnTo>
                  <a:pt x="4192524" y="492252"/>
                </a:lnTo>
                <a:lnTo>
                  <a:pt x="4157301" y="476627"/>
                </a:lnTo>
                <a:lnTo>
                  <a:pt x="4120865" y="461490"/>
                </a:lnTo>
                <a:lnTo>
                  <a:pt x="4083257" y="446841"/>
                </a:lnTo>
                <a:lnTo>
                  <a:pt x="4044514" y="432685"/>
                </a:lnTo>
                <a:lnTo>
                  <a:pt x="4004676" y="419021"/>
                </a:lnTo>
                <a:lnTo>
                  <a:pt x="3963783" y="405853"/>
                </a:lnTo>
                <a:lnTo>
                  <a:pt x="3921492" y="393075"/>
                </a:lnTo>
                <a:lnTo>
                  <a:pt x="3878985" y="381013"/>
                </a:lnTo>
                <a:lnTo>
                  <a:pt x="3835159" y="369344"/>
                </a:lnTo>
                <a:lnTo>
                  <a:pt x="3790434" y="358178"/>
                </a:lnTo>
                <a:lnTo>
                  <a:pt x="3744849" y="347519"/>
                </a:lnTo>
                <a:lnTo>
                  <a:pt x="3698444" y="337367"/>
                </a:lnTo>
                <a:lnTo>
                  <a:pt x="3651256" y="327726"/>
                </a:lnTo>
                <a:lnTo>
                  <a:pt x="3603326" y="318596"/>
                </a:lnTo>
                <a:lnTo>
                  <a:pt x="3554693" y="309981"/>
                </a:lnTo>
                <a:lnTo>
                  <a:pt x="3505395" y="301882"/>
                </a:lnTo>
                <a:lnTo>
                  <a:pt x="3455472" y="294301"/>
                </a:lnTo>
                <a:lnTo>
                  <a:pt x="3404963" y="287240"/>
                </a:lnTo>
                <a:lnTo>
                  <a:pt x="3353908" y="280702"/>
                </a:lnTo>
                <a:lnTo>
                  <a:pt x="3302345" y="274688"/>
                </a:lnTo>
                <a:lnTo>
                  <a:pt x="3250313" y="269201"/>
                </a:lnTo>
                <a:lnTo>
                  <a:pt x="3197852" y="264242"/>
                </a:lnTo>
                <a:lnTo>
                  <a:pt x="3145001" y="259814"/>
                </a:lnTo>
                <a:lnTo>
                  <a:pt x="3091799" y="255918"/>
                </a:lnTo>
                <a:lnTo>
                  <a:pt x="3038285" y="252558"/>
                </a:lnTo>
                <a:lnTo>
                  <a:pt x="2984499" y="249734"/>
                </a:lnTo>
                <a:lnTo>
                  <a:pt x="2930479" y="247449"/>
                </a:lnTo>
                <a:lnTo>
                  <a:pt x="2876264" y="245705"/>
                </a:lnTo>
                <a:lnTo>
                  <a:pt x="2821894" y="244504"/>
                </a:lnTo>
                <a:lnTo>
                  <a:pt x="2767408" y="243849"/>
                </a:lnTo>
                <a:lnTo>
                  <a:pt x="2712846" y="243740"/>
                </a:lnTo>
                <a:lnTo>
                  <a:pt x="2658245" y="244181"/>
                </a:lnTo>
                <a:lnTo>
                  <a:pt x="2603646" y="245173"/>
                </a:lnTo>
                <a:lnTo>
                  <a:pt x="2549087" y="246718"/>
                </a:lnTo>
                <a:lnTo>
                  <a:pt x="2494608" y="248819"/>
                </a:lnTo>
                <a:lnTo>
                  <a:pt x="2440248" y="251477"/>
                </a:lnTo>
                <a:lnTo>
                  <a:pt x="2386046" y="254696"/>
                </a:lnTo>
                <a:lnTo>
                  <a:pt x="2332041" y="258475"/>
                </a:lnTo>
                <a:lnTo>
                  <a:pt x="2278272" y="262819"/>
                </a:lnTo>
                <a:lnTo>
                  <a:pt x="2224779" y="267728"/>
                </a:lnTo>
                <a:lnTo>
                  <a:pt x="2171600" y="273205"/>
                </a:lnTo>
                <a:lnTo>
                  <a:pt x="2118776" y="279252"/>
                </a:lnTo>
                <a:lnTo>
                  <a:pt x="2066344" y="285871"/>
                </a:lnTo>
                <a:lnTo>
                  <a:pt x="2014344" y="293064"/>
                </a:lnTo>
                <a:lnTo>
                  <a:pt x="1962815" y="300833"/>
                </a:lnTo>
                <a:lnTo>
                  <a:pt x="1911797" y="309181"/>
                </a:lnTo>
                <a:lnTo>
                  <a:pt x="1861328" y="318108"/>
                </a:lnTo>
                <a:lnTo>
                  <a:pt x="1811448" y="327619"/>
                </a:lnTo>
                <a:lnTo>
                  <a:pt x="1762196" y="337713"/>
                </a:lnTo>
                <a:lnTo>
                  <a:pt x="1713611" y="348394"/>
                </a:lnTo>
                <a:lnTo>
                  <a:pt x="1665732" y="359664"/>
                </a:lnTo>
                <a:lnTo>
                  <a:pt x="0" y="0"/>
                </a:lnTo>
                <a:lnTo>
                  <a:pt x="1196340" y="528828"/>
                </a:lnTo>
                <a:lnTo>
                  <a:pt x="1196340" y="1169067"/>
                </a:lnTo>
                <a:lnTo>
                  <a:pt x="1215139" y="1179255"/>
                </a:lnTo>
                <a:lnTo>
                  <a:pt x="1269492" y="1205484"/>
                </a:lnTo>
                <a:lnTo>
                  <a:pt x="1304715" y="1221196"/>
                </a:lnTo>
                <a:lnTo>
                  <a:pt x="1341150" y="1236418"/>
                </a:lnTo>
                <a:lnTo>
                  <a:pt x="1378759" y="1251147"/>
                </a:lnTo>
                <a:lnTo>
                  <a:pt x="1417501" y="1265382"/>
                </a:lnTo>
                <a:lnTo>
                  <a:pt x="1457339" y="1279119"/>
                </a:lnTo>
                <a:lnTo>
                  <a:pt x="1498232" y="1292359"/>
                </a:lnTo>
                <a:lnTo>
                  <a:pt x="1540142" y="1305097"/>
                </a:lnTo>
                <a:lnTo>
                  <a:pt x="1583030" y="1317333"/>
                </a:lnTo>
                <a:lnTo>
                  <a:pt x="1626856" y="1329064"/>
                </a:lnTo>
                <a:lnTo>
                  <a:pt x="1671581" y="1340289"/>
                </a:lnTo>
                <a:lnTo>
                  <a:pt x="1717166" y="1351005"/>
                </a:lnTo>
                <a:lnTo>
                  <a:pt x="1763572" y="1361210"/>
                </a:lnTo>
                <a:lnTo>
                  <a:pt x="1810759" y="1370903"/>
                </a:lnTo>
                <a:lnTo>
                  <a:pt x="1858689" y="1380081"/>
                </a:lnTo>
                <a:lnTo>
                  <a:pt x="1907323" y="1388742"/>
                </a:lnTo>
                <a:lnTo>
                  <a:pt x="1956620" y="1396885"/>
                </a:lnTo>
                <a:lnTo>
                  <a:pt x="2006543" y="1404507"/>
                </a:lnTo>
                <a:lnTo>
                  <a:pt x="2057052" y="1411606"/>
                </a:lnTo>
                <a:lnTo>
                  <a:pt x="2108107" y="1418181"/>
                </a:lnTo>
                <a:lnTo>
                  <a:pt x="2159670" y="1424229"/>
                </a:lnTo>
                <a:lnTo>
                  <a:pt x="2211702" y="1429748"/>
                </a:lnTo>
                <a:lnTo>
                  <a:pt x="2264163" y="1434737"/>
                </a:lnTo>
                <a:lnTo>
                  <a:pt x="2317014" y="1439193"/>
                </a:lnTo>
                <a:lnTo>
                  <a:pt x="2370216" y="1443115"/>
                </a:lnTo>
                <a:lnTo>
                  <a:pt x="2423730" y="1446499"/>
                </a:lnTo>
                <a:lnTo>
                  <a:pt x="2477517" y="1449346"/>
                </a:lnTo>
                <a:lnTo>
                  <a:pt x="2531537" y="1451651"/>
                </a:lnTo>
                <a:lnTo>
                  <a:pt x="2585751" y="1453414"/>
                </a:lnTo>
                <a:lnTo>
                  <a:pt x="2640121" y="1454632"/>
                </a:lnTo>
                <a:lnTo>
                  <a:pt x="2694607" y="1455304"/>
                </a:lnTo>
                <a:lnTo>
                  <a:pt x="2749170" y="1455427"/>
                </a:lnTo>
                <a:lnTo>
                  <a:pt x="2803770" y="1455000"/>
                </a:lnTo>
                <a:lnTo>
                  <a:pt x="2858369" y="1454019"/>
                </a:lnTo>
                <a:lnTo>
                  <a:pt x="2912928" y="1452484"/>
                </a:lnTo>
                <a:lnTo>
                  <a:pt x="2967407" y="1450393"/>
                </a:lnTo>
                <a:lnTo>
                  <a:pt x="3021767" y="1447743"/>
                </a:lnTo>
                <a:lnTo>
                  <a:pt x="3075969" y="1444532"/>
                </a:lnTo>
                <a:lnTo>
                  <a:pt x="3129974" y="1440759"/>
                </a:lnTo>
                <a:lnTo>
                  <a:pt x="3183743" y="1436421"/>
                </a:lnTo>
                <a:lnTo>
                  <a:pt x="3237236" y="1431516"/>
                </a:lnTo>
                <a:lnTo>
                  <a:pt x="3290415" y="1426043"/>
                </a:lnTo>
                <a:lnTo>
                  <a:pt x="3343240" y="1419999"/>
                </a:lnTo>
                <a:lnTo>
                  <a:pt x="3395672" y="1413382"/>
                </a:lnTo>
                <a:lnTo>
                  <a:pt x="3447671" y="1406191"/>
                </a:lnTo>
                <a:lnTo>
                  <a:pt x="3499200" y="1398423"/>
                </a:lnTo>
                <a:lnTo>
                  <a:pt x="3550218" y="1390077"/>
                </a:lnTo>
                <a:lnTo>
                  <a:pt x="3600687" y="1381150"/>
                </a:lnTo>
                <a:lnTo>
                  <a:pt x="3650567" y="1371640"/>
                </a:lnTo>
                <a:lnTo>
                  <a:pt x="3699819" y="1361546"/>
                </a:lnTo>
                <a:lnTo>
                  <a:pt x="3748405" y="1350865"/>
                </a:lnTo>
                <a:lnTo>
                  <a:pt x="3796284" y="1339596"/>
                </a:lnTo>
                <a:lnTo>
                  <a:pt x="3860272" y="1323143"/>
                </a:lnTo>
                <a:lnTo>
                  <a:pt x="3921873" y="1305820"/>
                </a:lnTo>
                <a:lnTo>
                  <a:pt x="3979928" y="1288010"/>
                </a:lnTo>
                <a:lnTo>
                  <a:pt x="4035562" y="1269397"/>
                </a:lnTo>
                <a:lnTo>
                  <a:pt x="4088379" y="1250132"/>
                </a:lnTo>
                <a:lnTo>
                  <a:pt x="4138362" y="1230248"/>
                </a:lnTo>
                <a:lnTo>
                  <a:pt x="4185494" y="1209779"/>
                </a:lnTo>
                <a:lnTo>
                  <a:pt x="4229760" y="1188760"/>
                </a:lnTo>
                <a:lnTo>
                  <a:pt x="4271142" y="1167224"/>
                </a:lnTo>
                <a:lnTo>
                  <a:pt x="4309624" y="1145206"/>
                </a:lnTo>
                <a:lnTo>
                  <a:pt x="4345190" y="1122739"/>
                </a:lnTo>
                <a:lnTo>
                  <a:pt x="4377824" y="1099857"/>
                </a:lnTo>
                <a:lnTo>
                  <a:pt x="4434228" y="1052984"/>
                </a:lnTo>
                <a:lnTo>
                  <a:pt x="4478704" y="1004859"/>
                </a:lnTo>
                <a:lnTo>
                  <a:pt x="4511121" y="955753"/>
                </a:lnTo>
                <a:lnTo>
                  <a:pt x="4531349" y="905939"/>
                </a:lnTo>
                <a:lnTo>
                  <a:pt x="4536850" y="880850"/>
                </a:lnTo>
                <a:lnTo>
                  <a:pt x="4539254" y="855686"/>
                </a:lnTo>
                <a:close/>
              </a:path>
              <a:path w="4539615" h="1456054">
                <a:moveTo>
                  <a:pt x="1196340" y="1169067"/>
                </a:moveTo>
                <a:lnTo>
                  <a:pt x="1196340" y="528828"/>
                </a:lnTo>
                <a:lnTo>
                  <a:pt x="1147827" y="556577"/>
                </a:lnTo>
                <a:lnTo>
                  <a:pt x="1104061" y="584921"/>
                </a:lnTo>
                <a:lnTo>
                  <a:pt x="1065035" y="613795"/>
                </a:lnTo>
                <a:lnTo>
                  <a:pt x="1030742" y="643137"/>
                </a:lnTo>
                <a:lnTo>
                  <a:pt x="1001176" y="672883"/>
                </a:lnTo>
                <a:lnTo>
                  <a:pt x="976329" y="702970"/>
                </a:lnTo>
                <a:lnTo>
                  <a:pt x="940767" y="763916"/>
                </a:lnTo>
                <a:lnTo>
                  <a:pt x="924004" y="825468"/>
                </a:lnTo>
                <a:lnTo>
                  <a:pt x="922654" y="856315"/>
                </a:lnTo>
                <a:lnTo>
                  <a:pt x="925983" y="887123"/>
                </a:lnTo>
                <a:lnTo>
                  <a:pt x="946652" y="948375"/>
                </a:lnTo>
                <a:lnTo>
                  <a:pt x="985956" y="1008720"/>
                </a:lnTo>
                <a:lnTo>
                  <a:pt x="1012579" y="1038393"/>
                </a:lnTo>
                <a:lnTo>
                  <a:pt x="1043841" y="1067651"/>
                </a:lnTo>
                <a:lnTo>
                  <a:pt x="1079735" y="1096429"/>
                </a:lnTo>
                <a:lnTo>
                  <a:pt x="1120254" y="1124664"/>
                </a:lnTo>
                <a:lnTo>
                  <a:pt x="1165390" y="1152294"/>
                </a:lnTo>
                <a:lnTo>
                  <a:pt x="1196340" y="1169067"/>
                </a:lnTo>
                <a:close/>
              </a:path>
            </a:pathLst>
          </a:custGeom>
          <a:solidFill>
            <a:srgbClr val="00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98067" y="5583425"/>
            <a:ext cx="23812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Helvetica"/>
                <a:cs typeface="Helvetica"/>
              </a:rPr>
              <a:t>Predict </a:t>
            </a:r>
            <a:r>
              <a:rPr sz="1800" b="1" dirty="0">
                <a:solidFill>
                  <a:srgbClr val="FFFFFF"/>
                </a:solidFill>
                <a:latin typeface="Helvetica"/>
                <a:cs typeface="Helvetica"/>
              </a:rPr>
              <a:t>the output of  this </a:t>
            </a:r>
            <a:r>
              <a:rPr sz="1800" b="1" spc="-5" dirty="0">
                <a:solidFill>
                  <a:srgbClr val="FFFFFF"/>
                </a:solidFill>
                <a:latin typeface="Helvetica"/>
                <a:cs typeface="Helvetica"/>
              </a:rPr>
              <a:t>code snippet  </a:t>
            </a:r>
            <a:r>
              <a:rPr sz="1800" b="1" spc="5" dirty="0">
                <a:solidFill>
                  <a:srgbClr val="FFFFFF"/>
                </a:solidFill>
                <a:latin typeface="Helvetica"/>
                <a:cs typeface="Helvetica"/>
              </a:rPr>
              <a:t>when </a:t>
            </a:r>
            <a:r>
              <a:rPr sz="1800" b="1" spc="-10" dirty="0">
                <a:solidFill>
                  <a:srgbClr val="FFFFFF"/>
                </a:solidFill>
                <a:latin typeface="Helvetica"/>
                <a:cs typeface="Helvetica"/>
              </a:rPr>
              <a:t>value </a:t>
            </a:r>
            <a:r>
              <a:rPr sz="1800" b="1" dirty="0">
                <a:solidFill>
                  <a:srgbClr val="FFFFFF"/>
                </a:solidFill>
                <a:latin typeface="Helvetica"/>
                <a:cs typeface="Helvetica"/>
              </a:rPr>
              <a:t>of x =</a:t>
            </a:r>
            <a:r>
              <a:rPr sz="1800" b="1" spc="-100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Helvetica"/>
                <a:cs typeface="Helvetica"/>
              </a:rPr>
              <a:t>15?</a:t>
            </a:r>
            <a:endParaRPr sz="1800">
              <a:latin typeface="Helvetica"/>
              <a:cs typeface="Helvetic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74459" y="1266634"/>
            <a:ext cx="7315200" cy="457200"/>
          </a:xfrm>
          <a:custGeom>
            <a:avLst/>
            <a:gdLst/>
            <a:ahLst/>
            <a:cxnLst/>
            <a:rect l="l" t="t" r="r" b="b"/>
            <a:pathLst>
              <a:path w="7315200" h="457200">
                <a:moveTo>
                  <a:pt x="0" y="0"/>
                </a:moveTo>
                <a:lnTo>
                  <a:pt x="0" y="457200"/>
                </a:lnTo>
                <a:lnTo>
                  <a:pt x="7315200" y="457200"/>
                </a:lnTo>
                <a:lnTo>
                  <a:pt x="7315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CD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5301" y="1261872"/>
            <a:ext cx="7325995" cy="466725"/>
          </a:xfrm>
          <a:custGeom>
            <a:avLst/>
            <a:gdLst/>
            <a:ahLst/>
            <a:cxnLst/>
            <a:rect l="l" t="t" r="r" b="b"/>
            <a:pathLst>
              <a:path w="7325995" h="466725">
                <a:moveTo>
                  <a:pt x="7325865" y="464820"/>
                </a:moveTo>
                <a:lnTo>
                  <a:pt x="7325865" y="1524"/>
                </a:lnTo>
                <a:lnTo>
                  <a:pt x="7322817" y="0"/>
                </a:lnTo>
                <a:lnTo>
                  <a:pt x="3048" y="0"/>
                </a:lnTo>
                <a:lnTo>
                  <a:pt x="0" y="1524"/>
                </a:lnTo>
                <a:lnTo>
                  <a:pt x="0" y="464820"/>
                </a:lnTo>
                <a:lnTo>
                  <a:pt x="3048" y="466344"/>
                </a:lnTo>
                <a:lnTo>
                  <a:pt x="4572" y="466344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7315197" y="9144"/>
                </a:lnTo>
                <a:lnTo>
                  <a:pt x="7315197" y="4572"/>
                </a:lnTo>
                <a:lnTo>
                  <a:pt x="7319769" y="9144"/>
                </a:lnTo>
                <a:lnTo>
                  <a:pt x="7319769" y="466344"/>
                </a:lnTo>
                <a:lnTo>
                  <a:pt x="7322817" y="466344"/>
                </a:lnTo>
                <a:lnTo>
                  <a:pt x="7325865" y="464820"/>
                </a:lnTo>
                <a:close/>
              </a:path>
              <a:path w="7325995" h="466725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7325995" h="466725">
                <a:moveTo>
                  <a:pt x="10668" y="457200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457200"/>
                </a:lnTo>
                <a:lnTo>
                  <a:pt x="10668" y="457200"/>
                </a:lnTo>
                <a:close/>
              </a:path>
              <a:path w="7325995" h="466725">
                <a:moveTo>
                  <a:pt x="7319769" y="457200"/>
                </a:moveTo>
                <a:lnTo>
                  <a:pt x="4572" y="457200"/>
                </a:lnTo>
                <a:lnTo>
                  <a:pt x="10668" y="461772"/>
                </a:lnTo>
                <a:lnTo>
                  <a:pt x="10668" y="466344"/>
                </a:lnTo>
                <a:lnTo>
                  <a:pt x="7315197" y="466344"/>
                </a:lnTo>
                <a:lnTo>
                  <a:pt x="7315197" y="461772"/>
                </a:lnTo>
                <a:lnTo>
                  <a:pt x="7319769" y="457200"/>
                </a:lnTo>
                <a:close/>
              </a:path>
              <a:path w="7325995" h="466725">
                <a:moveTo>
                  <a:pt x="10668" y="466344"/>
                </a:moveTo>
                <a:lnTo>
                  <a:pt x="10668" y="461772"/>
                </a:lnTo>
                <a:lnTo>
                  <a:pt x="4572" y="457200"/>
                </a:lnTo>
                <a:lnTo>
                  <a:pt x="4572" y="466344"/>
                </a:lnTo>
                <a:lnTo>
                  <a:pt x="10668" y="466344"/>
                </a:lnTo>
                <a:close/>
              </a:path>
              <a:path w="7325995" h="466725">
                <a:moveTo>
                  <a:pt x="7319769" y="9144"/>
                </a:moveTo>
                <a:lnTo>
                  <a:pt x="7315197" y="4572"/>
                </a:lnTo>
                <a:lnTo>
                  <a:pt x="7315197" y="9144"/>
                </a:lnTo>
                <a:lnTo>
                  <a:pt x="7319769" y="9144"/>
                </a:lnTo>
                <a:close/>
              </a:path>
              <a:path w="7325995" h="466725">
                <a:moveTo>
                  <a:pt x="7319769" y="457200"/>
                </a:moveTo>
                <a:lnTo>
                  <a:pt x="7319769" y="9144"/>
                </a:lnTo>
                <a:lnTo>
                  <a:pt x="7315197" y="9144"/>
                </a:lnTo>
                <a:lnTo>
                  <a:pt x="7315197" y="457200"/>
                </a:lnTo>
                <a:lnTo>
                  <a:pt x="7319769" y="457200"/>
                </a:lnTo>
                <a:close/>
              </a:path>
              <a:path w="7325995" h="466725">
                <a:moveTo>
                  <a:pt x="7319769" y="466344"/>
                </a:moveTo>
                <a:lnTo>
                  <a:pt x="7319769" y="457200"/>
                </a:lnTo>
                <a:lnTo>
                  <a:pt x="7315197" y="461772"/>
                </a:lnTo>
                <a:lnTo>
                  <a:pt x="7315197" y="466344"/>
                </a:lnTo>
                <a:lnTo>
                  <a:pt x="7319769" y="466344"/>
                </a:lnTo>
                <a:close/>
              </a:path>
            </a:pathLst>
          </a:custGeom>
          <a:solidFill>
            <a:srgbClr val="3536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25252" y="1345183"/>
            <a:ext cx="7449820" cy="1206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715"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Guided Activity: Assignment </a:t>
            </a:r>
            <a:r>
              <a:rPr sz="1600" b="1" spc="-35" dirty="0">
                <a:solidFill>
                  <a:srgbClr val="6C6D70"/>
                </a:solidFill>
                <a:latin typeface="Helvetica"/>
                <a:cs typeface="Helvetica"/>
              </a:rPr>
              <a:t>11: </a:t>
            </a: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Control</a:t>
            </a:r>
            <a:r>
              <a:rPr sz="1600" b="1" spc="14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Structures</a:t>
            </a:r>
            <a:endParaRPr sz="1600"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Decision making</a:t>
            </a:r>
            <a:r>
              <a:rPr sz="1800" b="1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statements</a:t>
            </a:r>
            <a:endParaRPr sz="1800" dirty="0">
              <a:latin typeface="Helvetica"/>
              <a:cs typeface="Helvetica"/>
            </a:endParaRPr>
          </a:p>
          <a:p>
            <a:pPr marL="243840">
              <a:lnSpc>
                <a:spcPct val="100000"/>
              </a:lnSpc>
              <a:spcBef>
                <a:spcPts val="1410"/>
              </a:spcBef>
            </a:pPr>
            <a:r>
              <a:rPr sz="1600" spc="-5" dirty="0">
                <a:solidFill>
                  <a:srgbClr val="007BC3"/>
                </a:solidFill>
                <a:latin typeface="Helvetica"/>
                <a:cs typeface="Helvetica"/>
              </a:rPr>
              <a:t>–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if</a:t>
            </a:r>
            <a:r>
              <a:rPr sz="1600" b="1" spc="1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statement:</a:t>
            </a:r>
            <a:endParaRPr sz="1600" dirty="0">
              <a:latin typeface="Helvetica"/>
              <a:cs typeface="Helvetic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7721" y="3262374"/>
            <a:ext cx="927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Exa</a:t>
            </a:r>
            <a:r>
              <a:rPr sz="1600" b="1" i="1" spc="-10" dirty="0">
                <a:solidFill>
                  <a:srgbClr val="6C6D70"/>
                </a:solidFill>
                <a:latin typeface="Helvetica-BoldOblique"/>
                <a:cs typeface="Helvetica-BoldOblique"/>
              </a:rPr>
              <a:t>mp</a:t>
            </a: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le:</a:t>
            </a:r>
            <a:endParaRPr sz="1600">
              <a:latin typeface="Helvetica-BoldOblique"/>
              <a:cs typeface="Helvetica-BoldObliqu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5613" y="5481317"/>
            <a:ext cx="7543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15" dirty="0">
                <a:solidFill>
                  <a:srgbClr val="6C6D70"/>
                </a:solidFill>
                <a:latin typeface="Helvetica-BoldOblique"/>
                <a:cs typeface="Helvetica-BoldOblique"/>
              </a:rPr>
              <a:t>O</a:t>
            </a:r>
            <a:r>
              <a:rPr sz="1600" b="1" i="1" spc="-10" dirty="0">
                <a:solidFill>
                  <a:srgbClr val="6C6D70"/>
                </a:solidFill>
                <a:latin typeface="Helvetica-BoldOblique"/>
                <a:cs typeface="Helvetica-BoldOblique"/>
              </a:rPr>
              <a:t>utput</a:t>
            </a: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:</a:t>
            </a:r>
            <a:endParaRPr sz="1600">
              <a:latin typeface="Helvetica-BoldOblique"/>
              <a:cs typeface="Helvetica-BoldObliqu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8977" y="5792724"/>
            <a:ext cx="3200400" cy="830580"/>
          </a:xfrm>
          <a:custGeom>
            <a:avLst/>
            <a:gdLst/>
            <a:ahLst/>
            <a:cxnLst/>
            <a:rect l="l" t="t" r="r" b="b"/>
            <a:pathLst>
              <a:path w="3200400" h="830579">
                <a:moveTo>
                  <a:pt x="0" y="0"/>
                </a:moveTo>
                <a:lnTo>
                  <a:pt x="0" y="830580"/>
                </a:lnTo>
                <a:lnTo>
                  <a:pt x="3200400" y="830580"/>
                </a:lnTo>
                <a:lnTo>
                  <a:pt x="320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35261" y="5779008"/>
            <a:ext cx="3229610" cy="859790"/>
          </a:xfrm>
          <a:custGeom>
            <a:avLst/>
            <a:gdLst/>
            <a:ahLst/>
            <a:cxnLst/>
            <a:rect l="l" t="t" r="r" b="b"/>
            <a:pathLst>
              <a:path w="3229610" h="859790">
                <a:moveTo>
                  <a:pt x="3229353" y="853440"/>
                </a:moveTo>
                <a:lnTo>
                  <a:pt x="3229353" y="6096"/>
                </a:lnTo>
                <a:lnTo>
                  <a:pt x="3223257" y="0"/>
                </a:lnTo>
                <a:lnTo>
                  <a:pt x="6096" y="0"/>
                </a:lnTo>
                <a:lnTo>
                  <a:pt x="0" y="6096"/>
                </a:lnTo>
                <a:lnTo>
                  <a:pt x="0" y="853440"/>
                </a:lnTo>
                <a:lnTo>
                  <a:pt x="6096" y="859536"/>
                </a:lnTo>
                <a:lnTo>
                  <a:pt x="13716" y="859536"/>
                </a:lnTo>
                <a:lnTo>
                  <a:pt x="13716" y="27432"/>
                </a:lnTo>
                <a:lnTo>
                  <a:pt x="28956" y="13716"/>
                </a:lnTo>
                <a:lnTo>
                  <a:pt x="28956" y="27432"/>
                </a:lnTo>
                <a:lnTo>
                  <a:pt x="3200397" y="27432"/>
                </a:lnTo>
                <a:lnTo>
                  <a:pt x="3200397" y="13716"/>
                </a:lnTo>
                <a:lnTo>
                  <a:pt x="3214113" y="27432"/>
                </a:lnTo>
                <a:lnTo>
                  <a:pt x="3214113" y="859536"/>
                </a:lnTo>
                <a:lnTo>
                  <a:pt x="3223257" y="859536"/>
                </a:lnTo>
                <a:lnTo>
                  <a:pt x="3229353" y="853440"/>
                </a:lnTo>
                <a:close/>
              </a:path>
              <a:path w="3229610" h="859790">
                <a:moveTo>
                  <a:pt x="28956" y="27432"/>
                </a:moveTo>
                <a:lnTo>
                  <a:pt x="28956" y="13716"/>
                </a:lnTo>
                <a:lnTo>
                  <a:pt x="13716" y="27432"/>
                </a:lnTo>
                <a:lnTo>
                  <a:pt x="28956" y="27432"/>
                </a:lnTo>
                <a:close/>
              </a:path>
              <a:path w="3229610" h="859790">
                <a:moveTo>
                  <a:pt x="28956" y="830580"/>
                </a:moveTo>
                <a:lnTo>
                  <a:pt x="28956" y="27432"/>
                </a:lnTo>
                <a:lnTo>
                  <a:pt x="13716" y="27432"/>
                </a:lnTo>
                <a:lnTo>
                  <a:pt x="13716" y="830580"/>
                </a:lnTo>
                <a:lnTo>
                  <a:pt x="28956" y="830580"/>
                </a:lnTo>
                <a:close/>
              </a:path>
              <a:path w="3229610" h="859790">
                <a:moveTo>
                  <a:pt x="3214113" y="830580"/>
                </a:moveTo>
                <a:lnTo>
                  <a:pt x="13716" y="830580"/>
                </a:lnTo>
                <a:lnTo>
                  <a:pt x="28956" y="844296"/>
                </a:lnTo>
                <a:lnTo>
                  <a:pt x="28956" y="859536"/>
                </a:lnTo>
                <a:lnTo>
                  <a:pt x="3200397" y="859536"/>
                </a:lnTo>
                <a:lnTo>
                  <a:pt x="3200397" y="844296"/>
                </a:lnTo>
                <a:lnTo>
                  <a:pt x="3214113" y="830580"/>
                </a:lnTo>
                <a:close/>
              </a:path>
              <a:path w="3229610" h="859790">
                <a:moveTo>
                  <a:pt x="28956" y="859536"/>
                </a:moveTo>
                <a:lnTo>
                  <a:pt x="28956" y="844296"/>
                </a:lnTo>
                <a:lnTo>
                  <a:pt x="13716" y="830580"/>
                </a:lnTo>
                <a:lnTo>
                  <a:pt x="13716" y="859536"/>
                </a:lnTo>
                <a:lnTo>
                  <a:pt x="28956" y="859536"/>
                </a:lnTo>
                <a:close/>
              </a:path>
              <a:path w="3229610" h="859790">
                <a:moveTo>
                  <a:pt x="3214113" y="27432"/>
                </a:moveTo>
                <a:lnTo>
                  <a:pt x="3200397" y="13716"/>
                </a:lnTo>
                <a:lnTo>
                  <a:pt x="3200397" y="27432"/>
                </a:lnTo>
                <a:lnTo>
                  <a:pt x="3214113" y="27432"/>
                </a:lnTo>
                <a:close/>
              </a:path>
              <a:path w="3229610" h="859790">
                <a:moveTo>
                  <a:pt x="3214113" y="830580"/>
                </a:moveTo>
                <a:lnTo>
                  <a:pt x="3214113" y="27432"/>
                </a:lnTo>
                <a:lnTo>
                  <a:pt x="3200397" y="27432"/>
                </a:lnTo>
                <a:lnTo>
                  <a:pt x="3200397" y="830580"/>
                </a:lnTo>
                <a:lnTo>
                  <a:pt x="3214113" y="830580"/>
                </a:lnTo>
                <a:close/>
              </a:path>
              <a:path w="3229610" h="859790">
                <a:moveTo>
                  <a:pt x="3214113" y="859536"/>
                </a:moveTo>
                <a:lnTo>
                  <a:pt x="3214113" y="830580"/>
                </a:lnTo>
                <a:lnTo>
                  <a:pt x="3200397" y="844296"/>
                </a:lnTo>
                <a:lnTo>
                  <a:pt x="3200397" y="859536"/>
                </a:lnTo>
                <a:lnTo>
                  <a:pt x="3214113" y="859536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48977" y="5821169"/>
            <a:ext cx="320040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805" marR="183896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001F5F"/>
                </a:solidFill>
                <a:latin typeface="Helvetica"/>
                <a:cs typeface="Helvetica"/>
              </a:rPr>
              <a:t>Value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of x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is</a:t>
            </a:r>
            <a:r>
              <a:rPr sz="1600" spc="-4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8  Hi</a:t>
            </a:r>
            <a:endParaRPr sz="1600">
              <a:latin typeface="Helvetica"/>
              <a:cs typeface="Helvetica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I'm out of</a:t>
            </a:r>
            <a:r>
              <a:rPr sz="1600" spc="3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if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23975" y="3093210"/>
            <a:ext cx="757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007BC3"/>
                </a:solidFill>
                <a:latin typeface="Helvetica-BoldOblique"/>
                <a:cs typeface="Helvetica-BoldOblique"/>
              </a:rPr>
              <a:t>Sy</a:t>
            </a:r>
            <a:r>
              <a:rPr sz="1600" b="1" i="1" spc="-10" dirty="0">
                <a:solidFill>
                  <a:srgbClr val="007BC3"/>
                </a:solidFill>
                <a:latin typeface="Helvetica-BoldOblique"/>
                <a:cs typeface="Helvetica-BoldOblique"/>
              </a:rPr>
              <a:t>nt</a:t>
            </a:r>
            <a:r>
              <a:rPr sz="1600" b="1" i="1" spc="-5" dirty="0">
                <a:solidFill>
                  <a:srgbClr val="007BC3"/>
                </a:solidFill>
                <a:latin typeface="Helvetica-BoldOblique"/>
                <a:cs typeface="Helvetica-BoldOblique"/>
              </a:rPr>
              <a:t>ax:</a:t>
            </a:r>
            <a:endParaRPr sz="1600">
              <a:latin typeface="Helvetica-BoldOblique"/>
              <a:cs typeface="Helvetica-BoldOblique"/>
            </a:endParaRPr>
          </a:p>
        </p:txBody>
      </p:sp>
      <p:pic>
        <p:nvPicPr>
          <p:cNvPr id="21" name="Shape 502">
            <a:extLst>
              <a:ext uri="{FF2B5EF4-FFF2-40B4-BE49-F238E27FC236}">
                <a16:creationId xmlns:a16="http://schemas.microsoft.com/office/drawing/2014/main" id="{9E66719B-C120-7A46-8940-9EA371F37DA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7006" y="8794385"/>
            <a:ext cx="2262187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6F13489-7930-9244-AC8F-D06791E4C410}"/>
              </a:ext>
            </a:extLst>
          </p:cNvPr>
          <p:cNvSpPr txBox="1"/>
          <p:nvPr/>
        </p:nvSpPr>
        <p:spPr>
          <a:xfrm>
            <a:off x="2170281" y="7537179"/>
            <a:ext cx="617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https://py3.codeskulptor.org/ - user305_VIjfvwVGaIG9B6k.py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460" y="737107"/>
            <a:ext cx="4667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Why </a:t>
            </a:r>
            <a:r>
              <a:rPr spc="-10" dirty="0"/>
              <a:t>Python </a:t>
            </a:r>
            <a:r>
              <a:rPr spc="-5" dirty="0"/>
              <a:t>for</a:t>
            </a:r>
            <a:r>
              <a:rPr spc="15" dirty="0"/>
              <a:t> </a:t>
            </a:r>
            <a:r>
              <a:rPr spc="-5" dirty="0"/>
              <a:t>beginners?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5300" y="2590800"/>
            <a:ext cx="8665210" cy="58092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Easy </a:t>
            </a:r>
            <a:r>
              <a:rPr sz="2000" dirty="0">
                <a:solidFill>
                  <a:srgbClr val="6C6D70"/>
                </a:solidFill>
                <a:latin typeface="Helvetica"/>
                <a:cs typeface="Helvetica"/>
              </a:rPr>
              <a:t>– to -</a:t>
            </a:r>
            <a:r>
              <a:rPr sz="2000" spc="-2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learn</a:t>
            </a:r>
            <a:endParaRPr sz="20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Code </a:t>
            </a:r>
            <a:r>
              <a:rPr sz="2000" dirty="0">
                <a:solidFill>
                  <a:srgbClr val="6C6D70"/>
                </a:solidFill>
                <a:latin typeface="Helvetica"/>
                <a:cs typeface="Helvetica"/>
              </a:rPr>
              <a:t>is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3-5 times shorter than</a:t>
            </a:r>
            <a:r>
              <a:rPr sz="2000" spc="5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000" dirty="0">
                <a:solidFill>
                  <a:srgbClr val="6C6D70"/>
                </a:solidFill>
                <a:latin typeface="Helvetica"/>
                <a:cs typeface="Helvetica"/>
              </a:rPr>
              <a:t>Java</a:t>
            </a:r>
            <a:endParaRPr sz="20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39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5-10 times shorter than</a:t>
            </a:r>
            <a:r>
              <a:rPr sz="2000" spc="5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C++</a:t>
            </a:r>
            <a:endParaRPr sz="2000" dirty="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spcBef>
                <a:spcPts val="1400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Stepping Stone </a:t>
            </a:r>
            <a:r>
              <a:rPr sz="2000" dirty="0">
                <a:solidFill>
                  <a:srgbClr val="6C6D70"/>
                </a:solidFill>
                <a:latin typeface="Helvetica"/>
                <a:cs typeface="Helvetica"/>
              </a:rPr>
              <a:t>to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Programming</a:t>
            </a:r>
            <a:r>
              <a:rPr sz="2000" spc="3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universe</a:t>
            </a:r>
            <a:endParaRPr sz="20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000" spc="-10" dirty="0">
                <a:solidFill>
                  <a:srgbClr val="6C6D70"/>
                </a:solidFill>
                <a:latin typeface="Helvetica"/>
                <a:cs typeface="Helvetica"/>
              </a:rPr>
              <a:t>Python’s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methodologies can be used </a:t>
            </a:r>
            <a:r>
              <a:rPr sz="2000" dirty="0">
                <a:solidFill>
                  <a:srgbClr val="6C6D70"/>
                </a:solidFill>
                <a:latin typeface="Helvetica"/>
                <a:cs typeface="Helvetica"/>
              </a:rPr>
              <a:t>in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a broad range of</a:t>
            </a:r>
            <a:r>
              <a:rPr sz="2000" spc="7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applications</a:t>
            </a:r>
            <a:endParaRPr sz="2000" dirty="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spcBef>
                <a:spcPts val="1395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Bridging the Gap </a:t>
            </a:r>
            <a:r>
              <a:rPr sz="2000" spc="-10" dirty="0">
                <a:solidFill>
                  <a:srgbClr val="6C6D70"/>
                </a:solidFill>
                <a:latin typeface="Helvetica"/>
                <a:cs typeface="Helvetica"/>
              </a:rPr>
              <a:t>between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abstract computing and real </a:t>
            </a:r>
            <a:r>
              <a:rPr sz="2000" spc="-15" dirty="0">
                <a:solidFill>
                  <a:srgbClr val="6C6D70"/>
                </a:solidFill>
                <a:latin typeface="Helvetica"/>
                <a:cs typeface="Helvetica"/>
              </a:rPr>
              <a:t>world</a:t>
            </a:r>
            <a:r>
              <a:rPr sz="2000" spc="19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applications</a:t>
            </a:r>
            <a:endParaRPr sz="20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000" spc="-10" dirty="0">
                <a:solidFill>
                  <a:srgbClr val="6C6D70"/>
                </a:solidFill>
                <a:latin typeface="Helvetica"/>
                <a:cs typeface="Helvetica"/>
              </a:rPr>
              <a:t>Python </a:t>
            </a:r>
            <a:r>
              <a:rPr sz="2000" dirty="0">
                <a:solidFill>
                  <a:srgbClr val="6C6D70"/>
                </a:solidFill>
                <a:latin typeface="Helvetica"/>
                <a:cs typeface="Helvetica"/>
              </a:rPr>
              <a:t>is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used as main programming language to do projects </a:t>
            </a:r>
            <a:r>
              <a:rPr sz="2000" dirty="0">
                <a:solidFill>
                  <a:srgbClr val="6C6D70"/>
                </a:solidFill>
                <a:latin typeface="Helvetica"/>
                <a:cs typeface="Helvetica"/>
              </a:rPr>
              <a:t>using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Raspberry</a:t>
            </a:r>
            <a:r>
              <a:rPr sz="2000" spc="12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Pi</a:t>
            </a:r>
            <a:endParaRPr sz="2000" dirty="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spcBef>
                <a:spcPts val="1395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Rising Demand for </a:t>
            </a:r>
            <a:r>
              <a:rPr sz="2000" spc="-10" dirty="0">
                <a:solidFill>
                  <a:srgbClr val="6C6D70"/>
                </a:solidFill>
                <a:latin typeface="Helvetica"/>
                <a:cs typeface="Helvetica"/>
              </a:rPr>
              <a:t>Python</a:t>
            </a:r>
            <a:r>
              <a:rPr sz="2000" spc="6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Programmers</a:t>
            </a:r>
            <a:endParaRPr sz="20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Google, Nokia, </a:t>
            </a:r>
            <a:r>
              <a:rPr sz="2000" spc="-25" dirty="0">
                <a:solidFill>
                  <a:srgbClr val="6C6D70"/>
                </a:solidFill>
                <a:latin typeface="Helvetica"/>
                <a:cs typeface="Helvetica"/>
              </a:rPr>
              <a:t>Disney, </a:t>
            </a:r>
            <a:r>
              <a:rPr sz="2000" spc="-30" dirty="0">
                <a:solidFill>
                  <a:srgbClr val="6C6D70"/>
                </a:solidFill>
                <a:latin typeface="Helvetica"/>
                <a:cs typeface="Helvetica"/>
              </a:rPr>
              <a:t>Yahoo,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IBM use</a:t>
            </a:r>
            <a:r>
              <a:rPr sz="2000" spc="8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000" spc="-10" dirty="0">
                <a:solidFill>
                  <a:srgbClr val="6C6D70"/>
                </a:solidFill>
                <a:latin typeface="Helvetica"/>
                <a:cs typeface="Helvetica"/>
              </a:rPr>
              <a:t>Python</a:t>
            </a:r>
            <a:endParaRPr sz="2000" dirty="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spcBef>
                <a:spcPts val="1395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Open- Source, Object </a:t>
            </a:r>
            <a:r>
              <a:rPr sz="2000" dirty="0">
                <a:solidFill>
                  <a:srgbClr val="6C6D70"/>
                </a:solidFill>
                <a:latin typeface="Helvetica"/>
                <a:cs typeface="Helvetica"/>
              </a:rPr>
              <a:t>–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Oriented, procedural and</a:t>
            </a:r>
            <a:r>
              <a:rPr sz="2000" spc="7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functional</a:t>
            </a:r>
            <a:endParaRPr sz="20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Not only a Scripting language, </a:t>
            </a:r>
            <a:r>
              <a:rPr sz="2000" dirty="0">
                <a:solidFill>
                  <a:srgbClr val="6C6D70"/>
                </a:solidFill>
                <a:latin typeface="Helvetica"/>
                <a:cs typeface="Helvetica"/>
              </a:rPr>
              <a:t>also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supports </a:t>
            </a:r>
            <a:r>
              <a:rPr sz="2000" spc="-10" dirty="0">
                <a:solidFill>
                  <a:srgbClr val="6C6D70"/>
                </a:solidFill>
                <a:latin typeface="Helvetica"/>
                <a:cs typeface="Helvetica"/>
              </a:rPr>
              <a:t>Web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Development and Database</a:t>
            </a:r>
            <a:r>
              <a:rPr sz="2000" spc="15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Connectivity</a:t>
            </a:r>
            <a:endParaRPr sz="2000" dirty="0">
              <a:latin typeface="Helvetica"/>
              <a:cs typeface="Helvetica"/>
            </a:endParaRPr>
          </a:p>
        </p:txBody>
      </p:sp>
      <p:pic>
        <p:nvPicPr>
          <p:cNvPr id="4" name="Shape 502">
            <a:extLst>
              <a:ext uri="{FF2B5EF4-FFF2-40B4-BE49-F238E27FC236}">
                <a16:creationId xmlns:a16="http://schemas.microsoft.com/office/drawing/2014/main" id="{C07D368F-5FAC-47A9-887B-1498A8C0590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7006" y="8794385"/>
            <a:ext cx="2262187" cy="37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1684" y="452357"/>
            <a:ext cx="8794616" cy="732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Control</a:t>
            </a:r>
            <a:r>
              <a:rPr spc="-35" dirty="0"/>
              <a:t> </a:t>
            </a:r>
            <a:r>
              <a:rPr spc="-5" dirty="0"/>
              <a:t>Structures…</a:t>
            </a:r>
          </a:p>
        </p:txBody>
      </p:sp>
      <p:sp>
        <p:nvSpPr>
          <p:cNvPr id="3" name="object 3"/>
          <p:cNvSpPr/>
          <p:nvPr/>
        </p:nvSpPr>
        <p:spPr>
          <a:xfrm>
            <a:off x="5403982" y="5327904"/>
            <a:ext cx="4165600" cy="589915"/>
          </a:xfrm>
          <a:custGeom>
            <a:avLst/>
            <a:gdLst/>
            <a:ahLst/>
            <a:cxnLst/>
            <a:rect l="l" t="t" r="r" b="b"/>
            <a:pathLst>
              <a:path w="4165600" h="589914">
                <a:moveTo>
                  <a:pt x="4165092" y="4572"/>
                </a:moveTo>
                <a:lnTo>
                  <a:pt x="4165092" y="1524"/>
                </a:lnTo>
                <a:lnTo>
                  <a:pt x="4163568" y="0"/>
                </a:lnTo>
                <a:lnTo>
                  <a:pt x="3048" y="0"/>
                </a:lnTo>
                <a:lnTo>
                  <a:pt x="0" y="1524"/>
                </a:lnTo>
                <a:lnTo>
                  <a:pt x="0" y="4572"/>
                </a:lnTo>
                <a:lnTo>
                  <a:pt x="6095" y="5428"/>
                </a:lnTo>
                <a:lnTo>
                  <a:pt x="6095" y="4572"/>
                </a:lnTo>
                <a:lnTo>
                  <a:pt x="4165092" y="4572"/>
                </a:lnTo>
                <a:close/>
              </a:path>
              <a:path w="4165600" h="589914">
                <a:moveTo>
                  <a:pt x="4160519" y="589788"/>
                </a:moveTo>
                <a:lnTo>
                  <a:pt x="4160519" y="589145"/>
                </a:lnTo>
                <a:lnTo>
                  <a:pt x="6095" y="5428"/>
                </a:lnTo>
                <a:lnTo>
                  <a:pt x="6095" y="589788"/>
                </a:lnTo>
                <a:lnTo>
                  <a:pt x="4160519" y="589788"/>
                </a:lnTo>
                <a:close/>
              </a:path>
              <a:path w="4165600" h="589914">
                <a:moveTo>
                  <a:pt x="4165092" y="589788"/>
                </a:moveTo>
                <a:lnTo>
                  <a:pt x="4165092" y="4572"/>
                </a:lnTo>
                <a:lnTo>
                  <a:pt x="4160519" y="4572"/>
                </a:lnTo>
                <a:lnTo>
                  <a:pt x="4160519" y="9144"/>
                </a:lnTo>
                <a:lnTo>
                  <a:pt x="4160520" y="589145"/>
                </a:lnTo>
                <a:lnTo>
                  <a:pt x="4165092" y="589788"/>
                </a:lnTo>
                <a:close/>
              </a:path>
            </a:pathLst>
          </a:custGeom>
          <a:solidFill>
            <a:srgbClr val="696B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10078" y="5332476"/>
            <a:ext cx="4154804" cy="585470"/>
          </a:xfrm>
          <a:custGeom>
            <a:avLst/>
            <a:gdLst/>
            <a:ahLst/>
            <a:cxnLst/>
            <a:rect l="l" t="t" r="r" b="b"/>
            <a:pathLst>
              <a:path w="4154804" h="585470">
                <a:moveTo>
                  <a:pt x="0" y="0"/>
                </a:moveTo>
                <a:lnTo>
                  <a:pt x="0" y="585216"/>
                </a:lnTo>
                <a:lnTo>
                  <a:pt x="4154424" y="585216"/>
                </a:lnTo>
                <a:lnTo>
                  <a:pt x="41544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03982" y="5327904"/>
            <a:ext cx="4165600" cy="594360"/>
          </a:xfrm>
          <a:custGeom>
            <a:avLst/>
            <a:gdLst/>
            <a:ahLst/>
            <a:cxnLst/>
            <a:rect l="l" t="t" r="r" b="b"/>
            <a:pathLst>
              <a:path w="4165600" h="594360">
                <a:moveTo>
                  <a:pt x="4165092" y="592836"/>
                </a:moveTo>
                <a:lnTo>
                  <a:pt x="4165092" y="1524"/>
                </a:lnTo>
                <a:lnTo>
                  <a:pt x="4163568" y="0"/>
                </a:lnTo>
                <a:lnTo>
                  <a:pt x="3048" y="0"/>
                </a:lnTo>
                <a:lnTo>
                  <a:pt x="0" y="1524"/>
                </a:lnTo>
                <a:lnTo>
                  <a:pt x="0" y="592836"/>
                </a:lnTo>
                <a:lnTo>
                  <a:pt x="3048" y="594360"/>
                </a:lnTo>
                <a:lnTo>
                  <a:pt x="6096" y="594360"/>
                </a:ln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4155948" y="9144"/>
                </a:lnTo>
                <a:lnTo>
                  <a:pt x="4155948" y="4572"/>
                </a:lnTo>
                <a:lnTo>
                  <a:pt x="4160520" y="9144"/>
                </a:lnTo>
                <a:lnTo>
                  <a:pt x="4160520" y="594360"/>
                </a:lnTo>
                <a:lnTo>
                  <a:pt x="4163568" y="594360"/>
                </a:lnTo>
                <a:lnTo>
                  <a:pt x="4165092" y="592836"/>
                </a:lnTo>
                <a:close/>
              </a:path>
              <a:path w="4165600" h="594360">
                <a:moveTo>
                  <a:pt x="10668" y="9144"/>
                </a:move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close/>
              </a:path>
              <a:path w="4165600" h="594360">
                <a:moveTo>
                  <a:pt x="10668" y="585216"/>
                </a:moveTo>
                <a:lnTo>
                  <a:pt x="10668" y="9144"/>
                </a:lnTo>
                <a:lnTo>
                  <a:pt x="6096" y="9144"/>
                </a:lnTo>
                <a:lnTo>
                  <a:pt x="6096" y="585216"/>
                </a:lnTo>
                <a:lnTo>
                  <a:pt x="10668" y="585216"/>
                </a:lnTo>
                <a:close/>
              </a:path>
              <a:path w="4165600" h="594360">
                <a:moveTo>
                  <a:pt x="4160520" y="585216"/>
                </a:moveTo>
                <a:lnTo>
                  <a:pt x="6096" y="585216"/>
                </a:lnTo>
                <a:lnTo>
                  <a:pt x="10668" y="589788"/>
                </a:lnTo>
                <a:lnTo>
                  <a:pt x="10668" y="594360"/>
                </a:lnTo>
                <a:lnTo>
                  <a:pt x="4155948" y="594360"/>
                </a:lnTo>
                <a:lnTo>
                  <a:pt x="4155948" y="589788"/>
                </a:lnTo>
                <a:lnTo>
                  <a:pt x="4160520" y="585216"/>
                </a:lnTo>
                <a:close/>
              </a:path>
              <a:path w="4165600" h="594360">
                <a:moveTo>
                  <a:pt x="10668" y="594360"/>
                </a:moveTo>
                <a:lnTo>
                  <a:pt x="10668" y="589788"/>
                </a:lnTo>
                <a:lnTo>
                  <a:pt x="6096" y="585216"/>
                </a:lnTo>
                <a:lnTo>
                  <a:pt x="6096" y="594360"/>
                </a:lnTo>
                <a:lnTo>
                  <a:pt x="10668" y="594360"/>
                </a:lnTo>
                <a:close/>
              </a:path>
              <a:path w="4165600" h="594360">
                <a:moveTo>
                  <a:pt x="4160520" y="9144"/>
                </a:moveTo>
                <a:lnTo>
                  <a:pt x="4155948" y="4572"/>
                </a:lnTo>
                <a:lnTo>
                  <a:pt x="4155948" y="9144"/>
                </a:lnTo>
                <a:lnTo>
                  <a:pt x="4160520" y="9144"/>
                </a:lnTo>
                <a:close/>
              </a:path>
              <a:path w="4165600" h="594360">
                <a:moveTo>
                  <a:pt x="4160520" y="585216"/>
                </a:moveTo>
                <a:lnTo>
                  <a:pt x="4160520" y="9144"/>
                </a:lnTo>
                <a:lnTo>
                  <a:pt x="4155948" y="9144"/>
                </a:lnTo>
                <a:lnTo>
                  <a:pt x="4155948" y="585216"/>
                </a:lnTo>
                <a:lnTo>
                  <a:pt x="4160520" y="585216"/>
                </a:lnTo>
                <a:close/>
              </a:path>
              <a:path w="4165600" h="594360">
                <a:moveTo>
                  <a:pt x="4160520" y="594360"/>
                </a:moveTo>
                <a:lnTo>
                  <a:pt x="4160520" y="585216"/>
                </a:lnTo>
                <a:lnTo>
                  <a:pt x="4155948" y="589788"/>
                </a:lnTo>
                <a:lnTo>
                  <a:pt x="4155948" y="594360"/>
                </a:lnTo>
                <a:lnTo>
                  <a:pt x="4160520" y="594360"/>
                </a:lnTo>
                <a:close/>
              </a:path>
            </a:pathLst>
          </a:custGeom>
          <a:solidFill>
            <a:srgbClr val="696B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10078" y="5360921"/>
            <a:ext cx="415480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535" marR="18351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BC3"/>
                </a:solidFill>
                <a:latin typeface="Helvetica"/>
                <a:cs typeface="Helvetica"/>
              </a:rPr>
              <a:t>Note: There is </a:t>
            </a:r>
            <a:r>
              <a:rPr sz="1600" b="1" u="heavy" spc="-5" dirty="0">
                <a:solidFill>
                  <a:srgbClr val="007BC3"/>
                </a:solidFill>
                <a:uFill>
                  <a:solidFill>
                    <a:srgbClr val="007BC3"/>
                  </a:solidFill>
                </a:uFill>
                <a:latin typeface="Helvetica"/>
                <a:cs typeface="Helvetica"/>
              </a:rPr>
              <a:t>no </a:t>
            </a:r>
            <a:r>
              <a:rPr sz="1600" b="1" u="heavy" dirty="0">
                <a:solidFill>
                  <a:srgbClr val="007BC3"/>
                </a:solidFill>
                <a:uFill>
                  <a:solidFill>
                    <a:srgbClr val="007BC3"/>
                  </a:solidFill>
                </a:uFill>
                <a:latin typeface="Helvetica"/>
                <a:cs typeface="Helvetica"/>
              </a:rPr>
              <a:t>switch </a:t>
            </a:r>
            <a:r>
              <a:rPr sz="1600" b="1" u="heavy" spc="-5" dirty="0">
                <a:solidFill>
                  <a:srgbClr val="007BC3"/>
                </a:solidFill>
                <a:uFill>
                  <a:solidFill>
                    <a:srgbClr val="007BC3"/>
                  </a:solidFill>
                </a:uFill>
                <a:latin typeface="Helvetica"/>
                <a:cs typeface="Helvetica"/>
              </a:rPr>
              <a:t>case </a:t>
            </a:r>
            <a:r>
              <a:rPr sz="1600" b="1" spc="-5" dirty="0">
                <a:solidFill>
                  <a:srgbClr val="007BC3"/>
                </a:solidFill>
                <a:latin typeface="Helvetica"/>
                <a:cs typeface="Helvetica"/>
              </a:rPr>
              <a:t>statement  in </a:t>
            </a:r>
            <a:r>
              <a:rPr sz="1600" b="1" spc="-15" dirty="0">
                <a:solidFill>
                  <a:srgbClr val="007BC3"/>
                </a:solidFill>
                <a:latin typeface="Helvetica"/>
                <a:cs typeface="Helvetica"/>
              </a:rPr>
              <a:t>Python </a:t>
            </a:r>
            <a:r>
              <a:rPr sz="1600" b="1" spc="-5" dirty="0">
                <a:solidFill>
                  <a:srgbClr val="007BC3"/>
                </a:solidFill>
                <a:latin typeface="Helvetica"/>
                <a:cs typeface="Helvetica"/>
              </a:rPr>
              <a:t>unlike C/C++</a:t>
            </a:r>
            <a:r>
              <a:rPr sz="1600" b="1" spc="114" dirty="0">
                <a:solidFill>
                  <a:srgbClr val="007BC3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007BC3"/>
                </a:solidFill>
                <a:latin typeface="Helvetica"/>
                <a:cs typeface="Helvetica"/>
              </a:rPr>
              <a:t>language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4865" y="2862072"/>
            <a:ext cx="3874135" cy="2801620"/>
          </a:xfrm>
          <a:custGeom>
            <a:avLst/>
            <a:gdLst/>
            <a:ahLst/>
            <a:cxnLst/>
            <a:rect l="l" t="t" r="r" b="b"/>
            <a:pathLst>
              <a:path w="3874135" h="2801620">
                <a:moveTo>
                  <a:pt x="0" y="0"/>
                </a:moveTo>
                <a:lnTo>
                  <a:pt x="0" y="2801112"/>
                </a:lnTo>
                <a:lnTo>
                  <a:pt x="3874008" y="2801112"/>
                </a:lnTo>
                <a:lnTo>
                  <a:pt x="3874008" y="0"/>
                </a:lnTo>
                <a:lnTo>
                  <a:pt x="0" y="0"/>
                </a:lnTo>
                <a:close/>
              </a:path>
            </a:pathLst>
          </a:custGeom>
          <a:solidFill>
            <a:srgbClr val="D1E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9625" y="2848356"/>
            <a:ext cx="3904615" cy="2830195"/>
          </a:xfrm>
          <a:custGeom>
            <a:avLst/>
            <a:gdLst/>
            <a:ahLst/>
            <a:cxnLst/>
            <a:rect l="l" t="t" r="r" b="b"/>
            <a:pathLst>
              <a:path w="3904615" h="2830195">
                <a:moveTo>
                  <a:pt x="3904485" y="2822448"/>
                </a:moveTo>
                <a:lnTo>
                  <a:pt x="3904485" y="6096"/>
                </a:lnTo>
                <a:lnTo>
                  <a:pt x="3898389" y="0"/>
                </a:lnTo>
                <a:lnTo>
                  <a:pt x="7620" y="0"/>
                </a:lnTo>
                <a:lnTo>
                  <a:pt x="0" y="6096"/>
                </a:lnTo>
                <a:lnTo>
                  <a:pt x="0" y="2822448"/>
                </a:lnTo>
                <a:lnTo>
                  <a:pt x="7620" y="2830068"/>
                </a:lnTo>
                <a:lnTo>
                  <a:pt x="15240" y="2830068"/>
                </a:lnTo>
                <a:lnTo>
                  <a:pt x="15240" y="28956"/>
                </a:lnTo>
                <a:lnTo>
                  <a:pt x="28956" y="13716"/>
                </a:lnTo>
                <a:lnTo>
                  <a:pt x="28956" y="28956"/>
                </a:lnTo>
                <a:lnTo>
                  <a:pt x="3875529" y="28956"/>
                </a:lnTo>
                <a:lnTo>
                  <a:pt x="3875529" y="13716"/>
                </a:lnTo>
                <a:lnTo>
                  <a:pt x="3889245" y="28956"/>
                </a:lnTo>
                <a:lnTo>
                  <a:pt x="3889245" y="2830068"/>
                </a:lnTo>
                <a:lnTo>
                  <a:pt x="3898389" y="2830068"/>
                </a:lnTo>
                <a:lnTo>
                  <a:pt x="3904485" y="2822448"/>
                </a:lnTo>
                <a:close/>
              </a:path>
              <a:path w="3904615" h="2830195">
                <a:moveTo>
                  <a:pt x="28956" y="28956"/>
                </a:moveTo>
                <a:lnTo>
                  <a:pt x="28956" y="13716"/>
                </a:lnTo>
                <a:lnTo>
                  <a:pt x="15240" y="28956"/>
                </a:lnTo>
                <a:lnTo>
                  <a:pt x="28956" y="28956"/>
                </a:lnTo>
                <a:close/>
              </a:path>
              <a:path w="3904615" h="2830195">
                <a:moveTo>
                  <a:pt x="28956" y="2801112"/>
                </a:moveTo>
                <a:lnTo>
                  <a:pt x="28956" y="28956"/>
                </a:lnTo>
                <a:lnTo>
                  <a:pt x="15240" y="28956"/>
                </a:lnTo>
                <a:lnTo>
                  <a:pt x="15240" y="2801112"/>
                </a:lnTo>
                <a:lnTo>
                  <a:pt x="28956" y="2801112"/>
                </a:lnTo>
                <a:close/>
              </a:path>
              <a:path w="3904615" h="2830195">
                <a:moveTo>
                  <a:pt x="3889245" y="2801112"/>
                </a:moveTo>
                <a:lnTo>
                  <a:pt x="15240" y="2801112"/>
                </a:lnTo>
                <a:lnTo>
                  <a:pt x="28956" y="2814828"/>
                </a:lnTo>
                <a:lnTo>
                  <a:pt x="28956" y="2830068"/>
                </a:lnTo>
                <a:lnTo>
                  <a:pt x="3875529" y="2830068"/>
                </a:lnTo>
                <a:lnTo>
                  <a:pt x="3875529" y="2814828"/>
                </a:lnTo>
                <a:lnTo>
                  <a:pt x="3889245" y="2801112"/>
                </a:lnTo>
                <a:close/>
              </a:path>
              <a:path w="3904615" h="2830195">
                <a:moveTo>
                  <a:pt x="28956" y="2830068"/>
                </a:moveTo>
                <a:lnTo>
                  <a:pt x="28956" y="2814828"/>
                </a:lnTo>
                <a:lnTo>
                  <a:pt x="15240" y="2801112"/>
                </a:lnTo>
                <a:lnTo>
                  <a:pt x="15240" y="2830068"/>
                </a:lnTo>
                <a:lnTo>
                  <a:pt x="28956" y="2830068"/>
                </a:lnTo>
                <a:close/>
              </a:path>
              <a:path w="3904615" h="2830195">
                <a:moveTo>
                  <a:pt x="3889245" y="28956"/>
                </a:moveTo>
                <a:lnTo>
                  <a:pt x="3875529" y="13716"/>
                </a:lnTo>
                <a:lnTo>
                  <a:pt x="3875529" y="28956"/>
                </a:lnTo>
                <a:lnTo>
                  <a:pt x="3889245" y="28956"/>
                </a:lnTo>
                <a:close/>
              </a:path>
              <a:path w="3904615" h="2830195">
                <a:moveTo>
                  <a:pt x="3889245" y="2801112"/>
                </a:moveTo>
                <a:lnTo>
                  <a:pt x="3889245" y="28956"/>
                </a:lnTo>
                <a:lnTo>
                  <a:pt x="3875529" y="28956"/>
                </a:lnTo>
                <a:lnTo>
                  <a:pt x="3875529" y="2801112"/>
                </a:lnTo>
                <a:lnTo>
                  <a:pt x="3889245" y="2801112"/>
                </a:lnTo>
                <a:close/>
              </a:path>
              <a:path w="3904615" h="2830195">
                <a:moveTo>
                  <a:pt x="3889245" y="2830068"/>
                </a:moveTo>
                <a:lnTo>
                  <a:pt x="3889245" y="2801112"/>
                </a:lnTo>
                <a:lnTo>
                  <a:pt x="3875529" y="2814828"/>
                </a:lnTo>
                <a:lnTo>
                  <a:pt x="3875529" y="2830068"/>
                </a:lnTo>
                <a:lnTo>
                  <a:pt x="3889245" y="2830068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14865" y="2890518"/>
            <a:ext cx="3874135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var=10</a:t>
            </a:r>
            <a:endParaRPr sz="1600">
              <a:latin typeface="Helvetica"/>
              <a:cs typeface="Helvetica"/>
            </a:endParaRPr>
          </a:p>
          <a:p>
            <a:pPr marL="318135" marR="2411730" indent="-228600">
              <a:lnSpc>
                <a:spcPct val="100000"/>
              </a:lnSpc>
            </a:pP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if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var &gt; 10 :  p</a:t>
            </a:r>
            <a:r>
              <a:rPr sz="1600" spc="-10" dirty="0">
                <a:solidFill>
                  <a:srgbClr val="001F5F"/>
                </a:solidFill>
                <a:latin typeface="Helvetica"/>
                <a:cs typeface="Helvetica"/>
              </a:rPr>
              <a:t>r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nt</a:t>
            </a:r>
            <a:r>
              <a:rPr sz="1600" spc="-10" dirty="0">
                <a:solidFill>
                  <a:srgbClr val="001F5F"/>
                </a:solidFill>
                <a:latin typeface="Helvetica"/>
                <a:cs typeface="Helvetica"/>
              </a:rPr>
              <a:t>("H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e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ll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o</a:t>
            </a:r>
            <a:r>
              <a:rPr sz="1600" spc="-10" dirty="0">
                <a:solidFill>
                  <a:srgbClr val="001F5F"/>
                </a:solidFill>
                <a:latin typeface="Helvetica"/>
                <a:cs typeface="Helvetica"/>
              </a:rPr>
              <a:t>"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)  print(var)</a:t>
            </a:r>
            <a:endParaRPr sz="1600">
              <a:latin typeface="Helvetica"/>
              <a:cs typeface="Helvetica"/>
            </a:endParaRPr>
          </a:p>
          <a:p>
            <a:pPr marL="89535">
              <a:lnSpc>
                <a:spcPct val="100000"/>
              </a:lnSpc>
            </a:pP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elif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var &lt;</a:t>
            </a:r>
            <a:r>
              <a:rPr sz="1600" spc="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10:</a:t>
            </a:r>
            <a:endParaRPr sz="1600">
              <a:latin typeface="Helvetica"/>
              <a:cs typeface="Helvetica"/>
            </a:endParaRPr>
          </a:p>
          <a:p>
            <a:pPr marL="318135" marR="63754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print("Hola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in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Spanish for Hello")  print(var)</a:t>
            </a:r>
            <a:endParaRPr sz="1600">
              <a:latin typeface="Helvetica"/>
              <a:cs typeface="Helvetica"/>
            </a:endParaRPr>
          </a:p>
          <a:p>
            <a:pPr marL="89535">
              <a:lnSpc>
                <a:spcPct val="100000"/>
              </a:lnSpc>
            </a:pP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else:</a:t>
            </a:r>
            <a:endParaRPr sz="1600">
              <a:latin typeface="Helvetica"/>
              <a:cs typeface="Helvetica"/>
            </a:endParaRPr>
          </a:p>
          <a:p>
            <a:pPr marL="318135" marR="268287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</a:t>
            </a:r>
            <a:r>
              <a:rPr sz="1600" spc="-10" dirty="0">
                <a:solidFill>
                  <a:srgbClr val="001F5F"/>
                </a:solidFill>
                <a:latin typeface="Helvetica"/>
                <a:cs typeface="Helvetica"/>
              </a:rPr>
              <a:t>r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nt</a:t>
            </a:r>
            <a:r>
              <a:rPr sz="1600" spc="-10" dirty="0">
                <a:solidFill>
                  <a:srgbClr val="001F5F"/>
                </a:solidFill>
                <a:latin typeface="Helvetica"/>
                <a:cs typeface="Helvetica"/>
              </a:rPr>
              <a:t>("H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</a:t>
            </a:r>
            <a:r>
              <a:rPr sz="1600" spc="-10" dirty="0">
                <a:solidFill>
                  <a:srgbClr val="001F5F"/>
                </a:solidFill>
                <a:latin typeface="Helvetica"/>
                <a:cs typeface="Helvetica"/>
              </a:rPr>
              <a:t>"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)  print(var)</a:t>
            </a:r>
            <a:endParaRPr sz="1600">
              <a:latin typeface="Helvetica"/>
              <a:cs typeface="Helvetica"/>
            </a:endParaRPr>
          </a:p>
          <a:p>
            <a:pPr marL="8953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print("End of</a:t>
            </a:r>
            <a:r>
              <a:rPr sz="1600" spc="2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Program")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20746" y="4343400"/>
            <a:ext cx="3200400" cy="832485"/>
          </a:xfrm>
          <a:custGeom>
            <a:avLst/>
            <a:gdLst/>
            <a:ahLst/>
            <a:cxnLst/>
            <a:rect l="l" t="t" r="r" b="b"/>
            <a:pathLst>
              <a:path w="3200400" h="832485">
                <a:moveTo>
                  <a:pt x="0" y="0"/>
                </a:moveTo>
                <a:lnTo>
                  <a:pt x="0" y="832104"/>
                </a:lnTo>
                <a:lnTo>
                  <a:pt x="3200400" y="832104"/>
                </a:lnTo>
                <a:lnTo>
                  <a:pt x="320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07030" y="4329684"/>
            <a:ext cx="3228340" cy="859790"/>
          </a:xfrm>
          <a:custGeom>
            <a:avLst/>
            <a:gdLst/>
            <a:ahLst/>
            <a:cxnLst/>
            <a:rect l="l" t="t" r="r" b="b"/>
            <a:pathLst>
              <a:path w="3228340" h="859789">
                <a:moveTo>
                  <a:pt x="3227832" y="853440"/>
                </a:moveTo>
                <a:lnTo>
                  <a:pt x="3227832" y="6096"/>
                </a:lnTo>
                <a:lnTo>
                  <a:pt x="3221736" y="0"/>
                </a:lnTo>
                <a:lnTo>
                  <a:pt x="6096" y="0"/>
                </a:lnTo>
                <a:lnTo>
                  <a:pt x="0" y="6096"/>
                </a:lnTo>
                <a:lnTo>
                  <a:pt x="0" y="853440"/>
                </a:lnTo>
                <a:lnTo>
                  <a:pt x="6096" y="859536"/>
                </a:lnTo>
                <a:lnTo>
                  <a:pt x="13716" y="859536"/>
                </a:lnTo>
                <a:lnTo>
                  <a:pt x="13716" y="28956"/>
                </a:lnTo>
                <a:lnTo>
                  <a:pt x="27432" y="13716"/>
                </a:lnTo>
                <a:lnTo>
                  <a:pt x="27432" y="28956"/>
                </a:lnTo>
                <a:lnTo>
                  <a:pt x="3200400" y="28956"/>
                </a:lnTo>
                <a:lnTo>
                  <a:pt x="3200400" y="13716"/>
                </a:lnTo>
                <a:lnTo>
                  <a:pt x="3214116" y="28956"/>
                </a:lnTo>
                <a:lnTo>
                  <a:pt x="3214116" y="859536"/>
                </a:lnTo>
                <a:lnTo>
                  <a:pt x="3221736" y="859536"/>
                </a:lnTo>
                <a:lnTo>
                  <a:pt x="3227832" y="853440"/>
                </a:lnTo>
                <a:close/>
              </a:path>
              <a:path w="3228340" h="859789">
                <a:moveTo>
                  <a:pt x="27432" y="28956"/>
                </a:moveTo>
                <a:lnTo>
                  <a:pt x="27432" y="13716"/>
                </a:lnTo>
                <a:lnTo>
                  <a:pt x="13716" y="28956"/>
                </a:lnTo>
                <a:lnTo>
                  <a:pt x="27432" y="28956"/>
                </a:lnTo>
                <a:close/>
              </a:path>
              <a:path w="3228340" h="859789">
                <a:moveTo>
                  <a:pt x="27432" y="830580"/>
                </a:moveTo>
                <a:lnTo>
                  <a:pt x="27432" y="28956"/>
                </a:lnTo>
                <a:lnTo>
                  <a:pt x="13716" y="28956"/>
                </a:lnTo>
                <a:lnTo>
                  <a:pt x="13716" y="830580"/>
                </a:lnTo>
                <a:lnTo>
                  <a:pt x="27432" y="830580"/>
                </a:lnTo>
                <a:close/>
              </a:path>
              <a:path w="3228340" h="859789">
                <a:moveTo>
                  <a:pt x="3214116" y="830580"/>
                </a:moveTo>
                <a:lnTo>
                  <a:pt x="13716" y="830580"/>
                </a:lnTo>
                <a:lnTo>
                  <a:pt x="27432" y="845820"/>
                </a:lnTo>
                <a:lnTo>
                  <a:pt x="27432" y="859536"/>
                </a:lnTo>
                <a:lnTo>
                  <a:pt x="3200400" y="859536"/>
                </a:lnTo>
                <a:lnTo>
                  <a:pt x="3200400" y="845820"/>
                </a:lnTo>
                <a:lnTo>
                  <a:pt x="3214116" y="830580"/>
                </a:lnTo>
                <a:close/>
              </a:path>
              <a:path w="3228340" h="859789">
                <a:moveTo>
                  <a:pt x="27432" y="859536"/>
                </a:moveTo>
                <a:lnTo>
                  <a:pt x="27432" y="845820"/>
                </a:lnTo>
                <a:lnTo>
                  <a:pt x="13716" y="830580"/>
                </a:lnTo>
                <a:lnTo>
                  <a:pt x="13716" y="859536"/>
                </a:lnTo>
                <a:lnTo>
                  <a:pt x="27432" y="859536"/>
                </a:lnTo>
                <a:close/>
              </a:path>
              <a:path w="3228340" h="859789">
                <a:moveTo>
                  <a:pt x="3214116" y="28956"/>
                </a:moveTo>
                <a:lnTo>
                  <a:pt x="3200400" y="13716"/>
                </a:lnTo>
                <a:lnTo>
                  <a:pt x="3200400" y="28956"/>
                </a:lnTo>
                <a:lnTo>
                  <a:pt x="3214116" y="28956"/>
                </a:lnTo>
                <a:close/>
              </a:path>
              <a:path w="3228340" h="859789">
                <a:moveTo>
                  <a:pt x="3214116" y="830580"/>
                </a:moveTo>
                <a:lnTo>
                  <a:pt x="3214116" y="28956"/>
                </a:lnTo>
                <a:lnTo>
                  <a:pt x="3200400" y="28956"/>
                </a:lnTo>
                <a:lnTo>
                  <a:pt x="3200400" y="830580"/>
                </a:lnTo>
                <a:lnTo>
                  <a:pt x="3214116" y="830580"/>
                </a:lnTo>
                <a:close/>
              </a:path>
              <a:path w="3228340" h="859789">
                <a:moveTo>
                  <a:pt x="3214116" y="859536"/>
                </a:moveTo>
                <a:lnTo>
                  <a:pt x="3214116" y="830580"/>
                </a:lnTo>
                <a:lnTo>
                  <a:pt x="3200400" y="845820"/>
                </a:lnTo>
                <a:lnTo>
                  <a:pt x="3200400" y="859536"/>
                </a:lnTo>
                <a:lnTo>
                  <a:pt x="3214116" y="859536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20746" y="4371846"/>
            <a:ext cx="320040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 marR="28752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Hi  10</a:t>
            </a:r>
            <a:endParaRPr sz="1600">
              <a:latin typeface="Helvetica"/>
              <a:cs typeface="Helvetica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End of</a:t>
            </a:r>
            <a:r>
              <a:rPr sz="1600" spc="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Program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59873" y="1082040"/>
            <a:ext cx="7315200" cy="384175"/>
          </a:xfrm>
          <a:custGeom>
            <a:avLst/>
            <a:gdLst/>
            <a:ahLst/>
            <a:cxnLst/>
            <a:rect l="l" t="t" r="r" b="b"/>
            <a:pathLst>
              <a:path w="7315200" h="384175">
                <a:moveTo>
                  <a:pt x="0" y="0"/>
                </a:moveTo>
                <a:lnTo>
                  <a:pt x="0" y="384048"/>
                </a:lnTo>
                <a:lnTo>
                  <a:pt x="7315200" y="384048"/>
                </a:lnTo>
                <a:lnTo>
                  <a:pt x="7315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FE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55301" y="1075944"/>
            <a:ext cx="7325995" cy="394970"/>
          </a:xfrm>
          <a:custGeom>
            <a:avLst/>
            <a:gdLst/>
            <a:ahLst/>
            <a:cxnLst/>
            <a:rect l="l" t="t" r="r" b="b"/>
            <a:pathLst>
              <a:path w="7325995" h="394969">
                <a:moveTo>
                  <a:pt x="7325865" y="391668"/>
                </a:moveTo>
                <a:lnTo>
                  <a:pt x="7325865" y="3048"/>
                </a:lnTo>
                <a:lnTo>
                  <a:pt x="7322817" y="0"/>
                </a:lnTo>
                <a:lnTo>
                  <a:pt x="3048" y="0"/>
                </a:lnTo>
                <a:lnTo>
                  <a:pt x="0" y="3048"/>
                </a:lnTo>
                <a:lnTo>
                  <a:pt x="0" y="391668"/>
                </a:lnTo>
                <a:lnTo>
                  <a:pt x="3048" y="394716"/>
                </a:lnTo>
                <a:lnTo>
                  <a:pt x="4572" y="394716"/>
                </a:lnTo>
                <a:lnTo>
                  <a:pt x="4572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7315197" y="10668"/>
                </a:lnTo>
                <a:lnTo>
                  <a:pt x="7315197" y="6096"/>
                </a:lnTo>
                <a:lnTo>
                  <a:pt x="7319769" y="10668"/>
                </a:lnTo>
                <a:lnTo>
                  <a:pt x="7319769" y="394716"/>
                </a:lnTo>
                <a:lnTo>
                  <a:pt x="7322817" y="394716"/>
                </a:lnTo>
                <a:lnTo>
                  <a:pt x="7325865" y="391668"/>
                </a:lnTo>
                <a:close/>
              </a:path>
              <a:path w="7325995" h="394969">
                <a:moveTo>
                  <a:pt x="10668" y="10668"/>
                </a:moveTo>
                <a:lnTo>
                  <a:pt x="10668" y="6096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7325995" h="394969">
                <a:moveTo>
                  <a:pt x="10668" y="385572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385572"/>
                </a:lnTo>
                <a:lnTo>
                  <a:pt x="10668" y="385572"/>
                </a:lnTo>
                <a:close/>
              </a:path>
              <a:path w="7325995" h="394969">
                <a:moveTo>
                  <a:pt x="7319769" y="385572"/>
                </a:moveTo>
                <a:lnTo>
                  <a:pt x="4572" y="385572"/>
                </a:lnTo>
                <a:lnTo>
                  <a:pt x="10668" y="390144"/>
                </a:lnTo>
                <a:lnTo>
                  <a:pt x="10668" y="394716"/>
                </a:lnTo>
                <a:lnTo>
                  <a:pt x="7315197" y="394716"/>
                </a:lnTo>
                <a:lnTo>
                  <a:pt x="7315197" y="390144"/>
                </a:lnTo>
                <a:lnTo>
                  <a:pt x="7319769" y="385572"/>
                </a:lnTo>
                <a:close/>
              </a:path>
              <a:path w="7325995" h="394969">
                <a:moveTo>
                  <a:pt x="10668" y="394716"/>
                </a:moveTo>
                <a:lnTo>
                  <a:pt x="10668" y="390144"/>
                </a:lnTo>
                <a:lnTo>
                  <a:pt x="4572" y="385572"/>
                </a:lnTo>
                <a:lnTo>
                  <a:pt x="4572" y="394716"/>
                </a:lnTo>
                <a:lnTo>
                  <a:pt x="10668" y="394716"/>
                </a:lnTo>
                <a:close/>
              </a:path>
              <a:path w="7325995" h="394969">
                <a:moveTo>
                  <a:pt x="7319769" y="10668"/>
                </a:moveTo>
                <a:lnTo>
                  <a:pt x="7315197" y="6096"/>
                </a:lnTo>
                <a:lnTo>
                  <a:pt x="7315197" y="10668"/>
                </a:lnTo>
                <a:lnTo>
                  <a:pt x="7319769" y="10668"/>
                </a:lnTo>
                <a:close/>
              </a:path>
              <a:path w="7325995" h="394969">
                <a:moveTo>
                  <a:pt x="7319769" y="385572"/>
                </a:moveTo>
                <a:lnTo>
                  <a:pt x="7319769" y="10668"/>
                </a:lnTo>
                <a:lnTo>
                  <a:pt x="7315197" y="10668"/>
                </a:lnTo>
                <a:lnTo>
                  <a:pt x="7315197" y="385572"/>
                </a:lnTo>
                <a:lnTo>
                  <a:pt x="7319769" y="385572"/>
                </a:lnTo>
                <a:close/>
              </a:path>
              <a:path w="7325995" h="394969">
                <a:moveTo>
                  <a:pt x="7319769" y="394716"/>
                </a:moveTo>
                <a:lnTo>
                  <a:pt x="7319769" y="385572"/>
                </a:lnTo>
                <a:lnTo>
                  <a:pt x="7315197" y="390144"/>
                </a:lnTo>
                <a:lnTo>
                  <a:pt x="7315197" y="394716"/>
                </a:lnTo>
                <a:lnTo>
                  <a:pt x="7319769" y="394716"/>
                </a:lnTo>
                <a:close/>
              </a:path>
            </a:pathLst>
          </a:custGeom>
          <a:solidFill>
            <a:srgbClr val="3536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59873" y="1124203"/>
            <a:ext cx="7315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Demo: Assignment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12: </a:t>
            </a: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Control</a:t>
            </a:r>
            <a:r>
              <a:rPr sz="1600" b="1" spc="7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Structures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59873" y="6132576"/>
            <a:ext cx="7315200" cy="457200"/>
          </a:xfrm>
          <a:custGeom>
            <a:avLst/>
            <a:gdLst/>
            <a:ahLst/>
            <a:cxnLst/>
            <a:rect l="l" t="t" r="r" b="b"/>
            <a:pathLst>
              <a:path w="7315200" h="457200">
                <a:moveTo>
                  <a:pt x="0" y="0"/>
                </a:moveTo>
                <a:lnTo>
                  <a:pt x="0" y="457200"/>
                </a:lnTo>
                <a:lnTo>
                  <a:pt x="7315200" y="457200"/>
                </a:lnTo>
                <a:lnTo>
                  <a:pt x="7315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CD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5301" y="6128004"/>
            <a:ext cx="7325995" cy="466725"/>
          </a:xfrm>
          <a:custGeom>
            <a:avLst/>
            <a:gdLst/>
            <a:ahLst/>
            <a:cxnLst/>
            <a:rect l="l" t="t" r="r" b="b"/>
            <a:pathLst>
              <a:path w="7325995" h="466725">
                <a:moveTo>
                  <a:pt x="7325865" y="464820"/>
                </a:moveTo>
                <a:lnTo>
                  <a:pt x="7325865" y="3048"/>
                </a:lnTo>
                <a:lnTo>
                  <a:pt x="7322817" y="0"/>
                </a:lnTo>
                <a:lnTo>
                  <a:pt x="3048" y="0"/>
                </a:lnTo>
                <a:lnTo>
                  <a:pt x="0" y="3048"/>
                </a:lnTo>
                <a:lnTo>
                  <a:pt x="0" y="464820"/>
                </a:lnTo>
                <a:lnTo>
                  <a:pt x="3048" y="466344"/>
                </a:lnTo>
                <a:lnTo>
                  <a:pt x="4572" y="466344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7315197" y="9144"/>
                </a:lnTo>
                <a:lnTo>
                  <a:pt x="7315197" y="4572"/>
                </a:lnTo>
                <a:lnTo>
                  <a:pt x="7319769" y="9144"/>
                </a:lnTo>
                <a:lnTo>
                  <a:pt x="7319769" y="466344"/>
                </a:lnTo>
                <a:lnTo>
                  <a:pt x="7322817" y="466344"/>
                </a:lnTo>
                <a:lnTo>
                  <a:pt x="7325865" y="464820"/>
                </a:lnTo>
                <a:close/>
              </a:path>
              <a:path w="7325995" h="466725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7325995" h="466725">
                <a:moveTo>
                  <a:pt x="10668" y="457200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457200"/>
                </a:lnTo>
                <a:lnTo>
                  <a:pt x="10668" y="457200"/>
                </a:lnTo>
                <a:close/>
              </a:path>
              <a:path w="7325995" h="466725">
                <a:moveTo>
                  <a:pt x="7319769" y="457200"/>
                </a:moveTo>
                <a:lnTo>
                  <a:pt x="4572" y="457200"/>
                </a:lnTo>
                <a:lnTo>
                  <a:pt x="10668" y="461772"/>
                </a:lnTo>
                <a:lnTo>
                  <a:pt x="10668" y="466344"/>
                </a:lnTo>
                <a:lnTo>
                  <a:pt x="7315197" y="466344"/>
                </a:lnTo>
                <a:lnTo>
                  <a:pt x="7315197" y="461772"/>
                </a:lnTo>
                <a:lnTo>
                  <a:pt x="7319769" y="457200"/>
                </a:lnTo>
                <a:close/>
              </a:path>
              <a:path w="7325995" h="466725">
                <a:moveTo>
                  <a:pt x="10668" y="466344"/>
                </a:moveTo>
                <a:lnTo>
                  <a:pt x="10668" y="461772"/>
                </a:lnTo>
                <a:lnTo>
                  <a:pt x="4572" y="457200"/>
                </a:lnTo>
                <a:lnTo>
                  <a:pt x="4572" y="466344"/>
                </a:lnTo>
                <a:lnTo>
                  <a:pt x="10668" y="466344"/>
                </a:lnTo>
                <a:close/>
              </a:path>
              <a:path w="7325995" h="466725">
                <a:moveTo>
                  <a:pt x="7319769" y="9144"/>
                </a:moveTo>
                <a:lnTo>
                  <a:pt x="7315197" y="4572"/>
                </a:lnTo>
                <a:lnTo>
                  <a:pt x="7315197" y="9144"/>
                </a:lnTo>
                <a:lnTo>
                  <a:pt x="7319769" y="9144"/>
                </a:lnTo>
                <a:close/>
              </a:path>
              <a:path w="7325995" h="466725">
                <a:moveTo>
                  <a:pt x="7319769" y="457200"/>
                </a:moveTo>
                <a:lnTo>
                  <a:pt x="7319769" y="9144"/>
                </a:lnTo>
                <a:lnTo>
                  <a:pt x="7315197" y="9144"/>
                </a:lnTo>
                <a:lnTo>
                  <a:pt x="7315197" y="457200"/>
                </a:lnTo>
                <a:lnTo>
                  <a:pt x="7319769" y="457200"/>
                </a:lnTo>
                <a:close/>
              </a:path>
              <a:path w="7325995" h="466725">
                <a:moveTo>
                  <a:pt x="7319769" y="466344"/>
                </a:moveTo>
                <a:lnTo>
                  <a:pt x="7319769" y="457200"/>
                </a:lnTo>
                <a:lnTo>
                  <a:pt x="7315197" y="461772"/>
                </a:lnTo>
                <a:lnTo>
                  <a:pt x="7315197" y="466344"/>
                </a:lnTo>
                <a:lnTo>
                  <a:pt x="7319769" y="466344"/>
                </a:lnTo>
                <a:close/>
              </a:path>
            </a:pathLst>
          </a:custGeom>
          <a:solidFill>
            <a:srgbClr val="3536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59873" y="6212837"/>
            <a:ext cx="7315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421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Guided Activity: Assignment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13, 14, 15, 16: </a:t>
            </a: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Control</a:t>
            </a:r>
            <a:r>
              <a:rPr sz="1600" b="1" spc="16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Structures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60081" y="1496059"/>
            <a:ext cx="515556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3425" indent="-232410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Char char="•"/>
              <a:tabLst>
                <a:tab pos="733425" algn="l"/>
                <a:tab pos="734060" algn="l"/>
              </a:tabLst>
            </a:pP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elif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statement:</a:t>
            </a:r>
            <a:endParaRPr sz="1800">
              <a:latin typeface="Helvetica"/>
              <a:cs typeface="Helvetica"/>
            </a:endParaRPr>
          </a:p>
          <a:p>
            <a:pPr marL="958850" marR="5080" indent="-173990">
              <a:lnSpc>
                <a:spcPct val="110000"/>
              </a:lnSpc>
              <a:spcBef>
                <a:spcPts val="1220"/>
              </a:spcBef>
            </a:pPr>
            <a:r>
              <a:rPr sz="1600" spc="-5" dirty="0">
                <a:solidFill>
                  <a:srgbClr val="007BC3"/>
                </a:solidFill>
                <a:latin typeface="Helvetica"/>
                <a:cs typeface="Helvetica"/>
              </a:rPr>
              <a:t>–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elif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statement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is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used </a:t>
            </a:r>
            <a:r>
              <a:rPr sz="1600" spc="-10" dirty="0">
                <a:solidFill>
                  <a:srgbClr val="6C6D70"/>
                </a:solidFill>
                <a:latin typeface="Helvetica"/>
                <a:cs typeface="Helvetica"/>
              </a:rPr>
              <a:t>when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there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is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more than  one condition to be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checked</a:t>
            </a:r>
            <a:r>
              <a:rPr sz="1600" spc="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separately</a:t>
            </a:r>
            <a:endParaRPr sz="16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Example:</a:t>
            </a:r>
            <a:endParaRPr sz="1600">
              <a:latin typeface="Helvetica-BoldOblique"/>
              <a:cs typeface="Helvetica-BoldObliqu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13207" y="3990846"/>
            <a:ext cx="7543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15" dirty="0">
                <a:solidFill>
                  <a:srgbClr val="6C6D70"/>
                </a:solidFill>
                <a:latin typeface="Helvetica-BoldOblique"/>
                <a:cs typeface="Helvetica-BoldOblique"/>
              </a:rPr>
              <a:t>O</a:t>
            </a:r>
            <a:r>
              <a:rPr sz="1600" b="1" i="1" spc="-10" dirty="0">
                <a:solidFill>
                  <a:srgbClr val="6C6D70"/>
                </a:solidFill>
                <a:latin typeface="Helvetica-BoldOblique"/>
                <a:cs typeface="Helvetica-BoldOblique"/>
              </a:rPr>
              <a:t>utput</a:t>
            </a: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:</a:t>
            </a:r>
            <a:endParaRPr sz="1600">
              <a:latin typeface="Helvetica-BoldOblique"/>
              <a:cs typeface="Helvetica-BoldObliqu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988942" y="2101596"/>
            <a:ext cx="2531745" cy="1754505"/>
          </a:xfrm>
          <a:custGeom>
            <a:avLst/>
            <a:gdLst/>
            <a:ahLst/>
            <a:cxnLst/>
            <a:rect l="l" t="t" r="r" b="b"/>
            <a:pathLst>
              <a:path w="2531745" h="1754504">
                <a:moveTo>
                  <a:pt x="0" y="0"/>
                </a:moveTo>
                <a:lnTo>
                  <a:pt x="0" y="1754124"/>
                </a:lnTo>
                <a:lnTo>
                  <a:pt x="2531364" y="1754124"/>
                </a:lnTo>
                <a:lnTo>
                  <a:pt x="25313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84370" y="2097024"/>
            <a:ext cx="2540635" cy="1763395"/>
          </a:xfrm>
          <a:custGeom>
            <a:avLst/>
            <a:gdLst/>
            <a:ahLst/>
            <a:cxnLst/>
            <a:rect l="l" t="t" r="r" b="b"/>
            <a:pathLst>
              <a:path w="2540634" h="1763395">
                <a:moveTo>
                  <a:pt x="2540508" y="1761744"/>
                </a:moveTo>
                <a:lnTo>
                  <a:pt x="2540508" y="1524"/>
                </a:lnTo>
                <a:lnTo>
                  <a:pt x="2538984" y="0"/>
                </a:lnTo>
                <a:lnTo>
                  <a:pt x="3048" y="0"/>
                </a:lnTo>
                <a:lnTo>
                  <a:pt x="0" y="1524"/>
                </a:lnTo>
                <a:lnTo>
                  <a:pt x="0" y="1761744"/>
                </a:lnTo>
                <a:lnTo>
                  <a:pt x="3048" y="1763268"/>
                </a:lnTo>
                <a:lnTo>
                  <a:pt x="4572" y="1763268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2531364" y="9144"/>
                </a:lnTo>
                <a:lnTo>
                  <a:pt x="2531364" y="4572"/>
                </a:lnTo>
                <a:lnTo>
                  <a:pt x="2535936" y="9144"/>
                </a:lnTo>
                <a:lnTo>
                  <a:pt x="2535936" y="1763268"/>
                </a:lnTo>
                <a:lnTo>
                  <a:pt x="2538984" y="1763268"/>
                </a:lnTo>
                <a:lnTo>
                  <a:pt x="2540508" y="1761744"/>
                </a:lnTo>
                <a:close/>
              </a:path>
              <a:path w="2540634" h="1763395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2540634" h="1763395">
                <a:moveTo>
                  <a:pt x="10668" y="1754124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1754124"/>
                </a:lnTo>
                <a:lnTo>
                  <a:pt x="10668" y="1754124"/>
                </a:lnTo>
                <a:close/>
              </a:path>
              <a:path w="2540634" h="1763395">
                <a:moveTo>
                  <a:pt x="2535936" y="1754124"/>
                </a:moveTo>
                <a:lnTo>
                  <a:pt x="4572" y="1754124"/>
                </a:lnTo>
                <a:lnTo>
                  <a:pt x="10668" y="1758696"/>
                </a:lnTo>
                <a:lnTo>
                  <a:pt x="10668" y="1763268"/>
                </a:lnTo>
                <a:lnTo>
                  <a:pt x="2531364" y="1763268"/>
                </a:lnTo>
                <a:lnTo>
                  <a:pt x="2531364" y="1758696"/>
                </a:lnTo>
                <a:lnTo>
                  <a:pt x="2535936" y="1754124"/>
                </a:lnTo>
                <a:close/>
              </a:path>
              <a:path w="2540634" h="1763395">
                <a:moveTo>
                  <a:pt x="10668" y="1763268"/>
                </a:moveTo>
                <a:lnTo>
                  <a:pt x="10668" y="1758696"/>
                </a:lnTo>
                <a:lnTo>
                  <a:pt x="4572" y="1754124"/>
                </a:lnTo>
                <a:lnTo>
                  <a:pt x="4572" y="1763268"/>
                </a:lnTo>
                <a:lnTo>
                  <a:pt x="10668" y="1763268"/>
                </a:lnTo>
                <a:close/>
              </a:path>
              <a:path w="2540634" h="1763395">
                <a:moveTo>
                  <a:pt x="2535936" y="9144"/>
                </a:moveTo>
                <a:lnTo>
                  <a:pt x="2531364" y="4572"/>
                </a:lnTo>
                <a:lnTo>
                  <a:pt x="2531364" y="9144"/>
                </a:lnTo>
                <a:lnTo>
                  <a:pt x="2535936" y="9144"/>
                </a:lnTo>
                <a:close/>
              </a:path>
              <a:path w="2540634" h="1763395">
                <a:moveTo>
                  <a:pt x="2535936" y="1754124"/>
                </a:moveTo>
                <a:lnTo>
                  <a:pt x="2535936" y="9144"/>
                </a:lnTo>
                <a:lnTo>
                  <a:pt x="2531364" y="9144"/>
                </a:lnTo>
                <a:lnTo>
                  <a:pt x="2531364" y="1754124"/>
                </a:lnTo>
                <a:lnTo>
                  <a:pt x="2535936" y="1754124"/>
                </a:lnTo>
                <a:close/>
              </a:path>
              <a:path w="2540634" h="1763395">
                <a:moveTo>
                  <a:pt x="2535936" y="1763268"/>
                </a:moveTo>
                <a:lnTo>
                  <a:pt x="2535936" y="1754124"/>
                </a:lnTo>
                <a:lnTo>
                  <a:pt x="2531364" y="1758696"/>
                </a:lnTo>
                <a:lnTo>
                  <a:pt x="2531364" y="1763268"/>
                </a:lnTo>
                <a:lnTo>
                  <a:pt x="2535936" y="1763268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988942" y="2128518"/>
            <a:ext cx="253174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BC3"/>
                </a:solidFill>
                <a:latin typeface="Helvetica"/>
                <a:cs typeface="Helvetica"/>
              </a:rPr>
              <a:t>if</a:t>
            </a:r>
            <a:r>
              <a:rPr sz="1800" b="1" spc="-15" dirty="0">
                <a:solidFill>
                  <a:srgbClr val="007BC3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007BC3"/>
                </a:solidFill>
                <a:latin typeface="Helvetica"/>
                <a:cs typeface="Helvetica"/>
              </a:rPr>
              <a:t>condition1:</a:t>
            </a:r>
            <a:endParaRPr sz="1800">
              <a:latin typeface="Helvetica"/>
              <a:cs typeface="Helvetica"/>
            </a:endParaRPr>
          </a:p>
          <a:p>
            <a:pPr marL="1005840">
              <a:lnSpc>
                <a:spcPct val="100000"/>
              </a:lnSpc>
            </a:pPr>
            <a:r>
              <a:rPr sz="1800" spc="-5" dirty="0">
                <a:solidFill>
                  <a:srgbClr val="007BC3"/>
                </a:solidFill>
                <a:latin typeface="Helvetica"/>
                <a:cs typeface="Helvetica"/>
              </a:rPr>
              <a:t>statement(s)</a:t>
            </a:r>
            <a:endParaRPr sz="1800">
              <a:latin typeface="Helvetica"/>
              <a:cs typeface="Helvetica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elif</a:t>
            </a:r>
            <a:r>
              <a:rPr sz="1800" b="1" spc="-15" dirty="0">
                <a:solidFill>
                  <a:srgbClr val="007BC3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007BC3"/>
                </a:solidFill>
                <a:latin typeface="Helvetica"/>
                <a:cs typeface="Helvetica"/>
              </a:rPr>
              <a:t>condition2:</a:t>
            </a:r>
            <a:endParaRPr sz="1800">
              <a:latin typeface="Helvetica"/>
              <a:cs typeface="Helvetica"/>
            </a:endParaRPr>
          </a:p>
          <a:p>
            <a:pPr marL="1005840">
              <a:lnSpc>
                <a:spcPct val="100000"/>
              </a:lnSpc>
            </a:pPr>
            <a:r>
              <a:rPr sz="1800" spc="-5" dirty="0">
                <a:solidFill>
                  <a:srgbClr val="007BC3"/>
                </a:solidFill>
                <a:latin typeface="Helvetica"/>
                <a:cs typeface="Helvetica"/>
              </a:rPr>
              <a:t>statement(s)</a:t>
            </a:r>
            <a:endParaRPr sz="1800">
              <a:latin typeface="Helvetica"/>
              <a:cs typeface="Helvetica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else:</a:t>
            </a:r>
            <a:endParaRPr sz="1800">
              <a:latin typeface="Helvetica"/>
              <a:cs typeface="Helvetica"/>
            </a:endParaRPr>
          </a:p>
          <a:p>
            <a:pPr marL="1005840">
              <a:lnSpc>
                <a:spcPct val="100000"/>
              </a:lnSpc>
            </a:pPr>
            <a:r>
              <a:rPr sz="1800" spc="-5" dirty="0">
                <a:solidFill>
                  <a:srgbClr val="007BC3"/>
                </a:solidFill>
                <a:latin typeface="Helvetica"/>
                <a:cs typeface="Helvetica"/>
              </a:rPr>
              <a:t>statement(s)</a:t>
            </a:r>
            <a:endParaRPr sz="1800">
              <a:latin typeface="Helvetica"/>
              <a:cs typeface="Helvetic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85390" y="1726183"/>
            <a:ext cx="757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007BC3"/>
                </a:solidFill>
                <a:latin typeface="Helvetica-BoldOblique"/>
                <a:cs typeface="Helvetica-BoldOblique"/>
              </a:rPr>
              <a:t>Sy</a:t>
            </a:r>
            <a:r>
              <a:rPr sz="1600" b="1" i="1" spc="-10" dirty="0">
                <a:solidFill>
                  <a:srgbClr val="007BC3"/>
                </a:solidFill>
                <a:latin typeface="Helvetica-BoldOblique"/>
                <a:cs typeface="Helvetica-BoldOblique"/>
              </a:rPr>
              <a:t>nt</a:t>
            </a:r>
            <a:r>
              <a:rPr sz="1600" b="1" i="1" spc="-5" dirty="0">
                <a:solidFill>
                  <a:srgbClr val="007BC3"/>
                </a:solidFill>
                <a:latin typeface="Helvetica-BoldOblique"/>
                <a:cs typeface="Helvetica-BoldOblique"/>
              </a:rPr>
              <a:t>ax:</a:t>
            </a:r>
            <a:endParaRPr sz="1600">
              <a:latin typeface="Helvetica-BoldOblique"/>
              <a:cs typeface="Helvetica-BoldOblique"/>
            </a:endParaRPr>
          </a:p>
        </p:txBody>
      </p:sp>
      <p:pic>
        <p:nvPicPr>
          <p:cNvPr id="25" name="Shape 502">
            <a:extLst>
              <a:ext uri="{FF2B5EF4-FFF2-40B4-BE49-F238E27FC236}">
                <a16:creationId xmlns:a16="http://schemas.microsoft.com/office/drawing/2014/main" id="{401DA461-FCE9-2C4D-8F2F-6CF645E2B5C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7006" y="8794385"/>
            <a:ext cx="2262187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9AC3347-A3C0-254E-9590-A5D07A57FD33}"/>
              </a:ext>
            </a:extLst>
          </p:cNvPr>
          <p:cNvSpPr txBox="1"/>
          <p:nvPr/>
        </p:nvSpPr>
        <p:spPr>
          <a:xfrm>
            <a:off x="2440699" y="7190875"/>
            <a:ext cx="614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https://py3.codeskulptor.org/#user305_KFMGy26VbiD3LDy.py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460" y="715771"/>
            <a:ext cx="5176640" cy="6600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Iterative</a:t>
            </a:r>
            <a:r>
              <a:rPr spc="-70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6108" y="1486915"/>
            <a:ext cx="6903720" cy="4542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Font typeface="Helvetica"/>
              <a:buChar char="•"/>
              <a:tabLst>
                <a:tab pos="238125" algn="l"/>
                <a:tab pos="238760" algn="l"/>
              </a:tabLst>
            </a:pPr>
            <a:r>
              <a:rPr sz="1800" b="1" dirty="0">
                <a:solidFill>
                  <a:srgbClr val="6C6D70"/>
                </a:solidFill>
                <a:latin typeface="Helvetica"/>
                <a:cs typeface="Helvetica"/>
              </a:rPr>
              <a:t>Loop</a:t>
            </a:r>
            <a:r>
              <a:rPr sz="1800" b="1" spc="-2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statements:</a:t>
            </a:r>
            <a:endParaRPr sz="1800">
              <a:latin typeface="Helvetica"/>
              <a:cs typeface="Helvetica"/>
            </a:endParaRPr>
          </a:p>
          <a:p>
            <a:pPr marL="469900" lvl="1" indent="-231775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Allows us to execute a statement or group of statements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multiple</a:t>
            </a:r>
            <a:r>
              <a:rPr sz="1600" spc="18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times.</a:t>
            </a:r>
            <a:endParaRPr sz="1600">
              <a:latin typeface="Helvetica"/>
              <a:cs typeface="Helvetica"/>
            </a:endParaRPr>
          </a:p>
          <a:p>
            <a:pPr marL="695325" lvl="2" indent="-174625">
              <a:lnSpc>
                <a:spcPct val="100000"/>
              </a:lnSpc>
              <a:spcBef>
                <a:spcPts val="1390"/>
              </a:spcBef>
              <a:buClr>
                <a:srgbClr val="007BC3"/>
              </a:buClr>
              <a:buFont typeface="Helvetica"/>
              <a:buChar char="•"/>
              <a:tabLst>
                <a:tab pos="695960" algn="l"/>
              </a:tabLst>
            </a:pP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While</a:t>
            </a:r>
            <a:r>
              <a:rPr sz="1600" b="1" spc="1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Loop</a:t>
            </a:r>
            <a:endParaRPr sz="1600">
              <a:latin typeface="Helvetica"/>
              <a:cs typeface="Helvetica"/>
            </a:endParaRPr>
          </a:p>
          <a:p>
            <a:pPr marL="695325" lvl="2" indent="-174625">
              <a:lnSpc>
                <a:spcPct val="100000"/>
              </a:lnSpc>
              <a:spcBef>
                <a:spcPts val="1395"/>
              </a:spcBef>
              <a:buClr>
                <a:srgbClr val="007BC3"/>
              </a:buClr>
              <a:buFont typeface="Helvetica"/>
              <a:buChar char="•"/>
              <a:tabLst>
                <a:tab pos="695960" algn="l"/>
              </a:tabLst>
            </a:pP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For</a:t>
            </a:r>
            <a:r>
              <a:rPr sz="1600" b="1" spc="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Loop</a:t>
            </a:r>
            <a:endParaRPr sz="1600">
              <a:latin typeface="Helvetica"/>
              <a:cs typeface="Helvetica"/>
            </a:endParaRPr>
          </a:p>
          <a:p>
            <a:pPr marL="695325" lvl="2" indent="-174625">
              <a:lnSpc>
                <a:spcPct val="100000"/>
              </a:lnSpc>
              <a:spcBef>
                <a:spcPts val="1390"/>
              </a:spcBef>
              <a:buClr>
                <a:srgbClr val="007BC3"/>
              </a:buClr>
              <a:buFont typeface="Helvetica"/>
              <a:buChar char="•"/>
              <a:tabLst>
                <a:tab pos="695960" algn="l"/>
              </a:tabLst>
            </a:pP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Range</a:t>
            </a:r>
            <a:endParaRPr sz="1600">
              <a:latin typeface="Helvetica"/>
              <a:cs typeface="Helvetica"/>
            </a:endParaRPr>
          </a:p>
          <a:p>
            <a:pPr lvl="2">
              <a:lnSpc>
                <a:spcPct val="100000"/>
              </a:lnSpc>
              <a:buClr>
                <a:srgbClr val="007BC3"/>
              </a:buClr>
              <a:buFont typeface="Helvetica"/>
              <a:buChar char="•"/>
            </a:pPr>
            <a:endParaRPr sz="1800">
              <a:latin typeface="Helvetica"/>
              <a:cs typeface="Helvetica"/>
            </a:endParaRPr>
          </a:p>
          <a:p>
            <a:pPr lvl="2">
              <a:lnSpc>
                <a:spcPct val="100000"/>
              </a:lnSpc>
              <a:buClr>
                <a:srgbClr val="007BC3"/>
              </a:buClr>
              <a:buFont typeface="Helvetica"/>
              <a:buChar char="•"/>
            </a:pPr>
            <a:endParaRPr sz="2150">
              <a:latin typeface="Helvetica"/>
              <a:cs typeface="Helvetica"/>
            </a:endParaRPr>
          </a:p>
          <a:p>
            <a:pPr marL="238125" indent="-226060">
              <a:lnSpc>
                <a:spcPct val="100000"/>
              </a:lnSpc>
              <a:buClr>
                <a:srgbClr val="007BC3"/>
              </a:buClr>
              <a:buFont typeface="Helvetica"/>
              <a:buChar char="•"/>
              <a:tabLst>
                <a:tab pos="238125" algn="l"/>
                <a:tab pos="238760" algn="l"/>
              </a:tabLst>
            </a:pPr>
            <a:r>
              <a:rPr sz="1800" b="1" dirty="0">
                <a:solidFill>
                  <a:srgbClr val="6C6D70"/>
                </a:solidFill>
                <a:latin typeface="Helvetica"/>
                <a:cs typeface="Helvetica"/>
              </a:rPr>
              <a:t>Loop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Control</a:t>
            </a:r>
            <a:r>
              <a:rPr sz="1800" b="1" spc="-3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Statements:</a:t>
            </a:r>
            <a:endParaRPr sz="1800">
              <a:latin typeface="Helvetica"/>
              <a:cs typeface="Helvetica"/>
            </a:endParaRPr>
          </a:p>
          <a:p>
            <a:pPr marL="469900" lvl="1" indent="-231775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Are used to change flow of execution from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its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normal</a:t>
            </a:r>
            <a:r>
              <a:rPr sz="1600" spc="114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sequence.</a:t>
            </a:r>
            <a:endParaRPr sz="1600">
              <a:latin typeface="Helvetica"/>
              <a:cs typeface="Helvetica"/>
            </a:endParaRPr>
          </a:p>
          <a:p>
            <a:pPr marL="695325" lvl="2" indent="-174625">
              <a:lnSpc>
                <a:spcPct val="100000"/>
              </a:lnSpc>
              <a:spcBef>
                <a:spcPts val="1390"/>
              </a:spcBef>
              <a:buClr>
                <a:srgbClr val="007BC3"/>
              </a:buClr>
              <a:buFont typeface="Helvetica"/>
              <a:buChar char="•"/>
              <a:tabLst>
                <a:tab pos="695960" algn="l"/>
              </a:tabLst>
            </a:pP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Break</a:t>
            </a:r>
            <a:endParaRPr sz="1600">
              <a:latin typeface="Helvetica"/>
              <a:cs typeface="Helvetica"/>
            </a:endParaRPr>
          </a:p>
          <a:p>
            <a:pPr marL="695325" lvl="2" indent="-174625">
              <a:lnSpc>
                <a:spcPct val="100000"/>
              </a:lnSpc>
              <a:spcBef>
                <a:spcPts val="1395"/>
              </a:spcBef>
              <a:buClr>
                <a:srgbClr val="007BC3"/>
              </a:buClr>
              <a:buFont typeface="Helvetica"/>
              <a:buChar char="•"/>
              <a:tabLst>
                <a:tab pos="695960" algn="l"/>
              </a:tabLst>
            </a:pP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Continue</a:t>
            </a:r>
            <a:endParaRPr sz="1600">
              <a:latin typeface="Helvetica"/>
              <a:cs typeface="Helvetica"/>
            </a:endParaRPr>
          </a:p>
          <a:p>
            <a:pPr marL="695325" lvl="2" indent="-174625">
              <a:lnSpc>
                <a:spcPct val="100000"/>
              </a:lnSpc>
              <a:spcBef>
                <a:spcPts val="1390"/>
              </a:spcBef>
              <a:buClr>
                <a:srgbClr val="007BC3"/>
              </a:buClr>
              <a:buFont typeface="Helvetica"/>
              <a:buChar char="•"/>
              <a:tabLst>
                <a:tab pos="695960" algn="l"/>
              </a:tabLst>
            </a:pP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Pass</a:t>
            </a:r>
            <a:endParaRPr sz="1600">
              <a:latin typeface="Helvetica"/>
              <a:cs typeface="Helvetica"/>
            </a:endParaRPr>
          </a:p>
        </p:txBody>
      </p:sp>
      <p:pic>
        <p:nvPicPr>
          <p:cNvPr id="4" name="Shape 502">
            <a:extLst>
              <a:ext uri="{FF2B5EF4-FFF2-40B4-BE49-F238E27FC236}">
                <a16:creationId xmlns:a16="http://schemas.microsoft.com/office/drawing/2014/main" id="{8E5BC025-479A-4C3F-B70F-4EAD55E4B57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7006" y="8794385"/>
            <a:ext cx="2262187" cy="37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460" y="681472"/>
            <a:ext cx="5633840" cy="606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Iterative</a:t>
            </a:r>
            <a:r>
              <a:rPr spc="-70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6191890" y="4469892"/>
            <a:ext cx="3327400" cy="338455"/>
          </a:xfrm>
          <a:custGeom>
            <a:avLst/>
            <a:gdLst/>
            <a:ahLst/>
            <a:cxnLst/>
            <a:rect l="l" t="t" r="r" b="b"/>
            <a:pathLst>
              <a:path w="3327400" h="338454">
                <a:moveTo>
                  <a:pt x="0" y="0"/>
                </a:moveTo>
                <a:lnTo>
                  <a:pt x="0" y="338328"/>
                </a:lnTo>
                <a:lnTo>
                  <a:pt x="3326892" y="338328"/>
                </a:lnTo>
                <a:lnTo>
                  <a:pt x="33268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78174" y="4454652"/>
            <a:ext cx="3354704" cy="367665"/>
          </a:xfrm>
          <a:custGeom>
            <a:avLst/>
            <a:gdLst/>
            <a:ahLst/>
            <a:cxnLst/>
            <a:rect l="l" t="t" r="r" b="b"/>
            <a:pathLst>
              <a:path w="3354704" h="367664">
                <a:moveTo>
                  <a:pt x="3354324" y="361188"/>
                </a:moveTo>
                <a:lnTo>
                  <a:pt x="3354324" y="7620"/>
                </a:lnTo>
                <a:lnTo>
                  <a:pt x="3348228" y="0"/>
                </a:lnTo>
                <a:lnTo>
                  <a:pt x="6096" y="0"/>
                </a:lnTo>
                <a:lnTo>
                  <a:pt x="0" y="7620"/>
                </a:lnTo>
                <a:lnTo>
                  <a:pt x="0" y="361188"/>
                </a:lnTo>
                <a:lnTo>
                  <a:pt x="6096" y="367284"/>
                </a:lnTo>
                <a:lnTo>
                  <a:pt x="13716" y="367284"/>
                </a:lnTo>
                <a:lnTo>
                  <a:pt x="13716" y="28956"/>
                </a:lnTo>
                <a:lnTo>
                  <a:pt x="27432" y="15240"/>
                </a:lnTo>
                <a:lnTo>
                  <a:pt x="27432" y="28956"/>
                </a:lnTo>
                <a:lnTo>
                  <a:pt x="3325368" y="28956"/>
                </a:lnTo>
                <a:lnTo>
                  <a:pt x="3325368" y="15240"/>
                </a:lnTo>
                <a:lnTo>
                  <a:pt x="3340608" y="28956"/>
                </a:lnTo>
                <a:lnTo>
                  <a:pt x="3340608" y="367284"/>
                </a:lnTo>
                <a:lnTo>
                  <a:pt x="3348228" y="367284"/>
                </a:lnTo>
                <a:lnTo>
                  <a:pt x="3354324" y="361188"/>
                </a:lnTo>
                <a:close/>
              </a:path>
              <a:path w="3354704" h="367664">
                <a:moveTo>
                  <a:pt x="27432" y="28956"/>
                </a:moveTo>
                <a:lnTo>
                  <a:pt x="27432" y="15240"/>
                </a:lnTo>
                <a:lnTo>
                  <a:pt x="13716" y="28956"/>
                </a:lnTo>
                <a:lnTo>
                  <a:pt x="27432" y="28956"/>
                </a:lnTo>
                <a:close/>
              </a:path>
              <a:path w="3354704" h="367664">
                <a:moveTo>
                  <a:pt x="27432" y="339852"/>
                </a:moveTo>
                <a:lnTo>
                  <a:pt x="27432" y="28956"/>
                </a:lnTo>
                <a:lnTo>
                  <a:pt x="13716" y="28956"/>
                </a:lnTo>
                <a:lnTo>
                  <a:pt x="13716" y="339852"/>
                </a:lnTo>
                <a:lnTo>
                  <a:pt x="27432" y="339852"/>
                </a:lnTo>
                <a:close/>
              </a:path>
              <a:path w="3354704" h="367664">
                <a:moveTo>
                  <a:pt x="3340608" y="339852"/>
                </a:moveTo>
                <a:lnTo>
                  <a:pt x="13716" y="339852"/>
                </a:lnTo>
                <a:lnTo>
                  <a:pt x="27432" y="353568"/>
                </a:lnTo>
                <a:lnTo>
                  <a:pt x="27432" y="367284"/>
                </a:lnTo>
                <a:lnTo>
                  <a:pt x="3325368" y="367284"/>
                </a:lnTo>
                <a:lnTo>
                  <a:pt x="3325368" y="353568"/>
                </a:lnTo>
                <a:lnTo>
                  <a:pt x="3340608" y="339852"/>
                </a:lnTo>
                <a:close/>
              </a:path>
              <a:path w="3354704" h="367664">
                <a:moveTo>
                  <a:pt x="27432" y="367284"/>
                </a:moveTo>
                <a:lnTo>
                  <a:pt x="27432" y="353568"/>
                </a:lnTo>
                <a:lnTo>
                  <a:pt x="13716" y="339852"/>
                </a:lnTo>
                <a:lnTo>
                  <a:pt x="13716" y="367284"/>
                </a:lnTo>
                <a:lnTo>
                  <a:pt x="27432" y="367284"/>
                </a:lnTo>
                <a:close/>
              </a:path>
              <a:path w="3354704" h="367664">
                <a:moveTo>
                  <a:pt x="3340608" y="28956"/>
                </a:moveTo>
                <a:lnTo>
                  <a:pt x="3325368" y="15240"/>
                </a:lnTo>
                <a:lnTo>
                  <a:pt x="3325368" y="28956"/>
                </a:lnTo>
                <a:lnTo>
                  <a:pt x="3340608" y="28956"/>
                </a:lnTo>
                <a:close/>
              </a:path>
              <a:path w="3354704" h="367664">
                <a:moveTo>
                  <a:pt x="3340608" y="339852"/>
                </a:moveTo>
                <a:lnTo>
                  <a:pt x="3340608" y="28956"/>
                </a:lnTo>
                <a:lnTo>
                  <a:pt x="3325368" y="28956"/>
                </a:lnTo>
                <a:lnTo>
                  <a:pt x="3325368" y="339852"/>
                </a:lnTo>
                <a:lnTo>
                  <a:pt x="3340608" y="339852"/>
                </a:lnTo>
                <a:close/>
              </a:path>
              <a:path w="3354704" h="367664">
                <a:moveTo>
                  <a:pt x="3340608" y="367284"/>
                </a:moveTo>
                <a:lnTo>
                  <a:pt x="3340608" y="339852"/>
                </a:lnTo>
                <a:lnTo>
                  <a:pt x="3325368" y="353568"/>
                </a:lnTo>
                <a:lnTo>
                  <a:pt x="3325368" y="367284"/>
                </a:lnTo>
                <a:lnTo>
                  <a:pt x="3340608" y="367284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91890" y="4496814"/>
            <a:ext cx="3327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Sum of 1 until 5:</a:t>
            </a:r>
            <a:r>
              <a:rPr sz="1600" spc="3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15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7661" y="3977640"/>
            <a:ext cx="4058920" cy="2307590"/>
          </a:xfrm>
          <a:custGeom>
            <a:avLst/>
            <a:gdLst/>
            <a:ahLst/>
            <a:cxnLst/>
            <a:rect l="l" t="t" r="r" b="b"/>
            <a:pathLst>
              <a:path w="4058920" h="2307590">
                <a:moveTo>
                  <a:pt x="0" y="0"/>
                </a:moveTo>
                <a:lnTo>
                  <a:pt x="0" y="2307336"/>
                </a:lnTo>
                <a:lnTo>
                  <a:pt x="4058412" y="2307336"/>
                </a:lnTo>
                <a:lnTo>
                  <a:pt x="4058412" y="0"/>
                </a:lnTo>
                <a:lnTo>
                  <a:pt x="0" y="0"/>
                </a:lnTo>
                <a:close/>
              </a:path>
            </a:pathLst>
          </a:custGeom>
          <a:solidFill>
            <a:srgbClr val="D1E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72421" y="3962400"/>
            <a:ext cx="4089400" cy="2338070"/>
          </a:xfrm>
          <a:custGeom>
            <a:avLst/>
            <a:gdLst/>
            <a:ahLst/>
            <a:cxnLst/>
            <a:rect l="l" t="t" r="r" b="b"/>
            <a:pathLst>
              <a:path w="4089400" h="2338070">
                <a:moveTo>
                  <a:pt x="4088889" y="2330196"/>
                </a:moveTo>
                <a:lnTo>
                  <a:pt x="4088889" y="6096"/>
                </a:lnTo>
                <a:lnTo>
                  <a:pt x="4082793" y="0"/>
                </a:lnTo>
                <a:lnTo>
                  <a:pt x="6096" y="0"/>
                </a:lnTo>
                <a:lnTo>
                  <a:pt x="0" y="6096"/>
                </a:lnTo>
                <a:lnTo>
                  <a:pt x="0" y="2330196"/>
                </a:lnTo>
                <a:lnTo>
                  <a:pt x="6096" y="2337816"/>
                </a:lnTo>
                <a:lnTo>
                  <a:pt x="15240" y="2337816"/>
                </a:lnTo>
                <a:lnTo>
                  <a:pt x="15240" y="28956"/>
                </a:lnTo>
                <a:lnTo>
                  <a:pt x="28956" y="15240"/>
                </a:lnTo>
                <a:lnTo>
                  <a:pt x="28956" y="28956"/>
                </a:lnTo>
                <a:lnTo>
                  <a:pt x="4059933" y="28956"/>
                </a:lnTo>
                <a:lnTo>
                  <a:pt x="4059933" y="15240"/>
                </a:lnTo>
                <a:lnTo>
                  <a:pt x="4073649" y="28956"/>
                </a:lnTo>
                <a:lnTo>
                  <a:pt x="4073649" y="2337816"/>
                </a:lnTo>
                <a:lnTo>
                  <a:pt x="4082793" y="2337816"/>
                </a:lnTo>
                <a:lnTo>
                  <a:pt x="4088889" y="2330196"/>
                </a:lnTo>
                <a:close/>
              </a:path>
              <a:path w="4089400" h="2338070">
                <a:moveTo>
                  <a:pt x="28956" y="28956"/>
                </a:moveTo>
                <a:lnTo>
                  <a:pt x="28956" y="15240"/>
                </a:lnTo>
                <a:lnTo>
                  <a:pt x="15240" y="28956"/>
                </a:lnTo>
                <a:lnTo>
                  <a:pt x="28956" y="28956"/>
                </a:lnTo>
                <a:close/>
              </a:path>
              <a:path w="4089400" h="2338070">
                <a:moveTo>
                  <a:pt x="28956" y="2308860"/>
                </a:moveTo>
                <a:lnTo>
                  <a:pt x="28956" y="28956"/>
                </a:lnTo>
                <a:lnTo>
                  <a:pt x="15240" y="28956"/>
                </a:lnTo>
                <a:lnTo>
                  <a:pt x="15240" y="2308860"/>
                </a:lnTo>
                <a:lnTo>
                  <a:pt x="28956" y="2308860"/>
                </a:lnTo>
                <a:close/>
              </a:path>
              <a:path w="4089400" h="2338070">
                <a:moveTo>
                  <a:pt x="4073649" y="2308860"/>
                </a:moveTo>
                <a:lnTo>
                  <a:pt x="15240" y="2308860"/>
                </a:lnTo>
                <a:lnTo>
                  <a:pt x="28956" y="2322576"/>
                </a:lnTo>
                <a:lnTo>
                  <a:pt x="28956" y="2337816"/>
                </a:lnTo>
                <a:lnTo>
                  <a:pt x="4059933" y="2337816"/>
                </a:lnTo>
                <a:lnTo>
                  <a:pt x="4059933" y="2322576"/>
                </a:lnTo>
                <a:lnTo>
                  <a:pt x="4073649" y="2308860"/>
                </a:lnTo>
                <a:close/>
              </a:path>
              <a:path w="4089400" h="2338070">
                <a:moveTo>
                  <a:pt x="28956" y="2337816"/>
                </a:moveTo>
                <a:lnTo>
                  <a:pt x="28956" y="2322576"/>
                </a:lnTo>
                <a:lnTo>
                  <a:pt x="15240" y="2308860"/>
                </a:lnTo>
                <a:lnTo>
                  <a:pt x="15240" y="2337816"/>
                </a:lnTo>
                <a:lnTo>
                  <a:pt x="28956" y="2337816"/>
                </a:lnTo>
                <a:close/>
              </a:path>
              <a:path w="4089400" h="2338070">
                <a:moveTo>
                  <a:pt x="4073649" y="28956"/>
                </a:moveTo>
                <a:lnTo>
                  <a:pt x="4059933" y="15240"/>
                </a:lnTo>
                <a:lnTo>
                  <a:pt x="4059933" y="28956"/>
                </a:lnTo>
                <a:lnTo>
                  <a:pt x="4073649" y="28956"/>
                </a:lnTo>
                <a:close/>
              </a:path>
              <a:path w="4089400" h="2338070">
                <a:moveTo>
                  <a:pt x="4073649" y="2308860"/>
                </a:moveTo>
                <a:lnTo>
                  <a:pt x="4073649" y="28956"/>
                </a:lnTo>
                <a:lnTo>
                  <a:pt x="4059933" y="28956"/>
                </a:lnTo>
                <a:lnTo>
                  <a:pt x="4059933" y="2308860"/>
                </a:lnTo>
                <a:lnTo>
                  <a:pt x="4073649" y="2308860"/>
                </a:lnTo>
                <a:close/>
              </a:path>
              <a:path w="4089400" h="2338070">
                <a:moveTo>
                  <a:pt x="4073649" y="2337816"/>
                </a:moveTo>
                <a:lnTo>
                  <a:pt x="4073649" y="2308860"/>
                </a:lnTo>
                <a:lnTo>
                  <a:pt x="4059933" y="2322576"/>
                </a:lnTo>
                <a:lnTo>
                  <a:pt x="4059933" y="2337816"/>
                </a:lnTo>
                <a:lnTo>
                  <a:pt x="4073649" y="2337816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87661" y="4004562"/>
            <a:ext cx="405892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n =</a:t>
            </a:r>
            <a:r>
              <a:rPr sz="1600" spc="1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5</a:t>
            </a:r>
            <a:endParaRPr sz="16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Helvetica"/>
              <a:cs typeface="Helvetica"/>
            </a:endParaRPr>
          </a:p>
          <a:p>
            <a:pPr marL="8953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result =</a:t>
            </a:r>
            <a:r>
              <a:rPr sz="1600" spc="1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0</a:t>
            </a:r>
            <a:endParaRPr sz="1600">
              <a:latin typeface="Helvetica"/>
              <a:cs typeface="Helvetica"/>
            </a:endParaRPr>
          </a:p>
          <a:p>
            <a:pPr marL="8953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counter =</a:t>
            </a:r>
            <a:r>
              <a:rPr sz="1600" spc="2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1</a:t>
            </a:r>
            <a:endParaRPr sz="1600">
              <a:latin typeface="Helvetica"/>
              <a:cs typeface="Helvetica"/>
            </a:endParaRPr>
          </a:p>
          <a:p>
            <a:pPr marL="8953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while counter &lt;=</a:t>
            </a:r>
            <a:r>
              <a:rPr sz="1600" spc="2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n:</a:t>
            </a:r>
            <a:endParaRPr sz="1600">
              <a:latin typeface="Helvetica"/>
              <a:cs typeface="Helvetica"/>
            </a:endParaRPr>
          </a:p>
          <a:p>
            <a:pPr marL="318135" marR="159448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result = result + counter  counter +=</a:t>
            </a:r>
            <a:r>
              <a:rPr sz="1600" spc="1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1</a:t>
            </a:r>
            <a:endParaRPr sz="16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Helvetica"/>
              <a:cs typeface="Helvetica"/>
            </a:endParaRPr>
          </a:p>
          <a:p>
            <a:pPr marL="8953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print("Sum of 1 until %d: %d" % (n,</a:t>
            </a:r>
            <a:r>
              <a:rPr sz="1600" spc="10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result))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79698" y="3194304"/>
            <a:ext cx="3336290" cy="650875"/>
          </a:xfrm>
          <a:custGeom>
            <a:avLst/>
            <a:gdLst/>
            <a:ahLst/>
            <a:cxnLst/>
            <a:rect l="l" t="t" r="r" b="b"/>
            <a:pathLst>
              <a:path w="3336290" h="650875">
                <a:moveTo>
                  <a:pt x="3336036" y="4572"/>
                </a:moveTo>
                <a:lnTo>
                  <a:pt x="3336036" y="1524"/>
                </a:lnTo>
                <a:lnTo>
                  <a:pt x="3334512" y="0"/>
                </a:lnTo>
                <a:lnTo>
                  <a:pt x="3048" y="0"/>
                </a:lnTo>
                <a:lnTo>
                  <a:pt x="0" y="1524"/>
                </a:lnTo>
                <a:lnTo>
                  <a:pt x="0" y="4572"/>
                </a:lnTo>
                <a:lnTo>
                  <a:pt x="4571" y="5457"/>
                </a:lnTo>
                <a:lnTo>
                  <a:pt x="4571" y="4572"/>
                </a:lnTo>
                <a:lnTo>
                  <a:pt x="3336036" y="4572"/>
                </a:lnTo>
                <a:close/>
              </a:path>
              <a:path w="3336290" h="650875">
                <a:moveTo>
                  <a:pt x="3331463" y="650748"/>
                </a:moveTo>
                <a:lnTo>
                  <a:pt x="3331463" y="649862"/>
                </a:lnTo>
                <a:lnTo>
                  <a:pt x="4571" y="5457"/>
                </a:lnTo>
                <a:lnTo>
                  <a:pt x="4571" y="650748"/>
                </a:lnTo>
                <a:lnTo>
                  <a:pt x="3331463" y="650748"/>
                </a:lnTo>
                <a:close/>
              </a:path>
              <a:path w="3336290" h="650875">
                <a:moveTo>
                  <a:pt x="3336036" y="650748"/>
                </a:moveTo>
                <a:lnTo>
                  <a:pt x="3336036" y="4572"/>
                </a:lnTo>
                <a:lnTo>
                  <a:pt x="3331463" y="4572"/>
                </a:lnTo>
                <a:lnTo>
                  <a:pt x="3331463" y="9144"/>
                </a:lnTo>
                <a:lnTo>
                  <a:pt x="3331464" y="649862"/>
                </a:lnTo>
                <a:lnTo>
                  <a:pt x="3336036" y="650748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84270" y="3198876"/>
            <a:ext cx="3327400" cy="646430"/>
          </a:xfrm>
          <a:custGeom>
            <a:avLst/>
            <a:gdLst/>
            <a:ahLst/>
            <a:cxnLst/>
            <a:rect l="l" t="t" r="r" b="b"/>
            <a:pathLst>
              <a:path w="3327400" h="646429">
                <a:moveTo>
                  <a:pt x="0" y="0"/>
                </a:moveTo>
                <a:lnTo>
                  <a:pt x="0" y="646176"/>
                </a:lnTo>
                <a:lnTo>
                  <a:pt x="3326892" y="646176"/>
                </a:lnTo>
                <a:lnTo>
                  <a:pt x="33268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9698" y="3194304"/>
            <a:ext cx="3336290" cy="655320"/>
          </a:xfrm>
          <a:custGeom>
            <a:avLst/>
            <a:gdLst/>
            <a:ahLst/>
            <a:cxnLst/>
            <a:rect l="l" t="t" r="r" b="b"/>
            <a:pathLst>
              <a:path w="3336290" h="655320">
                <a:moveTo>
                  <a:pt x="3336036" y="653796"/>
                </a:moveTo>
                <a:lnTo>
                  <a:pt x="3336036" y="1524"/>
                </a:lnTo>
                <a:lnTo>
                  <a:pt x="3334512" y="0"/>
                </a:lnTo>
                <a:lnTo>
                  <a:pt x="3048" y="0"/>
                </a:lnTo>
                <a:lnTo>
                  <a:pt x="0" y="1524"/>
                </a:lnTo>
                <a:lnTo>
                  <a:pt x="0" y="653796"/>
                </a:lnTo>
                <a:lnTo>
                  <a:pt x="3048" y="655320"/>
                </a:lnTo>
                <a:lnTo>
                  <a:pt x="4572" y="655320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3326892" y="9144"/>
                </a:lnTo>
                <a:lnTo>
                  <a:pt x="3326892" y="4572"/>
                </a:lnTo>
                <a:lnTo>
                  <a:pt x="3331464" y="9144"/>
                </a:lnTo>
                <a:lnTo>
                  <a:pt x="3331464" y="655320"/>
                </a:lnTo>
                <a:lnTo>
                  <a:pt x="3334512" y="655320"/>
                </a:lnTo>
                <a:lnTo>
                  <a:pt x="3336036" y="653796"/>
                </a:lnTo>
                <a:close/>
              </a:path>
              <a:path w="3336290" h="655320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3336290" h="655320">
                <a:moveTo>
                  <a:pt x="10668" y="646176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646176"/>
                </a:lnTo>
                <a:lnTo>
                  <a:pt x="10668" y="646176"/>
                </a:lnTo>
                <a:close/>
              </a:path>
              <a:path w="3336290" h="655320">
                <a:moveTo>
                  <a:pt x="3331464" y="646176"/>
                </a:moveTo>
                <a:lnTo>
                  <a:pt x="4572" y="646176"/>
                </a:lnTo>
                <a:lnTo>
                  <a:pt x="10668" y="650748"/>
                </a:lnTo>
                <a:lnTo>
                  <a:pt x="10668" y="655320"/>
                </a:lnTo>
                <a:lnTo>
                  <a:pt x="3326892" y="655320"/>
                </a:lnTo>
                <a:lnTo>
                  <a:pt x="3326892" y="650748"/>
                </a:lnTo>
                <a:lnTo>
                  <a:pt x="3331464" y="646176"/>
                </a:lnTo>
                <a:close/>
              </a:path>
              <a:path w="3336290" h="655320">
                <a:moveTo>
                  <a:pt x="10668" y="655320"/>
                </a:moveTo>
                <a:lnTo>
                  <a:pt x="10668" y="650748"/>
                </a:lnTo>
                <a:lnTo>
                  <a:pt x="4572" y="646176"/>
                </a:lnTo>
                <a:lnTo>
                  <a:pt x="4572" y="655320"/>
                </a:lnTo>
                <a:lnTo>
                  <a:pt x="10668" y="655320"/>
                </a:lnTo>
                <a:close/>
              </a:path>
              <a:path w="3336290" h="655320">
                <a:moveTo>
                  <a:pt x="3331464" y="9144"/>
                </a:moveTo>
                <a:lnTo>
                  <a:pt x="3326892" y="4572"/>
                </a:lnTo>
                <a:lnTo>
                  <a:pt x="3326892" y="9144"/>
                </a:lnTo>
                <a:lnTo>
                  <a:pt x="3331464" y="9144"/>
                </a:lnTo>
                <a:close/>
              </a:path>
              <a:path w="3336290" h="655320">
                <a:moveTo>
                  <a:pt x="3331464" y="646176"/>
                </a:moveTo>
                <a:lnTo>
                  <a:pt x="3331464" y="9144"/>
                </a:lnTo>
                <a:lnTo>
                  <a:pt x="3326892" y="9144"/>
                </a:lnTo>
                <a:lnTo>
                  <a:pt x="3326892" y="646176"/>
                </a:lnTo>
                <a:lnTo>
                  <a:pt x="3331464" y="646176"/>
                </a:lnTo>
                <a:close/>
              </a:path>
              <a:path w="3336290" h="655320">
                <a:moveTo>
                  <a:pt x="3331464" y="655320"/>
                </a:moveTo>
                <a:lnTo>
                  <a:pt x="3331464" y="646176"/>
                </a:lnTo>
                <a:lnTo>
                  <a:pt x="3326892" y="650748"/>
                </a:lnTo>
                <a:lnTo>
                  <a:pt x="3326892" y="655320"/>
                </a:lnTo>
                <a:lnTo>
                  <a:pt x="3331464" y="655320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84270" y="3225798"/>
            <a:ext cx="3327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007BC3"/>
                </a:solidFill>
                <a:latin typeface="Helvetica"/>
                <a:cs typeface="Helvetica"/>
              </a:rPr>
              <a:t>while</a:t>
            </a:r>
            <a:r>
              <a:rPr sz="1800" b="1" spc="-45" dirty="0">
                <a:solidFill>
                  <a:srgbClr val="007BC3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007BC3"/>
                </a:solidFill>
                <a:latin typeface="Helvetica"/>
                <a:cs typeface="Helvetica"/>
              </a:rPr>
              <a:t>condition:</a:t>
            </a:r>
            <a:endParaRPr sz="1800">
              <a:latin typeface="Helvetica"/>
              <a:cs typeface="Helvetica"/>
            </a:endParaRPr>
          </a:p>
          <a:p>
            <a:pPr marL="1005840">
              <a:lnSpc>
                <a:spcPct val="100000"/>
              </a:lnSpc>
            </a:pPr>
            <a:r>
              <a:rPr sz="1800" spc="-5" dirty="0">
                <a:solidFill>
                  <a:srgbClr val="007BC3"/>
                </a:solidFill>
                <a:latin typeface="Helvetica"/>
                <a:cs typeface="Helvetica"/>
              </a:rPr>
              <a:t>statement(s)</a:t>
            </a:r>
            <a:endParaRPr sz="1800">
              <a:latin typeface="Helvetica"/>
              <a:cs typeface="Helvetic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9829" y="3504690"/>
            <a:ext cx="927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Exa</a:t>
            </a:r>
            <a:r>
              <a:rPr sz="1600" b="1" i="1" spc="-10" dirty="0">
                <a:solidFill>
                  <a:srgbClr val="6C6D70"/>
                </a:solidFill>
                <a:latin typeface="Helvetica-BoldOblique"/>
                <a:cs typeface="Helvetica-BoldOblique"/>
              </a:rPr>
              <a:t>mp</a:t>
            </a: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le:</a:t>
            </a:r>
            <a:endParaRPr sz="1600">
              <a:latin typeface="Helvetica-BoldOblique"/>
              <a:cs typeface="Helvetica-BoldObliqu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29487" y="4158486"/>
            <a:ext cx="7543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15" dirty="0">
                <a:solidFill>
                  <a:srgbClr val="6C6D70"/>
                </a:solidFill>
                <a:latin typeface="Helvetica-BoldOblique"/>
                <a:cs typeface="Helvetica-BoldOblique"/>
              </a:rPr>
              <a:t>O</a:t>
            </a:r>
            <a:r>
              <a:rPr sz="1600" b="1" i="1" spc="-10" dirty="0">
                <a:solidFill>
                  <a:srgbClr val="6C6D70"/>
                </a:solidFill>
                <a:latin typeface="Helvetica-BoldOblique"/>
                <a:cs typeface="Helvetica-BoldOblique"/>
              </a:rPr>
              <a:t>utput</a:t>
            </a: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:</a:t>
            </a:r>
            <a:endParaRPr sz="1600">
              <a:latin typeface="Helvetica-BoldOblique"/>
              <a:cs typeface="Helvetica-BoldObliqu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6108" y="1354327"/>
            <a:ext cx="7415530" cy="1780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Font typeface="Helvetica"/>
              <a:buChar char="–"/>
              <a:tabLst>
                <a:tab pos="238760" algn="l"/>
              </a:tabLst>
            </a:pPr>
            <a:r>
              <a:rPr sz="1800" b="1" spc="5" dirty="0">
                <a:solidFill>
                  <a:srgbClr val="6C6D70"/>
                </a:solidFill>
                <a:latin typeface="Helvetica"/>
                <a:cs typeface="Helvetica"/>
              </a:rPr>
              <a:t>while</a:t>
            </a:r>
            <a:r>
              <a:rPr sz="1800" b="1" spc="-4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b="1" dirty="0">
                <a:solidFill>
                  <a:srgbClr val="6C6D70"/>
                </a:solidFill>
                <a:latin typeface="Helvetica"/>
                <a:cs typeface="Helvetica"/>
              </a:rPr>
              <a:t>loop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:</a:t>
            </a:r>
            <a:endParaRPr sz="1800" dirty="0">
              <a:latin typeface="Helvetica"/>
              <a:cs typeface="Helvetica"/>
            </a:endParaRPr>
          </a:p>
          <a:p>
            <a:pPr marL="469900" lvl="1" indent="-231775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•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Repeats a statement or group of statements while a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given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condition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is</a:t>
            </a:r>
            <a:r>
              <a:rPr sz="1600" spc="14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10" dirty="0">
                <a:solidFill>
                  <a:srgbClr val="6C6D70"/>
                </a:solidFill>
                <a:latin typeface="Helvetica"/>
                <a:cs typeface="Helvetica"/>
              </a:rPr>
              <a:t>TRUE.</a:t>
            </a:r>
            <a:endParaRPr sz="1600" dirty="0">
              <a:latin typeface="Helvetica"/>
              <a:cs typeface="Helvetica"/>
            </a:endParaRPr>
          </a:p>
          <a:p>
            <a:pPr marL="469900" lvl="1" indent="-231775">
              <a:lnSpc>
                <a:spcPct val="100000"/>
              </a:lnSpc>
              <a:spcBef>
                <a:spcPts val="1390"/>
              </a:spcBef>
              <a:buClr>
                <a:srgbClr val="007BC3"/>
              </a:buClr>
              <a:buChar char="•"/>
              <a:tabLst>
                <a:tab pos="469265" algn="l"/>
                <a:tab pos="469900" algn="l"/>
              </a:tabLst>
            </a:pPr>
            <a:r>
              <a:rPr sz="1600" spc="-40" dirty="0">
                <a:solidFill>
                  <a:srgbClr val="6C6D70"/>
                </a:solidFill>
                <a:latin typeface="Helvetica"/>
                <a:cs typeface="Helvetica"/>
              </a:rPr>
              <a:t>Tests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the condition before executing the loop</a:t>
            </a:r>
            <a:r>
              <a:rPr sz="1600" spc="8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30" dirty="0">
                <a:solidFill>
                  <a:srgbClr val="6C6D70"/>
                </a:solidFill>
                <a:latin typeface="Helvetica"/>
                <a:cs typeface="Helvetica"/>
              </a:rPr>
              <a:t>body.</a:t>
            </a:r>
            <a:endParaRPr sz="1600"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 dirty="0">
              <a:latin typeface="Helvetica"/>
              <a:cs typeface="Helvetica"/>
            </a:endParaRPr>
          </a:p>
          <a:p>
            <a:pPr marL="4876800">
              <a:lnSpc>
                <a:spcPct val="100000"/>
              </a:lnSpc>
              <a:spcBef>
                <a:spcPts val="5"/>
              </a:spcBef>
            </a:pPr>
            <a:r>
              <a:rPr sz="1600" b="1" i="1" spc="-5" dirty="0">
                <a:solidFill>
                  <a:srgbClr val="007BC3"/>
                </a:solidFill>
                <a:latin typeface="Helvetica-BoldOblique"/>
                <a:cs typeface="Helvetica-BoldOblique"/>
              </a:rPr>
              <a:t>Syntax:</a:t>
            </a:r>
            <a:endParaRPr sz="1600" dirty="0">
              <a:latin typeface="Helvetica-BoldOblique"/>
              <a:cs typeface="Helvetica-BoldOblique"/>
            </a:endParaRPr>
          </a:p>
        </p:txBody>
      </p:sp>
      <p:pic>
        <p:nvPicPr>
          <p:cNvPr id="16" name="Shape 502">
            <a:extLst>
              <a:ext uri="{FF2B5EF4-FFF2-40B4-BE49-F238E27FC236}">
                <a16:creationId xmlns:a16="http://schemas.microsoft.com/office/drawing/2014/main" id="{8CAF7723-0C31-4606-A47E-A142C51D88B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7006" y="8794385"/>
            <a:ext cx="2262187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990E02-D5CA-1E4E-BFF4-5E8DE327530A}"/>
              </a:ext>
            </a:extLst>
          </p:cNvPr>
          <p:cNvSpPr txBox="1"/>
          <p:nvPr/>
        </p:nvSpPr>
        <p:spPr>
          <a:xfrm>
            <a:off x="2256929" y="6585952"/>
            <a:ext cx="599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https://py3.codeskulptor.org/ - user305_fXoC8y9pPJk9heg.py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97EA10-167E-7F49-ADC3-AB3DD7F5EA1A}"/>
              </a:ext>
            </a:extLst>
          </p:cNvPr>
          <p:cNvSpPr txBox="1"/>
          <p:nvPr/>
        </p:nvSpPr>
        <p:spPr>
          <a:xfrm>
            <a:off x="2237578" y="7402574"/>
            <a:ext cx="611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https://py3.codeskulptor.org/ - user305_MjVHyOyo27Mkr5y.py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460" y="681472"/>
            <a:ext cx="6091040" cy="606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Iterative</a:t>
            </a:r>
            <a:r>
              <a:rPr spc="-70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1405009" y="4808220"/>
            <a:ext cx="3924300" cy="585470"/>
          </a:xfrm>
          <a:custGeom>
            <a:avLst/>
            <a:gdLst/>
            <a:ahLst/>
            <a:cxnLst/>
            <a:rect l="l" t="t" r="r" b="b"/>
            <a:pathLst>
              <a:path w="3924300" h="585470">
                <a:moveTo>
                  <a:pt x="0" y="0"/>
                </a:moveTo>
                <a:lnTo>
                  <a:pt x="0" y="585216"/>
                </a:lnTo>
                <a:lnTo>
                  <a:pt x="3924300" y="585216"/>
                </a:lnTo>
                <a:lnTo>
                  <a:pt x="39243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1E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1293" y="4794504"/>
            <a:ext cx="3952240" cy="612775"/>
          </a:xfrm>
          <a:custGeom>
            <a:avLst/>
            <a:gdLst/>
            <a:ahLst/>
            <a:cxnLst/>
            <a:rect l="l" t="t" r="r" b="b"/>
            <a:pathLst>
              <a:path w="3952240" h="612775">
                <a:moveTo>
                  <a:pt x="3951729" y="606552"/>
                </a:moveTo>
                <a:lnTo>
                  <a:pt x="3951729" y="6096"/>
                </a:lnTo>
                <a:lnTo>
                  <a:pt x="3945633" y="0"/>
                </a:lnTo>
                <a:lnTo>
                  <a:pt x="6096" y="0"/>
                </a:lnTo>
                <a:lnTo>
                  <a:pt x="0" y="6096"/>
                </a:lnTo>
                <a:lnTo>
                  <a:pt x="0" y="606552"/>
                </a:lnTo>
                <a:lnTo>
                  <a:pt x="6096" y="612648"/>
                </a:lnTo>
                <a:lnTo>
                  <a:pt x="13716" y="612648"/>
                </a:ln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lnTo>
                  <a:pt x="3922773" y="28956"/>
                </a:lnTo>
                <a:lnTo>
                  <a:pt x="3922773" y="13716"/>
                </a:lnTo>
                <a:lnTo>
                  <a:pt x="3938013" y="28956"/>
                </a:lnTo>
                <a:lnTo>
                  <a:pt x="3938013" y="612648"/>
                </a:lnTo>
                <a:lnTo>
                  <a:pt x="3945633" y="612648"/>
                </a:lnTo>
                <a:lnTo>
                  <a:pt x="3951729" y="606552"/>
                </a:lnTo>
                <a:close/>
              </a:path>
              <a:path w="3952240" h="612775">
                <a:moveTo>
                  <a:pt x="28956" y="28956"/>
                </a:move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close/>
              </a:path>
              <a:path w="3952240" h="612775">
                <a:moveTo>
                  <a:pt x="28956" y="585216"/>
                </a:moveTo>
                <a:lnTo>
                  <a:pt x="28956" y="28956"/>
                </a:lnTo>
                <a:lnTo>
                  <a:pt x="13716" y="28956"/>
                </a:lnTo>
                <a:lnTo>
                  <a:pt x="13716" y="585216"/>
                </a:lnTo>
                <a:lnTo>
                  <a:pt x="28956" y="585216"/>
                </a:lnTo>
                <a:close/>
              </a:path>
              <a:path w="3952240" h="612775">
                <a:moveTo>
                  <a:pt x="3938013" y="585216"/>
                </a:moveTo>
                <a:lnTo>
                  <a:pt x="13716" y="585216"/>
                </a:lnTo>
                <a:lnTo>
                  <a:pt x="28956" y="598932"/>
                </a:lnTo>
                <a:lnTo>
                  <a:pt x="28956" y="612648"/>
                </a:lnTo>
                <a:lnTo>
                  <a:pt x="3922773" y="612648"/>
                </a:lnTo>
                <a:lnTo>
                  <a:pt x="3922773" y="598932"/>
                </a:lnTo>
                <a:lnTo>
                  <a:pt x="3938013" y="585216"/>
                </a:lnTo>
                <a:close/>
              </a:path>
              <a:path w="3952240" h="612775">
                <a:moveTo>
                  <a:pt x="28956" y="612648"/>
                </a:moveTo>
                <a:lnTo>
                  <a:pt x="28956" y="598932"/>
                </a:lnTo>
                <a:lnTo>
                  <a:pt x="13716" y="585216"/>
                </a:lnTo>
                <a:lnTo>
                  <a:pt x="13716" y="612648"/>
                </a:lnTo>
                <a:lnTo>
                  <a:pt x="28956" y="612648"/>
                </a:lnTo>
                <a:close/>
              </a:path>
              <a:path w="3952240" h="612775">
                <a:moveTo>
                  <a:pt x="3938013" y="28956"/>
                </a:moveTo>
                <a:lnTo>
                  <a:pt x="3922773" y="13716"/>
                </a:lnTo>
                <a:lnTo>
                  <a:pt x="3922773" y="28956"/>
                </a:lnTo>
                <a:lnTo>
                  <a:pt x="3938013" y="28956"/>
                </a:lnTo>
                <a:close/>
              </a:path>
              <a:path w="3952240" h="612775">
                <a:moveTo>
                  <a:pt x="3938013" y="585216"/>
                </a:moveTo>
                <a:lnTo>
                  <a:pt x="3938013" y="28956"/>
                </a:lnTo>
                <a:lnTo>
                  <a:pt x="3922773" y="28956"/>
                </a:lnTo>
                <a:lnTo>
                  <a:pt x="3922773" y="585216"/>
                </a:lnTo>
                <a:lnTo>
                  <a:pt x="3938013" y="585216"/>
                </a:lnTo>
                <a:close/>
              </a:path>
              <a:path w="3952240" h="612775">
                <a:moveTo>
                  <a:pt x="3938013" y="612648"/>
                </a:moveTo>
                <a:lnTo>
                  <a:pt x="3938013" y="585216"/>
                </a:lnTo>
                <a:lnTo>
                  <a:pt x="3922773" y="598932"/>
                </a:lnTo>
                <a:lnTo>
                  <a:pt x="3922773" y="612648"/>
                </a:lnTo>
                <a:lnTo>
                  <a:pt x="3938013" y="612648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05009" y="4836666"/>
            <a:ext cx="39243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0040" marR="801370" indent="-2286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for counter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in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1,2,'Sita', 7,'Ram',5:  print(counter)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12870" y="4162044"/>
            <a:ext cx="2651760" cy="1569720"/>
          </a:xfrm>
          <a:custGeom>
            <a:avLst/>
            <a:gdLst/>
            <a:ahLst/>
            <a:cxnLst/>
            <a:rect l="l" t="t" r="r" b="b"/>
            <a:pathLst>
              <a:path w="2651759" h="1569720">
                <a:moveTo>
                  <a:pt x="0" y="0"/>
                </a:moveTo>
                <a:lnTo>
                  <a:pt x="0" y="1569720"/>
                </a:lnTo>
                <a:lnTo>
                  <a:pt x="2651760" y="1569720"/>
                </a:lnTo>
                <a:lnTo>
                  <a:pt x="26517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99154" y="4148328"/>
            <a:ext cx="2680970" cy="1598930"/>
          </a:xfrm>
          <a:custGeom>
            <a:avLst/>
            <a:gdLst/>
            <a:ahLst/>
            <a:cxnLst/>
            <a:rect l="l" t="t" r="r" b="b"/>
            <a:pathLst>
              <a:path w="2680970" h="1598929">
                <a:moveTo>
                  <a:pt x="2680716" y="1591056"/>
                </a:moveTo>
                <a:lnTo>
                  <a:pt x="2680716" y="6096"/>
                </a:lnTo>
                <a:lnTo>
                  <a:pt x="2673096" y="0"/>
                </a:lnTo>
                <a:lnTo>
                  <a:pt x="6096" y="0"/>
                </a:lnTo>
                <a:lnTo>
                  <a:pt x="0" y="6096"/>
                </a:lnTo>
                <a:lnTo>
                  <a:pt x="0" y="1591056"/>
                </a:lnTo>
                <a:lnTo>
                  <a:pt x="6096" y="1598676"/>
                </a:lnTo>
                <a:lnTo>
                  <a:pt x="13716" y="1598676"/>
                </a:ln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lnTo>
                  <a:pt x="2651760" y="28956"/>
                </a:lnTo>
                <a:lnTo>
                  <a:pt x="2651760" y="13716"/>
                </a:lnTo>
                <a:lnTo>
                  <a:pt x="2665476" y="28956"/>
                </a:lnTo>
                <a:lnTo>
                  <a:pt x="2665476" y="1598676"/>
                </a:lnTo>
                <a:lnTo>
                  <a:pt x="2673096" y="1598676"/>
                </a:lnTo>
                <a:lnTo>
                  <a:pt x="2680716" y="1591056"/>
                </a:lnTo>
                <a:close/>
              </a:path>
              <a:path w="2680970" h="1598929">
                <a:moveTo>
                  <a:pt x="28956" y="28956"/>
                </a:move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close/>
              </a:path>
              <a:path w="2680970" h="1598929">
                <a:moveTo>
                  <a:pt x="28956" y="1569720"/>
                </a:moveTo>
                <a:lnTo>
                  <a:pt x="28956" y="28956"/>
                </a:lnTo>
                <a:lnTo>
                  <a:pt x="13716" y="28956"/>
                </a:lnTo>
                <a:lnTo>
                  <a:pt x="13716" y="1569720"/>
                </a:lnTo>
                <a:lnTo>
                  <a:pt x="28956" y="1569720"/>
                </a:lnTo>
                <a:close/>
              </a:path>
              <a:path w="2680970" h="1598929">
                <a:moveTo>
                  <a:pt x="2665476" y="1569720"/>
                </a:moveTo>
                <a:lnTo>
                  <a:pt x="13716" y="1569720"/>
                </a:lnTo>
                <a:lnTo>
                  <a:pt x="28956" y="1583436"/>
                </a:lnTo>
                <a:lnTo>
                  <a:pt x="28956" y="1598676"/>
                </a:lnTo>
                <a:lnTo>
                  <a:pt x="2651760" y="1598676"/>
                </a:lnTo>
                <a:lnTo>
                  <a:pt x="2651760" y="1583436"/>
                </a:lnTo>
                <a:lnTo>
                  <a:pt x="2665476" y="1569720"/>
                </a:lnTo>
                <a:close/>
              </a:path>
              <a:path w="2680970" h="1598929">
                <a:moveTo>
                  <a:pt x="28956" y="1598676"/>
                </a:moveTo>
                <a:lnTo>
                  <a:pt x="28956" y="1583436"/>
                </a:lnTo>
                <a:lnTo>
                  <a:pt x="13716" y="1569720"/>
                </a:lnTo>
                <a:lnTo>
                  <a:pt x="13716" y="1598676"/>
                </a:lnTo>
                <a:lnTo>
                  <a:pt x="28956" y="1598676"/>
                </a:lnTo>
                <a:close/>
              </a:path>
              <a:path w="2680970" h="1598929">
                <a:moveTo>
                  <a:pt x="2665476" y="28956"/>
                </a:moveTo>
                <a:lnTo>
                  <a:pt x="2651760" y="13716"/>
                </a:lnTo>
                <a:lnTo>
                  <a:pt x="2651760" y="28956"/>
                </a:lnTo>
                <a:lnTo>
                  <a:pt x="2665476" y="28956"/>
                </a:lnTo>
                <a:close/>
              </a:path>
              <a:path w="2680970" h="1598929">
                <a:moveTo>
                  <a:pt x="2665476" y="1569720"/>
                </a:moveTo>
                <a:lnTo>
                  <a:pt x="2665476" y="28956"/>
                </a:lnTo>
                <a:lnTo>
                  <a:pt x="2651760" y="28956"/>
                </a:lnTo>
                <a:lnTo>
                  <a:pt x="2651760" y="1569720"/>
                </a:lnTo>
                <a:lnTo>
                  <a:pt x="2665476" y="1569720"/>
                </a:lnTo>
                <a:close/>
              </a:path>
              <a:path w="2680970" h="1598929">
                <a:moveTo>
                  <a:pt x="2665476" y="1598676"/>
                </a:moveTo>
                <a:lnTo>
                  <a:pt x="2665476" y="1569720"/>
                </a:lnTo>
                <a:lnTo>
                  <a:pt x="2651760" y="1583436"/>
                </a:lnTo>
                <a:lnTo>
                  <a:pt x="2651760" y="1598676"/>
                </a:lnTo>
                <a:lnTo>
                  <a:pt x="2665476" y="1598676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12870" y="4190490"/>
            <a:ext cx="265176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1</a:t>
            </a:r>
            <a:endParaRPr sz="1600">
              <a:latin typeface="Helvetica"/>
              <a:cs typeface="Helvetica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2</a:t>
            </a:r>
            <a:endParaRPr sz="1600">
              <a:latin typeface="Helvetica"/>
              <a:cs typeface="Helvetica"/>
            </a:endParaRPr>
          </a:p>
          <a:p>
            <a:pPr marL="91440" marR="220218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S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ta  7</a:t>
            </a:r>
            <a:endParaRPr sz="1600">
              <a:latin typeface="Helvetica"/>
              <a:cs typeface="Helvetica"/>
            </a:endParaRPr>
          </a:p>
          <a:p>
            <a:pPr marL="91440" marR="2125345">
              <a:lnSpc>
                <a:spcPct val="100000"/>
              </a:lnSpc>
            </a:pPr>
            <a:r>
              <a:rPr sz="1600" spc="-10" dirty="0">
                <a:solidFill>
                  <a:srgbClr val="001F5F"/>
                </a:solidFill>
                <a:latin typeface="Helvetica"/>
                <a:cs typeface="Helvetica"/>
              </a:rPr>
              <a:t>R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am  5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6825" y="3166872"/>
            <a:ext cx="3398520" cy="650875"/>
          </a:xfrm>
          <a:custGeom>
            <a:avLst/>
            <a:gdLst/>
            <a:ahLst/>
            <a:cxnLst/>
            <a:rect l="l" t="t" r="r" b="b"/>
            <a:pathLst>
              <a:path w="3398520" h="650875">
                <a:moveTo>
                  <a:pt x="3398517" y="4572"/>
                </a:moveTo>
                <a:lnTo>
                  <a:pt x="3398517" y="1524"/>
                </a:lnTo>
                <a:lnTo>
                  <a:pt x="3396993" y="0"/>
                </a:lnTo>
                <a:lnTo>
                  <a:pt x="1524" y="0"/>
                </a:lnTo>
                <a:lnTo>
                  <a:pt x="0" y="1524"/>
                </a:lnTo>
                <a:lnTo>
                  <a:pt x="0" y="4572"/>
                </a:lnTo>
                <a:lnTo>
                  <a:pt x="4571" y="5441"/>
                </a:lnTo>
                <a:lnTo>
                  <a:pt x="4571" y="4572"/>
                </a:lnTo>
                <a:lnTo>
                  <a:pt x="3398517" y="4572"/>
                </a:lnTo>
                <a:close/>
              </a:path>
              <a:path w="3398520" h="650875">
                <a:moveTo>
                  <a:pt x="3393944" y="650748"/>
                </a:moveTo>
                <a:lnTo>
                  <a:pt x="3393944" y="649879"/>
                </a:lnTo>
                <a:lnTo>
                  <a:pt x="4571" y="5441"/>
                </a:lnTo>
                <a:lnTo>
                  <a:pt x="4571" y="650748"/>
                </a:lnTo>
                <a:lnTo>
                  <a:pt x="3393944" y="650748"/>
                </a:lnTo>
                <a:close/>
              </a:path>
              <a:path w="3398520" h="650875">
                <a:moveTo>
                  <a:pt x="3398517" y="650748"/>
                </a:moveTo>
                <a:lnTo>
                  <a:pt x="3398517" y="4572"/>
                </a:lnTo>
                <a:lnTo>
                  <a:pt x="3393944" y="4572"/>
                </a:lnTo>
                <a:lnTo>
                  <a:pt x="3393944" y="9144"/>
                </a:lnTo>
                <a:lnTo>
                  <a:pt x="3393945" y="649879"/>
                </a:lnTo>
                <a:lnTo>
                  <a:pt x="3398517" y="650748"/>
                </a:lnTo>
                <a:close/>
              </a:path>
            </a:pathLst>
          </a:custGeom>
          <a:solidFill>
            <a:srgbClr val="3536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1397" y="3171444"/>
            <a:ext cx="3389629" cy="646430"/>
          </a:xfrm>
          <a:custGeom>
            <a:avLst/>
            <a:gdLst/>
            <a:ahLst/>
            <a:cxnLst/>
            <a:rect l="l" t="t" r="r" b="b"/>
            <a:pathLst>
              <a:path w="3389629" h="646429">
                <a:moveTo>
                  <a:pt x="0" y="0"/>
                </a:moveTo>
                <a:lnTo>
                  <a:pt x="0" y="646176"/>
                </a:lnTo>
                <a:lnTo>
                  <a:pt x="3389376" y="646176"/>
                </a:lnTo>
                <a:lnTo>
                  <a:pt x="33893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56825" y="3166872"/>
            <a:ext cx="3398520" cy="655320"/>
          </a:xfrm>
          <a:custGeom>
            <a:avLst/>
            <a:gdLst/>
            <a:ahLst/>
            <a:cxnLst/>
            <a:rect l="l" t="t" r="r" b="b"/>
            <a:pathLst>
              <a:path w="3398520" h="655320">
                <a:moveTo>
                  <a:pt x="3398517" y="653796"/>
                </a:moveTo>
                <a:lnTo>
                  <a:pt x="3398517" y="1524"/>
                </a:lnTo>
                <a:lnTo>
                  <a:pt x="3396993" y="0"/>
                </a:lnTo>
                <a:lnTo>
                  <a:pt x="1524" y="0"/>
                </a:lnTo>
                <a:lnTo>
                  <a:pt x="0" y="1524"/>
                </a:lnTo>
                <a:lnTo>
                  <a:pt x="0" y="653796"/>
                </a:lnTo>
                <a:lnTo>
                  <a:pt x="1524" y="655320"/>
                </a:lnTo>
                <a:lnTo>
                  <a:pt x="4572" y="655320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3389373" y="9144"/>
                </a:lnTo>
                <a:lnTo>
                  <a:pt x="3389373" y="4572"/>
                </a:lnTo>
                <a:lnTo>
                  <a:pt x="3393945" y="9144"/>
                </a:lnTo>
                <a:lnTo>
                  <a:pt x="3393945" y="655320"/>
                </a:lnTo>
                <a:lnTo>
                  <a:pt x="3396993" y="655320"/>
                </a:lnTo>
                <a:lnTo>
                  <a:pt x="3398517" y="653796"/>
                </a:lnTo>
                <a:close/>
              </a:path>
              <a:path w="3398520" h="655320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3398520" h="655320">
                <a:moveTo>
                  <a:pt x="9144" y="646176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646176"/>
                </a:lnTo>
                <a:lnTo>
                  <a:pt x="9144" y="646176"/>
                </a:lnTo>
                <a:close/>
              </a:path>
              <a:path w="3398520" h="655320">
                <a:moveTo>
                  <a:pt x="3393945" y="646176"/>
                </a:moveTo>
                <a:lnTo>
                  <a:pt x="4572" y="646176"/>
                </a:lnTo>
                <a:lnTo>
                  <a:pt x="9144" y="650748"/>
                </a:lnTo>
                <a:lnTo>
                  <a:pt x="9144" y="655320"/>
                </a:lnTo>
                <a:lnTo>
                  <a:pt x="3389373" y="655320"/>
                </a:lnTo>
                <a:lnTo>
                  <a:pt x="3389373" y="650748"/>
                </a:lnTo>
                <a:lnTo>
                  <a:pt x="3393945" y="646176"/>
                </a:lnTo>
                <a:close/>
              </a:path>
              <a:path w="3398520" h="655320">
                <a:moveTo>
                  <a:pt x="9144" y="655320"/>
                </a:moveTo>
                <a:lnTo>
                  <a:pt x="9144" y="650748"/>
                </a:lnTo>
                <a:lnTo>
                  <a:pt x="4572" y="646176"/>
                </a:lnTo>
                <a:lnTo>
                  <a:pt x="4572" y="655320"/>
                </a:lnTo>
                <a:lnTo>
                  <a:pt x="9144" y="655320"/>
                </a:lnTo>
                <a:close/>
              </a:path>
              <a:path w="3398520" h="655320">
                <a:moveTo>
                  <a:pt x="3393945" y="9144"/>
                </a:moveTo>
                <a:lnTo>
                  <a:pt x="3389373" y="4572"/>
                </a:lnTo>
                <a:lnTo>
                  <a:pt x="3389373" y="9144"/>
                </a:lnTo>
                <a:lnTo>
                  <a:pt x="3393945" y="9144"/>
                </a:lnTo>
                <a:close/>
              </a:path>
              <a:path w="3398520" h="655320">
                <a:moveTo>
                  <a:pt x="3393945" y="646176"/>
                </a:moveTo>
                <a:lnTo>
                  <a:pt x="3393945" y="9144"/>
                </a:lnTo>
                <a:lnTo>
                  <a:pt x="3389373" y="9144"/>
                </a:lnTo>
                <a:lnTo>
                  <a:pt x="3389373" y="646176"/>
                </a:lnTo>
                <a:lnTo>
                  <a:pt x="3393945" y="646176"/>
                </a:lnTo>
                <a:close/>
              </a:path>
              <a:path w="3398520" h="655320">
                <a:moveTo>
                  <a:pt x="3393945" y="655320"/>
                </a:moveTo>
                <a:lnTo>
                  <a:pt x="3393945" y="646176"/>
                </a:lnTo>
                <a:lnTo>
                  <a:pt x="3389373" y="650748"/>
                </a:lnTo>
                <a:lnTo>
                  <a:pt x="3389373" y="655320"/>
                </a:lnTo>
                <a:lnTo>
                  <a:pt x="3393945" y="655320"/>
                </a:lnTo>
                <a:close/>
              </a:path>
            </a:pathLst>
          </a:custGeom>
          <a:solidFill>
            <a:srgbClr val="3536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98409" y="4446522"/>
            <a:ext cx="927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Exa</a:t>
            </a:r>
            <a:r>
              <a:rPr sz="1600" b="1" i="1" spc="-10" dirty="0">
                <a:solidFill>
                  <a:srgbClr val="6C6D70"/>
                </a:solidFill>
                <a:latin typeface="Helvetica-BoldOblique"/>
                <a:cs typeface="Helvetica-BoldOblique"/>
              </a:rPr>
              <a:t>mp</a:t>
            </a: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le:</a:t>
            </a:r>
            <a:endParaRPr sz="1600">
              <a:latin typeface="Helvetica-BoldOblique"/>
              <a:cs typeface="Helvetica-BoldObliqu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6108" y="1486915"/>
            <a:ext cx="7737475" cy="25996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Font typeface="Helvetica"/>
              <a:buChar char="–"/>
              <a:tabLst>
                <a:tab pos="238760" algn="l"/>
              </a:tabLst>
            </a:pPr>
            <a:r>
              <a:rPr b="1" dirty="0">
                <a:solidFill>
                  <a:srgbClr val="6C6D70"/>
                </a:solidFill>
                <a:latin typeface="Helvetica"/>
                <a:cs typeface="Helvetica"/>
              </a:rPr>
              <a:t>for</a:t>
            </a:r>
            <a:r>
              <a:rPr b="1" spc="-1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b="1" dirty="0">
                <a:solidFill>
                  <a:srgbClr val="6C6D70"/>
                </a:solidFill>
                <a:latin typeface="Helvetica"/>
                <a:cs typeface="Helvetica"/>
              </a:rPr>
              <a:t>loop:</a:t>
            </a:r>
            <a:endParaRPr dirty="0">
              <a:latin typeface="Helvetica"/>
              <a:cs typeface="Helvetica"/>
            </a:endParaRPr>
          </a:p>
          <a:p>
            <a:pPr marL="469900" marR="5080" lvl="1" indent="-231775">
              <a:lnSpc>
                <a:spcPct val="110000"/>
              </a:lnSpc>
              <a:spcBef>
                <a:spcPts val="1220"/>
              </a:spcBef>
              <a:buClr>
                <a:srgbClr val="007BC3"/>
              </a:buClr>
              <a:buChar char="•"/>
              <a:tabLst>
                <a:tab pos="469265" algn="l"/>
                <a:tab pos="469900" algn="l"/>
              </a:tabLst>
            </a:pPr>
            <a:r>
              <a:rPr spc="-5" dirty="0">
                <a:solidFill>
                  <a:srgbClr val="6C6D70"/>
                </a:solidFill>
                <a:latin typeface="Helvetica"/>
                <a:cs typeface="Helvetica"/>
              </a:rPr>
              <a:t>Executes a sequence of statements </a:t>
            </a:r>
            <a:r>
              <a:rPr dirty="0">
                <a:solidFill>
                  <a:srgbClr val="6C6D70"/>
                </a:solidFill>
                <a:latin typeface="Helvetica"/>
                <a:cs typeface="Helvetica"/>
              </a:rPr>
              <a:t>multiple </a:t>
            </a:r>
            <a:r>
              <a:rPr spc="-5" dirty="0">
                <a:solidFill>
                  <a:srgbClr val="6C6D70"/>
                </a:solidFill>
                <a:latin typeface="Helvetica"/>
                <a:cs typeface="Helvetica"/>
              </a:rPr>
              <a:t>times and abbreviates the code that  manages the loop</a:t>
            </a:r>
            <a:r>
              <a:rPr spc="1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pc="-5" dirty="0">
                <a:solidFill>
                  <a:srgbClr val="6C6D70"/>
                </a:solidFill>
                <a:latin typeface="Helvetica"/>
                <a:cs typeface="Helvetica"/>
              </a:rPr>
              <a:t>variable.</a:t>
            </a:r>
            <a:endParaRPr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dirty="0">
              <a:latin typeface="Helvetica"/>
              <a:cs typeface="Helvetica"/>
            </a:endParaRPr>
          </a:p>
          <a:p>
            <a:pPr marL="94615">
              <a:lnSpc>
                <a:spcPct val="100000"/>
              </a:lnSpc>
            </a:pPr>
            <a:r>
              <a:rPr b="1" i="1" spc="-5" dirty="0">
                <a:solidFill>
                  <a:srgbClr val="007BC3"/>
                </a:solidFill>
                <a:latin typeface="Helvetica-BoldOblique"/>
                <a:cs typeface="Helvetica-BoldOblique"/>
              </a:rPr>
              <a:t>Syntax:</a:t>
            </a:r>
            <a:endParaRPr dirty="0">
              <a:latin typeface="Helvetica-BoldOblique"/>
              <a:cs typeface="Helvetica-BoldOblique"/>
            </a:endParaRPr>
          </a:p>
          <a:p>
            <a:pPr marL="1149350" marR="4511675" indent="-914400">
              <a:lnSpc>
                <a:spcPct val="100000"/>
              </a:lnSpc>
              <a:spcBef>
                <a:spcPts val="1540"/>
              </a:spcBef>
            </a:pPr>
            <a:r>
              <a:rPr b="1" dirty="0">
                <a:solidFill>
                  <a:srgbClr val="007BC3"/>
                </a:solidFill>
                <a:latin typeface="Helvetica"/>
                <a:cs typeface="Helvetica"/>
              </a:rPr>
              <a:t>for </a:t>
            </a:r>
            <a:r>
              <a:rPr spc="-5" dirty="0">
                <a:solidFill>
                  <a:srgbClr val="007BC3"/>
                </a:solidFill>
                <a:latin typeface="Helvetica"/>
                <a:cs typeface="Helvetica"/>
              </a:rPr>
              <a:t>iterating_var in sequence</a:t>
            </a:r>
            <a:r>
              <a:rPr i="1" spc="-5" dirty="0">
                <a:solidFill>
                  <a:srgbClr val="007BC3"/>
                </a:solidFill>
                <a:latin typeface="Helvetica"/>
                <a:cs typeface="Helvetica"/>
              </a:rPr>
              <a:t>:  </a:t>
            </a:r>
            <a:r>
              <a:rPr spc="-5" dirty="0">
                <a:solidFill>
                  <a:srgbClr val="007BC3"/>
                </a:solidFill>
                <a:latin typeface="Helvetica"/>
                <a:cs typeface="Helvetica"/>
              </a:rPr>
              <a:t>statement(s)</a:t>
            </a:r>
            <a:endParaRPr dirty="0">
              <a:latin typeface="Helvetica"/>
              <a:cs typeface="Helvetica"/>
            </a:endParaRPr>
          </a:p>
          <a:p>
            <a:pPr marL="5111750">
              <a:lnSpc>
                <a:spcPct val="100000"/>
              </a:lnSpc>
              <a:spcBef>
                <a:spcPts val="20"/>
              </a:spcBef>
            </a:pPr>
            <a:r>
              <a:rPr sz="1600" b="1" i="1" spc="-10" dirty="0">
                <a:solidFill>
                  <a:srgbClr val="6C6D70"/>
                </a:solidFill>
                <a:latin typeface="Helvetica-BoldOblique"/>
                <a:cs typeface="Helvetica-BoldOblique"/>
              </a:rPr>
              <a:t>Output:</a:t>
            </a:r>
            <a:endParaRPr sz="1600" dirty="0">
              <a:latin typeface="Helvetica-BoldOblique"/>
              <a:cs typeface="Helvetica-BoldOblique"/>
            </a:endParaRPr>
          </a:p>
        </p:txBody>
      </p:sp>
      <p:pic>
        <p:nvPicPr>
          <p:cNvPr id="14" name="Shape 502">
            <a:extLst>
              <a:ext uri="{FF2B5EF4-FFF2-40B4-BE49-F238E27FC236}">
                <a16:creationId xmlns:a16="http://schemas.microsoft.com/office/drawing/2014/main" id="{1CC3095D-4564-4E35-8CB5-6FA1406B3CC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7006" y="8794385"/>
            <a:ext cx="2262187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hlinkClick r:id="rId3"/>
            <a:extLst>
              <a:ext uri="{FF2B5EF4-FFF2-40B4-BE49-F238E27FC236}">
                <a16:creationId xmlns:a16="http://schemas.microsoft.com/office/drawing/2014/main" id="{EBAD41B4-B1C0-244B-BEDE-B10B1264CEBB}"/>
              </a:ext>
            </a:extLst>
          </p:cNvPr>
          <p:cNvSpPr txBox="1"/>
          <p:nvPr/>
        </p:nvSpPr>
        <p:spPr>
          <a:xfrm>
            <a:off x="1792784" y="6680208"/>
            <a:ext cx="627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https://py3.codeskulptor.org/#user305_IMrMmRWaLp5eRXB.py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BC5AD0-FD8D-8C4F-AFB9-C47C76D9422C}"/>
              </a:ext>
            </a:extLst>
          </p:cNvPr>
          <p:cNvSpPr txBox="1"/>
          <p:nvPr/>
        </p:nvSpPr>
        <p:spPr>
          <a:xfrm>
            <a:off x="1792784" y="7309369"/>
            <a:ext cx="657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https://py3.codeskulptor.org/ - user305_Gwmn3gkWe9AOwCs.py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460" y="489449"/>
            <a:ext cx="5252840" cy="606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Iterative</a:t>
            </a:r>
            <a:r>
              <a:rPr spc="-70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460" y="1092199"/>
            <a:ext cx="8505825" cy="991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Font typeface="Helvetica"/>
              <a:buChar char="–"/>
              <a:tabLst>
                <a:tab pos="238760" algn="l"/>
              </a:tabLst>
            </a:pP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range function </a:t>
            </a:r>
            <a:r>
              <a:rPr sz="1800" b="1" dirty="0">
                <a:solidFill>
                  <a:srgbClr val="6C6D70"/>
                </a:solidFill>
                <a:latin typeface="Helvetica"/>
                <a:cs typeface="Helvetica"/>
              </a:rPr>
              <a:t>in</a:t>
            </a:r>
            <a:r>
              <a:rPr sz="1800" b="1" spc="-2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b="1" dirty="0">
                <a:solidFill>
                  <a:srgbClr val="6C6D70"/>
                </a:solidFill>
                <a:latin typeface="Helvetica"/>
                <a:cs typeface="Helvetica"/>
              </a:rPr>
              <a:t>loops</a:t>
            </a:r>
            <a:endParaRPr sz="1800">
              <a:latin typeface="Helvetica"/>
              <a:cs typeface="Helvetica"/>
            </a:endParaRPr>
          </a:p>
          <a:p>
            <a:pPr marL="469900" marR="5080" lvl="1" indent="-231775">
              <a:lnSpc>
                <a:spcPct val="110000"/>
              </a:lnSpc>
              <a:spcBef>
                <a:spcPts val="1220"/>
              </a:spcBef>
              <a:buClr>
                <a:srgbClr val="007BC3"/>
              </a:buClr>
              <a:buChar char="•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Used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in case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the need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is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to iterate over a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specific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number of times within a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given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range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in 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steps/intervals</a:t>
            </a:r>
            <a:r>
              <a:rPr sz="1600" spc="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mentioned</a:t>
            </a:r>
            <a:endParaRPr sz="1600">
              <a:latin typeface="Helvetica"/>
              <a:cs typeface="Helvetic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00895" y="2852673"/>
          <a:ext cx="8757920" cy="301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2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4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331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Loop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Output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Remarks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for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value in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range(1,6):</a:t>
                      </a:r>
                      <a:r>
                        <a:rPr sz="1600" spc="2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print(value)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1 2 3 4</a:t>
                      </a:r>
                      <a:r>
                        <a:rPr sz="1600" spc="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5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46735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Prints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all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the values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in given 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range exclusive of upper</a:t>
                      </a:r>
                      <a:r>
                        <a:rPr sz="1600" spc="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limit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for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value in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range(0,6,2):</a:t>
                      </a:r>
                      <a:r>
                        <a:rPr sz="1600" spc="3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print(value)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0 2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4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911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Prints values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in given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range</a:t>
                      </a:r>
                      <a:r>
                        <a:rPr sz="1600" spc="-5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in 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increments of</a:t>
                      </a:r>
                      <a:r>
                        <a:rPr sz="1600" spc="2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for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value in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range(6,1,-2):</a:t>
                      </a:r>
                      <a:r>
                        <a:rPr sz="1600" spc="3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print(value)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6 4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911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Prints values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in given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range</a:t>
                      </a:r>
                      <a:r>
                        <a:rPr sz="1600" spc="-5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in 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decrements of</a:t>
                      </a:r>
                      <a:r>
                        <a:rPr sz="1600" spc="2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9827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for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ch in </a:t>
                      </a:r>
                      <a:r>
                        <a:rPr sz="1600" i="1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"Hello </a:t>
                      </a:r>
                      <a:r>
                        <a:rPr sz="1600" i="1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World":</a:t>
                      </a:r>
                      <a:r>
                        <a:rPr sz="1600" i="1" spc="-4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i="1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print(ch.upper())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1123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H E L L O W O</a:t>
                      </a:r>
                      <a:r>
                        <a:rPr sz="1600" spc="-13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R  L</a:t>
                      </a:r>
                      <a:r>
                        <a:rPr sz="1600" spc="-7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D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978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Prints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all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the characters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in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the  string converting them to upper 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case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536070" y="6181344"/>
            <a:ext cx="7315200" cy="457200"/>
          </a:xfrm>
          <a:custGeom>
            <a:avLst/>
            <a:gdLst/>
            <a:ahLst/>
            <a:cxnLst/>
            <a:rect l="l" t="t" r="r" b="b"/>
            <a:pathLst>
              <a:path w="7315200" h="457200">
                <a:moveTo>
                  <a:pt x="0" y="0"/>
                </a:moveTo>
                <a:lnTo>
                  <a:pt x="0" y="457200"/>
                </a:lnTo>
                <a:lnTo>
                  <a:pt x="7315200" y="457200"/>
                </a:lnTo>
                <a:lnTo>
                  <a:pt x="7315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CD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1498" y="6176772"/>
            <a:ext cx="7325995" cy="466725"/>
          </a:xfrm>
          <a:custGeom>
            <a:avLst/>
            <a:gdLst/>
            <a:ahLst/>
            <a:cxnLst/>
            <a:rect l="l" t="t" r="r" b="b"/>
            <a:pathLst>
              <a:path w="7325995" h="466725">
                <a:moveTo>
                  <a:pt x="7325868" y="463296"/>
                </a:moveTo>
                <a:lnTo>
                  <a:pt x="7325868" y="1524"/>
                </a:lnTo>
                <a:lnTo>
                  <a:pt x="7322820" y="0"/>
                </a:lnTo>
                <a:lnTo>
                  <a:pt x="3048" y="0"/>
                </a:lnTo>
                <a:lnTo>
                  <a:pt x="0" y="1524"/>
                </a:lnTo>
                <a:lnTo>
                  <a:pt x="0" y="463296"/>
                </a:lnTo>
                <a:lnTo>
                  <a:pt x="3048" y="466344"/>
                </a:lnTo>
                <a:lnTo>
                  <a:pt x="4572" y="466344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7315200" y="9144"/>
                </a:lnTo>
                <a:lnTo>
                  <a:pt x="7315200" y="4572"/>
                </a:lnTo>
                <a:lnTo>
                  <a:pt x="7319772" y="9144"/>
                </a:lnTo>
                <a:lnTo>
                  <a:pt x="7319772" y="466344"/>
                </a:lnTo>
                <a:lnTo>
                  <a:pt x="7322820" y="466344"/>
                </a:lnTo>
                <a:lnTo>
                  <a:pt x="7325868" y="463296"/>
                </a:lnTo>
                <a:close/>
              </a:path>
              <a:path w="7325995" h="466725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7325995" h="466725">
                <a:moveTo>
                  <a:pt x="10668" y="457200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457200"/>
                </a:lnTo>
                <a:lnTo>
                  <a:pt x="10668" y="457200"/>
                </a:lnTo>
                <a:close/>
              </a:path>
              <a:path w="7325995" h="466725">
                <a:moveTo>
                  <a:pt x="7319772" y="457200"/>
                </a:moveTo>
                <a:lnTo>
                  <a:pt x="4572" y="457200"/>
                </a:lnTo>
                <a:lnTo>
                  <a:pt x="10668" y="461772"/>
                </a:lnTo>
                <a:lnTo>
                  <a:pt x="10668" y="466344"/>
                </a:lnTo>
                <a:lnTo>
                  <a:pt x="7315200" y="466344"/>
                </a:lnTo>
                <a:lnTo>
                  <a:pt x="7315200" y="461772"/>
                </a:lnTo>
                <a:lnTo>
                  <a:pt x="7319772" y="457200"/>
                </a:lnTo>
                <a:close/>
              </a:path>
              <a:path w="7325995" h="466725">
                <a:moveTo>
                  <a:pt x="10668" y="466344"/>
                </a:moveTo>
                <a:lnTo>
                  <a:pt x="10668" y="461772"/>
                </a:lnTo>
                <a:lnTo>
                  <a:pt x="4572" y="457200"/>
                </a:lnTo>
                <a:lnTo>
                  <a:pt x="4572" y="466344"/>
                </a:lnTo>
                <a:lnTo>
                  <a:pt x="10668" y="466344"/>
                </a:lnTo>
                <a:close/>
              </a:path>
              <a:path w="7325995" h="466725">
                <a:moveTo>
                  <a:pt x="7319772" y="9144"/>
                </a:moveTo>
                <a:lnTo>
                  <a:pt x="7315200" y="4572"/>
                </a:lnTo>
                <a:lnTo>
                  <a:pt x="7315200" y="9144"/>
                </a:lnTo>
                <a:lnTo>
                  <a:pt x="7319772" y="9144"/>
                </a:lnTo>
                <a:close/>
              </a:path>
              <a:path w="7325995" h="466725">
                <a:moveTo>
                  <a:pt x="7319772" y="457200"/>
                </a:moveTo>
                <a:lnTo>
                  <a:pt x="7319772" y="9144"/>
                </a:lnTo>
                <a:lnTo>
                  <a:pt x="7315200" y="9144"/>
                </a:lnTo>
                <a:lnTo>
                  <a:pt x="7315200" y="457200"/>
                </a:lnTo>
                <a:lnTo>
                  <a:pt x="7319772" y="457200"/>
                </a:lnTo>
                <a:close/>
              </a:path>
              <a:path w="7325995" h="466725">
                <a:moveTo>
                  <a:pt x="7319772" y="466344"/>
                </a:moveTo>
                <a:lnTo>
                  <a:pt x="7319772" y="457200"/>
                </a:lnTo>
                <a:lnTo>
                  <a:pt x="7315200" y="461772"/>
                </a:lnTo>
                <a:lnTo>
                  <a:pt x="7315200" y="466344"/>
                </a:lnTo>
                <a:lnTo>
                  <a:pt x="7319772" y="466344"/>
                </a:lnTo>
                <a:close/>
              </a:path>
            </a:pathLst>
          </a:custGeom>
          <a:solidFill>
            <a:srgbClr val="3536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36070" y="6260081"/>
            <a:ext cx="7315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Guided Activity: Assignment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17: </a:t>
            </a: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Control</a:t>
            </a:r>
            <a:r>
              <a:rPr sz="1600" b="1" spc="10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Structures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6024" y="2232150"/>
            <a:ext cx="757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007BC3"/>
                </a:solidFill>
                <a:latin typeface="Helvetica-BoldOblique"/>
                <a:cs typeface="Helvetica-BoldOblique"/>
              </a:rPr>
              <a:t>Sy</a:t>
            </a:r>
            <a:r>
              <a:rPr sz="1600" b="1" i="1" spc="-10" dirty="0">
                <a:solidFill>
                  <a:srgbClr val="007BC3"/>
                </a:solidFill>
                <a:latin typeface="Helvetica-BoldOblique"/>
                <a:cs typeface="Helvetica-BoldOblique"/>
              </a:rPr>
              <a:t>nt</a:t>
            </a:r>
            <a:r>
              <a:rPr sz="1600" b="1" i="1" spc="-5" dirty="0">
                <a:solidFill>
                  <a:srgbClr val="007BC3"/>
                </a:solidFill>
                <a:latin typeface="Helvetica-BoldOblique"/>
                <a:cs typeface="Helvetica-BoldOblique"/>
              </a:rPr>
              <a:t>ax:</a:t>
            </a:r>
            <a:endParaRPr sz="1600">
              <a:latin typeface="Helvetica-BoldOblique"/>
              <a:cs typeface="Helvetica-BoldObliq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79298" y="2183892"/>
            <a:ext cx="6296025" cy="375285"/>
          </a:xfrm>
          <a:custGeom>
            <a:avLst/>
            <a:gdLst/>
            <a:ahLst/>
            <a:cxnLst/>
            <a:rect l="l" t="t" r="r" b="b"/>
            <a:pathLst>
              <a:path w="6296025" h="375285">
                <a:moveTo>
                  <a:pt x="6295644" y="4572"/>
                </a:moveTo>
                <a:lnTo>
                  <a:pt x="6295644" y="3048"/>
                </a:lnTo>
                <a:lnTo>
                  <a:pt x="6294120" y="0"/>
                </a:lnTo>
                <a:lnTo>
                  <a:pt x="3048" y="0"/>
                </a:lnTo>
                <a:lnTo>
                  <a:pt x="0" y="3048"/>
                </a:lnTo>
                <a:lnTo>
                  <a:pt x="0" y="4572"/>
                </a:lnTo>
                <a:lnTo>
                  <a:pt x="4571" y="4840"/>
                </a:lnTo>
                <a:lnTo>
                  <a:pt x="4571" y="4572"/>
                </a:lnTo>
                <a:lnTo>
                  <a:pt x="6295644" y="4572"/>
                </a:lnTo>
                <a:close/>
              </a:path>
              <a:path w="6296025" h="375285">
                <a:moveTo>
                  <a:pt x="6291071" y="374904"/>
                </a:moveTo>
                <a:lnTo>
                  <a:pt x="6291071" y="374635"/>
                </a:lnTo>
                <a:lnTo>
                  <a:pt x="4571" y="4840"/>
                </a:lnTo>
                <a:lnTo>
                  <a:pt x="4571" y="374904"/>
                </a:lnTo>
                <a:lnTo>
                  <a:pt x="6291071" y="374904"/>
                </a:lnTo>
                <a:close/>
              </a:path>
              <a:path w="6296025" h="375285">
                <a:moveTo>
                  <a:pt x="6295644" y="374904"/>
                </a:moveTo>
                <a:lnTo>
                  <a:pt x="6295644" y="4572"/>
                </a:lnTo>
                <a:lnTo>
                  <a:pt x="6291071" y="4572"/>
                </a:lnTo>
                <a:lnTo>
                  <a:pt x="6291071" y="10668"/>
                </a:lnTo>
                <a:lnTo>
                  <a:pt x="6291072" y="374635"/>
                </a:lnTo>
                <a:lnTo>
                  <a:pt x="6295644" y="374904"/>
                </a:lnTo>
                <a:close/>
              </a:path>
            </a:pathLst>
          </a:custGeom>
          <a:solidFill>
            <a:srgbClr val="3536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3870" y="2188464"/>
            <a:ext cx="6286500" cy="370840"/>
          </a:xfrm>
          <a:custGeom>
            <a:avLst/>
            <a:gdLst/>
            <a:ahLst/>
            <a:cxnLst/>
            <a:rect l="l" t="t" r="r" b="b"/>
            <a:pathLst>
              <a:path w="6286500" h="370839">
                <a:moveTo>
                  <a:pt x="0" y="0"/>
                </a:moveTo>
                <a:lnTo>
                  <a:pt x="0" y="370332"/>
                </a:lnTo>
                <a:lnTo>
                  <a:pt x="6286500" y="370332"/>
                </a:lnTo>
                <a:lnTo>
                  <a:pt x="6286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79298" y="2183892"/>
            <a:ext cx="6296025" cy="379730"/>
          </a:xfrm>
          <a:custGeom>
            <a:avLst/>
            <a:gdLst/>
            <a:ahLst/>
            <a:cxnLst/>
            <a:rect l="l" t="t" r="r" b="b"/>
            <a:pathLst>
              <a:path w="6296025" h="379730">
                <a:moveTo>
                  <a:pt x="6295644" y="377952"/>
                </a:moveTo>
                <a:lnTo>
                  <a:pt x="6295644" y="3048"/>
                </a:lnTo>
                <a:lnTo>
                  <a:pt x="6294120" y="0"/>
                </a:lnTo>
                <a:lnTo>
                  <a:pt x="3048" y="0"/>
                </a:lnTo>
                <a:lnTo>
                  <a:pt x="0" y="3048"/>
                </a:lnTo>
                <a:lnTo>
                  <a:pt x="0" y="377952"/>
                </a:lnTo>
                <a:lnTo>
                  <a:pt x="3048" y="379476"/>
                </a:lnTo>
                <a:lnTo>
                  <a:pt x="4572" y="379476"/>
                </a:ln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6286500" y="10668"/>
                </a:lnTo>
                <a:lnTo>
                  <a:pt x="6286500" y="4572"/>
                </a:lnTo>
                <a:lnTo>
                  <a:pt x="6291072" y="10668"/>
                </a:lnTo>
                <a:lnTo>
                  <a:pt x="6291072" y="379476"/>
                </a:lnTo>
                <a:lnTo>
                  <a:pt x="6294120" y="379476"/>
                </a:lnTo>
                <a:lnTo>
                  <a:pt x="6295644" y="377952"/>
                </a:lnTo>
                <a:close/>
              </a:path>
              <a:path w="6296025" h="379730">
                <a:moveTo>
                  <a:pt x="10668" y="10668"/>
                </a:move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6296025" h="379730">
                <a:moveTo>
                  <a:pt x="10668" y="370332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370332"/>
                </a:lnTo>
                <a:lnTo>
                  <a:pt x="10668" y="370332"/>
                </a:lnTo>
                <a:close/>
              </a:path>
              <a:path w="6296025" h="379730">
                <a:moveTo>
                  <a:pt x="6291072" y="370332"/>
                </a:moveTo>
                <a:lnTo>
                  <a:pt x="4572" y="370332"/>
                </a:lnTo>
                <a:lnTo>
                  <a:pt x="10668" y="374904"/>
                </a:lnTo>
                <a:lnTo>
                  <a:pt x="10668" y="379476"/>
                </a:lnTo>
                <a:lnTo>
                  <a:pt x="6286500" y="379476"/>
                </a:lnTo>
                <a:lnTo>
                  <a:pt x="6286500" y="374904"/>
                </a:lnTo>
                <a:lnTo>
                  <a:pt x="6291072" y="370332"/>
                </a:lnTo>
                <a:close/>
              </a:path>
              <a:path w="6296025" h="379730">
                <a:moveTo>
                  <a:pt x="10668" y="379476"/>
                </a:moveTo>
                <a:lnTo>
                  <a:pt x="10668" y="374904"/>
                </a:lnTo>
                <a:lnTo>
                  <a:pt x="4572" y="370332"/>
                </a:lnTo>
                <a:lnTo>
                  <a:pt x="4572" y="379476"/>
                </a:lnTo>
                <a:lnTo>
                  <a:pt x="10668" y="379476"/>
                </a:lnTo>
                <a:close/>
              </a:path>
              <a:path w="6296025" h="379730">
                <a:moveTo>
                  <a:pt x="6291072" y="10668"/>
                </a:moveTo>
                <a:lnTo>
                  <a:pt x="6286500" y="4572"/>
                </a:lnTo>
                <a:lnTo>
                  <a:pt x="6286500" y="10668"/>
                </a:lnTo>
                <a:lnTo>
                  <a:pt x="6291072" y="10668"/>
                </a:lnTo>
                <a:close/>
              </a:path>
              <a:path w="6296025" h="379730">
                <a:moveTo>
                  <a:pt x="6291072" y="370332"/>
                </a:moveTo>
                <a:lnTo>
                  <a:pt x="6291072" y="10668"/>
                </a:lnTo>
                <a:lnTo>
                  <a:pt x="6286500" y="10668"/>
                </a:lnTo>
                <a:lnTo>
                  <a:pt x="6286500" y="370332"/>
                </a:lnTo>
                <a:lnTo>
                  <a:pt x="6291072" y="370332"/>
                </a:lnTo>
                <a:close/>
              </a:path>
              <a:path w="6296025" h="379730">
                <a:moveTo>
                  <a:pt x="6291072" y="379476"/>
                </a:moveTo>
                <a:lnTo>
                  <a:pt x="6291072" y="370332"/>
                </a:lnTo>
                <a:lnTo>
                  <a:pt x="6286500" y="374904"/>
                </a:lnTo>
                <a:lnTo>
                  <a:pt x="6286500" y="379476"/>
                </a:lnTo>
                <a:lnTo>
                  <a:pt x="6291072" y="379476"/>
                </a:lnTo>
                <a:close/>
              </a:path>
            </a:pathLst>
          </a:custGeom>
          <a:solidFill>
            <a:srgbClr val="3536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83870" y="2215386"/>
            <a:ext cx="6286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BC3"/>
                </a:solidFill>
                <a:latin typeface="Helvetica"/>
                <a:cs typeface="Helvetica"/>
              </a:rPr>
              <a:t>range(lower </a:t>
            </a:r>
            <a:r>
              <a:rPr sz="1800" b="1" spc="-5" dirty="0">
                <a:solidFill>
                  <a:srgbClr val="007BC3"/>
                </a:solidFill>
                <a:latin typeface="Helvetica"/>
                <a:cs typeface="Helvetica"/>
              </a:rPr>
              <a:t>limit, upper limit, Increment/decrement</a:t>
            </a:r>
            <a:r>
              <a:rPr sz="1800" b="1" spc="-15" dirty="0">
                <a:solidFill>
                  <a:srgbClr val="007BC3"/>
                </a:solidFill>
                <a:latin typeface="Helvetica"/>
                <a:cs typeface="Helvetica"/>
              </a:rPr>
              <a:t> </a:t>
            </a:r>
            <a:r>
              <a:rPr sz="1800" b="1" spc="-10" dirty="0">
                <a:solidFill>
                  <a:srgbClr val="007BC3"/>
                </a:solidFill>
                <a:latin typeface="Helvetica"/>
                <a:cs typeface="Helvetica"/>
              </a:rPr>
              <a:t>by)</a:t>
            </a:r>
            <a:endParaRPr sz="1800">
              <a:latin typeface="Helvetica"/>
              <a:cs typeface="Helvetica"/>
            </a:endParaRPr>
          </a:p>
        </p:txBody>
      </p:sp>
      <p:pic>
        <p:nvPicPr>
          <p:cNvPr id="13" name="Shape 502">
            <a:extLst>
              <a:ext uri="{FF2B5EF4-FFF2-40B4-BE49-F238E27FC236}">
                <a16:creationId xmlns:a16="http://schemas.microsoft.com/office/drawing/2014/main" id="{6C23C92F-B25A-4164-94EE-0D204D0201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7006" y="8794385"/>
            <a:ext cx="2262187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hlinkClick r:id="rId3"/>
            <a:extLst>
              <a:ext uri="{FF2B5EF4-FFF2-40B4-BE49-F238E27FC236}">
                <a16:creationId xmlns:a16="http://schemas.microsoft.com/office/drawing/2014/main" id="{C02D7498-4954-1341-9152-A452BC9B0B64}"/>
              </a:ext>
            </a:extLst>
          </p:cNvPr>
          <p:cNvSpPr txBox="1"/>
          <p:nvPr/>
        </p:nvSpPr>
        <p:spPr>
          <a:xfrm>
            <a:off x="2315614" y="7347133"/>
            <a:ext cx="606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https://py3.codeskulptor.org/#user305_5HsEgm7K53vFfGY.py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832" y="378893"/>
            <a:ext cx="8606661" cy="732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Iterative </a:t>
            </a:r>
            <a:r>
              <a:rPr spc="-5" dirty="0"/>
              <a:t>Statements-</a:t>
            </a:r>
            <a:r>
              <a:rPr spc="-10" dirty="0"/>
              <a:t> </a:t>
            </a:r>
            <a:r>
              <a:rPr spc="-5" dirty="0"/>
              <a:t>break</a:t>
            </a:r>
          </a:p>
        </p:txBody>
      </p:sp>
      <p:sp>
        <p:nvSpPr>
          <p:cNvPr id="3" name="object 3"/>
          <p:cNvSpPr/>
          <p:nvPr/>
        </p:nvSpPr>
        <p:spPr>
          <a:xfrm>
            <a:off x="1447681" y="3480816"/>
            <a:ext cx="3710940" cy="2062480"/>
          </a:xfrm>
          <a:custGeom>
            <a:avLst/>
            <a:gdLst/>
            <a:ahLst/>
            <a:cxnLst/>
            <a:rect l="l" t="t" r="r" b="b"/>
            <a:pathLst>
              <a:path w="3710940" h="2062479">
                <a:moveTo>
                  <a:pt x="0" y="0"/>
                </a:moveTo>
                <a:lnTo>
                  <a:pt x="0" y="2061972"/>
                </a:lnTo>
                <a:lnTo>
                  <a:pt x="3710940" y="2061972"/>
                </a:lnTo>
                <a:lnTo>
                  <a:pt x="3710940" y="0"/>
                </a:lnTo>
                <a:lnTo>
                  <a:pt x="0" y="0"/>
                </a:lnTo>
                <a:close/>
              </a:path>
            </a:pathLst>
          </a:custGeom>
          <a:solidFill>
            <a:srgbClr val="D1E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3965" y="3465576"/>
            <a:ext cx="3740150" cy="2091055"/>
          </a:xfrm>
          <a:custGeom>
            <a:avLst/>
            <a:gdLst/>
            <a:ahLst/>
            <a:cxnLst/>
            <a:rect l="l" t="t" r="r" b="b"/>
            <a:pathLst>
              <a:path w="3740150" h="2091054">
                <a:moveTo>
                  <a:pt x="3739893" y="2084832"/>
                </a:moveTo>
                <a:lnTo>
                  <a:pt x="3739893" y="7620"/>
                </a:lnTo>
                <a:lnTo>
                  <a:pt x="3733797" y="0"/>
                </a:lnTo>
                <a:lnTo>
                  <a:pt x="6096" y="0"/>
                </a:lnTo>
                <a:lnTo>
                  <a:pt x="0" y="7620"/>
                </a:lnTo>
                <a:lnTo>
                  <a:pt x="0" y="2084832"/>
                </a:lnTo>
                <a:lnTo>
                  <a:pt x="6096" y="2090928"/>
                </a:lnTo>
                <a:lnTo>
                  <a:pt x="13716" y="2090928"/>
                </a:lnTo>
                <a:lnTo>
                  <a:pt x="13716" y="28956"/>
                </a:lnTo>
                <a:lnTo>
                  <a:pt x="27432" y="15240"/>
                </a:lnTo>
                <a:lnTo>
                  <a:pt x="27432" y="28956"/>
                </a:lnTo>
                <a:lnTo>
                  <a:pt x="3710937" y="28956"/>
                </a:lnTo>
                <a:lnTo>
                  <a:pt x="3710937" y="15240"/>
                </a:lnTo>
                <a:lnTo>
                  <a:pt x="3724653" y="28956"/>
                </a:lnTo>
                <a:lnTo>
                  <a:pt x="3724653" y="2090928"/>
                </a:lnTo>
                <a:lnTo>
                  <a:pt x="3733797" y="2090928"/>
                </a:lnTo>
                <a:lnTo>
                  <a:pt x="3739893" y="2084832"/>
                </a:lnTo>
                <a:close/>
              </a:path>
              <a:path w="3740150" h="2091054">
                <a:moveTo>
                  <a:pt x="27432" y="28956"/>
                </a:moveTo>
                <a:lnTo>
                  <a:pt x="27432" y="15240"/>
                </a:lnTo>
                <a:lnTo>
                  <a:pt x="13716" y="28956"/>
                </a:lnTo>
                <a:lnTo>
                  <a:pt x="27432" y="28956"/>
                </a:lnTo>
                <a:close/>
              </a:path>
              <a:path w="3740150" h="2091054">
                <a:moveTo>
                  <a:pt x="27432" y="2061972"/>
                </a:moveTo>
                <a:lnTo>
                  <a:pt x="27432" y="28956"/>
                </a:lnTo>
                <a:lnTo>
                  <a:pt x="13716" y="28956"/>
                </a:lnTo>
                <a:lnTo>
                  <a:pt x="13716" y="2061972"/>
                </a:lnTo>
                <a:lnTo>
                  <a:pt x="27432" y="2061972"/>
                </a:lnTo>
                <a:close/>
              </a:path>
              <a:path w="3740150" h="2091054">
                <a:moveTo>
                  <a:pt x="3724653" y="2061972"/>
                </a:moveTo>
                <a:lnTo>
                  <a:pt x="13716" y="2061972"/>
                </a:lnTo>
                <a:lnTo>
                  <a:pt x="27432" y="2077212"/>
                </a:lnTo>
                <a:lnTo>
                  <a:pt x="27432" y="2090928"/>
                </a:lnTo>
                <a:lnTo>
                  <a:pt x="3710937" y="2090928"/>
                </a:lnTo>
                <a:lnTo>
                  <a:pt x="3710937" y="2077212"/>
                </a:lnTo>
                <a:lnTo>
                  <a:pt x="3724653" y="2061972"/>
                </a:lnTo>
                <a:close/>
              </a:path>
              <a:path w="3740150" h="2091054">
                <a:moveTo>
                  <a:pt x="27432" y="2090928"/>
                </a:moveTo>
                <a:lnTo>
                  <a:pt x="27432" y="2077212"/>
                </a:lnTo>
                <a:lnTo>
                  <a:pt x="13716" y="2061972"/>
                </a:lnTo>
                <a:lnTo>
                  <a:pt x="13716" y="2090928"/>
                </a:lnTo>
                <a:lnTo>
                  <a:pt x="27432" y="2090928"/>
                </a:lnTo>
                <a:close/>
              </a:path>
              <a:path w="3740150" h="2091054">
                <a:moveTo>
                  <a:pt x="3724653" y="28956"/>
                </a:moveTo>
                <a:lnTo>
                  <a:pt x="3710937" y="15240"/>
                </a:lnTo>
                <a:lnTo>
                  <a:pt x="3710937" y="28956"/>
                </a:lnTo>
                <a:lnTo>
                  <a:pt x="3724653" y="28956"/>
                </a:lnTo>
                <a:close/>
              </a:path>
              <a:path w="3740150" h="2091054">
                <a:moveTo>
                  <a:pt x="3724653" y="2061972"/>
                </a:moveTo>
                <a:lnTo>
                  <a:pt x="3724653" y="28956"/>
                </a:lnTo>
                <a:lnTo>
                  <a:pt x="3710937" y="28956"/>
                </a:lnTo>
                <a:lnTo>
                  <a:pt x="3710937" y="2061972"/>
                </a:lnTo>
                <a:lnTo>
                  <a:pt x="3724653" y="2061972"/>
                </a:lnTo>
                <a:close/>
              </a:path>
              <a:path w="3740150" h="2091054">
                <a:moveTo>
                  <a:pt x="3724653" y="2090928"/>
                </a:moveTo>
                <a:lnTo>
                  <a:pt x="3724653" y="2061972"/>
                </a:lnTo>
                <a:lnTo>
                  <a:pt x="3710937" y="2077212"/>
                </a:lnTo>
                <a:lnTo>
                  <a:pt x="3710937" y="2090928"/>
                </a:lnTo>
                <a:lnTo>
                  <a:pt x="3724653" y="2090928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6425" y="3507738"/>
            <a:ext cx="2868295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var =</a:t>
            </a:r>
            <a:r>
              <a:rPr sz="1600" spc="2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3</a:t>
            </a:r>
            <a:endParaRPr sz="16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while var &gt;</a:t>
            </a:r>
            <a:r>
              <a:rPr sz="1600" spc="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0:</a:t>
            </a:r>
            <a:endParaRPr sz="1600">
              <a:latin typeface="Helvetica"/>
              <a:cs typeface="Helvetica"/>
            </a:endParaRPr>
          </a:p>
          <a:p>
            <a:pPr marL="469265" marR="508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print ("I'm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in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iteration ",var)  var -=</a:t>
            </a:r>
            <a:r>
              <a:rPr sz="1600" spc="1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1</a:t>
            </a:r>
            <a:endParaRPr sz="1600">
              <a:latin typeface="Helvetica"/>
              <a:cs typeface="Helvetica"/>
            </a:endParaRPr>
          </a:p>
          <a:p>
            <a:pPr marL="697865" marR="1427480" indent="-228600">
              <a:lnSpc>
                <a:spcPct val="100000"/>
              </a:lnSpc>
            </a:pP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if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var ==</a:t>
            </a:r>
            <a:r>
              <a:rPr sz="1600" spc="-5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2:  break</a:t>
            </a:r>
            <a:endParaRPr sz="1600">
              <a:latin typeface="Helvetica"/>
              <a:cs typeface="Helvetica"/>
            </a:endParaRPr>
          </a:p>
          <a:p>
            <a:pPr marL="12700" marR="311150" indent="45720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print ("I'm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still in</a:t>
            </a:r>
            <a:r>
              <a:rPr sz="1600" spc="-4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while")  print ("I'm out of while</a:t>
            </a:r>
            <a:r>
              <a:rPr sz="1600" spc="2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loop")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53434" y="4015740"/>
            <a:ext cx="2650490" cy="585470"/>
          </a:xfrm>
          <a:custGeom>
            <a:avLst/>
            <a:gdLst/>
            <a:ahLst/>
            <a:cxnLst/>
            <a:rect l="l" t="t" r="r" b="b"/>
            <a:pathLst>
              <a:path w="2650490" h="585470">
                <a:moveTo>
                  <a:pt x="0" y="0"/>
                </a:moveTo>
                <a:lnTo>
                  <a:pt x="0" y="585216"/>
                </a:lnTo>
                <a:lnTo>
                  <a:pt x="2650236" y="585216"/>
                </a:lnTo>
                <a:lnTo>
                  <a:pt x="26502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38194" y="4000500"/>
            <a:ext cx="2680970" cy="614680"/>
          </a:xfrm>
          <a:custGeom>
            <a:avLst/>
            <a:gdLst/>
            <a:ahLst/>
            <a:cxnLst/>
            <a:rect l="l" t="t" r="r" b="b"/>
            <a:pathLst>
              <a:path w="2680970" h="614679">
                <a:moveTo>
                  <a:pt x="2680716" y="608076"/>
                </a:moveTo>
                <a:lnTo>
                  <a:pt x="2680716" y="7620"/>
                </a:lnTo>
                <a:lnTo>
                  <a:pt x="2673096" y="0"/>
                </a:lnTo>
                <a:lnTo>
                  <a:pt x="6096" y="0"/>
                </a:lnTo>
                <a:lnTo>
                  <a:pt x="0" y="7620"/>
                </a:lnTo>
                <a:lnTo>
                  <a:pt x="0" y="608076"/>
                </a:lnTo>
                <a:lnTo>
                  <a:pt x="6096" y="614172"/>
                </a:lnTo>
                <a:lnTo>
                  <a:pt x="15240" y="614172"/>
                </a:lnTo>
                <a:lnTo>
                  <a:pt x="15240" y="28956"/>
                </a:lnTo>
                <a:lnTo>
                  <a:pt x="28956" y="15240"/>
                </a:lnTo>
                <a:lnTo>
                  <a:pt x="28956" y="28956"/>
                </a:lnTo>
                <a:lnTo>
                  <a:pt x="2651760" y="28956"/>
                </a:lnTo>
                <a:lnTo>
                  <a:pt x="2651760" y="15240"/>
                </a:lnTo>
                <a:lnTo>
                  <a:pt x="2665476" y="28956"/>
                </a:lnTo>
                <a:lnTo>
                  <a:pt x="2665476" y="614172"/>
                </a:lnTo>
                <a:lnTo>
                  <a:pt x="2673096" y="614172"/>
                </a:lnTo>
                <a:lnTo>
                  <a:pt x="2680716" y="608076"/>
                </a:lnTo>
                <a:close/>
              </a:path>
              <a:path w="2680970" h="614679">
                <a:moveTo>
                  <a:pt x="28956" y="28956"/>
                </a:moveTo>
                <a:lnTo>
                  <a:pt x="28956" y="15240"/>
                </a:lnTo>
                <a:lnTo>
                  <a:pt x="15240" y="28956"/>
                </a:lnTo>
                <a:lnTo>
                  <a:pt x="28956" y="28956"/>
                </a:lnTo>
                <a:close/>
              </a:path>
              <a:path w="2680970" h="614679">
                <a:moveTo>
                  <a:pt x="28956" y="585216"/>
                </a:moveTo>
                <a:lnTo>
                  <a:pt x="28956" y="28956"/>
                </a:lnTo>
                <a:lnTo>
                  <a:pt x="15240" y="28956"/>
                </a:lnTo>
                <a:lnTo>
                  <a:pt x="15240" y="585216"/>
                </a:lnTo>
                <a:lnTo>
                  <a:pt x="28956" y="585216"/>
                </a:lnTo>
                <a:close/>
              </a:path>
              <a:path w="2680970" h="614679">
                <a:moveTo>
                  <a:pt x="2665476" y="585216"/>
                </a:moveTo>
                <a:lnTo>
                  <a:pt x="15240" y="585216"/>
                </a:lnTo>
                <a:lnTo>
                  <a:pt x="28956" y="600456"/>
                </a:lnTo>
                <a:lnTo>
                  <a:pt x="28956" y="614172"/>
                </a:lnTo>
                <a:lnTo>
                  <a:pt x="2651760" y="614172"/>
                </a:lnTo>
                <a:lnTo>
                  <a:pt x="2651760" y="600456"/>
                </a:lnTo>
                <a:lnTo>
                  <a:pt x="2665476" y="585216"/>
                </a:lnTo>
                <a:close/>
              </a:path>
              <a:path w="2680970" h="614679">
                <a:moveTo>
                  <a:pt x="28956" y="614172"/>
                </a:moveTo>
                <a:lnTo>
                  <a:pt x="28956" y="600456"/>
                </a:lnTo>
                <a:lnTo>
                  <a:pt x="15240" y="585216"/>
                </a:lnTo>
                <a:lnTo>
                  <a:pt x="15240" y="614172"/>
                </a:lnTo>
                <a:lnTo>
                  <a:pt x="28956" y="614172"/>
                </a:lnTo>
                <a:close/>
              </a:path>
              <a:path w="2680970" h="614679">
                <a:moveTo>
                  <a:pt x="2665476" y="28956"/>
                </a:moveTo>
                <a:lnTo>
                  <a:pt x="2651760" y="15240"/>
                </a:lnTo>
                <a:lnTo>
                  <a:pt x="2651760" y="28956"/>
                </a:lnTo>
                <a:lnTo>
                  <a:pt x="2665476" y="28956"/>
                </a:lnTo>
                <a:close/>
              </a:path>
              <a:path w="2680970" h="614679">
                <a:moveTo>
                  <a:pt x="2665476" y="585216"/>
                </a:moveTo>
                <a:lnTo>
                  <a:pt x="2665476" y="28956"/>
                </a:lnTo>
                <a:lnTo>
                  <a:pt x="2651760" y="28956"/>
                </a:lnTo>
                <a:lnTo>
                  <a:pt x="2651760" y="585216"/>
                </a:lnTo>
                <a:lnTo>
                  <a:pt x="2665476" y="585216"/>
                </a:lnTo>
                <a:close/>
              </a:path>
              <a:path w="2680970" h="614679">
                <a:moveTo>
                  <a:pt x="2665476" y="614172"/>
                </a:moveTo>
                <a:lnTo>
                  <a:pt x="2665476" y="585216"/>
                </a:lnTo>
                <a:lnTo>
                  <a:pt x="2651760" y="600456"/>
                </a:lnTo>
                <a:lnTo>
                  <a:pt x="2651760" y="614172"/>
                </a:lnTo>
                <a:lnTo>
                  <a:pt x="2665476" y="614172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30655" y="4042662"/>
            <a:ext cx="18167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I'm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in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iteration 3  I'm out of while</a:t>
            </a:r>
            <a:r>
              <a:rPr sz="1600" spc="-1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loop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17201" y="6042660"/>
            <a:ext cx="7315200" cy="457200"/>
          </a:xfrm>
          <a:custGeom>
            <a:avLst/>
            <a:gdLst/>
            <a:ahLst/>
            <a:cxnLst/>
            <a:rect l="l" t="t" r="r" b="b"/>
            <a:pathLst>
              <a:path w="7315200" h="457200">
                <a:moveTo>
                  <a:pt x="0" y="0"/>
                </a:moveTo>
                <a:lnTo>
                  <a:pt x="0" y="457200"/>
                </a:lnTo>
                <a:lnTo>
                  <a:pt x="7315200" y="457200"/>
                </a:lnTo>
                <a:lnTo>
                  <a:pt x="7315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FE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12629" y="6038088"/>
            <a:ext cx="7324725" cy="466725"/>
          </a:xfrm>
          <a:custGeom>
            <a:avLst/>
            <a:gdLst/>
            <a:ahLst/>
            <a:cxnLst/>
            <a:rect l="l" t="t" r="r" b="b"/>
            <a:pathLst>
              <a:path w="7324725" h="466725">
                <a:moveTo>
                  <a:pt x="7324341" y="463296"/>
                </a:moveTo>
                <a:lnTo>
                  <a:pt x="7324341" y="1524"/>
                </a:lnTo>
                <a:lnTo>
                  <a:pt x="7322817" y="0"/>
                </a:lnTo>
                <a:lnTo>
                  <a:pt x="1524" y="0"/>
                </a:lnTo>
                <a:lnTo>
                  <a:pt x="0" y="1524"/>
                </a:lnTo>
                <a:lnTo>
                  <a:pt x="0" y="463296"/>
                </a:lnTo>
                <a:lnTo>
                  <a:pt x="1524" y="466344"/>
                </a:lnTo>
                <a:lnTo>
                  <a:pt x="4572" y="466344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7315197" y="9144"/>
                </a:lnTo>
                <a:lnTo>
                  <a:pt x="7315197" y="4572"/>
                </a:lnTo>
                <a:lnTo>
                  <a:pt x="7319769" y="9144"/>
                </a:lnTo>
                <a:lnTo>
                  <a:pt x="7319769" y="466344"/>
                </a:lnTo>
                <a:lnTo>
                  <a:pt x="7322817" y="466344"/>
                </a:lnTo>
                <a:lnTo>
                  <a:pt x="7324341" y="463296"/>
                </a:lnTo>
                <a:close/>
              </a:path>
              <a:path w="7324725" h="466725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7324725" h="466725">
                <a:moveTo>
                  <a:pt x="9144" y="45720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457200"/>
                </a:lnTo>
                <a:lnTo>
                  <a:pt x="9144" y="457200"/>
                </a:lnTo>
                <a:close/>
              </a:path>
              <a:path w="7324725" h="466725">
                <a:moveTo>
                  <a:pt x="7319769" y="457200"/>
                </a:moveTo>
                <a:lnTo>
                  <a:pt x="4572" y="457200"/>
                </a:lnTo>
                <a:lnTo>
                  <a:pt x="9144" y="461772"/>
                </a:lnTo>
                <a:lnTo>
                  <a:pt x="9144" y="466344"/>
                </a:lnTo>
                <a:lnTo>
                  <a:pt x="7315197" y="466344"/>
                </a:lnTo>
                <a:lnTo>
                  <a:pt x="7315197" y="461772"/>
                </a:lnTo>
                <a:lnTo>
                  <a:pt x="7319769" y="457200"/>
                </a:lnTo>
                <a:close/>
              </a:path>
              <a:path w="7324725" h="466725">
                <a:moveTo>
                  <a:pt x="9144" y="466344"/>
                </a:moveTo>
                <a:lnTo>
                  <a:pt x="9144" y="461772"/>
                </a:lnTo>
                <a:lnTo>
                  <a:pt x="4572" y="457200"/>
                </a:lnTo>
                <a:lnTo>
                  <a:pt x="4572" y="466344"/>
                </a:lnTo>
                <a:lnTo>
                  <a:pt x="9144" y="466344"/>
                </a:lnTo>
                <a:close/>
              </a:path>
              <a:path w="7324725" h="466725">
                <a:moveTo>
                  <a:pt x="7319769" y="9144"/>
                </a:moveTo>
                <a:lnTo>
                  <a:pt x="7315197" y="4572"/>
                </a:lnTo>
                <a:lnTo>
                  <a:pt x="7315197" y="9144"/>
                </a:lnTo>
                <a:lnTo>
                  <a:pt x="7319769" y="9144"/>
                </a:lnTo>
                <a:close/>
              </a:path>
              <a:path w="7324725" h="466725">
                <a:moveTo>
                  <a:pt x="7319769" y="457200"/>
                </a:moveTo>
                <a:lnTo>
                  <a:pt x="7319769" y="9144"/>
                </a:lnTo>
                <a:lnTo>
                  <a:pt x="7315197" y="9144"/>
                </a:lnTo>
                <a:lnTo>
                  <a:pt x="7315197" y="457200"/>
                </a:lnTo>
                <a:lnTo>
                  <a:pt x="7319769" y="457200"/>
                </a:lnTo>
                <a:close/>
              </a:path>
              <a:path w="7324725" h="466725">
                <a:moveTo>
                  <a:pt x="7319769" y="466344"/>
                </a:moveTo>
                <a:lnTo>
                  <a:pt x="7319769" y="457200"/>
                </a:lnTo>
                <a:lnTo>
                  <a:pt x="7315197" y="461772"/>
                </a:lnTo>
                <a:lnTo>
                  <a:pt x="7315197" y="466344"/>
                </a:lnTo>
                <a:lnTo>
                  <a:pt x="7319769" y="466344"/>
                </a:lnTo>
                <a:close/>
              </a:path>
            </a:pathLst>
          </a:custGeom>
          <a:solidFill>
            <a:srgbClr val="3536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17201" y="6121397"/>
            <a:ext cx="7315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Demo: Assignment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18: break</a:t>
            </a:r>
            <a:r>
              <a:rPr sz="1600" b="1" spc="4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statement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4480" y="1107439"/>
            <a:ext cx="8262620" cy="225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Char char="–"/>
              <a:tabLst>
                <a:tab pos="238760" algn="l"/>
              </a:tabLst>
            </a:pP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Loop Control Statements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-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break and</a:t>
            </a:r>
            <a:r>
              <a:rPr sz="1800" spc="4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continue</a:t>
            </a:r>
            <a:endParaRPr sz="1800" dirty="0">
              <a:latin typeface="Helvetica"/>
              <a:cs typeface="Helvetica"/>
            </a:endParaRPr>
          </a:p>
          <a:p>
            <a:pPr marL="469900" lvl="1" indent="-231775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•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When an external condition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is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triggered, Exits a loop</a:t>
            </a:r>
            <a:r>
              <a:rPr sz="1600" spc="6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15" dirty="0">
                <a:solidFill>
                  <a:srgbClr val="6C6D70"/>
                </a:solidFill>
                <a:latin typeface="Helvetica"/>
                <a:cs typeface="Helvetica"/>
              </a:rPr>
              <a:t>immediately.</a:t>
            </a:r>
            <a:endParaRPr sz="1600" dirty="0">
              <a:latin typeface="Helvetica"/>
              <a:cs typeface="Helvetica"/>
            </a:endParaRPr>
          </a:p>
          <a:p>
            <a:pPr marL="469900" lvl="1" indent="-231775">
              <a:lnSpc>
                <a:spcPct val="100000"/>
              </a:lnSpc>
              <a:spcBef>
                <a:spcPts val="1390"/>
              </a:spcBef>
              <a:buClr>
                <a:srgbClr val="007BC3"/>
              </a:buClr>
              <a:buFont typeface="Helvetica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Break</a:t>
            </a: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Statement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:</a:t>
            </a:r>
            <a:endParaRPr sz="1600" dirty="0">
              <a:latin typeface="Helvetica"/>
              <a:cs typeface="Helvetica"/>
            </a:endParaRPr>
          </a:p>
          <a:p>
            <a:pPr marL="695325" marR="5080" indent="-173990">
              <a:lnSpc>
                <a:spcPct val="110000"/>
              </a:lnSpc>
              <a:spcBef>
                <a:spcPts val="1200"/>
              </a:spcBef>
            </a:pPr>
            <a:r>
              <a:rPr sz="1600" spc="-5" dirty="0">
                <a:solidFill>
                  <a:srgbClr val="007BC3"/>
                </a:solidFill>
                <a:latin typeface="Helvetica"/>
                <a:cs typeface="Helvetica"/>
              </a:rPr>
              <a:t>– </a:t>
            </a:r>
            <a:r>
              <a:rPr sz="1600" spc="-25" dirty="0">
                <a:solidFill>
                  <a:srgbClr val="6C6D70"/>
                </a:solidFill>
                <a:latin typeface="Helvetica"/>
                <a:cs typeface="Helvetica"/>
              </a:rPr>
              <a:t>Terminates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the loop statement and transfers execution to the statement immediately  following the loop.</a:t>
            </a:r>
            <a:endParaRPr sz="1600" dirty="0">
              <a:latin typeface="Helvetica"/>
              <a:cs typeface="Helvetica"/>
            </a:endParaRPr>
          </a:p>
          <a:p>
            <a:pPr marL="262255">
              <a:lnSpc>
                <a:spcPct val="100000"/>
              </a:lnSpc>
              <a:spcBef>
                <a:spcPts val="1405"/>
              </a:spcBef>
            </a:pP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Example:</a:t>
            </a:r>
            <a:endParaRPr sz="1600" dirty="0">
              <a:latin typeface="Helvetica-BoldOblique"/>
              <a:cs typeface="Helvetica-BoldObliqu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86459" y="3663186"/>
            <a:ext cx="7543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15" dirty="0">
                <a:solidFill>
                  <a:srgbClr val="6C6D70"/>
                </a:solidFill>
                <a:latin typeface="Helvetica-BoldOblique"/>
                <a:cs typeface="Helvetica-BoldOblique"/>
              </a:rPr>
              <a:t>O</a:t>
            </a:r>
            <a:r>
              <a:rPr sz="1600" b="1" i="1" spc="-10" dirty="0">
                <a:solidFill>
                  <a:srgbClr val="6C6D70"/>
                </a:solidFill>
                <a:latin typeface="Helvetica-BoldOblique"/>
                <a:cs typeface="Helvetica-BoldOblique"/>
              </a:rPr>
              <a:t>utput</a:t>
            </a: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:</a:t>
            </a:r>
            <a:endParaRPr sz="1600">
              <a:latin typeface="Helvetica-BoldOblique"/>
              <a:cs typeface="Helvetica-BoldObliqu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69058" y="4501896"/>
            <a:ext cx="4750435" cy="1456055"/>
          </a:xfrm>
          <a:custGeom>
            <a:avLst/>
            <a:gdLst/>
            <a:ahLst/>
            <a:cxnLst/>
            <a:rect l="l" t="t" r="r" b="b"/>
            <a:pathLst>
              <a:path w="4750434" h="1456054">
                <a:moveTo>
                  <a:pt x="4750397" y="860973"/>
                </a:moveTo>
                <a:lnTo>
                  <a:pt x="4747311" y="813157"/>
                </a:lnTo>
                <a:lnTo>
                  <a:pt x="4732379" y="765415"/>
                </a:lnTo>
                <a:lnTo>
                  <a:pt x="4705486" y="717984"/>
                </a:lnTo>
                <a:lnTo>
                  <a:pt x="4666518" y="671100"/>
                </a:lnTo>
                <a:lnTo>
                  <a:pt x="4615359" y="625000"/>
                </a:lnTo>
                <a:lnTo>
                  <a:pt x="4551896" y="579922"/>
                </a:lnTo>
                <a:lnTo>
                  <a:pt x="4515514" y="557840"/>
                </a:lnTo>
                <a:lnTo>
                  <a:pt x="4476013" y="536101"/>
                </a:lnTo>
                <a:lnTo>
                  <a:pt x="4433378" y="514737"/>
                </a:lnTo>
                <a:lnTo>
                  <a:pt x="4387596" y="493776"/>
                </a:lnTo>
                <a:lnTo>
                  <a:pt x="4316892" y="464671"/>
                </a:lnTo>
                <a:lnTo>
                  <a:pt x="4279872" y="450773"/>
                </a:lnTo>
                <a:lnTo>
                  <a:pt x="4241786" y="437312"/>
                </a:lnTo>
                <a:lnTo>
                  <a:pt x="4202669" y="424291"/>
                </a:lnTo>
                <a:lnTo>
                  <a:pt x="4162556" y="411712"/>
                </a:lnTo>
                <a:lnTo>
                  <a:pt x="4121480" y="399575"/>
                </a:lnTo>
                <a:lnTo>
                  <a:pt x="4079477" y="387884"/>
                </a:lnTo>
                <a:lnTo>
                  <a:pt x="4036582" y="376639"/>
                </a:lnTo>
                <a:lnTo>
                  <a:pt x="3992828" y="365843"/>
                </a:lnTo>
                <a:lnTo>
                  <a:pt x="3948251" y="355497"/>
                </a:lnTo>
                <a:lnTo>
                  <a:pt x="3902884" y="345603"/>
                </a:lnTo>
                <a:lnTo>
                  <a:pt x="3856764" y="336162"/>
                </a:lnTo>
                <a:lnTo>
                  <a:pt x="3809923" y="327177"/>
                </a:lnTo>
                <a:lnTo>
                  <a:pt x="3762398" y="318649"/>
                </a:lnTo>
                <a:lnTo>
                  <a:pt x="3714222" y="310580"/>
                </a:lnTo>
                <a:lnTo>
                  <a:pt x="3665430" y="302971"/>
                </a:lnTo>
                <a:lnTo>
                  <a:pt x="3616057" y="295825"/>
                </a:lnTo>
                <a:lnTo>
                  <a:pt x="3566137" y="289143"/>
                </a:lnTo>
                <a:lnTo>
                  <a:pt x="3515705" y="282926"/>
                </a:lnTo>
                <a:lnTo>
                  <a:pt x="3464795" y="277178"/>
                </a:lnTo>
                <a:lnTo>
                  <a:pt x="3413443" y="271898"/>
                </a:lnTo>
                <a:lnTo>
                  <a:pt x="3361683" y="267090"/>
                </a:lnTo>
                <a:lnTo>
                  <a:pt x="3309549" y="262755"/>
                </a:lnTo>
                <a:lnTo>
                  <a:pt x="3257075" y="258894"/>
                </a:lnTo>
                <a:lnTo>
                  <a:pt x="3204298" y="255509"/>
                </a:lnTo>
                <a:lnTo>
                  <a:pt x="3151251" y="252603"/>
                </a:lnTo>
                <a:lnTo>
                  <a:pt x="3097968" y="250176"/>
                </a:lnTo>
                <a:lnTo>
                  <a:pt x="3044485" y="248230"/>
                </a:lnTo>
                <a:lnTo>
                  <a:pt x="2990836" y="246768"/>
                </a:lnTo>
                <a:lnTo>
                  <a:pt x="2937056" y="245791"/>
                </a:lnTo>
                <a:lnTo>
                  <a:pt x="2885760" y="245325"/>
                </a:lnTo>
                <a:lnTo>
                  <a:pt x="2829239" y="245299"/>
                </a:lnTo>
                <a:lnTo>
                  <a:pt x="2775272" y="245788"/>
                </a:lnTo>
                <a:lnTo>
                  <a:pt x="2721313" y="246768"/>
                </a:lnTo>
                <a:lnTo>
                  <a:pt x="2667395" y="248242"/>
                </a:lnTo>
                <a:lnTo>
                  <a:pt x="2613553" y="250212"/>
                </a:lnTo>
                <a:lnTo>
                  <a:pt x="2559822" y="252679"/>
                </a:lnTo>
                <a:lnTo>
                  <a:pt x="2506237" y="255644"/>
                </a:lnTo>
                <a:lnTo>
                  <a:pt x="2452832" y="259111"/>
                </a:lnTo>
                <a:lnTo>
                  <a:pt x="2399641" y="263079"/>
                </a:lnTo>
                <a:lnTo>
                  <a:pt x="2346700" y="267552"/>
                </a:lnTo>
                <a:lnTo>
                  <a:pt x="2294043" y="272531"/>
                </a:lnTo>
                <a:lnTo>
                  <a:pt x="2241705" y="278018"/>
                </a:lnTo>
                <a:lnTo>
                  <a:pt x="2189719" y="284014"/>
                </a:lnTo>
                <a:lnTo>
                  <a:pt x="2138122" y="290521"/>
                </a:lnTo>
                <a:lnTo>
                  <a:pt x="2086947" y="297541"/>
                </a:lnTo>
                <a:lnTo>
                  <a:pt x="2036229" y="305075"/>
                </a:lnTo>
                <a:lnTo>
                  <a:pt x="1986002" y="313126"/>
                </a:lnTo>
                <a:lnTo>
                  <a:pt x="1936302" y="321695"/>
                </a:lnTo>
                <a:lnTo>
                  <a:pt x="1887163" y="330784"/>
                </a:lnTo>
                <a:lnTo>
                  <a:pt x="1838619" y="340395"/>
                </a:lnTo>
                <a:lnTo>
                  <a:pt x="1790705" y="350529"/>
                </a:lnTo>
                <a:lnTo>
                  <a:pt x="1743456" y="361188"/>
                </a:lnTo>
                <a:lnTo>
                  <a:pt x="0" y="0"/>
                </a:lnTo>
                <a:lnTo>
                  <a:pt x="1251204" y="530352"/>
                </a:lnTo>
                <a:lnTo>
                  <a:pt x="1251204" y="1170500"/>
                </a:lnTo>
                <a:lnTo>
                  <a:pt x="1272842" y="1181704"/>
                </a:lnTo>
                <a:lnTo>
                  <a:pt x="1327404" y="1207008"/>
                </a:lnTo>
                <a:lnTo>
                  <a:pt x="1398107" y="1236112"/>
                </a:lnTo>
                <a:lnTo>
                  <a:pt x="1435127" y="1250010"/>
                </a:lnTo>
                <a:lnTo>
                  <a:pt x="1473213" y="1263471"/>
                </a:lnTo>
                <a:lnTo>
                  <a:pt x="1512330" y="1276492"/>
                </a:lnTo>
                <a:lnTo>
                  <a:pt x="1552443" y="1289071"/>
                </a:lnTo>
                <a:lnTo>
                  <a:pt x="1593519" y="1301208"/>
                </a:lnTo>
                <a:lnTo>
                  <a:pt x="1635522" y="1312899"/>
                </a:lnTo>
                <a:lnTo>
                  <a:pt x="1678417" y="1324144"/>
                </a:lnTo>
                <a:lnTo>
                  <a:pt x="1722171" y="1334940"/>
                </a:lnTo>
                <a:lnTo>
                  <a:pt x="1766749" y="1345286"/>
                </a:lnTo>
                <a:lnTo>
                  <a:pt x="1812115" y="1355180"/>
                </a:lnTo>
                <a:lnTo>
                  <a:pt x="1858236" y="1364621"/>
                </a:lnTo>
                <a:lnTo>
                  <a:pt x="1905076" y="1373606"/>
                </a:lnTo>
                <a:lnTo>
                  <a:pt x="1952602" y="1382134"/>
                </a:lnTo>
                <a:lnTo>
                  <a:pt x="2000778" y="1390203"/>
                </a:lnTo>
                <a:lnTo>
                  <a:pt x="2049569" y="1397812"/>
                </a:lnTo>
                <a:lnTo>
                  <a:pt x="2098943" y="1404958"/>
                </a:lnTo>
                <a:lnTo>
                  <a:pt x="2148863" y="1411640"/>
                </a:lnTo>
                <a:lnTo>
                  <a:pt x="2199294" y="1417857"/>
                </a:lnTo>
                <a:lnTo>
                  <a:pt x="2250204" y="1423605"/>
                </a:lnTo>
                <a:lnTo>
                  <a:pt x="2301556" y="1428885"/>
                </a:lnTo>
                <a:lnTo>
                  <a:pt x="2353317" y="1433693"/>
                </a:lnTo>
                <a:lnTo>
                  <a:pt x="2405451" y="1438028"/>
                </a:lnTo>
                <a:lnTo>
                  <a:pt x="2457924" y="1441889"/>
                </a:lnTo>
                <a:lnTo>
                  <a:pt x="2510701" y="1445274"/>
                </a:lnTo>
                <a:lnTo>
                  <a:pt x="2563749" y="1448181"/>
                </a:lnTo>
                <a:lnTo>
                  <a:pt x="2617031" y="1450607"/>
                </a:lnTo>
                <a:lnTo>
                  <a:pt x="2670514" y="1452553"/>
                </a:lnTo>
                <a:lnTo>
                  <a:pt x="2724163" y="1454015"/>
                </a:lnTo>
                <a:lnTo>
                  <a:pt x="2777944" y="1454992"/>
                </a:lnTo>
                <a:lnTo>
                  <a:pt x="2829239" y="1455459"/>
                </a:lnTo>
                <a:lnTo>
                  <a:pt x="2885760" y="1455484"/>
                </a:lnTo>
                <a:lnTo>
                  <a:pt x="2939727" y="1454995"/>
                </a:lnTo>
                <a:lnTo>
                  <a:pt x="2993686" y="1454015"/>
                </a:lnTo>
                <a:lnTo>
                  <a:pt x="3047604" y="1452541"/>
                </a:lnTo>
                <a:lnTo>
                  <a:pt x="3101446" y="1450571"/>
                </a:lnTo>
                <a:lnTo>
                  <a:pt x="3155177" y="1448105"/>
                </a:lnTo>
                <a:lnTo>
                  <a:pt x="3208762" y="1445139"/>
                </a:lnTo>
                <a:lnTo>
                  <a:pt x="3262167" y="1441672"/>
                </a:lnTo>
                <a:lnTo>
                  <a:pt x="3315358" y="1437704"/>
                </a:lnTo>
                <a:lnTo>
                  <a:pt x="3368299" y="1433231"/>
                </a:lnTo>
                <a:lnTo>
                  <a:pt x="3420956" y="1428252"/>
                </a:lnTo>
                <a:lnTo>
                  <a:pt x="3473294" y="1422765"/>
                </a:lnTo>
                <a:lnTo>
                  <a:pt x="3525280" y="1416769"/>
                </a:lnTo>
                <a:lnTo>
                  <a:pt x="3576877" y="1410262"/>
                </a:lnTo>
                <a:lnTo>
                  <a:pt x="3628052" y="1403242"/>
                </a:lnTo>
                <a:lnTo>
                  <a:pt x="3678770" y="1395708"/>
                </a:lnTo>
                <a:lnTo>
                  <a:pt x="3728997" y="1387657"/>
                </a:lnTo>
                <a:lnTo>
                  <a:pt x="3778697" y="1379088"/>
                </a:lnTo>
                <a:lnTo>
                  <a:pt x="3827837" y="1369999"/>
                </a:lnTo>
                <a:lnTo>
                  <a:pt x="3876381" y="1360388"/>
                </a:lnTo>
                <a:lnTo>
                  <a:pt x="3924294" y="1350254"/>
                </a:lnTo>
                <a:lnTo>
                  <a:pt x="3971544" y="1339596"/>
                </a:lnTo>
                <a:lnTo>
                  <a:pt x="4035303" y="1324117"/>
                </a:lnTo>
                <a:lnTo>
                  <a:pt x="4096444" y="1307947"/>
                </a:lnTo>
                <a:lnTo>
                  <a:pt x="4154954" y="1291114"/>
                </a:lnTo>
                <a:lnTo>
                  <a:pt x="4210818" y="1273649"/>
                </a:lnTo>
                <a:lnTo>
                  <a:pt x="4264021" y="1255581"/>
                </a:lnTo>
                <a:lnTo>
                  <a:pt x="4314550" y="1236939"/>
                </a:lnTo>
                <a:lnTo>
                  <a:pt x="4362389" y="1217753"/>
                </a:lnTo>
                <a:lnTo>
                  <a:pt x="4407525" y="1198054"/>
                </a:lnTo>
                <a:lnTo>
                  <a:pt x="4449943" y="1177869"/>
                </a:lnTo>
                <a:lnTo>
                  <a:pt x="4489629" y="1157230"/>
                </a:lnTo>
                <a:lnTo>
                  <a:pt x="4526568" y="1136165"/>
                </a:lnTo>
                <a:lnTo>
                  <a:pt x="4560747" y="1114704"/>
                </a:lnTo>
                <a:lnTo>
                  <a:pt x="4592150" y="1092877"/>
                </a:lnTo>
                <a:lnTo>
                  <a:pt x="4646574" y="1048242"/>
                </a:lnTo>
                <a:lnTo>
                  <a:pt x="4689726" y="1002498"/>
                </a:lnTo>
                <a:lnTo>
                  <a:pt x="4721490" y="955881"/>
                </a:lnTo>
                <a:lnTo>
                  <a:pt x="4741752" y="908627"/>
                </a:lnTo>
                <a:lnTo>
                  <a:pt x="4747534" y="884835"/>
                </a:lnTo>
                <a:lnTo>
                  <a:pt x="4750397" y="860973"/>
                </a:lnTo>
                <a:close/>
              </a:path>
              <a:path w="4750434" h="1456054">
                <a:moveTo>
                  <a:pt x="1251204" y="1170500"/>
                </a:moveTo>
                <a:lnTo>
                  <a:pt x="1251204" y="530352"/>
                </a:lnTo>
                <a:lnTo>
                  <a:pt x="1202434" y="556750"/>
                </a:lnTo>
                <a:lnTo>
                  <a:pt x="1158231" y="583713"/>
                </a:lnTo>
                <a:lnTo>
                  <a:pt x="1118586" y="611183"/>
                </a:lnTo>
                <a:lnTo>
                  <a:pt x="1083493" y="639106"/>
                </a:lnTo>
                <a:lnTo>
                  <a:pt x="1052946" y="667426"/>
                </a:lnTo>
                <a:lnTo>
                  <a:pt x="1026937" y="696087"/>
                </a:lnTo>
                <a:lnTo>
                  <a:pt x="988511" y="754210"/>
                </a:lnTo>
                <a:lnTo>
                  <a:pt x="968161" y="813032"/>
                </a:lnTo>
                <a:lnTo>
                  <a:pt x="964748" y="842566"/>
                </a:lnTo>
                <a:lnTo>
                  <a:pt x="965835" y="872109"/>
                </a:lnTo>
                <a:lnTo>
                  <a:pt x="981478" y="930994"/>
                </a:lnTo>
                <a:lnTo>
                  <a:pt x="1015040" y="989245"/>
                </a:lnTo>
                <a:lnTo>
                  <a:pt x="1066466" y="1046416"/>
                </a:lnTo>
                <a:lnTo>
                  <a:pt x="1098862" y="1074458"/>
                </a:lnTo>
                <a:lnTo>
                  <a:pt x="1135704" y="1102063"/>
                </a:lnTo>
                <a:lnTo>
                  <a:pt x="1176986" y="1129176"/>
                </a:lnTo>
                <a:lnTo>
                  <a:pt x="1222701" y="1155742"/>
                </a:lnTo>
                <a:lnTo>
                  <a:pt x="1251204" y="1170500"/>
                </a:lnTo>
                <a:close/>
              </a:path>
            </a:pathLst>
          </a:custGeom>
          <a:solidFill>
            <a:srgbClr val="00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490091" y="4922010"/>
            <a:ext cx="24695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Helvetica"/>
                <a:cs typeface="Helvetica"/>
              </a:rPr>
              <a:t>Observe </a:t>
            </a:r>
            <a:r>
              <a:rPr sz="1800" b="1" dirty="0">
                <a:solidFill>
                  <a:srgbClr val="FFFFFF"/>
                </a:solidFill>
                <a:latin typeface="Helvetica"/>
                <a:cs typeface="Helvetica"/>
              </a:rPr>
              <a:t>the output of  this </a:t>
            </a:r>
            <a:r>
              <a:rPr sz="1800" b="1" spc="-5" dirty="0">
                <a:solidFill>
                  <a:srgbClr val="FFFFFF"/>
                </a:solidFill>
                <a:latin typeface="Helvetica"/>
                <a:cs typeface="Helvetica"/>
              </a:rPr>
              <a:t>code snippet  </a:t>
            </a:r>
            <a:r>
              <a:rPr sz="1800" b="1" spc="5" dirty="0">
                <a:solidFill>
                  <a:srgbClr val="FFFFFF"/>
                </a:solidFill>
                <a:latin typeface="Helvetica"/>
                <a:cs typeface="Helvetica"/>
              </a:rPr>
              <a:t>when </a:t>
            </a:r>
            <a:r>
              <a:rPr sz="1800" b="1" spc="-10" dirty="0">
                <a:solidFill>
                  <a:srgbClr val="FFFFFF"/>
                </a:solidFill>
                <a:latin typeface="Helvetica"/>
                <a:cs typeface="Helvetica"/>
              </a:rPr>
              <a:t>value </a:t>
            </a:r>
            <a:r>
              <a:rPr sz="1800" b="1" dirty="0">
                <a:solidFill>
                  <a:srgbClr val="FFFFFF"/>
                </a:solidFill>
                <a:latin typeface="Helvetica"/>
                <a:cs typeface="Helvetica"/>
              </a:rPr>
              <a:t>of </a:t>
            </a:r>
            <a:r>
              <a:rPr sz="1800" b="1" spc="-20" dirty="0">
                <a:solidFill>
                  <a:srgbClr val="FFFFFF"/>
                </a:solidFill>
                <a:latin typeface="Helvetica"/>
                <a:cs typeface="Helvetica"/>
              </a:rPr>
              <a:t>var </a:t>
            </a:r>
            <a:r>
              <a:rPr sz="1800" b="1" dirty="0">
                <a:solidFill>
                  <a:srgbClr val="FFFFFF"/>
                </a:solidFill>
                <a:latin typeface="Helvetica"/>
                <a:cs typeface="Helvetica"/>
              </a:rPr>
              <a:t>=</a:t>
            </a:r>
            <a:r>
              <a:rPr sz="1800" b="1" spc="-30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Helvetica"/>
                <a:cs typeface="Helvetica"/>
              </a:rPr>
              <a:t>5?</a:t>
            </a:r>
            <a:endParaRPr sz="1800">
              <a:latin typeface="Helvetica"/>
              <a:cs typeface="Helvetica"/>
            </a:endParaRPr>
          </a:p>
        </p:txBody>
      </p:sp>
      <p:pic>
        <p:nvPicPr>
          <p:cNvPr id="17" name="Shape 502">
            <a:extLst>
              <a:ext uri="{FF2B5EF4-FFF2-40B4-BE49-F238E27FC236}">
                <a16:creationId xmlns:a16="http://schemas.microsoft.com/office/drawing/2014/main" id="{7FD17388-4B67-45EB-883C-39A373E101F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7006" y="8794385"/>
            <a:ext cx="2262187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hlinkClick r:id="rId3"/>
            <a:extLst>
              <a:ext uri="{FF2B5EF4-FFF2-40B4-BE49-F238E27FC236}">
                <a16:creationId xmlns:a16="http://schemas.microsoft.com/office/drawing/2014/main" id="{6356E24E-04AA-CB42-966D-812A8240E9A4}"/>
              </a:ext>
            </a:extLst>
          </p:cNvPr>
          <p:cNvSpPr txBox="1"/>
          <p:nvPr/>
        </p:nvSpPr>
        <p:spPr>
          <a:xfrm>
            <a:off x="2770608" y="7021141"/>
            <a:ext cx="597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https://py3.codeskulptor.org/#user305_z0JE29YV7idHkFh.py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460" y="681472"/>
            <a:ext cx="7843640" cy="6600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Iterative </a:t>
            </a:r>
            <a:r>
              <a:rPr spc="-5" dirty="0"/>
              <a:t>Statements -</a:t>
            </a:r>
            <a:r>
              <a:rPr spc="-25" dirty="0"/>
              <a:t> </a:t>
            </a:r>
            <a:r>
              <a:rPr spc="-5" dirty="0"/>
              <a:t>continue</a:t>
            </a:r>
          </a:p>
        </p:txBody>
      </p:sp>
      <p:sp>
        <p:nvSpPr>
          <p:cNvPr id="3" name="object 3"/>
          <p:cNvSpPr/>
          <p:nvPr/>
        </p:nvSpPr>
        <p:spPr>
          <a:xfrm>
            <a:off x="1782958" y="2951988"/>
            <a:ext cx="3545204" cy="2308860"/>
          </a:xfrm>
          <a:custGeom>
            <a:avLst/>
            <a:gdLst/>
            <a:ahLst/>
            <a:cxnLst/>
            <a:rect l="l" t="t" r="r" b="b"/>
            <a:pathLst>
              <a:path w="3545204" h="2308860">
                <a:moveTo>
                  <a:pt x="0" y="0"/>
                </a:moveTo>
                <a:lnTo>
                  <a:pt x="0" y="2308860"/>
                </a:lnTo>
                <a:lnTo>
                  <a:pt x="3544824" y="2308860"/>
                </a:lnTo>
                <a:lnTo>
                  <a:pt x="3544824" y="0"/>
                </a:lnTo>
                <a:lnTo>
                  <a:pt x="0" y="0"/>
                </a:lnTo>
                <a:close/>
              </a:path>
            </a:pathLst>
          </a:custGeom>
          <a:solidFill>
            <a:srgbClr val="D1E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7718" y="2938272"/>
            <a:ext cx="3575685" cy="2336800"/>
          </a:xfrm>
          <a:custGeom>
            <a:avLst/>
            <a:gdLst/>
            <a:ahLst/>
            <a:cxnLst/>
            <a:rect l="l" t="t" r="r" b="b"/>
            <a:pathLst>
              <a:path w="3575685" h="2336800">
                <a:moveTo>
                  <a:pt x="3575304" y="2330196"/>
                </a:moveTo>
                <a:lnTo>
                  <a:pt x="3575304" y="6096"/>
                </a:lnTo>
                <a:lnTo>
                  <a:pt x="3569208" y="0"/>
                </a:lnTo>
                <a:lnTo>
                  <a:pt x="7620" y="0"/>
                </a:lnTo>
                <a:lnTo>
                  <a:pt x="0" y="6096"/>
                </a:lnTo>
                <a:lnTo>
                  <a:pt x="0" y="2330196"/>
                </a:lnTo>
                <a:lnTo>
                  <a:pt x="7620" y="2336292"/>
                </a:lnTo>
                <a:lnTo>
                  <a:pt x="15240" y="2336292"/>
                </a:lnTo>
                <a:lnTo>
                  <a:pt x="15240" y="28956"/>
                </a:lnTo>
                <a:lnTo>
                  <a:pt x="28956" y="13716"/>
                </a:lnTo>
                <a:lnTo>
                  <a:pt x="28956" y="28956"/>
                </a:lnTo>
                <a:lnTo>
                  <a:pt x="3546348" y="28956"/>
                </a:lnTo>
                <a:lnTo>
                  <a:pt x="3546348" y="13716"/>
                </a:lnTo>
                <a:lnTo>
                  <a:pt x="3560064" y="28956"/>
                </a:lnTo>
                <a:lnTo>
                  <a:pt x="3560064" y="2336292"/>
                </a:lnTo>
                <a:lnTo>
                  <a:pt x="3569208" y="2336292"/>
                </a:lnTo>
                <a:lnTo>
                  <a:pt x="3575304" y="2330196"/>
                </a:lnTo>
                <a:close/>
              </a:path>
              <a:path w="3575685" h="2336800">
                <a:moveTo>
                  <a:pt x="28956" y="28956"/>
                </a:moveTo>
                <a:lnTo>
                  <a:pt x="28956" y="13716"/>
                </a:lnTo>
                <a:lnTo>
                  <a:pt x="15240" y="28956"/>
                </a:lnTo>
                <a:lnTo>
                  <a:pt x="28956" y="28956"/>
                </a:lnTo>
                <a:close/>
              </a:path>
              <a:path w="3575685" h="2336800">
                <a:moveTo>
                  <a:pt x="28956" y="2308860"/>
                </a:moveTo>
                <a:lnTo>
                  <a:pt x="28956" y="28956"/>
                </a:lnTo>
                <a:lnTo>
                  <a:pt x="15240" y="28956"/>
                </a:lnTo>
                <a:lnTo>
                  <a:pt x="15240" y="2308860"/>
                </a:lnTo>
                <a:lnTo>
                  <a:pt x="28956" y="2308860"/>
                </a:lnTo>
                <a:close/>
              </a:path>
              <a:path w="3575685" h="2336800">
                <a:moveTo>
                  <a:pt x="3560064" y="2308860"/>
                </a:moveTo>
                <a:lnTo>
                  <a:pt x="15240" y="2308860"/>
                </a:lnTo>
                <a:lnTo>
                  <a:pt x="28956" y="2322576"/>
                </a:lnTo>
                <a:lnTo>
                  <a:pt x="28956" y="2336292"/>
                </a:lnTo>
                <a:lnTo>
                  <a:pt x="3546348" y="2336292"/>
                </a:lnTo>
                <a:lnTo>
                  <a:pt x="3546348" y="2322576"/>
                </a:lnTo>
                <a:lnTo>
                  <a:pt x="3560064" y="2308860"/>
                </a:lnTo>
                <a:close/>
              </a:path>
              <a:path w="3575685" h="2336800">
                <a:moveTo>
                  <a:pt x="28956" y="2336292"/>
                </a:moveTo>
                <a:lnTo>
                  <a:pt x="28956" y="2322576"/>
                </a:lnTo>
                <a:lnTo>
                  <a:pt x="15240" y="2308860"/>
                </a:lnTo>
                <a:lnTo>
                  <a:pt x="15240" y="2336292"/>
                </a:lnTo>
                <a:lnTo>
                  <a:pt x="28956" y="2336292"/>
                </a:lnTo>
                <a:close/>
              </a:path>
              <a:path w="3575685" h="2336800">
                <a:moveTo>
                  <a:pt x="3560064" y="28956"/>
                </a:moveTo>
                <a:lnTo>
                  <a:pt x="3546348" y="13716"/>
                </a:lnTo>
                <a:lnTo>
                  <a:pt x="3546348" y="28956"/>
                </a:lnTo>
                <a:lnTo>
                  <a:pt x="3560064" y="28956"/>
                </a:lnTo>
                <a:close/>
              </a:path>
              <a:path w="3575685" h="2336800">
                <a:moveTo>
                  <a:pt x="3560064" y="2308860"/>
                </a:moveTo>
                <a:lnTo>
                  <a:pt x="3560064" y="28956"/>
                </a:lnTo>
                <a:lnTo>
                  <a:pt x="3546348" y="28956"/>
                </a:lnTo>
                <a:lnTo>
                  <a:pt x="3546348" y="2308860"/>
                </a:lnTo>
                <a:lnTo>
                  <a:pt x="3560064" y="2308860"/>
                </a:lnTo>
                <a:close/>
              </a:path>
              <a:path w="3575685" h="2336800">
                <a:moveTo>
                  <a:pt x="3560064" y="2336292"/>
                </a:moveTo>
                <a:lnTo>
                  <a:pt x="3560064" y="2308860"/>
                </a:lnTo>
                <a:lnTo>
                  <a:pt x="3546348" y="2322576"/>
                </a:lnTo>
                <a:lnTo>
                  <a:pt x="3546348" y="2336292"/>
                </a:lnTo>
                <a:lnTo>
                  <a:pt x="3560064" y="2336292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82958" y="2980434"/>
            <a:ext cx="3545204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var =</a:t>
            </a:r>
            <a:r>
              <a:rPr sz="1600" spc="2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3</a:t>
            </a:r>
            <a:endParaRPr sz="1600">
              <a:latin typeface="Helvetica"/>
              <a:cs typeface="Helvetica"/>
            </a:endParaRPr>
          </a:p>
          <a:p>
            <a:pPr marL="8953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while var &gt;</a:t>
            </a:r>
            <a:r>
              <a:rPr sz="1600" spc="1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0:</a:t>
            </a:r>
            <a:endParaRPr sz="1600">
              <a:latin typeface="Helvetica"/>
              <a:cs typeface="Helvetica"/>
            </a:endParaRPr>
          </a:p>
          <a:p>
            <a:pPr marL="318135" marR="77470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print ("I'm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in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iteration ", var)  var -=</a:t>
            </a:r>
            <a:r>
              <a:rPr sz="1600" spc="2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1</a:t>
            </a:r>
            <a:endParaRPr sz="1600">
              <a:latin typeface="Helvetica"/>
              <a:cs typeface="Helvetica"/>
            </a:endParaRPr>
          </a:p>
          <a:p>
            <a:pPr marL="546735" marR="2221865" indent="-228600">
              <a:lnSpc>
                <a:spcPct val="100000"/>
              </a:lnSpc>
            </a:pP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if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var == 2: 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c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ont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nue</a:t>
            </a:r>
            <a:endParaRPr sz="1600">
              <a:latin typeface="Helvetica"/>
              <a:cs typeface="Helvetica"/>
            </a:endParaRPr>
          </a:p>
          <a:p>
            <a:pPr marL="318135" marR="738505" indent="22860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print ("I'm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still in if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block")  print ("I'm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still in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 while")</a:t>
            </a:r>
            <a:endParaRPr sz="1600">
              <a:latin typeface="Helvetica"/>
              <a:cs typeface="Helvetica"/>
            </a:endParaRPr>
          </a:p>
          <a:p>
            <a:pPr marL="8953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print ("I'm out of while</a:t>
            </a:r>
            <a:r>
              <a:rPr sz="1600" spc="5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loop")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21786" y="3558540"/>
            <a:ext cx="2651760" cy="1569720"/>
          </a:xfrm>
          <a:custGeom>
            <a:avLst/>
            <a:gdLst/>
            <a:ahLst/>
            <a:cxnLst/>
            <a:rect l="l" t="t" r="r" b="b"/>
            <a:pathLst>
              <a:path w="2651759" h="1569720">
                <a:moveTo>
                  <a:pt x="0" y="0"/>
                </a:moveTo>
                <a:lnTo>
                  <a:pt x="0" y="1569720"/>
                </a:lnTo>
                <a:lnTo>
                  <a:pt x="2651760" y="1569720"/>
                </a:lnTo>
                <a:lnTo>
                  <a:pt x="26517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8070" y="3544823"/>
            <a:ext cx="2679700" cy="1597660"/>
          </a:xfrm>
          <a:custGeom>
            <a:avLst/>
            <a:gdLst/>
            <a:ahLst/>
            <a:cxnLst/>
            <a:rect l="l" t="t" r="r" b="b"/>
            <a:pathLst>
              <a:path w="2679700" h="1597660">
                <a:moveTo>
                  <a:pt x="2679192" y="1591056"/>
                </a:moveTo>
                <a:lnTo>
                  <a:pt x="2679192" y="6096"/>
                </a:lnTo>
                <a:lnTo>
                  <a:pt x="2673096" y="0"/>
                </a:lnTo>
                <a:lnTo>
                  <a:pt x="6096" y="0"/>
                </a:lnTo>
                <a:lnTo>
                  <a:pt x="0" y="6096"/>
                </a:lnTo>
                <a:lnTo>
                  <a:pt x="0" y="1591056"/>
                </a:lnTo>
                <a:lnTo>
                  <a:pt x="6096" y="1597152"/>
                </a:lnTo>
                <a:lnTo>
                  <a:pt x="13716" y="1597152"/>
                </a:lnTo>
                <a:lnTo>
                  <a:pt x="13716" y="27432"/>
                </a:lnTo>
                <a:lnTo>
                  <a:pt x="28956" y="13716"/>
                </a:lnTo>
                <a:lnTo>
                  <a:pt x="28956" y="27432"/>
                </a:lnTo>
                <a:lnTo>
                  <a:pt x="2651760" y="27432"/>
                </a:lnTo>
                <a:lnTo>
                  <a:pt x="2651760" y="13716"/>
                </a:lnTo>
                <a:lnTo>
                  <a:pt x="2665476" y="27432"/>
                </a:lnTo>
                <a:lnTo>
                  <a:pt x="2665476" y="1597152"/>
                </a:lnTo>
                <a:lnTo>
                  <a:pt x="2673096" y="1597152"/>
                </a:lnTo>
                <a:lnTo>
                  <a:pt x="2679192" y="1591056"/>
                </a:lnTo>
                <a:close/>
              </a:path>
              <a:path w="2679700" h="1597660">
                <a:moveTo>
                  <a:pt x="28956" y="27432"/>
                </a:moveTo>
                <a:lnTo>
                  <a:pt x="28956" y="13716"/>
                </a:lnTo>
                <a:lnTo>
                  <a:pt x="13716" y="27432"/>
                </a:lnTo>
                <a:lnTo>
                  <a:pt x="28956" y="27432"/>
                </a:lnTo>
                <a:close/>
              </a:path>
              <a:path w="2679700" h="1597660">
                <a:moveTo>
                  <a:pt x="28956" y="1569720"/>
                </a:moveTo>
                <a:lnTo>
                  <a:pt x="28956" y="27432"/>
                </a:lnTo>
                <a:lnTo>
                  <a:pt x="13716" y="27432"/>
                </a:lnTo>
                <a:lnTo>
                  <a:pt x="13716" y="1569720"/>
                </a:lnTo>
                <a:lnTo>
                  <a:pt x="28956" y="1569720"/>
                </a:lnTo>
                <a:close/>
              </a:path>
              <a:path w="2679700" h="1597660">
                <a:moveTo>
                  <a:pt x="2665476" y="1569720"/>
                </a:moveTo>
                <a:lnTo>
                  <a:pt x="13716" y="1569720"/>
                </a:lnTo>
                <a:lnTo>
                  <a:pt x="28956" y="1583436"/>
                </a:lnTo>
                <a:lnTo>
                  <a:pt x="28956" y="1597152"/>
                </a:lnTo>
                <a:lnTo>
                  <a:pt x="2651760" y="1597152"/>
                </a:lnTo>
                <a:lnTo>
                  <a:pt x="2651760" y="1583436"/>
                </a:lnTo>
                <a:lnTo>
                  <a:pt x="2665476" y="1569720"/>
                </a:lnTo>
                <a:close/>
              </a:path>
              <a:path w="2679700" h="1597660">
                <a:moveTo>
                  <a:pt x="28956" y="1597152"/>
                </a:moveTo>
                <a:lnTo>
                  <a:pt x="28956" y="1583436"/>
                </a:lnTo>
                <a:lnTo>
                  <a:pt x="13716" y="1569720"/>
                </a:lnTo>
                <a:lnTo>
                  <a:pt x="13716" y="1597152"/>
                </a:lnTo>
                <a:lnTo>
                  <a:pt x="28956" y="1597152"/>
                </a:lnTo>
                <a:close/>
              </a:path>
              <a:path w="2679700" h="1597660">
                <a:moveTo>
                  <a:pt x="2665476" y="27432"/>
                </a:moveTo>
                <a:lnTo>
                  <a:pt x="2651760" y="13716"/>
                </a:lnTo>
                <a:lnTo>
                  <a:pt x="2651760" y="27432"/>
                </a:lnTo>
                <a:lnTo>
                  <a:pt x="2665476" y="27432"/>
                </a:lnTo>
                <a:close/>
              </a:path>
              <a:path w="2679700" h="1597660">
                <a:moveTo>
                  <a:pt x="2665476" y="1569720"/>
                </a:moveTo>
                <a:lnTo>
                  <a:pt x="2665476" y="27432"/>
                </a:lnTo>
                <a:lnTo>
                  <a:pt x="2651760" y="27432"/>
                </a:lnTo>
                <a:lnTo>
                  <a:pt x="2651760" y="1569720"/>
                </a:lnTo>
                <a:lnTo>
                  <a:pt x="2665476" y="1569720"/>
                </a:lnTo>
                <a:close/>
              </a:path>
              <a:path w="2679700" h="1597660">
                <a:moveTo>
                  <a:pt x="2665476" y="1597152"/>
                </a:moveTo>
                <a:lnTo>
                  <a:pt x="2665476" y="1569720"/>
                </a:lnTo>
                <a:lnTo>
                  <a:pt x="2651760" y="1583436"/>
                </a:lnTo>
                <a:lnTo>
                  <a:pt x="2651760" y="1597152"/>
                </a:lnTo>
                <a:lnTo>
                  <a:pt x="2665476" y="1597152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21786" y="3586986"/>
            <a:ext cx="265176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 marR="10668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I'm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in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iteration</a:t>
            </a:r>
            <a:r>
              <a:rPr sz="1600" spc="409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3  I'm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in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iteration</a:t>
            </a:r>
            <a:r>
              <a:rPr sz="1600" spc="409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2  I'm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still in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while  I'm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in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iteration</a:t>
            </a:r>
            <a:r>
              <a:rPr sz="1600" spc="409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1  I'm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still in</a:t>
            </a:r>
            <a:r>
              <a:rPr sz="1600" spc="-5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while</a:t>
            </a:r>
            <a:endParaRPr sz="1600">
              <a:latin typeface="Helvetica"/>
              <a:cs typeface="Helvetica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I'm out of while</a:t>
            </a:r>
            <a:r>
              <a:rPr sz="1600" spc="2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loop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87530" y="5675376"/>
            <a:ext cx="7315200" cy="457200"/>
          </a:xfrm>
          <a:custGeom>
            <a:avLst/>
            <a:gdLst/>
            <a:ahLst/>
            <a:cxnLst/>
            <a:rect l="l" t="t" r="r" b="b"/>
            <a:pathLst>
              <a:path w="7315200" h="457200">
                <a:moveTo>
                  <a:pt x="0" y="0"/>
                </a:moveTo>
                <a:lnTo>
                  <a:pt x="0" y="457200"/>
                </a:lnTo>
                <a:lnTo>
                  <a:pt x="7315200" y="457200"/>
                </a:lnTo>
                <a:lnTo>
                  <a:pt x="7315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FE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2958" y="5670804"/>
            <a:ext cx="7324725" cy="466725"/>
          </a:xfrm>
          <a:custGeom>
            <a:avLst/>
            <a:gdLst/>
            <a:ahLst/>
            <a:cxnLst/>
            <a:rect l="l" t="t" r="r" b="b"/>
            <a:pathLst>
              <a:path w="7324725" h="466725">
                <a:moveTo>
                  <a:pt x="7324344" y="464820"/>
                </a:moveTo>
                <a:lnTo>
                  <a:pt x="7324344" y="1524"/>
                </a:lnTo>
                <a:lnTo>
                  <a:pt x="7321296" y="0"/>
                </a:lnTo>
                <a:lnTo>
                  <a:pt x="1524" y="0"/>
                </a:lnTo>
                <a:lnTo>
                  <a:pt x="0" y="1524"/>
                </a:lnTo>
                <a:lnTo>
                  <a:pt x="0" y="464820"/>
                </a:lnTo>
                <a:lnTo>
                  <a:pt x="1524" y="466344"/>
                </a:lnTo>
                <a:lnTo>
                  <a:pt x="4572" y="466344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7315200" y="9144"/>
                </a:lnTo>
                <a:lnTo>
                  <a:pt x="7315200" y="4572"/>
                </a:lnTo>
                <a:lnTo>
                  <a:pt x="7319772" y="9144"/>
                </a:lnTo>
                <a:lnTo>
                  <a:pt x="7319772" y="466344"/>
                </a:lnTo>
                <a:lnTo>
                  <a:pt x="7321296" y="466344"/>
                </a:lnTo>
                <a:lnTo>
                  <a:pt x="7324344" y="464820"/>
                </a:lnTo>
                <a:close/>
              </a:path>
              <a:path w="7324725" h="466725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7324725" h="466725">
                <a:moveTo>
                  <a:pt x="9144" y="45720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457200"/>
                </a:lnTo>
                <a:lnTo>
                  <a:pt x="9144" y="457200"/>
                </a:lnTo>
                <a:close/>
              </a:path>
              <a:path w="7324725" h="466725">
                <a:moveTo>
                  <a:pt x="7319772" y="457200"/>
                </a:moveTo>
                <a:lnTo>
                  <a:pt x="4572" y="457200"/>
                </a:lnTo>
                <a:lnTo>
                  <a:pt x="9144" y="461772"/>
                </a:lnTo>
                <a:lnTo>
                  <a:pt x="9144" y="466344"/>
                </a:lnTo>
                <a:lnTo>
                  <a:pt x="7315200" y="466344"/>
                </a:lnTo>
                <a:lnTo>
                  <a:pt x="7315200" y="461772"/>
                </a:lnTo>
                <a:lnTo>
                  <a:pt x="7319772" y="457200"/>
                </a:lnTo>
                <a:close/>
              </a:path>
              <a:path w="7324725" h="466725">
                <a:moveTo>
                  <a:pt x="9144" y="466344"/>
                </a:moveTo>
                <a:lnTo>
                  <a:pt x="9144" y="461772"/>
                </a:lnTo>
                <a:lnTo>
                  <a:pt x="4572" y="457200"/>
                </a:lnTo>
                <a:lnTo>
                  <a:pt x="4572" y="466344"/>
                </a:lnTo>
                <a:lnTo>
                  <a:pt x="9144" y="466344"/>
                </a:lnTo>
                <a:close/>
              </a:path>
              <a:path w="7324725" h="466725">
                <a:moveTo>
                  <a:pt x="7319772" y="9144"/>
                </a:moveTo>
                <a:lnTo>
                  <a:pt x="7315200" y="4572"/>
                </a:lnTo>
                <a:lnTo>
                  <a:pt x="7315200" y="9144"/>
                </a:lnTo>
                <a:lnTo>
                  <a:pt x="7319772" y="9144"/>
                </a:lnTo>
                <a:close/>
              </a:path>
              <a:path w="7324725" h="466725">
                <a:moveTo>
                  <a:pt x="7319772" y="457200"/>
                </a:moveTo>
                <a:lnTo>
                  <a:pt x="7319772" y="9144"/>
                </a:lnTo>
                <a:lnTo>
                  <a:pt x="7315200" y="9144"/>
                </a:lnTo>
                <a:lnTo>
                  <a:pt x="7315200" y="457200"/>
                </a:lnTo>
                <a:lnTo>
                  <a:pt x="7319772" y="457200"/>
                </a:lnTo>
                <a:close/>
              </a:path>
              <a:path w="7324725" h="466725">
                <a:moveTo>
                  <a:pt x="7319772" y="466344"/>
                </a:moveTo>
                <a:lnTo>
                  <a:pt x="7319772" y="457200"/>
                </a:lnTo>
                <a:lnTo>
                  <a:pt x="7315200" y="461772"/>
                </a:lnTo>
                <a:lnTo>
                  <a:pt x="7315200" y="466344"/>
                </a:lnTo>
                <a:lnTo>
                  <a:pt x="7319772" y="466344"/>
                </a:lnTo>
                <a:close/>
              </a:path>
            </a:pathLst>
          </a:custGeom>
          <a:solidFill>
            <a:srgbClr val="3536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87530" y="6208776"/>
            <a:ext cx="7315200" cy="457200"/>
          </a:xfrm>
          <a:custGeom>
            <a:avLst/>
            <a:gdLst/>
            <a:ahLst/>
            <a:cxnLst/>
            <a:rect l="l" t="t" r="r" b="b"/>
            <a:pathLst>
              <a:path w="7315200" h="457200">
                <a:moveTo>
                  <a:pt x="0" y="0"/>
                </a:moveTo>
                <a:lnTo>
                  <a:pt x="0" y="457200"/>
                </a:lnTo>
                <a:lnTo>
                  <a:pt x="7315200" y="457200"/>
                </a:lnTo>
                <a:lnTo>
                  <a:pt x="7315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CD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82958" y="6204204"/>
            <a:ext cx="7324725" cy="466725"/>
          </a:xfrm>
          <a:custGeom>
            <a:avLst/>
            <a:gdLst/>
            <a:ahLst/>
            <a:cxnLst/>
            <a:rect l="l" t="t" r="r" b="b"/>
            <a:pathLst>
              <a:path w="7324725" h="466725">
                <a:moveTo>
                  <a:pt x="7324344" y="464820"/>
                </a:moveTo>
                <a:lnTo>
                  <a:pt x="7324344" y="1524"/>
                </a:lnTo>
                <a:lnTo>
                  <a:pt x="7321296" y="0"/>
                </a:lnTo>
                <a:lnTo>
                  <a:pt x="1524" y="0"/>
                </a:lnTo>
                <a:lnTo>
                  <a:pt x="0" y="1524"/>
                </a:lnTo>
                <a:lnTo>
                  <a:pt x="0" y="464820"/>
                </a:lnTo>
                <a:lnTo>
                  <a:pt x="1524" y="466344"/>
                </a:lnTo>
                <a:lnTo>
                  <a:pt x="4572" y="466344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7315200" y="9144"/>
                </a:lnTo>
                <a:lnTo>
                  <a:pt x="7315200" y="4572"/>
                </a:lnTo>
                <a:lnTo>
                  <a:pt x="7319772" y="9144"/>
                </a:lnTo>
                <a:lnTo>
                  <a:pt x="7319772" y="466344"/>
                </a:lnTo>
                <a:lnTo>
                  <a:pt x="7321296" y="466344"/>
                </a:lnTo>
                <a:lnTo>
                  <a:pt x="7324344" y="464820"/>
                </a:lnTo>
                <a:close/>
              </a:path>
              <a:path w="7324725" h="466725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7324725" h="466725">
                <a:moveTo>
                  <a:pt x="9144" y="45720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457200"/>
                </a:lnTo>
                <a:lnTo>
                  <a:pt x="9144" y="457200"/>
                </a:lnTo>
                <a:close/>
              </a:path>
              <a:path w="7324725" h="466725">
                <a:moveTo>
                  <a:pt x="7319772" y="457200"/>
                </a:moveTo>
                <a:lnTo>
                  <a:pt x="4572" y="457200"/>
                </a:lnTo>
                <a:lnTo>
                  <a:pt x="9144" y="461772"/>
                </a:lnTo>
                <a:lnTo>
                  <a:pt x="9144" y="466344"/>
                </a:lnTo>
                <a:lnTo>
                  <a:pt x="7315200" y="466344"/>
                </a:lnTo>
                <a:lnTo>
                  <a:pt x="7315200" y="461772"/>
                </a:lnTo>
                <a:lnTo>
                  <a:pt x="7319772" y="457200"/>
                </a:lnTo>
                <a:close/>
              </a:path>
              <a:path w="7324725" h="466725">
                <a:moveTo>
                  <a:pt x="9144" y="466344"/>
                </a:moveTo>
                <a:lnTo>
                  <a:pt x="9144" y="461772"/>
                </a:lnTo>
                <a:lnTo>
                  <a:pt x="4572" y="457200"/>
                </a:lnTo>
                <a:lnTo>
                  <a:pt x="4572" y="466344"/>
                </a:lnTo>
                <a:lnTo>
                  <a:pt x="9144" y="466344"/>
                </a:lnTo>
                <a:close/>
              </a:path>
              <a:path w="7324725" h="466725">
                <a:moveTo>
                  <a:pt x="7319772" y="9144"/>
                </a:moveTo>
                <a:lnTo>
                  <a:pt x="7315200" y="4572"/>
                </a:lnTo>
                <a:lnTo>
                  <a:pt x="7315200" y="9144"/>
                </a:lnTo>
                <a:lnTo>
                  <a:pt x="7319772" y="9144"/>
                </a:lnTo>
                <a:close/>
              </a:path>
              <a:path w="7324725" h="466725">
                <a:moveTo>
                  <a:pt x="7319772" y="457200"/>
                </a:moveTo>
                <a:lnTo>
                  <a:pt x="7319772" y="9144"/>
                </a:lnTo>
                <a:lnTo>
                  <a:pt x="7315200" y="9144"/>
                </a:lnTo>
                <a:lnTo>
                  <a:pt x="7315200" y="457200"/>
                </a:lnTo>
                <a:lnTo>
                  <a:pt x="7319772" y="457200"/>
                </a:lnTo>
                <a:close/>
              </a:path>
              <a:path w="7324725" h="466725">
                <a:moveTo>
                  <a:pt x="7319772" y="466344"/>
                </a:moveTo>
                <a:lnTo>
                  <a:pt x="7319772" y="457200"/>
                </a:lnTo>
                <a:lnTo>
                  <a:pt x="7315200" y="461772"/>
                </a:lnTo>
                <a:lnTo>
                  <a:pt x="7315200" y="466344"/>
                </a:lnTo>
                <a:lnTo>
                  <a:pt x="7319772" y="466344"/>
                </a:lnTo>
                <a:close/>
              </a:path>
            </a:pathLst>
          </a:custGeom>
          <a:solidFill>
            <a:srgbClr val="3536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87530" y="5755637"/>
            <a:ext cx="7315200" cy="802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Demo: Assignment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19: </a:t>
            </a: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continue</a:t>
            </a:r>
            <a:r>
              <a:rPr sz="1600" b="1" spc="7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statement</a:t>
            </a:r>
            <a:endParaRPr sz="16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</a:pP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Guided Activity: Assignment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20: Iteration </a:t>
            </a: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Control </a:t>
            </a:r>
            <a:r>
              <a:rPr sz="1600" b="1" spc="-5" dirty="0">
                <a:solidFill>
                  <a:srgbClr val="6C6D70"/>
                </a:solidFill>
                <a:latin typeface="Helvetica"/>
                <a:cs typeface="Helvetica"/>
              </a:rPr>
              <a:t>Structure -</a:t>
            </a:r>
            <a:r>
              <a:rPr sz="1600" b="1" spc="24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b="1" spc="-10" dirty="0">
                <a:solidFill>
                  <a:srgbClr val="6C6D70"/>
                </a:solidFill>
                <a:latin typeface="Helvetica"/>
                <a:cs typeface="Helvetica"/>
              </a:rPr>
              <a:t>Debugging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6108" y="1486915"/>
            <a:ext cx="8122920" cy="1348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Font typeface="Helvetica"/>
              <a:buChar char="–"/>
              <a:tabLst>
                <a:tab pos="238760" algn="l"/>
              </a:tabLst>
            </a:pPr>
            <a:r>
              <a:rPr sz="1800" b="1" spc="-5" dirty="0">
                <a:solidFill>
                  <a:srgbClr val="6C6D70"/>
                </a:solidFill>
                <a:latin typeface="Helvetica"/>
                <a:cs typeface="Helvetica"/>
              </a:rPr>
              <a:t>continue</a:t>
            </a:r>
            <a:r>
              <a:rPr sz="1800" b="1" spc="-2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statement:</a:t>
            </a:r>
            <a:endParaRPr sz="1800">
              <a:latin typeface="Helvetica"/>
              <a:cs typeface="Helvetica"/>
            </a:endParaRPr>
          </a:p>
          <a:p>
            <a:pPr marL="469900" marR="5080" lvl="1" indent="-231775">
              <a:lnSpc>
                <a:spcPct val="110000"/>
              </a:lnSpc>
              <a:spcBef>
                <a:spcPts val="1220"/>
              </a:spcBef>
              <a:buClr>
                <a:srgbClr val="007BC3"/>
              </a:buClr>
              <a:buChar char="•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Causes the loop to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skip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the remainder of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its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body and immediately retest </a:t>
            </a:r>
            <a:r>
              <a:rPr sz="1600" dirty="0">
                <a:solidFill>
                  <a:srgbClr val="6C6D70"/>
                </a:solidFill>
                <a:latin typeface="Helvetica"/>
                <a:cs typeface="Helvetica"/>
              </a:rPr>
              <a:t>its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condition  prior to</a:t>
            </a:r>
            <a:r>
              <a:rPr sz="1600" spc="1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Helvetica"/>
                <a:cs typeface="Helvetica"/>
              </a:rPr>
              <a:t>reiterating.</a:t>
            </a:r>
            <a:endParaRPr sz="1600">
              <a:latin typeface="Helvetica"/>
              <a:cs typeface="Helvetica"/>
            </a:endParaRPr>
          </a:p>
          <a:p>
            <a:pPr marL="561340">
              <a:lnSpc>
                <a:spcPct val="100000"/>
              </a:lnSpc>
              <a:spcBef>
                <a:spcPts val="885"/>
              </a:spcBef>
            </a:pP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Example:</a:t>
            </a:r>
            <a:endParaRPr sz="1600">
              <a:latin typeface="Helvetica-BoldOblique"/>
              <a:cs typeface="Helvetica-BoldObliqu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82243" y="3210558"/>
            <a:ext cx="7543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15" dirty="0">
                <a:solidFill>
                  <a:srgbClr val="6C6D70"/>
                </a:solidFill>
                <a:latin typeface="Helvetica-BoldOblique"/>
                <a:cs typeface="Helvetica-BoldOblique"/>
              </a:rPr>
              <a:t>O</a:t>
            </a:r>
            <a:r>
              <a:rPr sz="1600" b="1" i="1" spc="-10" dirty="0">
                <a:solidFill>
                  <a:srgbClr val="6C6D70"/>
                </a:solidFill>
                <a:latin typeface="Helvetica-BoldOblique"/>
                <a:cs typeface="Helvetica-BoldOblique"/>
              </a:rPr>
              <a:t>utput</a:t>
            </a: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:</a:t>
            </a:r>
            <a:endParaRPr sz="1600">
              <a:latin typeface="Helvetica-BoldOblique"/>
              <a:cs typeface="Helvetica-BoldOblique"/>
            </a:endParaRPr>
          </a:p>
        </p:txBody>
      </p:sp>
      <p:pic>
        <p:nvPicPr>
          <p:cNvPr id="16" name="Shape 502">
            <a:extLst>
              <a:ext uri="{FF2B5EF4-FFF2-40B4-BE49-F238E27FC236}">
                <a16:creationId xmlns:a16="http://schemas.microsoft.com/office/drawing/2014/main" id="{4E7AAF32-D605-7A44-A7FA-E0BFA98716A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7006" y="8794385"/>
            <a:ext cx="2262187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CDDC24-DC33-2848-9D9F-B6DA626BF53A}"/>
              </a:ext>
            </a:extLst>
          </p:cNvPr>
          <p:cNvSpPr txBox="1"/>
          <p:nvPr/>
        </p:nvSpPr>
        <p:spPr>
          <a:xfrm>
            <a:off x="2630606" y="7204591"/>
            <a:ext cx="652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https://py3.codeskulptor.org/ - user305_C2yQQn9CP0GyzUW.py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612" y="556504"/>
            <a:ext cx="7922888" cy="6600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Iterative </a:t>
            </a:r>
            <a:r>
              <a:rPr spc="-5" dirty="0"/>
              <a:t>Statements-</a:t>
            </a:r>
            <a:r>
              <a:rPr spc="-10" dirty="0"/>
              <a:t> </a:t>
            </a:r>
            <a:r>
              <a:rPr spc="-5" dirty="0"/>
              <a:t>pass</a:t>
            </a:r>
          </a:p>
        </p:txBody>
      </p:sp>
      <p:sp>
        <p:nvSpPr>
          <p:cNvPr id="3" name="object 3"/>
          <p:cNvSpPr/>
          <p:nvPr/>
        </p:nvSpPr>
        <p:spPr>
          <a:xfrm>
            <a:off x="2005462" y="4034028"/>
            <a:ext cx="2607945" cy="1815464"/>
          </a:xfrm>
          <a:custGeom>
            <a:avLst/>
            <a:gdLst/>
            <a:ahLst/>
            <a:cxnLst/>
            <a:rect l="l" t="t" r="r" b="b"/>
            <a:pathLst>
              <a:path w="2607945" h="1815464">
                <a:moveTo>
                  <a:pt x="0" y="0"/>
                </a:moveTo>
                <a:lnTo>
                  <a:pt x="0" y="1815084"/>
                </a:lnTo>
                <a:lnTo>
                  <a:pt x="2607564" y="1815084"/>
                </a:lnTo>
                <a:lnTo>
                  <a:pt x="2607564" y="0"/>
                </a:lnTo>
                <a:lnTo>
                  <a:pt x="0" y="0"/>
                </a:lnTo>
                <a:close/>
              </a:path>
            </a:pathLst>
          </a:custGeom>
          <a:solidFill>
            <a:srgbClr val="D1E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0222" y="4018788"/>
            <a:ext cx="2636520" cy="1844039"/>
          </a:xfrm>
          <a:custGeom>
            <a:avLst/>
            <a:gdLst/>
            <a:ahLst/>
            <a:cxnLst/>
            <a:rect l="l" t="t" r="r" b="b"/>
            <a:pathLst>
              <a:path w="2636520" h="1844039">
                <a:moveTo>
                  <a:pt x="2636520" y="1837944"/>
                </a:moveTo>
                <a:lnTo>
                  <a:pt x="2636520" y="6096"/>
                </a:lnTo>
                <a:lnTo>
                  <a:pt x="2630424" y="0"/>
                </a:lnTo>
                <a:lnTo>
                  <a:pt x="6096" y="0"/>
                </a:lnTo>
                <a:lnTo>
                  <a:pt x="0" y="6096"/>
                </a:lnTo>
                <a:lnTo>
                  <a:pt x="0" y="1837944"/>
                </a:lnTo>
                <a:lnTo>
                  <a:pt x="6096" y="1844040"/>
                </a:lnTo>
                <a:lnTo>
                  <a:pt x="15240" y="1844040"/>
                </a:lnTo>
                <a:lnTo>
                  <a:pt x="15240" y="28956"/>
                </a:lnTo>
                <a:lnTo>
                  <a:pt x="28956" y="15240"/>
                </a:lnTo>
                <a:lnTo>
                  <a:pt x="28956" y="28956"/>
                </a:lnTo>
                <a:lnTo>
                  <a:pt x="2609088" y="28956"/>
                </a:lnTo>
                <a:lnTo>
                  <a:pt x="2609088" y="15240"/>
                </a:lnTo>
                <a:lnTo>
                  <a:pt x="2622804" y="28956"/>
                </a:lnTo>
                <a:lnTo>
                  <a:pt x="2622804" y="1844040"/>
                </a:lnTo>
                <a:lnTo>
                  <a:pt x="2630424" y="1844040"/>
                </a:lnTo>
                <a:lnTo>
                  <a:pt x="2636520" y="1837944"/>
                </a:lnTo>
                <a:close/>
              </a:path>
              <a:path w="2636520" h="1844039">
                <a:moveTo>
                  <a:pt x="28956" y="28956"/>
                </a:moveTo>
                <a:lnTo>
                  <a:pt x="28956" y="15240"/>
                </a:lnTo>
                <a:lnTo>
                  <a:pt x="15240" y="28956"/>
                </a:lnTo>
                <a:lnTo>
                  <a:pt x="28956" y="28956"/>
                </a:lnTo>
                <a:close/>
              </a:path>
              <a:path w="2636520" h="1844039">
                <a:moveTo>
                  <a:pt x="28956" y="1816608"/>
                </a:moveTo>
                <a:lnTo>
                  <a:pt x="28956" y="28956"/>
                </a:lnTo>
                <a:lnTo>
                  <a:pt x="15240" y="28956"/>
                </a:lnTo>
                <a:lnTo>
                  <a:pt x="15240" y="1816608"/>
                </a:lnTo>
                <a:lnTo>
                  <a:pt x="28956" y="1816608"/>
                </a:lnTo>
                <a:close/>
              </a:path>
              <a:path w="2636520" h="1844039">
                <a:moveTo>
                  <a:pt x="2622804" y="1816608"/>
                </a:moveTo>
                <a:lnTo>
                  <a:pt x="15240" y="1816608"/>
                </a:lnTo>
                <a:lnTo>
                  <a:pt x="28956" y="1830324"/>
                </a:lnTo>
                <a:lnTo>
                  <a:pt x="28956" y="1844040"/>
                </a:lnTo>
                <a:lnTo>
                  <a:pt x="2609088" y="1844040"/>
                </a:lnTo>
                <a:lnTo>
                  <a:pt x="2609088" y="1830324"/>
                </a:lnTo>
                <a:lnTo>
                  <a:pt x="2622804" y="1816608"/>
                </a:lnTo>
                <a:close/>
              </a:path>
              <a:path w="2636520" h="1844039">
                <a:moveTo>
                  <a:pt x="28956" y="1844040"/>
                </a:moveTo>
                <a:lnTo>
                  <a:pt x="28956" y="1830324"/>
                </a:lnTo>
                <a:lnTo>
                  <a:pt x="15240" y="1816608"/>
                </a:lnTo>
                <a:lnTo>
                  <a:pt x="15240" y="1844040"/>
                </a:lnTo>
                <a:lnTo>
                  <a:pt x="28956" y="1844040"/>
                </a:lnTo>
                <a:close/>
              </a:path>
              <a:path w="2636520" h="1844039">
                <a:moveTo>
                  <a:pt x="2622804" y="28956"/>
                </a:moveTo>
                <a:lnTo>
                  <a:pt x="2609088" y="15240"/>
                </a:lnTo>
                <a:lnTo>
                  <a:pt x="2609088" y="28956"/>
                </a:lnTo>
                <a:lnTo>
                  <a:pt x="2622804" y="28956"/>
                </a:lnTo>
                <a:close/>
              </a:path>
              <a:path w="2636520" h="1844039">
                <a:moveTo>
                  <a:pt x="2622804" y="1816608"/>
                </a:moveTo>
                <a:lnTo>
                  <a:pt x="2622804" y="28956"/>
                </a:lnTo>
                <a:lnTo>
                  <a:pt x="2609088" y="28956"/>
                </a:lnTo>
                <a:lnTo>
                  <a:pt x="2609088" y="1816608"/>
                </a:lnTo>
                <a:lnTo>
                  <a:pt x="2622804" y="1816608"/>
                </a:lnTo>
                <a:close/>
              </a:path>
              <a:path w="2636520" h="1844039">
                <a:moveTo>
                  <a:pt x="2622804" y="1844040"/>
                </a:moveTo>
                <a:lnTo>
                  <a:pt x="2622804" y="1816608"/>
                </a:lnTo>
                <a:lnTo>
                  <a:pt x="2609088" y="1830324"/>
                </a:lnTo>
                <a:lnTo>
                  <a:pt x="2609088" y="1844040"/>
                </a:lnTo>
                <a:lnTo>
                  <a:pt x="2622804" y="1844040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05462" y="4060950"/>
            <a:ext cx="260794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x =</a:t>
            </a:r>
            <a:r>
              <a:rPr sz="1600" spc="2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Helvetica"/>
                <a:cs typeface="Helvetica"/>
              </a:rPr>
              <a:t>"Joy"</a:t>
            </a:r>
            <a:endParaRPr sz="1600">
              <a:latin typeface="Helvetica"/>
              <a:cs typeface="Helvetica"/>
            </a:endParaRPr>
          </a:p>
          <a:p>
            <a:pPr marL="89535">
              <a:lnSpc>
                <a:spcPct val="100000"/>
              </a:lnSpc>
            </a:pP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if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x ==</a:t>
            </a:r>
            <a:r>
              <a:rPr sz="1600" spc="1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"John":</a:t>
            </a:r>
            <a:endParaRPr sz="1600">
              <a:latin typeface="Helvetica"/>
              <a:cs typeface="Helvetica"/>
            </a:endParaRPr>
          </a:p>
          <a:p>
            <a:pPr marL="89535" marR="796290" indent="22860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print</a:t>
            </a:r>
            <a:r>
              <a:rPr sz="1600" spc="-65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("Name:",x) 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elif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x ==</a:t>
            </a:r>
            <a:r>
              <a:rPr sz="1600" spc="-10" dirty="0">
                <a:solidFill>
                  <a:srgbClr val="001F5F"/>
                </a:solidFill>
                <a:latin typeface="Helvetica"/>
                <a:cs typeface="Helvetica"/>
              </a:rPr>
              <a:t> "Joy":</a:t>
            </a:r>
            <a:endParaRPr sz="1600">
              <a:latin typeface="Helvetica"/>
              <a:cs typeface="Helvetica"/>
            </a:endParaRPr>
          </a:p>
          <a:p>
            <a:pPr marL="89535" marR="1852295" indent="22860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pa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s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s  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else:</a:t>
            </a:r>
            <a:endParaRPr sz="1600">
              <a:latin typeface="Helvetica"/>
              <a:cs typeface="Helvetica"/>
            </a:endParaRPr>
          </a:p>
          <a:p>
            <a:pPr marL="31813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print ("in</a:t>
            </a:r>
            <a:r>
              <a:rPr sz="1600" dirty="0">
                <a:solidFill>
                  <a:srgbClr val="001F5F"/>
                </a:solidFill>
                <a:latin typeface="Helvetica"/>
                <a:cs typeface="Helvetic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Helvetica"/>
                <a:cs typeface="Helvetica"/>
              </a:rPr>
              <a:t>else")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08554" y="4692396"/>
            <a:ext cx="2650490" cy="340360"/>
          </a:xfrm>
          <a:custGeom>
            <a:avLst/>
            <a:gdLst/>
            <a:ahLst/>
            <a:cxnLst/>
            <a:rect l="l" t="t" r="r" b="b"/>
            <a:pathLst>
              <a:path w="2650490" h="340360">
                <a:moveTo>
                  <a:pt x="0" y="0"/>
                </a:moveTo>
                <a:lnTo>
                  <a:pt x="0" y="339852"/>
                </a:lnTo>
                <a:lnTo>
                  <a:pt x="2650236" y="339852"/>
                </a:lnTo>
                <a:lnTo>
                  <a:pt x="26502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3314" y="4678680"/>
            <a:ext cx="2680970" cy="367665"/>
          </a:xfrm>
          <a:custGeom>
            <a:avLst/>
            <a:gdLst/>
            <a:ahLst/>
            <a:cxnLst/>
            <a:rect l="l" t="t" r="r" b="b"/>
            <a:pathLst>
              <a:path w="2680970" h="367664">
                <a:moveTo>
                  <a:pt x="2680716" y="361188"/>
                </a:moveTo>
                <a:lnTo>
                  <a:pt x="2680716" y="6096"/>
                </a:lnTo>
                <a:lnTo>
                  <a:pt x="2673096" y="0"/>
                </a:lnTo>
                <a:lnTo>
                  <a:pt x="6096" y="0"/>
                </a:lnTo>
                <a:lnTo>
                  <a:pt x="0" y="6096"/>
                </a:lnTo>
                <a:lnTo>
                  <a:pt x="0" y="361188"/>
                </a:lnTo>
                <a:lnTo>
                  <a:pt x="6096" y="367284"/>
                </a:lnTo>
                <a:lnTo>
                  <a:pt x="15240" y="367284"/>
                </a:lnTo>
                <a:lnTo>
                  <a:pt x="15240" y="28956"/>
                </a:lnTo>
                <a:lnTo>
                  <a:pt x="28956" y="13716"/>
                </a:lnTo>
                <a:lnTo>
                  <a:pt x="28956" y="28956"/>
                </a:lnTo>
                <a:lnTo>
                  <a:pt x="2651760" y="28956"/>
                </a:lnTo>
                <a:lnTo>
                  <a:pt x="2651760" y="13716"/>
                </a:lnTo>
                <a:lnTo>
                  <a:pt x="2665476" y="28956"/>
                </a:lnTo>
                <a:lnTo>
                  <a:pt x="2665476" y="367284"/>
                </a:lnTo>
                <a:lnTo>
                  <a:pt x="2673096" y="367284"/>
                </a:lnTo>
                <a:lnTo>
                  <a:pt x="2680716" y="361188"/>
                </a:lnTo>
                <a:close/>
              </a:path>
              <a:path w="2680970" h="367664">
                <a:moveTo>
                  <a:pt x="28956" y="28956"/>
                </a:moveTo>
                <a:lnTo>
                  <a:pt x="28956" y="13716"/>
                </a:lnTo>
                <a:lnTo>
                  <a:pt x="15240" y="28956"/>
                </a:lnTo>
                <a:lnTo>
                  <a:pt x="28956" y="28956"/>
                </a:lnTo>
                <a:close/>
              </a:path>
              <a:path w="2680970" h="367664">
                <a:moveTo>
                  <a:pt x="28956" y="338328"/>
                </a:moveTo>
                <a:lnTo>
                  <a:pt x="28956" y="28956"/>
                </a:lnTo>
                <a:lnTo>
                  <a:pt x="15240" y="28956"/>
                </a:lnTo>
                <a:lnTo>
                  <a:pt x="15240" y="338328"/>
                </a:lnTo>
                <a:lnTo>
                  <a:pt x="28956" y="338328"/>
                </a:lnTo>
                <a:close/>
              </a:path>
              <a:path w="2680970" h="367664">
                <a:moveTo>
                  <a:pt x="2665476" y="338328"/>
                </a:moveTo>
                <a:lnTo>
                  <a:pt x="15240" y="338328"/>
                </a:lnTo>
                <a:lnTo>
                  <a:pt x="28956" y="353568"/>
                </a:lnTo>
                <a:lnTo>
                  <a:pt x="28956" y="367284"/>
                </a:lnTo>
                <a:lnTo>
                  <a:pt x="2651760" y="367284"/>
                </a:lnTo>
                <a:lnTo>
                  <a:pt x="2651760" y="353568"/>
                </a:lnTo>
                <a:lnTo>
                  <a:pt x="2665476" y="338328"/>
                </a:lnTo>
                <a:close/>
              </a:path>
              <a:path w="2680970" h="367664">
                <a:moveTo>
                  <a:pt x="28956" y="367284"/>
                </a:moveTo>
                <a:lnTo>
                  <a:pt x="28956" y="353568"/>
                </a:lnTo>
                <a:lnTo>
                  <a:pt x="15240" y="338328"/>
                </a:lnTo>
                <a:lnTo>
                  <a:pt x="15240" y="367284"/>
                </a:lnTo>
                <a:lnTo>
                  <a:pt x="28956" y="367284"/>
                </a:lnTo>
                <a:close/>
              </a:path>
              <a:path w="2680970" h="367664">
                <a:moveTo>
                  <a:pt x="2665476" y="28956"/>
                </a:moveTo>
                <a:lnTo>
                  <a:pt x="2651760" y="13716"/>
                </a:lnTo>
                <a:lnTo>
                  <a:pt x="2651760" y="28956"/>
                </a:lnTo>
                <a:lnTo>
                  <a:pt x="2665476" y="28956"/>
                </a:lnTo>
                <a:close/>
              </a:path>
              <a:path w="2680970" h="367664">
                <a:moveTo>
                  <a:pt x="2665476" y="338328"/>
                </a:moveTo>
                <a:lnTo>
                  <a:pt x="2665476" y="28956"/>
                </a:lnTo>
                <a:lnTo>
                  <a:pt x="2651760" y="28956"/>
                </a:lnTo>
                <a:lnTo>
                  <a:pt x="2651760" y="338328"/>
                </a:lnTo>
                <a:lnTo>
                  <a:pt x="2665476" y="338328"/>
                </a:lnTo>
                <a:close/>
              </a:path>
              <a:path w="2680970" h="367664">
                <a:moveTo>
                  <a:pt x="2665476" y="367284"/>
                </a:moveTo>
                <a:lnTo>
                  <a:pt x="2665476" y="338328"/>
                </a:lnTo>
                <a:lnTo>
                  <a:pt x="2651760" y="353568"/>
                </a:lnTo>
                <a:lnTo>
                  <a:pt x="2651760" y="367284"/>
                </a:lnTo>
                <a:lnTo>
                  <a:pt x="2665476" y="367284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08554" y="4720842"/>
            <a:ext cx="26504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C7390D"/>
                </a:solidFill>
                <a:latin typeface="Helvetica"/>
                <a:cs typeface="Helvetica"/>
              </a:rPr>
              <a:t>No</a:t>
            </a:r>
            <a:r>
              <a:rPr sz="1600" b="1" dirty="0">
                <a:solidFill>
                  <a:srgbClr val="C7390D"/>
                </a:solidFill>
                <a:latin typeface="Helvetica"/>
                <a:cs typeface="Helvetica"/>
              </a:rPr>
              <a:t> </a:t>
            </a:r>
            <a:r>
              <a:rPr sz="1600" b="1" spc="-10" dirty="0">
                <a:solidFill>
                  <a:srgbClr val="C7390D"/>
                </a:solidFill>
                <a:latin typeface="Helvetica"/>
                <a:cs typeface="Helvetica"/>
              </a:rPr>
              <a:t>Output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8000" y="1343475"/>
            <a:ext cx="9677400" cy="26802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2000" b="1" spc="-5" dirty="0">
                <a:solidFill>
                  <a:srgbClr val="6C6D70"/>
                </a:solidFill>
                <a:latin typeface="Helvetica"/>
                <a:cs typeface="Helvetica"/>
              </a:rPr>
              <a:t>pass</a:t>
            </a:r>
            <a:r>
              <a:rPr sz="2000" b="1" spc="-1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statement:</a:t>
            </a:r>
            <a:endParaRPr sz="2000" dirty="0">
              <a:latin typeface="Helvetica"/>
              <a:cs typeface="Helvetica"/>
            </a:endParaRPr>
          </a:p>
          <a:p>
            <a:pPr marL="469900" lvl="1" indent="-173990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Font typeface="Helvetica"/>
              <a:buChar char="–"/>
              <a:tabLst>
                <a:tab pos="469900" algn="l"/>
              </a:tabLst>
            </a:pPr>
            <a:r>
              <a:rPr sz="2000" b="1" spc="-5" dirty="0">
                <a:solidFill>
                  <a:srgbClr val="6C6D70"/>
                </a:solidFill>
                <a:latin typeface="Helvetica"/>
                <a:cs typeface="Helvetica"/>
              </a:rPr>
              <a:t>pass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statement </a:t>
            </a:r>
            <a:r>
              <a:rPr sz="2000" dirty="0">
                <a:solidFill>
                  <a:srgbClr val="6C6D70"/>
                </a:solidFill>
                <a:latin typeface="Helvetica"/>
                <a:cs typeface="Helvetica"/>
              </a:rPr>
              <a:t>is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never</a:t>
            </a:r>
            <a:r>
              <a:rPr sz="2000" spc="3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executed.</a:t>
            </a:r>
            <a:endParaRPr sz="2000" dirty="0">
              <a:latin typeface="Helvetica"/>
              <a:cs typeface="Helvetica"/>
            </a:endParaRPr>
          </a:p>
          <a:p>
            <a:pPr marL="469900" marR="5080" lvl="1" indent="-173990">
              <a:lnSpc>
                <a:spcPct val="110000"/>
              </a:lnSpc>
              <a:spcBef>
                <a:spcPts val="120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Used </a:t>
            </a:r>
            <a:r>
              <a:rPr sz="2000" spc="-10" dirty="0">
                <a:solidFill>
                  <a:srgbClr val="6C6D70"/>
                </a:solidFill>
                <a:latin typeface="Helvetica"/>
                <a:cs typeface="Helvetica"/>
              </a:rPr>
              <a:t>when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a statement </a:t>
            </a:r>
            <a:r>
              <a:rPr sz="2000" dirty="0">
                <a:solidFill>
                  <a:srgbClr val="6C6D70"/>
                </a:solidFill>
                <a:latin typeface="Helvetica"/>
                <a:cs typeface="Helvetica"/>
              </a:rPr>
              <a:t>is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required syntactically </a:t>
            </a:r>
            <a:r>
              <a:rPr sz="2000" dirty="0">
                <a:solidFill>
                  <a:srgbClr val="6C6D70"/>
                </a:solidFill>
                <a:latin typeface="Helvetica"/>
                <a:cs typeface="Helvetica"/>
              </a:rPr>
              <a:t>but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do </a:t>
            </a:r>
            <a:r>
              <a:rPr sz="2000" dirty="0">
                <a:solidFill>
                  <a:srgbClr val="6C6D70"/>
                </a:solidFill>
                <a:latin typeface="Helvetica"/>
                <a:cs typeface="Helvetica"/>
              </a:rPr>
              <a:t>not </a:t>
            </a:r>
            <a:r>
              <a:rPr sz="2000" spc="-10" dirty="0">
                <a:solidFill>
                  <a:srgbClr val="6C6D70"/>
                </a:solidFill>
                <a:latin typeface="Helvetica"/>
                <a:cs typeface="Helvetica"/>
              </a:rPr>
              <a:t>want </a:t>
            </a:r>
            <a:r>
              <a:rPr sz="2000" dirty="0">
                <a:solidFill>
                  <a:srgbClr val="6C6D70"/>
                </a:solidFill>
                <a:latin typeface="Helvetica"/>
                <a:cs typeface="Helvetica"/>
              </a:rPr>
              <a:t>any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command  or code to execute or </a:t>
            </a:r>
            <a:r>
              <a:rPr sz="2000" dirty="0">
                <a:solidFill>
                  <a:srgbClr val="6C6D70"/>
                </a:solidFill>
                <a:latin typeface="Helvetica"/>
                <a:cs typeface="Helvetica"/>
              </a:rPr>
              <a:t>if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the code need to be implemented </a:t>
            </a:r>
            <a:r>
              <a:rPr sz="2000" dirty="0">
                <a:solidFill>
                  <a:srgbClr val="6C6D70"/>
                </a:solidFill>
                <a:latin typeface="Helvetica"/>
                <a:cs typeface="Helvetica"/>
              </a:rPr>
              <a:t>in</a:t>
            </a:r>
            <a:r>
              <a:rPr sz="2000" spc="13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future.</a:t>
            </a:r>
            <a:endParaRPr sz="2000" dirty="0">
              <a:latin typeface="Helvetica"/>
              <a:cs typeface="Helvetica"/>
            </a:endParaRPr>
          </a:p>
          <a:p>
            <a:pPr marL="469900" lvl="1" indent="-173990">
              <a:lnSpc>
                <a:spcPct val="100000"/>
              </a:lnSpc>
              <a:spcBef>
                <a:spcPts val="139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Behaves </a:t>
            </a:r>
            <a:r>
              <a:rPr sz="2000" dirty="0">
                <a:solidFill>
                  <a:srgbClr val="6C6D70"/>
                </a:solidFill>
                <a:latin typeface="Helvetica"/>
                <a:cs typeface="Helvetica"/>
              </a:rPr>
              <a:t>like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a placeholder for future</a:t>
            </a:r>
            <a:r>
              <a:rPr sz="2000" spc="1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code</a:t>
            </a:r>
            <a:endParaRPr sz="2000"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dirty="0">
              <a:latin typeface="Helvetica"/>
              <a:cs typeface="Helvetica"/>
            </a:endParaRPr>
          </a:p>
          <a:p>
            <a:pPr marL="264160">
              <a:lnSpc>
                <a:spcPct val="100000"/>
              </a:lnSpc>
            </a:pPr>
            <a:r>
              <a:rPr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Example:</a:t>
            </a:r>
            <a:endParaRPr dirty="0">
              <a:latin typeface="Helvetica-BoldOblique"/>
              <a:cs typeface="Helvetica-BoldObliqu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5003" y="4330698"/>
            <a:ext cx="7543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15" dirty="0">
                <a:solidFill>
                  <a:srgbClr val="6C6D70"/>
                </a:solidFill>
                <a:latin typeface="Helvetica-BoldOblique"/>
                <a:cs typeface="Helvetica-BoldOblique"/>
              </a:rPr>
              <a:t>O</a:t>
            </a:r>
            <a:r>
              <a:rPr sz="1600" b="1" i="1" spc="-10" dirty="0">
                <a:solidFill>
                  <a:srgbClr val="6C6D70"/>
                </a:solidFill>
                <a:latin typeface="Helvetica-BoldOblique"/>
                <a:cs typeface="Helvetica-BoldOblique"/>
              </a:rPr>
              <a:t>utput</a:t>
            </a:r>
            <a:r>
              <a:rPr sz="1600" b="1" i="1" spc="-5" dirty="0">
                <a:solidFill>
                  <a:srgbClr val="6C6D70"/>
                </a:solidFill>
                <a:latin typeface="Helvetica-BoldOblique"/>
                <a:cs typeface="Helvetica-BoldOblique"/>
              </a:rPr>
              <a:t>:</a:t>
            </a:r>
            <a:endParaRPr sz="1600">
              <a:latin typeface="Helvetica-BoldOblique"/>
              <a:cs typeface="Helvetica-BoldOblique"/>
            </a:endParaRPr>
          </a:p>
        </p:txBody>
      </p:sp>
      <p:pic>
        <p:nvPicPr>
          <p:cNvPr id="11" name="Shape 502">
            <a:extLst>
              <a:ext uri="{FF2B5EF4-FFF2-40B4-BE49-F238E27FC236}">
                <a16:creationId xmlns:a16="http://schemas.microsoft.com/office/drawing/2014/main" id="{1CF4DE7D-38AE-4AE6-BA1E-DF660F34BF0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7006" y="8794385"/>
            <a:ext cx="2262187" cy="37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460" y="758443"/>
            <a:ext cx="4352954" cy="6600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Python </a:t>
            </a:r>
            <a:r>
              <a:rPr spc="-5" dirty="0"/>
              <a:t>v/s</a:t>
            </a:r>
            <a:r>
              <a:rPr spc="-10" dirty="0"/>
              <a:t> </a:t>
            </a:r>
            <a:r>
              <a:rPr dirty="0"/>
              <a:t>Java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810930"/>
              </p:ext>
            </p:extLst>
          </p:nvPr>
        </p:nvGraphicFramePr>
        <p:xfrm>
          <a:off x="1224922" y="2323844"/>
          <a:ext cx="8541377" cy="3695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1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Java</a:t>
                      </a:r>
                      <a:r>
                        <a:rPr sz="1800" b="1" spc="40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Code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marL="8102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Helvetica"/>
                          <a:cs typeface="Helvetica"/>
                        </a:rPr>
                        <a:t>Python Code</a:t>
                      </a:r>
                      <a:endParaRPr sz="1800" dirty="0">
                        <a:latin typeface="Helvetica"/>
                        <a:cs typeface="Helvetic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6548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public class</a:t>
                      </a:r>
                      <a:r>
                        <a:rPr sz="2000" spc="3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2000" spc="-1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HelloWorld</a:t>
                      </a:r>
                      <a:endParaRPr sz="2000" dirty="0">
                        <a:latin typeface="Helvetica"/>
                        <a:cs typeface="Helvetica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{</a:t>
                      </a:r>
                      <a:endParaRPr sz="2000" dirty="0">
                        <a:latin typeface="Helvetica"/>
                        <a:cs typeface="Helvetica"/>
                      </a:endParaRPr>
                    </a:p>
                    <a:p>
                      <a:pPr marL="36258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public static void main(String args </a:t>
                      </a:r>
                      <a:r>
                        <a:rPr sz="20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[]</a:t>
                      </a:r>
                      <a:r>
                        <a:rPr sz="2000" spc="3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20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)</a:t>
                      </a:r>
                      <a:endParaRPr sz="2000" dirty="0">
                        <a:latin typeface="Helvetica"/>
                        <a:cs typeface="Helvetica"/>
                      </a:endParaRPr>
                    </a:p>
                    <a:p>
                      <a:pPr marL="36258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{</a:t>
                      </a:r>
                      <a:endParaRPr sz="2000" dirty="0">
                        <a:latin typeface="Helvetica"/>
                        <a:cs typeface="Helvetica"/>
                      </a:endParaRPr>
                    </a:p>
                    <a:p>
                      <a:pPr marL="61531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System.out.println (“Hello</a:t>
                      </a:r>
                      <a:r>
                        <a:rPr sz="2000" spc="3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2000" spc="-1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World!”)</a:t>
                      </a:r>
                      <a:endParaRPr sz="2000" dirty="0">
                        <a:latin typeface="Helvetica"/>
                        <a:cs typeface="Helvetica"/>
                      </a:endParaRPr>
                    </a:p>
                    <a:p>
                      <a:pPr marL="36258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}</a:t>
                      </a:r>
                      <a:endParaRPr sz="2000" dirty="0">
                        <a:latin typeface="Helvetica"/>
                        <a:cs typeface="Helvetica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}</a:t>
                      </a:r>
                      <a:endParaRPr sz="2000" dirty="0">
                        <a:latin typeface="Helvetica"/>
                        <a:cs typeface="Helvetic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print (“Hello</a:t>
                      </a:r>
                      <a:r>
                        <a:rPr sz="2000" spc="20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2000" spc="-15" dirty="0">
                          <a:solidFill>
                            <a:srgbClr val="6C6D70"/>
                          </a:solidFill>
                          <a:latin typeface="Helvetica"/>
                          <a:cs typeface="Helvetica"/>
                        </a:rPr>
                        <a:t>World!”)</a:t>
                      </a:r>
                      <a:endParaRPr sz="2000" dirty="0">
                        <a:latin typeface="Helvetica"/>
                        <a:cs typeface="Helvetic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6D6E70"/>
                      </a:solidFill>
                      <a:prstDash val="solid"/>
                    </a:lnL>
                    <a:lnR w="12700">
                      <a:solidFill>
                        <a:srgbClr val="6D6E70"/>
                      </a:solidFill>
                      <a:prstDash val="solid"/>
                    </a:lnR>
                    <a:lnT w="12700">
                      <a:solidFill>
                        <a:srgbClr val="6D6E70"/>
                      </a:solidFill>
                      <a:prstDash val="solid"/>
                    </a:lnT>
                    <a:lnB w="12700">
                      <a:solidFill>
                        <a:srgbClr val="6D6E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33817" y="1799335"/>
            <a:ext cx="3982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A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simple Program </a:t>
            </a:r>
            <a:r>
              <a:rPr sz="1800" dirty="0">
                <a:solidFill>
                  <a:srgbClr val="6C6D70"/>
                </a:solidFill>
                <a:latin typeface="Helvetica"/>
                <a:cs typeface="Helvetica"/>
              </a:rPr>
              <a:t>to </a:t>
            </a:r>
            <a:r>
              <a:rPr sz="1800" spc="-5" dirty="0">
                <a:solidFill>
                  <a:srgbClr val="6C6D70"/>
                </a:solidFill>
                <a:latin typeface="Helvetica"/>
                <a:cs typeface="Helvetica"/>
              </a:rPr>
              <a:t>print “Hello</a:t>
            </a:r>
            <a:r>
              <a:rPr sz="1800" spc="-9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1800" spc="-10" dirty="0">
                <a:solidFill>
                  <a:srgbClr val="6C6D70"/>
                </a:solidFill>
                <a:latin typeface="Helvetica"/>
                <a:cs typeface="Helvetica"/>
              </a:rPr>
              <a:t>World”</a:t>
            </a:r>
            <a:endParaRPr sz="1800">
              <a:latin typeface="Helvetica"/>
              <a:cs typeface="Helvetica"/>
            </a:endParaRPr>
          </a:p>
        </p:txBody>
      </p:sp>
      <p:pic>
        <p:nvPicPr>
          <p:cNvPr id="6" name="Shape 502">
            <a:extLst>
              <a:ext uri="{FF2B5EF4-FFF2-40B4-BE49-F238E27FC236}">
                <a16:creationId xmlns:a16="http://schemas.microsoft.com/office/drawing/2014/main" id="{53A4BFD7-EBEE-47F6-8B97-157B6A65B46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7006" y="8794385"/>
            <a:ext cx="2262187" cy="37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460" y="758443"/>
            <a:ext cx="6700640" cy="6600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Worldwide </a:t>
            </a:r>
            <a:r>
              <a:rPr spc="-15" dirty="0"/>
              <a:t>Python</a:t>
            </a:r>
            <a:r>
              <a:rPr spc="25" dirty="0"/>
              <a:t> </a:t>
            </a:r>
            <a:r>
              <a:rPr spc="-5" dirty="0"/>
              <a:t>Users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6300" y="1610315"/>
            <a:ext cx="6932038" cy="6837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2400" b="1" spc="-15" dirty="0">
                <a:solidFill>
                  <a:srgbClr val="6C6D70"/>
                </a:solidFill>
                <a:latin typeface="Helvetica"/>
                <a:cs typeface="Helvetica"/>
              </a:rPr>
              <a:t>Web</a:t>
            </a:r>
            <a:r>
              <a:rPr sz="2400" b="1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b="1" spc="-10" dirty="0">
                <a:solidFill>
                  <a:srgbClr val="6C6D70"/>
                </a:solidFill>
                <a:latin typeface="Helvetica"/>
                <a:cs typeface="Helvetica"/>
              </a:rPr>
              <a:t>Development</a:t>
            </a:r>
            <a:endParaRPr sz="24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400" spc="-35" dirty="0">
                <a:solidFill>
                  <a:srgbClr val="6C6D70"/>
                </a:solidFill>
                <a:latin typeface="Helvetica"/>
                <a:cs typeface="Helvetica"/>
              </a:rPr>
              <a:t>Yahoo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Groups, Google,</a:t>
            </a:r>
            <a:r>
              <a:rPr sz="2400" spc="9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Shopzilla</a:t>
            </a:r>
            <a:endParaRPr sz="2400" dirty="0">
              <a:latin typeface="Helvetica"/>
              <a:cs typeface="Helvetica"/>
            </a:endParaRPr>
          </a:p>
          <a:p>
            <a:pPr lvl="1">
              <a:lnSpc>
                <a:spcPct val="100000"/>
              </a:lnSpc>
              <a:buClr>
                <a:srgbClr val="007BC3"/>
              </a:buClr>
              <a:buFont typeface="Helvetica"/>
              <a:buChar char="–"/>
            </a:pPr>
            <a:endParaRPr sz="2400" dirty="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spcBef>
                <a:spcPts val="1535"/>
              </a:spcBef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2400" b="1" spc="-5" dirty="0">
                <a:solidFill>
                  <a:srgbClr val="6C6D70"/>
                </a:solidFill>
                <a:latin typeface="Helvetica"/>
                <a:cs typeface="Helvetica"/>
              </a:rPr>
              <a:t>Games</a:t>
            </a:r>
            <a:endParaRPr sz="24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Battelefield2, The </a:t>
            </a:r>
            <a:r>
              <a:rPr sz="2400" spc="-35" dirty="0">
                <a:solidFill>
                  <a:srgbClr val="6C6D70"/>
                </a:solidFill>
                <a:latin typeface="Helvetica"/>
                <a:cs typeface="Helvetica"/>
              </a:rPr>
              <a:t>Temple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of Elemental 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Evil, </a:t>
            </a:r>
            <a:r>
              <a:rPr sz="2400" spc="-20" dirty="0">
                <a:solidFill>
                  <a:srgbClr val="6C6D70"/>
                </a:solidFill>
                <a:latin typeface="Helvetica"/>
                <a:cs typeface="Helvetica"/>
              </a:rPr>
              <a:t>Vampire</a:t>
            </a:r>
            <a:endParaRPr sz="2400" dirty="0">
              <a:latin typeface="Helvetica"/>
              <a:cs typeface="Helvetica"/>
            </a:endParaRPr>
          </a:p>
          <a:p>
            <a:pPr lvl="1">
              <a:lnSpc>
                <a:spcPct val="100000"/>
              </a:lnSpc>
              <a:buClr>
                <a:srgbClr val="007BC3"/>
              </a:buClr>
              <a:buFont typeface="Helvetica"/>
              <a:buChar char="–"/>
            </a:pPr>
            <a:endParaRPr sz="2400" dirty="0">
              <a:latin typeface="Helvetica"/>
              <a:cs typeface="Helvetica"/>
            </a:endParaRPr>
          </a:p>
          <a:p>
            <a:pPr marL="304800" indent="-287020">
              <a:lnSpc>
                <a:spcPct val="100000"/>
              </a:lnSpc>
              <a:spcBef>
                <a:spcPts val="1535"/>
              </a:spcBef>
              <a:buClr>
                <a:srgbClr val="007BC3"/>
              </a:buClr>
              <a:buFont typeface="Helvetica"/>
              <a:buChar char="•"/>
              <a:tabLst>
                <a:tab pos="304800" algn="l"/>
                <a:tab pos="305435" algn="l"/>
              </a:tabLst>
            </a:pPr>
            <a:r>
              <a:rPr sz="2400" b="1" spc="-5" dirty="0">
                <a:solidFill>
                  <a:srgbClr val="6C6D70"/>
                </a:solidFill>
                <a:latin typeface="Helvetica"/>
                <a:cs typeface="Helvetica"/>
              </a:rPr>
              <a:t>Graphics</a:t>
            </a:r>
            <a:endParaRPr sz="24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400" spc="-15" dirty="0">
                <a:solidFill>
                  <a:srgbClr val="6C6D70"/>
                </a:solidFill>
                <a:latin typeface="Helvetica"/>
                <a:cs typeface="Helvetica"/>
              </a:rPr>
              <a:t>Walt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Disney feature Animation, Blender</a:t>
            </a:r>
            <a:r>
              <a:rPr sz="2400" spc="-7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3D</a:t>
            </a:r>
            <a:endParaRPr sz="2400" dirty="0">
              <a:latin typeface="Helvetica"/>
              <a:cs typeface="Helvetica"/>
            </a:endParaRPr>
          </a:p>
          <a:p>
            <a:pPr lvl="1">
              <a:lnSpc>
                <a:spcPct val="100000"/>
              </a:lnSpc>
              <a:buClr>
                <a:srgbClr val="007BC3"/>
              </a:buClr>
              <a:buFont typeface="Helvetica"/>
              <a:buChar char="–"/>
            </a:pPr>
            <a:endParaRPr sz="2400" dirty="0">
              <a:latin typeface="Helvetica"/>
              <a:cs typeface="Helvetica"/>
            </a:endParaRPr>
          </a:p>
          <a:p>
            <a:pPr marL="304800" indent="-287020">
              <a:lnSpc>
                <a:spcPct val="100000"/>
              </a:lnSpc>
              <a:spcBef>
                <a:spcPts val="1540"/>
              </a:spcBef>
              <a:buClr>
                <a:srgbClr val="007BC3"/>
              </a:buClr>
              <a:buFont typeface="Helvetica"/>
              <a:buChar char="•"/>
              <a:tabLst>
                <a:tab pos="304800" algn="l"/>
                <a:tab pos="305435" algn="l"/>
              </a:tabLst>
            </a:pPr>
            <a:r>
              <a:rPr sz="2400" b="1" spc="-5" dirty="0">
                <a:solidFill>
                  <a:srgbClr val="6C6D70"/>
                </a:solidFill>
                <a:latin typeface="Helvetica"/>
                <a:cs typeface="Helvetica"/>
              </a:rPr>
              <a:t>Science</a:t>
            </a:r>
            <a:endParaRPr sz="2400" dirty="0">
              <a:latin typeface="Helvetica"/>
              <a:cs typeface="Helvetica"/>
            </a:endParaRPr>
          </a:p>
          <a:p>
            <a:pPr marL="530860" lvl="1" indent="-287020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530225" algn="l"/>
                <a:tab pos="530860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National Weather Service</a:t>
            </a:r>
            <a:endParaRPr sz="2400" dirty="0">
              <a:latin typeface="Helvetica"/>
              <a:cs typeface="Helvetica"/>
            </a:endParaRPr>
          </a:p>
          <a:p>
            <a:pPr marL="530860" lvl="1" indent="-287020">
              <a:lnSpc>
                <a:spcPct val="100000"/>
              </a:lnSpc>
              <a:spcBef>
                <a:spcPts val="1395"/>
              </a:spcBef>
              <a:buClr>
                <a:srgbClr val="007BC3"/>
              </a:buClr>
              <a:buChar char="–"/>
              <a:tabLst>
                <a:tab pos="530225" algn="l"/>
                <a:tab pos="530860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NASA</a:t>
            </a:r>
            <a:endParaRPr sz="2400" dirty="0">
              <a:latin typeface="Helvetica"/>
              <a:cs typeface="Helvetica"/>
            </a:endParaRPr>
          </a:p>
          <a:p>
            <a:pPr marL="530860" lvl="1" indent="-287020">
              <a:lnSpc>
                <a:spcPct val="100000"/>
              </a:lnSpc>
              <a:spcBef>
                <a:spcPts val="1390"/>
              </a:spcBef>
              <a:buClr>
                <a:srgbClr val="007BC3"/>
              </a:buClr>
              <a:buChar char="–"/>
              <a:tabLst>
                <a:tab pos="530225" algn="l"/>
                <a:tab pos="530860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Environmental Systems Research</a:t>
            </a:r>
            <a:r>
              <a:rPr sz="2400" spc="3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Institute</a:t>
            </a:r>
            <a:endParaRPr sz="2400" dirty="0">
              <a:latin typeface="Helvetica"/>
              <a:cs typeface="Helvetica"/>
            </a:endParaRPr>
          </a:p>
        </p:txBody>
      </p:sp>
      <p:pic>
        <p:nvPicPr>
          <p:cNvPr id="4" name="Shape 502">
            <a:extLst>
              <a:ext uri="{FF2B5EF4-FFF2-40B4-BE49-F238E27FC236}">
                <a16:creationId xmlns:a16="http://schemas.microsoft.com/office/drawing/2014/main" id="{2E125159-FD73-4533-9E5A-7E5A004DF2D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7006" y="8794385"/>
            <a:ext cx="2262187" cy="37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4732" y="737107"/>
            <a:ext cx="6048368" cy="6600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Evolution of</a:t>
            </a:r>
            <a:r>
              <a:rPr spc="-20" dirty="0"/>
              <a:t> </a:t>
            </a:r>
            <a:r>
              <a:rPr spc="-15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1778" y="2057400"/>
            <a:ext cx="8527415" cy="55951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2400" b="1" spc="-5" dirty="0">
                <a:solidFill>
                  <a:srgbClr val="6C6D70"/>
                </a:solidFill>
                <a:latin typeface="Helvetica"/>
                <a:cs typeface="Helvetica"/>
              </a:rPr>
              <a:t>Guido </a:t>
            </a:r>
            <a:r>
              <a:rPr sz="2400" b="1" spc="-35" dirty="0">
                <a:solidFill>
                  <a:srgbClr val="6C6D70"/>
                </a:solidFill>
                <a:latin typeface="Helvetica"/>
                <a:cs typeface="Helvetica"/>
              </a:rPr>
              <a:t>Van </a:t>
            </a:r>
            <a:r>
              <a:rPr sz="2400" b="1" spc="-5" dirty="0">
                <a:solidFill>
                  <a:srgbClr val="6C6D70"/>
                </a:solidFill>
                <a:latin typeface="Helvetica"/>
                <a:cs typeface="Helvetica"/>
              </a:rPr>
              <a:t>Rossum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developed Python 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in </a:t>
            </a:r>
            <a:r>
              <a:rPr sz="2400" b="1" dirty="0">
                <a:solidFill>
                  <a:srgbClr val="6C6D70"/>
                </a:solidFill>
                <a:latin typeface="Helvetica"/>
                <a:cs typeface="Helvetica"/>
              </a:rPr>
              <a:t>early </a:t>
            </a:r>
            <a:r>
              <a:rPr sz="2400" b="1" spc="-5" dirty="0">
                <a:solidFill>
                  <a:srgbClr val="6C6D70"/>
                </a:solidFill>
                <a:latin typeface="Helvetica"/>
                <a:cs typeface="Helvetica"/>
              </a:rPr>
              <a:t>1990s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at National</a:t>
            </a:r>
            <a:r>
              <a:rPr sz="2400" spc="-2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Research</a:t>
            </a:r>
            <a:endParaRPr sz="2400" dirty="0">
              <a:latin typeface="Helvetica"/>
              <a:cs typeface="Helvetica"/>
            </a:endParaRPr>
          </a:p>
          <a:p>
            <a:pPr marL="24384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Institute for Mathematics and Computer Science,</a:t>
            </a:r>
            <a:r>
              <a:rPr sz="2400" spc="5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Netherlands.</a:t>
            </a:r>
            <a:endParaRPr sz="2400"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Named after 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a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circus show Monty </a:t>
            </a:r>
            <a:r>
              <a:rPr sz="2400" spc="-10" dirty="0">
                <a:solidFill>
                  <a:srgbClr val="6C6D70"/>
                </a:solidFill>
                <a:latin typeface="Helvetica"/>
                <a:cs typeface="Helvetica"/>
              </a:rPr>
              <a:t>Python</a:t>
            </a:r>
            <a:r>
              <a:rPr sz="2400" spc="5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30" dirty="0">
                <a:solidFill>
                  <a:srgbClr val="6C6D70"/>
                </a:solidFill>
                <a:latin typeface="Helvetica"/>
                <a:cs typeface="Helvetica"/>
              </a:rPr>
              <a:t>show.</a:t>
            </a:r>
            <a:endParaRPr sz="2400" dirty="0">
              <a:latin typeface="Helvetica"/>
              <a:cs typeface="Helvetica"/>
            </a:endParaRPr>
          </a:p>
          <a:p>
            <a:pPr marL="243840" marR="5080" indent="-231775">
              <a:lnSpc>
                <a:spcPct val="160000"/>
              </a:lnSpc>
              <a:spcBef>
                <a:spcPts val="1200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Derives its features from 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many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languages 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like </a:t>
            </a:r>
            <a:r>
              <a:rPr sz="2400" b="1" spc="-5" dirty="0">
                <a:solidFill>
                  <a:srgbClr val="6C6D70"/>
                </a:solidFill>
                <a:latin typeface="Helvetica"/>
                <a:cs typeface="Helvetica"/>
              </a:rPr>
              <a:t>Java, C++, </a:t>
            </a:r>
            <a:r>
              <a:rPr sz="2400" b="1" spc="-10" dirty="0">
                <a:solidFill>
                  <a:srgbClr val="6C6D70"/>
                </a:solidFill>
                <a:latin typeface="Helvetica"/>
                <a:cs typeface="Helvetica"/>
              </a:rPr>
              <a:t>ABC, </a:t>
            </a:r>
            <a:r>
              <a:rPr sz="2400" b="1" spc="-5" dirty="0">
                <a:solidFill>
                  <a:srgbClr val="6C6D70"/>
                </a:solidFill>
                <a:latin typeface="Helvetica"/>
                <a:cs typeface="Helvetica"/>
              </a:rPr>
              <a:t>C, Modula-3,  Smalltalk, </a:t>
            </a:r>
            <a:r>
              <a:rPr sz="2400" b="1" spc="-10" dirty="0">
                <a:solidFill>
                  <a:srgbClr val="6C6D70"/>
                </a:solidFill>
                <a:latin typeface="Helvetica"/>
                <a:cs typeface="Helvetica"/>
              </a:rPr>
              <a:t>Algol-68, </a:t>
            </a:r>
            <a:r>
              <a:rPr sz="2400" b="1" spc="-5" dirty="0">
                <a:solidFill>
                  <a:srgbClr val="6C6D70"/>
                </a:solidFill>
                <a:latin typeface="Helvetica"/>
                <a:cs typeface="Helvetica"/>
              </a:rPr>
              <a:t>Unix shell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and other scripting</a:t>
            </a:r>
            <a:r>
              <a:rPr sz="2400" spc="2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languages.</a:t>
            </a:r>
            <a:endParaRPr sz="2400" dirty="0">
              <a:latin typeface="Helvetica"/>
              <a:cs typeface="Helvetica"/>
            </a:endParaRPr>
          </a:p>
          <a:p>
            <a:pPr marL="243840" marR="6350" indent="-231775">
              <a:lnSpc>
                <a:spcPct val="160000"/>
              </a:lnSpc>
              <a:spcBef>
                <a:spcPts val="1200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2400" spc="-10" dirty="0">
                <a:solidFill>
                  <a:srgbClr val="6C6D70"/>
                </a:solidFill>
                <a:latin typeface="Helvetica"/>
                <a:cs typeface="Helvetica"/>
              </a:rPr>
              <a:t>Available 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under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the GNU General 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Public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License (GPL) 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–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Free 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and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open-source  </a:t>
            </a:r>
            <a:r>
              <a:rPr sz="2400" spc="-10" dirty="0">
                <a:solidFill>
                  <a:srgbClr val="6C6D70"/>
                </a:solidFill>
                <a:latin typeface="Helvetica"/>
                <a:cs typeface="Helvetica"/>
              </a:rPr>
              <a:t>software.</a:t>
            </a:r>
            <a:endParaRPr sz="2400" dirty="0">
              <a:latin typeface="Helvetica"/>
              <a:cs typeface="Helvetica"/>
            </a:endParaRPr>
          </a:p>
        </p:txBody>
      </p:sp>
      <p:pic>
        <p:nvPicPr>
          <p:cNvPr id="4" name="Shape 502">
            <a:extLst>
              <a:ext uri="{FF2B5EF4-FFF2-40B4-BE49-F238E27FC236}">
                <a16:creationId xmlns:a16="http://schemas.microsoft.com/office/drawing/2014/main" id="{305DFA1E-89AA-4D76-AE58-C6407FD9EC8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7006" y="8794385"/>
            <a:ext cx="2262187" cy="37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980" y="727962"/>
            <a:ext cx="5664320" cy="6600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Python</a:t>
            </a:r>
            <a:r>
              <a:rPr spc="-25" dirty="0"/>
              <a:t> Versions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069" y="2231960"/>
            <a:ext cx="8622030" cy="69418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2000" b="1" spc="-5" dirty="0">
                <a:solidFill>
                  <a:srgbClr val="6C6D70"/>
                </a:solidFill>
                <a:latin typeface="Helvetica"/>
                <a:cs typeface="Helvetica"/>
              </a:rPr>
              <a:t>Python </a:t>
            </a:r>
            <a:r>
              <a:rPr sz="2000" b="1" spc="-10" dirty="0">
                <a:solidFill>
                  <a:srgbClr val="6C6D70"/>
                </a:solidFill>
                <a:latin typeface="Helvetica"/>
                <a:cs typeface="Helvetica"/>
              </a:rPr>
              <a:t>v0.9.0 </a:t>
            </a:r>
            <a:r>
              <a:rPr sz="2000" b="1" dirty="0">
                <a:solidFill>
                  <a:srgbClr val="6C6D70"/>
                </a:solidFill>
                <a:latin typeface="Helvetica"/>
                <a:cs typeface="Helvetica"/>
              </a:rPr>
              <a:t>- </a:t>
            </a:r>
            <a:r>
              <a:rPr sz="2000" b="1" spc="-20" dirty="0">
                <a:solidFill>
                  <a:srgbClr val="6C6D70"/>
                </a:solidFill>
                <a:latin typeface="Helvetica"/>
                <a:cs typeface="Helvetica"/>
              </a:rPr>
              <a:t>February,</a:t>
            </a:r>
            <a:r>
              <a:rPr sz="2000" b="1" spc="6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000" b="1" spc="-5" dirty="0">
                <a:solidFill>
                  <a:srgbClr val="6C6D70"/>
                </a:solidFill>
                <a:latin typeface="Helvetica"/>
                <a:cs typeface="Helvetica"/>
              </a:rPr>
              <a:t>1991</a:t>
            </a:r>
            <a:endParaRPr sz="2000" dirty="0">
              <a:latin typeface="Helvetica"/>
              <a:cs typeface="Helvetica"/>
            </a:endParaRPr>
          </a:p>
          <a:p>
            <a:pPr marL="469900" marR="5080" lvl="1" indent="-226060">
              <a:lnSpc>
                <a:spcPct val="160000"/>
              </a:lnSpc>
              <a:spcBef>
                <a:spcPts val="1255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Features: Exception Handling, Functions and </a:t>
            </a:r>
            <a:r>
              <a:rPr sz="2000" spc="-10" dirty="0">
                <a:solidFill>
                  <a:srgbClr val="6C6D70"/>
                </a:solidFill>
                <a:latin typeface="Helvetica"/>
                <a:cs typeface="Helvetica"/>
              </a:rPr>
              <a:t>core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data types like </a:t>
            </a:r>
            <a:r>
              <a:rPr sz="2000" dirty="0">
                <a:solidFill>
                  <a:srgbClr val="6C6D70"/>
                </a:solidFill>
                <a:latin typeface="Helvetica"/>
                <a:cs typeface="Helvetica"/>
              </a:rPr>
              <a:t>List, </a:t>
            </a:r>
            <a:r>
              <a:rPr sz="2000" spc="-15" dirty="0">
                <a:solidFill>
                  <a:srgbClr val="6C6D70"/>
                </a:solidFill>
                <a:latin typeface="Helvetica"/>
                <a:cs typeface="Helvetica"/>
              </a:rPr>
              <a:t>Dictionary,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String  and others. It </a:t>
            </a:r>
            <a:r>
              <a:rPr sz="2000" spc="-10" dirty="0">
                <a:solidFill>
                  <a:srgbClr val="6C6D70"/>
                </a:solidFill>
                <a:latin typeface="Helvetica"/>
                <a:cs typeface="Helvetica"/>
              </a:rPr>
              <a:t>was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object oriented and had module</a:t>
            </a:r>
            <a:r>
              <a:rPr sz="2000" spc="11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system</a:t>
            </a:r>
            <a:endParaRPr sz="2000" dirty="0">
              <a:latin typeface="Helvetica"/>
              <a:cs typeface="Helvetic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007BC3"/>
              </a:buClr>
              <a:buFont typeface="Helvetica"/>
              <a:buChar char="–"/>
            </a:pPr>
            <a:endParaRPr sz="2000" dirty="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2000" b="1" spc="-5" dirty="0">
                <a:solidFill>
                  <a:srgbClr val="6C6D70"/>
                </a:solidFill>
                <a:latin typeface="Helvetica"/>
                <a:cs typeface="Helvetica"/>
              </a:rPr>
              <a:t>Python </a:t>
            </a:r>
            <a:r>
              <a:rPr sz="2000" b="1" spc="-15" dirty="0">
                <a:solidFill>
                  <a:srgbClr val="6C6D70"/>
                </a:solidFill>
                <a:latin typeface="Helvetica"/>
                <a:cs typeface="Helvetica"/>
              </a:rPr>
              <a:t>v1.0 </a:t>
            </a:r>
            <a:r>
              <a:rPr sz="2000" b="1" dirty="0">
                <a:solidFill>
                  <a:srgbClr val="6C6D70"/>
                </a:solidFill>
                <a:latin typeface="Helvetica"/>
                <a:cs typeface="Helvetica"/>
              </a:rPr>
              <a:t>- </a:t>
            </a:r>
            <a:r>
              <a:rPr sz="2000" b="1" spc="-5" dirty="0">
                <a:solidFill>
                  <a:srgbClr val="6C6D70"/>
                </a:solidFill>
                <a:latin typeface="Helvetica"/>
                <a:cs typeface="Helvetica"/>
              </a:rPr>
              <a:t>January</a:t>
            </a:r>
            <a:r>
              <a:rPr sz="2000" b="1" spc="6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000" b="1" spc="-5" dirty="0">
                <a:solidFill>
                  <a:srgbClr val="6C6D70"/>
                </a:solidFill>
                <a:latin typeface="Helvetica"/>
                <a:cs typeface="Helvetica"/>
              </a:rPr>
              <a:t>1994</a:t>
            </a:r>
            <a:endParaRPr sz="2000"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7BC3"/>
              </a:buClr>
              <a:buFont typeface="Helvetica"/>
              <a:buChar char="•"/>
            </a:pPr>
            <a:endParaRPr sz="20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Features: Functional Programming tools lambda, map, filter and</a:t>
            </a:r>
            <a:r>
              <a:rPr sz="2000" spc="10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reduce</a:t>
            </a:r>
            <a:endParaRPr sz="2000" dirty="0">
              <a:latin typeface="Helvetica"/>
              <a:cs typeface="Helvetic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007BC3"/>
              </a:buClr>
              <a:buFont typeface="Helvetica"/>
              <a:buChar char="–"/>
            </a:pPr>
            <a:endParaRPr sz="2000" dirty="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2000" b="1" spc="-5" dirty="0">
                <a:solidFill>
                  <a:srgbClr val="6C6D70"/>
                </a:solidFill>
                <a:latin typeface="Helvetica"/>
                <a:cs typeface="Helvetica"/>
              </a:rPr>
              <a:t>Python </a:t>
            </a:r>
            <a:r>
              <a:rPr sz="2000" b="1" spc="-15" dirty="0">
                <a:solidFill>
                  <a:srgbClr val="6C6D70"/>
                </a:solidFill>
                <a:latin typeface="Helvetica"/>
                <a:cs typeface="Helvetica"/>
              </a:rPr>
              <a:t>v2.0 </a:t>
            </a:r>
            <a:r>
              <a:rPr sz="2000" b="1" dirty="0">
                <a:solidFill>
                  <a:srgbClr val="6C6D70"/>
                </a:solidFill>
                <a:latin typeface="Helvetica"/>
                <a:cs typeface="Helvetica"/>
              </a:rPr>
              <a:t>- </a:t>
            </a:r>
            <a:r>
              <a:rPr sz="2000" b="1" spc="-5" dirty="0">
                <a:solidFill>
                  <a:srgbClr val="6C6D70"/>
                </a:solidFill>
                <a:latin typeface="Helvetica"/>
                <a:cs typeface="Helvetica"/>
              </a:rPr>
              <a:t>October</a:t>
            </a:r>
            <a:r>
              <a:rPr sz="2000" b="1" spc="5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000" b="1" spc="-5" dirty="0">
                <a:solidFill>
                  <a:srgbClr val="6C6D70"/>
                </a:solidFill>
                <a:latin typeface="Helvetica"/>
                <a:cs typeface="Helvetica"/>
              </a:rPr>
              <a:t>2000</a:t>
            </a:r>
            <a:endParaRPr sz="2000"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7BC3"/>
              </a:buClr>
              <a:buFont typeface="Helvetica"/>
              <a:buChar char="•"/>
            </a:pPr>
            <a:endParaRPr sz="20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Features: </a:t>
            </a:r>
            <a:r>
              <a:rPr sz="2000" dirty="0">
                <a:solidFill>
                  <a:srgbClr val="6C6D70"/>
                </a:solidFill>
                <a:latin typeface="Helvetica"/>
                <a:cs typeface="Helvetica"/>
              </a:rPr>
              <a:t>List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comprehensions, Garbage Collector and support for</a:t>
            </a:r>
            <a:r>
              <a:rPr sz="2000" spc="10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Unicode.</a:t>
            </a:r>
            <a:endParaRPr sz="2000" dirty="0">
              <a:latin typeface="Helvetica"/>
              <a:cs typeface="Helvetic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007BC3"/>
              </a:buClr>
              <a:buFont typeface="Helvetica"/>
              <a:buChar char="–"/>
            </a:pPr>
            <a:endParaRPr sz="2000" dirty="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buClr>
                <a:srgbClr val="007BC3"/>
              </a:buClr>
              <a:buFont typeface="Helvetica"/>
              <a:buChar char="•"/>
              <a:tabLst>
                <a:tab pos="243840" algn="l"/>
                <a:tab pos="244475" algn="l"/>
              </a:tabLst>
            </a:pPr>
            <a:r>
              <a:rPr sz="2000" b="1" spc="-5" dirty="0">
                <a:solidFill>
                  <a:srgbClr val="6C6D70"/>
                </a:solidFill>
                <a:latin typeface="Helvetica"/>
                <a:cs typeface="Helvetica"/>
              </a:rPr>
              <a:t>Python </a:t>
            </a:r>
            <a:r>
              <a:rPr sz="2000" b="1" spc="-15" dirty="0">
                <a:solidFill>
                  <a:srgbClr val="6C6D70"/>
                </a:solidFill>
                <a:latin typeface="Helvetica"/>
                <a:cs typeface="Helvetica"/>
              </a:rPr>
              <a:t>v3.0 </a:t>
            </a:r>
            <a:r>
              <a:rPr sz="2000" b="1" dirty="0">
                <a:solidFill>
                  <a:srgbClr val="6C6D70"/>
                </a:solidFill>
                <a:latin typeface="Helvetica"/>
                <a:cs typeface="Helvetica"/>
              </a:rPr>
              <a:t>-</a:t>
            </a:r>
            <a:r>
              <a:rPr sz="2000" b="1" spc="5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000" b="1" spc="-5" dirty="0">
                <a:solidFill>
                  <a:srgbClr val="6C6D70"/>
                </a:solidFill>
                <a:latin typeface="Helvetica"/>
                <a:cs typeface="Helvetica"/>
              </a:rPr>
              <a:t>2008</a:t>
            </a:r>
            <a:endParaRPr sz="2000" dirty="0">
              <a:latin typeface="Helvetica"/>
              <a:cs typeface="Helvetica"/>
            </a:endParaRPr>
          </a:p>
          <a:p>
            <a:pPr marL="469900" marR="5080" lvl="1" indent="-226060">
              <a:lnSpc>
                <a:spcPct val="160000"/>
              </a:lnSpc>
              <a:spcBef>
                <a:spcPts val="1255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000" spc="-10" dirty="0">
                <a:solidFill>
                  <a:srgbClr val="6C6D70"/>
                </a:solidFill>
                <a:latin typeface="Helvetica"/>
                <a:cs typeface="Helvetica"/>
              </a:rPr>
              <a:t>Known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as “Python 3000” and </a:t>
            </a:r>
            <a:r>
              <a:rPr sz="2000" dirty="0">
                <a:solidFill>
                  <a:srgbClr val="6C6D70"/>
                </a:solidFill>
                <a:latin typeface="Helvetica"/>
                <a:cs typeface="Helvetica"/>
              </a:rPr>
              <a:t>“Py3k”. It is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not backward compatible with v2.0 and </a:t>
            </a:r>
            <a:r>
              <a:rPr sz="2000" dirty="0">
                <a:solidFill>
                  <a:srgbClr val="6C6D70"/>
                </a:solidFill>
                <a:latin typeface="Helvetica"/>
                <a:cs typeface="Helvetica"/>
              </a:rPr>
              <a:t>its other 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variants. Emphasizes more on removal of duplicate programming constructs and</a:t>
            </a:r>
            <a:r>
              <a:rPr sz="2000" spc="24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000" spc="-5" dirty="0">
                <a:solidFill>
                  <a:srgbClr val="6C6D70"/>
                </a:solidFill>
                <a:latin typeface="Helvetica"/>
                <a:cs typeface="Helvetica"/>
              </a:rPr>
              <a:t>modules</a:t>
            </a:r>
            <a:endParaRPr sz="2000" dirty="0">
              <a:latin typeface="Helvetica"/>
              <a:cs typeface="Helvetica"/>
            </a:endParaRPr>
          </a:p>
        </p:txBody>
      </p:sp>
      <p:pic>
        <p:nvPicPr>
          <p:cNvPr id="4" name="Shape 502">
            <a:extLst>
              <a:ext uri="{FF2B5EF4-FFF2-40B4-BE49-F238E27FC236}">
                <a16:creationId xmlns:a16="http://schemas.microsoft.com/office/drawing/2014/main" id="{163623F4-A8F0-4BB8-B025-B864C4AF8E0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7006" y="8794385"/>
            <a:ext cx="2262187" cy="37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460" y="734058"/>
            <a:ext cx="4262240" cy="6600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Python</a:t>
            </a:r>
            <a:r>
              <a:rPr spc="-15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5300" y="2146616"/>
            <a:ext cx="8051044" cy="57651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10000"/>
              </a:lnSpc>
              <a:spcBef>
                <a:spcPts val="100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Python is a High - Level, Interpreted, Interactive and Object - Oriented  Programming</a:t>
            </a:r>
            <a:r>
              <a:rPr sz="2400" spc="4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Language</a:t>
            </a:r>
            <a:endParaRPr sz="2400" dirty="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spcBef>
                <a:spcPts val="1425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Features</a:t>
            </a:r>
            <a:r>
              <a:rPr sz="2400" spc="1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include:</a:t>
            </a:r>
            <a:endParaRPr sz="24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425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Beginners</a:t>
            </a:r>
            <a:r>
              <a:rPr sz="2400" spc="-1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Language</a:t>
            </a:r>
            <a:endParaRPr sz="24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405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Extensive 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Standard</a:t>
            </a:r>
            <a:r>
              <a:rPr sz="2400" spc="2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Library</a:t>
            </a:r>
            <a:endParaRPr sz="24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405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Cross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Platform</a:t>
            </a:r>
            <a:r>
              <a:rPr sz="2400" spc="-2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Compatibility</a:t>
            </a:r>
            <a:endParaRPr sz="24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405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Interactive</a:t>
            </a:r>
            <a:r>
              <a:rPr sz="2400" spc="1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Mode</a:t>
            </a:r>
            <a:endParaRPr sz="24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40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Portable and</a:t>
            </a:r>
            <a:r>
              <a:rPr sz="2400" spc="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Extendable</a:t>
            </a:r>
            <a:endParaRPr sz="24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405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Databases and GUI</a:t>
            </a:r>
            <a:r>
              <a:rPr sz="2400" spc="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Programming</a:t>
            </a:r>
            <a:endParaRPr sz="24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405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Scalable and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Dynamic</a:t>
            </a:r>
            <a:r>
              <a:rPr sz="2400" spc="-1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Semantics</a:t>
            </a:r>
            <a:endParaRPr sz="24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405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Automatic 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Garbage</a:t>
            </a:r>
            <a:r>
              <a:rPr sz="2400" spc="2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Collection</a:t>
            </a:r>
            <a:endParaRPr sz="2400" dirty="0">
              <a:latin typeface="Helvetica"/>
              <a:cs typeface="Helvetica"/>
            </a:endParaRPr>
          </a:p>
        </p:txBody>
      </p:sp>
      <p:pic>
        <p:nvPicPr>
          <p:cNvPr id="4" name="Shape 502">
            <a:extLst>
              <a:ext uri="{FF2B5EF4-FFF2-40B4-BE49-F238E27FC236}">
                <a16:creationId xmlns:a16="http://schemas.microsoft.com/office/drawing/2014/main" id="{175FDC17-64BA-45FB-B971-D443880BE62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7006" y="8794385"/>
            <a:ext cx="2262187" cy="37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460" y="758443"/>
            <a:ext cx="4979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Commenting </a:t>
            </a:r>
            <a:r>
              <a:rPr spc="-10" dirty="0"/>
              <a:t>Style </a:t>
            </a:r>
            <a:r>
              <a:rPr spc="-5" dirty="0"/>
              <a:t>in</a:t>
            </a:r>
            <a:r>
              <a:rPr spc="5" dirty="0"/>
              <a:t> </a:t>
            </a:r>
            <a:r>
              <a:rPr spc="-10" dirty="0"/>
              <a:t>Python!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662" y="1796542"/>
            <a:ext cx="7816215" cy="43601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6C6D70"/>
                </a:solidFill>
                <a:latin typeface="Helvetica"/>
                <a:cs typeface="Helvetica"/>
              </a:rPr>
              <a:t>Types </a:t>
            </a:r>
            <a:r>
              <a:rPr sz="2400" b="1" dirty="0">
                <a:solidFill>
                  <a:srgbClr val="6C6D70"/>
                </a:solidFill>
                <a:latin typeface="Helvetica"/>
                <a:cs typeface="Helvetica"/>
              </a:rPr>
              <a:t>of</a:t>
            </a:r>
            <a:r>
              <a:rPr sz="2400" b="1" spc="3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b="1" spc="-5" dirty="0">
                <a:solidFill>
                  <a:srgbClr val="6C6D70"/>
                </a:solidFill>
                <a:latin typeface="Helvetica"/>
                <a:cs typeface="Helvetica"/>
              </a:rPr>
              <a:t>Comments:</a:t>
            </a:r>
            <a:endParaRPr sz="2400" dirty="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A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single line comment starts </a:t>
            </a:r>
            <a:r>
              <a:rPr sz="2400" spc="-15" dirty="0">
                <a:solidFill>
                  <a:srgbClr val="6C6D70"/>
                </a:solidFill>
                <a:latin typeface="Helvetica"/>
                <a:cs typeface="Helvetica"/>
              </a:rPr>
              <a:t>with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hash </a:t>
            </a:r>
            <a:r>
              <a:rPr sz="2400" spc="-10" dirty="0">
                <a:solidFill>
                  <a:srgbClr val="6C6D70"/>
                </a:solidFill>
                <a:latin typeface="Helvetica"/>
                <a:cs typeface="Helvetica"/>
              </a:rPr>
              <a:t>symbol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‘#’ and end as the line</a:t>
            </a:r>
            <a:r>
              <a:rPr sz="2400" spc="6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ends.</a:t>
            </a:r>
            <a:endParaRPr sz="2400" dirty="0">
              <a:latin typeface="Helvetica"/>
              <a:cs typeface="Helvetica"/>
            </a:endParaRPr>
          </a:p>
          <a:p>
            <a:pPr marL="469900" lvl="1" indent="-226060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These 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lines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are never executed and are ignored by the</a:t>
            </a:r>
            <a:r>
              <a:rPr sz="2400" spc="8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10" dirty="0">
                <a:solidFill>
                  <a:srgbClr val="6C6D70"/>
                </a:solidFill>
                <a:latin typeface="Helvetica"/>
                <a:cs typeface="Helvetica"/>
              </a:rPr>
              <a:t>interpreter.</a:t>
            </a:r>
            <a:endParaRPr sz="2400" dirty="0">
              <a:latin typeface="Helvetica"/>
              <a:cs typeface="Helvetica"/>
            </a:endParaRPr>
          </a:p>
          <a:p>
            <a:pPr marL="701040" lvl="2" indent="-231775">
              <a:lnSpc>
                <a:spcPct val="100000"/>
              </a:lnSpc>
              <a:spcBef>
                <a:spcPts val="1400"/>
              </a:spcBef>
              <a:buClr>
                <a:srgbClr val="007BC3"/>
              </a:buClr>
              <a:buChar char="•"/>
              <a:tabLst>
                <a:tab pos="701040" algn="l"/>
                <a:tab pos="701675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Single </a:t>
            </a:r>
            <a:r>
              <a:rPr sz="2400" spc="1350" dirty="0">
                <a:solidFill>
                  <a:srgbClr val="6C6D70"/>
                </a:solidFill>
                <a:latin typeface="Wingdings"/>
                <a:cs typeface="Wingdings"/>
              </a:rPr>
              <a:t>➔</a:t>
            </a:r>
            <a:r>
              <a:rPr sz="2400" spc="-1125" dirty="0">
                <a:solidFill>
                  <a:srgbClr val="6C6D70"/>
                </a:solidFill>
                <a:latin typeface="Wingdings"/>
                <a:cs typeface="Wingdings"/>
              </a:rPr>
              <a:t> 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#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This 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is a single line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comment</a:t>
            </a:r>
            <a:endParaRPr sz="2400" dirty="0">
              <a:latin typeface="Helvetica"/>
              <a:cs typeface="Helvetica"/>
            </a:endParaRPr>
          </a:p>
          <a:p>
            <a:pPr lvl="2">
              <a:lnSpc>
                <a:spcPct val="100000"/>
              </a:lnSpc>
              <a:buClr>
                <a:srgbClr val="007BC3"/>
              </a:buClr>
              <a:buFont typeface="Helvetica"/>
              <a:buChar char="•"/>
            </a:pPr>
            <a:endParaRPr sz="2400" dirty="0">
              <a:latin typeface="Helvetica"/>
              <a:cs typeface="Helvetica"/>
            </a:endParaRPr>
          </a:p>
          <a:p>
            <a:pPr lvl="2">
              <a:lnSpc>
                <a:spcPct val="100000"/>
              </a:lnSpc>
              <a:buClr>
                <a:srgbClr val="007BC3"/>
              </a:buClr>
              <a:buFont typeface="Helvetica"/>
              <a:buChar char="•"/>
            </a:pPr>
            <a:endParaRPr sz="2400" dirty="0">
              <a:latin typeface="Helvetica"/>
              <a:cs typeface="Helvetica"/>
            </a:endParaRPr>
          </a:p>
          <a:p>
            <a:pPr marL="243840" indent="-231775">
              <a:lnSpc>
                <a:spcPct val="100000"/>
              </a:lnSpc>
              <a:spcBef>
                <a:spcPts val="890"/>
              </a:spcBef>
              <a:buClr>
                <a:srgbClr val="007BC3"/>
              </a:buClr>
              <a:buChar char="•"/>
              <a:tabLst>
                <a:tab pos="243840" algn="l"/>
                <a:tab pos="244475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Multi-line comments starts and ends </a:t>
            </a:r>
            <a:r>
              <a:rPr sz="2400" spc="-15" dirty="0">
                <a:solidFill>
                  <a:srgbClr val="6C6D70"/>
                </a:solidFill>
                <a:latin typeface="Helvetica"/>
                <a:cs typeface="Helvetica"/>
              </a:rPr>
              <a:t>with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triple single quotes </a:t>
            </a:r>
            <a:r>
              <a:rPr sz="2400" spc="-15" dirty="0">
                <a:solidFill>
                  <a:srgbClr val="6C6D70"/>
                </a:solidFill>
                <a:latin typeface="Helvetica"/>
                <a:cs typeface="Helvetica"/>
              </a:rPr>
              <a:t>‘’’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or triple</a:t>
            </a:r>
            <a:r>
              <a:rPr sz="2400" spc="16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“””</a:t>
            </a:r>
            <a:endParaRPr sz="2400" dirty="0">
              <a:latin typeface="Helvetica"/>
              <a:cs typeface="Helvetic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368" y="6742689"/>
            <a:ext cx="4300732" cy="14798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double</a:t>
            </a:r>
            <a:r>
              <a:rPr sz="2400" spc="10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quotes</a:t>
            </a:r>
            <a:endParaRPr sz="2400" dirty="0">
              <a:latin typeface="Helvetica"/>
              <a:cs typeface="Helvetica"/>
            </a:endParaRPr>
          </a:p>
          <a:p>
            <a:pPr marL="238125" indent="-226060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238760" algn="l"/>
              </a:tabLst>
            </a:pP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Used for</a:t>
            </a:r>
            <a:r>
              <a:rPr sz="2400" spc="-15" dirty="0">
                <a:solidFill>
                  <a:srgbClr val="6C6D70"/>
                </a:solidFill>
                <a:latin typeface="Helvetica"/>
                <a:cs typeface="Helvetica"/>
              </a:rPr>
              <a:t>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documentation</a:t>
            </a:r>
            <a:endParaRPr sz="2400" dirty="0">
              <a:latin typeface="Helvetica"/>
              <a:cs typeface="Helvetica"/>
            </a:endParaRPr>
          </a:p>
          <a:p>
            <a:pPr marL="469900" lvl="1" indent="-231775">
              <a:lnSpc>
                <a:spcPct val="100000"/>
              </a:lnSpc>
              <a:spcBef>
                <a:spcPts val="1400"/>
              </a:spcBef>
              <a:buClr>
                <a:srgbClr val="007BC3"/>
              </a:buClr>
              <a:buChar char="•"/>
              <a:tabLst>
                <a:tab pos="469265" algn="l"/>
                <a:tab pos="469900" algn="l"/>
              </a:tabLst>
            </a:pPr>
            <a:r>
              <a:rPr sz="2400" spc="-10" dirty="0">
                <a:solidFill>
                  <a:srgbClr val="6C6D70"/>
                </a:solidFill>
                <a:latin typeface="Helvetica"/>
                <a:cs typeface="Helvetica"/>
              </a:rPr>
              <a:t>Triple </a:t>
            </a:r>
            <a:r>
              <a:rPr sz="2400" spc="1350" dirty="0">
                <a:solidFill>
                  <a:srgbClr val="6C6D70"/>
                </a:solidFill>
                <a:latin typeface="Wingdings"/>
                <a:cs typeface="Wingdings"/>
              </a:rPr>
              <a:t>➔</a:t>
            </a:r>
            <a:r>
              <a:rPr sz="2400" spc="-1100" dirty="0">
                <a:solidFill>
                  <a:srgbClr val="6C6D70"/>
                </a:solidFill>
                <a:latin typeface="Wingdings"/>
                <a:cs typeface="Wingdings"/>
              </a:rPr>
              <a:t> </a:t>
            </a:r>
            <a:r>
              <a:rPr sz="2400" spc="-10" dirty="0">
                <a:solidFill>
                  <a:srgbClr val="6C6D70"/>
                </a:solidFill>
                <a:latin typeface="Helvetica"/>
                <a:cs typeface="Helvetica"/>
              </a:rPr>
              <a:t>‘’’ </a:t>
            </a:r>
            <a:r>
              <a:rPr sz="2400" spc="-5" dirty="0">
                <a:solidFill>
                  <a:srgbClr val="6C6D70"/>
                </a:solidFill>
                <a:latin typeface="Helvetica"/>
                <a:cs typeface="Helvetica"/>
              </a:rPr>
              <a:t>or </a:t>
            </a:r>
            <a:r>
              <a:rPr sz="2400" dirty="0">
                <a:solidFill>
                  <a:srgbClr val="6C6D70"/>
                </a:solidFill>
                <a:latin typeface="Helvetica"/>
                <a:cs typeface="Helvetica"/>
              </a:rPr>
              <a:t>“””</a:t>
            </a:r>
            <a:endParaRPr sz="2400" dirty="0">
              <a:latin typeface="Helvetica"/>
              <a:cs typeface="Helvetic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11693" y="6742689"/>
            <a:ext cx="3124200" cy="2307590"/>
          </a:xfrm>
          <a:custGeom>
            <a:avLst/>
            <a:gdLst/>
            <a:ahLst/>
            <a:cxnLst/>
            <a:rect l="l" t="t" r="r" b="b"/>
            <a:pathLst>
              <a:path w="3124200" h="2307590">
                <a:moveTo>
                  <a:pt x="0" y="0"/>
                </a:moveTo>
                <a:lnTo>
                  <a:pt x="0" y="2307336"/>
                </a:lnTo>
                <a:lnTo>
                  <a:pt x="3124200" y="2307336"/>
                </a:lnTo>
                <a:lnTo>
                  <a:pt x="3124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1E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03955" y="6723485"/>
            <a:ext cx="3150235" cy="2334895"/>
          </a:xfrm>
          <a:custGeom>
            <a:avLst/>
            <a:gdLst/>
            <a:ahLst/>
            <a:cxnLst/>
            <a:rect l="l" t="t" r="r" b="b"/>
            <a:pathLst>
              <a:path w="3150234" h="2334895">
                <a:moveTo>
                  <a:pt x="3150108" y="2328672"/>
                </a:moveTo>
                <a:lnTo>
                  <a:pt x="3150108" y="6096"/>
                </a:lnTo>
                <a:lnTo>
                  <a:pt x="3144012" y="0"/>
                </a:lnTo>
                <a:lnTo>
                  <a:pt x="6096" y="0"/>
                </a:lnTo>
                <a:lnTo>
                  <a:pt x="0" y="6096"/>
                </a:lnTo>
                <a:lnTo>
                  <a:pt x="0" y="2328672"/>
                </a:lnTo>
                <a:lnTo>
                  <a:pt x="6096" y="2334768"/>
                </a:lnTo>
                <a:lnTo>
                  <a:pt x="13716" y="2334768"/>
                </a:lnTo>
                <a:lnTo>
                  <a:pt x="13716" y="25908"/>
                </a:lnTo>
                <a:lnTo>
                  <a:pt x="25908" y="13716"/>
                </a:lnTo>
                <a:lnTo>
                  <a:pt x="25908" y="25908"/>
                </a:lnTo>
                <a:lnTo>
                  <a:pt x="3124200" y="25908"/>
                </a:lnTo>
                <a:lnTo>
                  <a:pt x="3124200" y="13716"/>
                </a:lnTo>
                <a:lnTo>
                  <a:pt x="3137916" y="25908"/>
                </a:lnTo>
                <a:lnTo>
                  <a:pt x="3137916" y="2334768"/>
                </a:lnTo>
                <a:lnTo>
                  <a:pt x="3144012" y="2334768"/>
                </a:lnTo>
                <a:lnTo>
                  <a:pt x="3150108" y="2328672"/>
                </a:lnTo>
                <a:close/>
              </a:path>
              <a:path w="3150234" h="2334895">
                <a:moveTo>
                  <a:pt x="25908" y="25908"/>
                </a:moveTo>
                <a:lnTo>
                  <a:pt x="25908" y="13716"/>
                </a:lnTo>
                <a:lnTo>
                  <a:pt x="13716" y="25908"/>
                </a:lnTo>
                <a:lnTo>
                  <a:pt x="25908" y="25908"/>
                </a:lnTo>
                <a:close/>
              </a:path>
              <a:path w="3150234" h="2334895">
                <a:moveTo>
                  <a:pt x="25908" y="2308860"/>
                </a:moveTo>
                <a:lnTo>
                  <a:pt x="25908" y="25908"/>
                </a:lnTo>
                <a:lnTo>
                  <a:pt x="13716" y="25908"/>
                </a:lnTo>
                <a:lnTo>
                  <a:pt x="13716" y="2308860"/>
                </a:lnTo>
                <a:lnTo>
                  <a:pt x="25908" y="2308860"/>
                </a:lnTo>
                <a:close/>
              </a:path>
              <a:path w="3150234" h="2334895">
                <a:moveTo>
                  <a:pt x="3137916" y="2308860"/>
                </a:moveTo>
                <a:lnTo>
                  <a:pt x="13716" y="2308860"/>
                </a:lnTo>
                <a:lnTo>
                  <a:pt x="25908" y="2321052"/>
                </a:lnTo>
                <a:lnTo>
                  <a:pt x="25908" y="2334768"/>
                </a:lnTo>
                <a:lnTo>
                  <a:pt x="3124200" y="2334768"/>
                </a:lnTo>
                <a:lnTo>
                  <a:pt x="3124200" y="2321052"/>
                </a:lnTo>
                <a:lnTo>
                  <a:pt x="3137916" y="2308860"/>
                </a:lnTo>
                <a:close/>
              </a:path>
              <a:path w="3150234" h="2334895">
                <a:moveTo>
                  <a:pt x="25908" y="2334768"/>
                </a:moveTo>
                <a:lnTo>
                  <a:pt x="25908" y="2321052"/>
                </a:lnTo>
                <a:lnTo>
                  <a:pt x="13716" y="2308860"/>
                </a:lnTo>
                <a:lnTo>
                  <a:pt x="13716" y="2334768"/>
                </a:lnTo>
                <a:lnTo>
                  <a:pt x="25908" y="2334768"/>
                </a:lnTo>
                <a:close/>
              </a:path>
              <a:path w="3150234" h="2334895">
                <a:moveTo>
                  <a:pt x="3137916" y="25908"/>
                </a:moveTo>
                <a:lnTo>
                  <a:pt x="3124200" y="13716"/>
                </a:lnTo>
                <a:lnTo>
                  <a:pt x="3124200" y="25908"/>
                </a:lnTo>
                <a:lnTo>
                  <a:pt x="3137916" y="25908"/>
                </a:lnTo>
                <a:close/>
              </a:path>
              <a:path w="3150234" h="2334895">
                <a:moveTo>
                  <a:pt x="3137916" y="2308860"/>
                </a:moveTo>
                <a:lnTo>
                  <a:pt x="3137916" y="25908"/>
                </a:lnTo>
                <a:lnTo>
                  <a:pt x="3124200" y="25908"/>
                </a:lnTo>
                <a:lnTo>
                  <a:pt x="3124200" y="2308860"/>
                </a:lnTo>
                <a:lnTo>
                  <a:pt x="3137916" y="2308860"/>
                </a:lnTo>
                <a:close/>
              </a:path>
              <a:path w="3150234" h="2334895">
                <a:moveTo>
                  <a:pt x="3137916" y="2334768"/>
                </a:moveTo>
                <a:lnTo>
                  <a:pt x="3137916" y="2308860"/>
                </a:lnTo>
                <a:lnTo>
                  <a:pt x="3124200" y="2321052"/>
                </a:lnTo>
                <a:lnTo>
                  <a:pt x="3124200" y="2334768"/>
                </a:lnTo>
                <a:lnTo>
                  <a:pt x="3137916" y="2334768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1677" y="6780952"/>
            <a:ext cx="312420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1F5F"/>
                </a:solidFill>
                <a:latin typeface="Helvetica"/>
                <a:cs typeface="Helvetica"/>
              </a:rPr>
              <a:t>“””</a:t>
            </a:r>
            <a:endParaRPr sz="1800" dirty="0">
              <a:latin typeface="Helvetica"/>
              <a:cs typeface="Helvetica"/>
            </a:endParaRPr>
          </a:p>
          <a:p>
            <a:pPr marL="89535" marR="283845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Helvetica"/>
                <a:cs typeface="Helvetica"/>
              </a:rPr>
              <a:t>Contents here can be used  for documentation</a:t>
            </a:r>
            <a:endParaRPr sz="1800" dirty="0">
              <a:latin typeface="Helvetica"/>
              <a:cs typeface="Helvetica"/>
            </a:endParaRPr>
          </a:p>
          <a:p>
            <a:pPr marL="89535">
              <a:lnSpc>
                <a:spcPct val="100000"/>
              </a:lnSpc>
            </a:pPr>
            <a:r>
              <a:rPr sz="1800" dirty="0">
                <a:solidFill>
                  <a:srgbClr val="001F5F"/>
                </a:solidFill>
                <a:latin typeface="Helvetica"/>
                <a:cs typeface="Helvetica"/>
              </a:rPr>
              <a:t>“””</a:t>
            </a:r>
            <a:endParaRPr sz="1800" dirty="0">
              <a:latin typeface="Helvetica"/>
              <a:cs typeface="Helvetica"/>
            </a:endParaRPr>
          </a:p>
          <a:p>
            <a:pPr marL="89535">
              <a:lnSpc>
                <a:spcPct val="100000"/>
              </a:lnSpc>
            </a:pPr>
            <a:r>
              <a:rPr sz="1800" spc="-15" dirty="0">
                <a:solidFill>
                  <a:srgbClr val="001F5F"/>
                </a:solidFill>
                <a:latin typeface="Helvetica"/>
                <a:cs typeface="Helvetica"/>
              </a:rPr>
              <a:t>‘’’</a:t>
            </a:r>
            <a:endParaRPr sz="1800" dirty="0">
              <a:latin typeface="Helvetica"/>
              <a:cs typeface="Helvetica"/>
            </a:endParaRPr>
          </a:p>
          <a:p>
            <a:pPr marL="89535" marR="9398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Helvetica"/>
                <a:cs typeface="Helvetica"/>
              </a:rPr>
              <a:t>An example for multi-line  comments </a:t>
            </a:r>
            <a:r>
              <a:rPr sz="1800" spc="-15" dirty="0">
                <a:solidFill>
                  <a:srgbClr val="001F5F"/>
                </a:solidFill>
                <a:latin typeface="Helvetica"/>
                <a:cs typeface="Helvetica"/>
              </a:rPr>
              <a:t>with </a:t>
            </a:r>
            <a:r>
              <a:rPr sz="1800" spc="-5" dirty="0">
                <a:solidFill>
                  <a:srgbClr val="001F5F"/>
                </a:solidFill>
                <a:latin typeface="Helvetica"/>
                <a:cs typeface="Helvetica"/>
              </a:rPr>
              <a:t>single quotes  </a:t>
            </a:r>
            <a:r>
              <a:rPr sz="1800" spc="-15" dirty="0">
                <a:solidFill>
                  <a:srgbClr val="001F5F"/>
                </a:solidFill>
                <a:latin typeface="Helvetica"/>
                <a:cs typeface="Helvetica"/>
              </a:rPr>
              <a:t>‘’’</a:t>
            </a:r>
            <a:endParaRPr sz="1800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345</TotalTime>
  <Words>3387</Words>
  <Application>Microsoft Macintosh PowerPoint</Application>
  <PresentationFormat>Custom</PresentationFormat>
  <Paragraphs>613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Corbel</vt:lpstr>
      <vt:lpstr>Helvetica</vt:lpstr>
      <vt:lpstr>Helvetica-BoldOblique</vt:lpstr>
      <vt:lpstr>Times New Roman</vt:lpstr>
      <vt:lpstr>Wingdings</vt:lpstr>
      <vt:lpstr>Parallax</vt:lpstr>
      <vt:lpstr>Session 1</vt:lpstr>
      <vt:lpstr>Topics covered in Session 1</vt:lpstr>
      <vt:lpstr>Why Python for beginners?</vt:lpstr>
      <vt:lpstr>Python v/s Java</vt:lpstr>
      <vt:lpstr>Worldwide Python Users</vt:lpstr>
      <vt:lpstr>Evolution of Python</vt:lpstr>
      <vt:lpstr>Python Versions</vt:lpstr>
      <vt:lpstr>Python Features</vt:lpstr>
      <vt:lpstr>Commenting Style in Python!</vt:lpstr>
      <vt:lpstr>Multiline statements</vt:lpstr>
      <vt:lpstr>Print Statement</vt:lpstr>
      <vt:lpstr>Execute a Python Script</vt:lpstr>
      <vt:lpstr>Programming Constructs in Python</vt:lpstr>
      <vt:lpstr>Identifiers</vt:lpstr>
      <vt:lpstr>Variables</vt:lpstr>
      <vt:lpstr>Data Types in Python</vt:lpstr>
      <vt:lpstr>Operators (1 of 7)</vt:lpstr>
      <vt:lpstr>Operators (2 of 7)</vt:lpstr>
      <vt:lpstr>Operators (3 of 7)</vt:lpstr>
      <vt:lpstr>Operators (4 of 7)</vt:lpstr>
      <vt:lpstr>Operators (5 of 7)</vt:lpstr>
      <vt:lpstr>Operators (6 of 7)</vt:lpstr>
      <vt:lpstr>Operators (7 of 7)</vt:lpstr>
      <vt:lpstr>Built-in function: id()</vt:lpstr>
      <vt:lpstr>Built-in function: type()</vt:lpstr>
      <vt:lpstr>Coding Standards in Python</vt:lpstr>
      <vt:lpstr>Coding Standards in Python</vt:lpstr>
      <vt:lpstr>Indentation in Python</vt:lpstr>
      <vt:lpstr>Control Structures</vt:lpstr>
      <vt:lpstr>Control Structures…</vt:lpstr>
      <vt:lpstr>Iterative Statements</vt:lpstr>
      <vt:lpstr>Iterative Statements</vt:lpstr>
      <vt:lpstr>Iterative Statements</vt:lpstr>
      <vt:lpstr>Iterative Statements</vt:lpstr>
      <vt:lpstr>Iterative Statements- break</vt:lpstr>
      <vt:lpstr>Iterative Statements - continue</vt:lpstr>
      <vt:lpstr>Iterative Statements- pass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Python</dc:title>
  <dc:creator>Russell1</dc:creator>
  <cp:lastModifiedBy>Mahendra Jain</cp:lastModifiedBy>
  <cp:revision>31</cp:revision>
  <dcterms:created xsi:type="dcterms:W3CDTF">2020-07-01T11:24:01Z</dcterms:created>
  <dcterms:modified xsi:type="dcterms:W3CDTF">2020-07-03T11:09:29Z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2020-07-01T00:00:00Z</vt:filetime>
  </property>
</Properties>
</file>