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8275" y="2973958"/>
            <a:ext cx="719963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68608" y="6602731"/>
            <a:ext cx="11461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rbes.com/sites/louiscolumbus/2014/12/29/where-big-data-jobs-will-be-in-2015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jpg"/><Relationship Id="rId9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jp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jp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jpg"/><Relationship Id="rId9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sebastianraschka.com/Articles/2014_python_2_3_key_diff.html" TargetMode="External"/><Relationship Id="rId3" Type="http://schemas.openxmlformats.org/officeDocument/2006/relationships/hyperlink" Target="http://www.python-course.eu/python3_course.php" TargetMode="External"/><Relationship Id="rId7" Type="http://schemas.openxmlformats.org/officeDocument/2006/relationships/hyperlink" Target="https://docs.python.org/3/whatsnew/3.0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story_of_Python#Version_release_dates" TargetMode="External"/><Relationship Id="rId5" Type="http://schemas.openxmlformats.org/officeDocument/2006/relationships/hyperlink" Target="http://www.tutorialspoint.com/python/index.htm" TargetMode="External"/><Relationship Id="rId4" Type="http://schemas.openxmlformats.org/officeDocument/2006/relationships/hyperlink" Target="http://www.tutorialspoint.com/" TargetMode="External"/><Relationship Id="rId9" Type="http://schemas.openxmlformats.org/officeDocument/2006/relationships/hyperlink" Target="http://www.programcreek.com/2012/04/java-vs-python-why-python-can-be-more-productive/" TargetMode="Externa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lynda.com/Python-3-tutorials/essential-training/62226-2.html" TargetMode="External"/><Relationship Id="rId7" Type="http://schemas.openxmlformats.org/officeDocument/2006/relationships/hyperlink" Target="https://wiki.python.org/moin/OrganizationsUsingPython" TargetMode="External"/><Relationship Id="rId2" Type="http://schemas.openxmlformats.org/officeDocument/2006/relationships/hyperlink" Target="http://stsdas.stsci.edu/pyraf/python_quick_tou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ppersworld.com/top-10-python-powered-web-frameworks-for-developers/" TargetMode="External"/><Relationship Id="rId5" Type="http://schemas.openxmlformats.org/officeDocument/2006/relationships/hyperlink" Target="https://codegeekz.com/best-python-ide-for-developers/" TargetMode="External"/><Relationship Id="rId4" Type="http://schemas.openxmlformats.org/officeDocument/2006/relationships/hyperlink" Target="http://pymbook.readthedocs.org/en/latest/index.html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6100" y="0"/>
            <a:ext cx="5015230" cy="6858000"/>
            <a:chOff x="546100" y="0"/>
            <a:chExt cx="5015230" cy="6858000"/>
          </a:xfrm>
        </p:grpSpPr>
        <p:sp>
          <p:nvSpPr>
            <p:cNvPr id="4" name="object 4"/>
            <p:cNvSpPr/>
            <p:nvPr/>
          </p:nvSpPr>
          <p:spPr>
            <a:xfrm>
              <a:off x="984250" y="0"/>
              <a:ext cx="1062990" cy="2778125"/>
            </a:xfrm>
            <a:custGeom>
              <a:avLst/>
              <a:gdLst/>
              <a:ahLst/>
              <a:cxnLst/>
              <a:rect l="l" t="t" r="r" b="b"/>
              <a:pathLst>
                <a:path w="1062989" h="2778125">
                  <a:moveTo>
                    <a:pt x="1062399" y="0"/>
                  </a:moveTo>
                  <a:lnTo>
                    <a:pt x="681401" y="0"/>
                  </a:lnTo>
                  <a:lnTo>
                    <a:pt x="0" y="2687574"/>
                  </a:lnTo>
                  <a:lnTo>
                    <a:pt x="357124" y="2778125"/>
                  </a:lnTo>
                  <a:lnTo>
                    <a:pt x="1062399" y="0"/>
                  </a:lnTo>
                  <a:close/>
                </a:path>
              </a:pathLst>
            </a:custGeom>
            <a:solidFill>
              <a:srgbClr val="E8B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100" y="0"/>
              <a:ext cx="1034415" cy="2668905"/>
            </a:xfrm>
            <a:custGeom>
              <a:avLst/>
              <a:gdLst/>
              <a:ahLst/>
              <a:cxnLst/>
              <a:rect l="l" t="t" r="r" b="b"/>
              <a:pathLst>
                <a:path w="1034415" h="2668905">
                  <a:moveTo>
                    <a:pt x="1033826" y="0"/>
                  </a:moveTo>
                  <a:lnTo>
                    <a:pt x="651243" y="0"/>
                  </a:lnTo>
                  <a:lnTo>
                    <a:pt x="0" y="2578100"/>
                  </a:lnTo>
                  <a:lnTo>
                    <a:pt x="347662" y="2663825"/>
                  </a:lnTo>
                  <a:lnTo>
                    <a:pt x="357187" y="2668524"/>
                  </a:lnTo>
                  <a:lnTo>
                    <a:pt x="10338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100" y="2582798"/>
              <a:ext cx="2694305" cy="4275455"/>
            </a:xfrm>
            <a:custGeom>
              <a:avLst/>
              <a:gdLst/>
              <a:ahLst/>
              <a:cxnLst/>
              <a:rect l="l" t="t" r="r" b="b"/>
              <a:pathLst>
                <a:path w="2694305" h="4275455">
                  <a:moveTo>
                    <a:pt x="0" y="0"/>
                  </a:moveTo>
                  <a:lnTo>
                    <a:pt x="2574925" y="4275200"/>
                  </a:lnTo>
                  <a:lnTo>
                    <a:pt x="2693924" y="427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9012" y="2692400"/>
              <a:ext cx="3332479" cy="4165600"/>
            </a:xfrm>
            <a:custGeom>
              <a:avLst/>
              <a:gdLst/>
              <a:ahLst/>
              <a:cxnLst/>
              <a:rect l="l" t="t" r="r" b="b"/>
              <a:pathLst>
                <a:path w="3332479" h="4165600">
                  <a:moveTo>
                    <a:pt x="0" y="0"/>
                  </a:moveTo>
                  <a:lnTo>
                    <a:pt x="3208337" y="4165599"/>
                  </a:lnTo>
                  <a:lnTo>
                    <a:pt x="3332162" y="4165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6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4250" y="2687573"/>
              <a:ext cx="4577080" cy="4170679"/>
            </a:xfrm>
            <a:custGeom>
              <a:avLst/>
              <a:gdLst/>
              <a:ahLst/>
              <a:cxnLst/>
              <a:rect l="l" t="t" r="r" b="b"/>
              <a:pathLst>
                <a:path w="4577080" h="4170679">
                  <a:moveTo>
                    <a:pt x="0" y="0"/>
                  </a:moveTo>
                  <a:lnTo>
                    <a:pt x="4762" y="4825"/>
                  </a:lnTo>
                  <a:lnTo>
                    <a:pt x="3336925" y="4170426"/>
                  </a:lnTo>
                  <a:lnTo>
                    <a:pt x="4576699" y="4170426"/>
                  </a:lnTo>
                  <a:lnTo>
                    <a:pt x="357124" y="9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899"/>
                  </a:lnTo>
                  <a:lnTo>
                    <a:pt x="3584575" y="4279899"/>
                  </a:lnTo>
                  <a:lnTo>
                    <a:pt x="419100" y="176149"/>
                  </a:lnTo>
                  <a:lnTo>
                    <a:pt x="361950" y="95250"/>
                  </a:lnTo>
                  <a:lnTo>
                    <a:pt x="357187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68115" y="2123389"/>
            <a:ext cx="5957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000000"/>
                </a:solidFill>
                <a:latin typeface="Times New Roman"/>
                <a:cs typeface="Times New Roman"/>
              </a:rPr>
              <a:t>Introduction </a:t>
            </a:r>
            <a:r>
              <a:rPr sz="48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4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spc="-30" dirty="0">
                <a:solidFill>
                  <a:srgbClr val="000000"/>
                </a:solidFill>
                <a:latin typeface="Times New Roman"/>
                <a:cs typeface="Times New Roman"/>
              </a:rPr>
              <a:t>Python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30593" y="136017"/>
            <a:ext cx="4955539" cy="1454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12996" y="3095371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sz="1800" b="1" spc="-120" dirty="0">
                <a:latin typeface="Times New Roman"/>
                <a:cs typeface="Times New Roman"/>
              </a:rPr>
              <a:t>A </a:t>
            </a:r>
            <a:r>
              <a:rPr sz="1800" b="1" spc="-30" dirty="0">
                <a:latin typeface="Times New Roman"/>
                <a:cs typeface="Times New Roman"/>
              </a:rPr>
              <a:t>readable, </a:t>
            </a:r>
            <a:r>
              <a:rPr sz="1800" b="1" spc="-5" dirty="0">
                <a:latin typeface="Times New Roman"/>
                <a:cs typeface="Times New Roman"/>
              </a:rPr>
              <a:t>dynamic,</a:t>
            </a:r>
            <a:r>
              <a:rPr sz="1800" b="1" spc="-1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pleasant,</a:t>
            </a:r>
            <a:endParaRPr sz="18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sz="1800" b="1" dirty="0">
                <a:latin typeface="Times New Roman"/>
                <a:cs typeface="Times New Roman"/>
              </a:rPr>
              <a:t>flexible, </a:t>
            </a:r>
            <a:r>
              <a:rPr sz="1800" b="1" spc="-20" dirty="0">
                <a:latin typeface="Times New Roman"/>
                <a:cs typeface="Times New Roman"/>
              </a:rPr>
              <a:t>fast and </a:t>
            </a:r>
            <a:r>
              <a:rPr sz="1800" b="1" spc="-35" dirty="0">
                <a:latin typeface="Times New Roman"/>
                <a:cs typeface="Times New Roman"/>
              </a:rPr>
              <a:t>powerful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7685" y="231394"/>
            <a:ext cx="2793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More </a:t>
            </a:r>
            <a:r>
              <a:rPr spc="-15" dirty="0"/>
              <a:t>Features</a:t>
            </a:r>
            <a:r>
              <a:rPr spc="-95" dirty="0"/>
              <a:t> </a:t>
            </a:r>
            <a:r>
              <a:rPr spc="-5" dirty="0"/>
              <a:t>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5244" y="1630121"/>
            <a:ext cx="9091295" cy="3449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0" dirty="0">
                <a:latin typeface="Carlito"/>
                <a:cs typeface="Carlito"/>
              </a:rPr>
              <a:t>provides </a:t>
            </a:r>
            <a:r>
              <a:rPr sz="2200" spc="-15" dirty="0">
                <a:latin typeface="Carlito"/>
                <a:cs typeface="Carlito"/>
              </a:rPr>
              <a:t>interfaces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all major </a:t>
            </a:r>
            <a:r>
              <a:rPr sz="2200" spc="-15" dirty="0">
                <a:latin typeface="Carlito"/>
                <a:cs typeface="Carlito"/>
              </a:rPr>
              <a:t>commercial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databases</a:t>
            </a:r>
            <a:r>
              <a:rPr sz="2200" spc="-1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supports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functional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structured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programming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methods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</a:t>
            </a:r>
            <a:r>
              <a:rPr sz="2200" spc="1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well</a:t>
            </a:r>
            <a:r>
              <a:rPr sz="2200" spc="1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OOP</a:t>
            </a:r>
            <a:r>
              <a:rPr sz="2200" spc="-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5" dirty="0">
                <a:latin typeface="Carlito"/>
                <a:cs typeface="Carlito"/>
              </a:rPr>
              <a:t>provides </a:t>
            </a:r>
            <a:r>
              <a:rPr sz="2200" spc="-10" dirty="0">
                <a:latin typeface="Carlito"/>
                <a:cs typeface="Carlito"/>
              </a:rPr>
              <a:t>very high-level </a:t>
            </a:r>
            <a:r>
              <a:rPr sz="2200" b="1" spc="-5" dirty="0">
                <a:latin typeface="Carlito"/>
                <a:cs typeface="Carlito"/>
              </a:rPr>
              <a:t>dynamic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types and </a:t>
            </a:r>
            <a:r>
              <a:rPr sz="2200" spc="-10" dirty="0">
                <a:latin typeface="Carlito"/>
                <a:cs typeface="Carlito"/>
              </a:rPr>
              <a:t>supports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dynamic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type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checking.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supports </a:t>
            </a:r>
            <a:r>
              <a:rPr sz="2200" b="1" spc="-10" dirty="0">
                <a:latin typeface="Carlito"/>
                <a:cs typeface="Carlito"/>
              </a:rPr>
              <a:t>GUI</a:t>
            </a:r>
            <a:r>
              <a:rPr sz="2200" b="1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applications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0" dirty="0">
                <a:latin typeface="Carlito"/>
                <a:cs typeface="Carlito"/>
              </a:rPr>
              <a:t>supports automatic </a:t>
            </a:r>
            <a:r>
              <a:rPr sz="2200" b="1" spc="-15" dirty="0">
                <a:latin typeface="Carlito"/>
                <a:cs typeface="Carlito"/>
              </a:rPr>
              <a:t>garbage</a:t>
            </a:r>
            <a:r>
              <a:rPr sz="2200" b="1" spc="3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collection</a:t>
            </a:r>
            <a:r>
              <a:rPr sz="2200" spc="-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easily </a:t>
            </a:r>
            <a:r>
              <a:rPr sz="2200" b="1" spc="-25" dirty="0">
                <a:latin typeface="Carlito"/>
                <a:cs typeface="Carlito"/>
              </a:rPr>
              <a:t>integrated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C, </a:t>
            </a:r>
            <a:r>
              <a:rPr sz="2200" dirty="0">
                <a:latin typeface="Carlito"/>
                <a:cs typeface="Carlito"/>
              </a:rPr>
              <a:t>C++,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Java.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38394" y="223774"/>
            <a:ext cx="2132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latin typeface="Times New Roman"/>
                <a:cs typeface="Times New Roman"/>
              </a:rPr>
              <a:t>Why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Python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55438"/>
              </p:ext>
            </p:extLst>
          </p:nvPr>
        </p:nvGraphicFramePr>
        <p:xfrm>
          <a:off x="1388110" y="1197610"/>
          <a:ext cx="10618469" cy="501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0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Easy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977265" indent="-34290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Python 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scripts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have clear 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syntax, 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simple </a:t>
                      </a:r>
                      <a:r>
                        <a:rPr sz="16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structure 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6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very 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few 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protocols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remember 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before</a:t>
                      </a:r>
                      <a:r>
                        <a:rPr sz="16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programming.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5" dirty="0">
                          <a:latin typeface="Arial"/>
                          <a:cs typeface="Arial"/>
                        </a:rPr>
                        <a:t>Easy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Maintain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290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easily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debug.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Python's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success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fairly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easy-to-maintain.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0" dirty="0">
                          <a:latin typeface="Arial"/>
                          <a:cs typeface="Arial"/>
                        </a:rPr>
                        <a:t>Portable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475615" indent="-384175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75615" algn="l"/>
                          <a:tab pos="476250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wide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variety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Operating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platforms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providing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similar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interface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platforms.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0" dirty="0">
                          <a:latin typeface="Arial"/>
                          <a:cs typeface="Arial"/>
                        </a:rPr>
                        <a:t>Broad 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Standard</a:t>
                      </a:r>
                      <a:r>
                        <a:rPr sz="16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Libraries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comes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many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prebuilt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libraries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apx.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21K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5" dirty="0">
                          <a:latin typeface="Arial"/>
                          <a:cs typeface="Arial"/>
                        </a:rPr>
                        <a:t>High 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6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316230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intended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complex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simpler.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deals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memory 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addresses,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garbage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collection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etc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internally.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5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5" dirty="0">
                          <a:latin typeface="Arial"/>
                          <a:cs typeface="Arial"/>
                        </a:rPr>
                        <a:t>Interactive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320675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interactive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shell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things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before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implementation.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provide 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direct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Python.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5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Interfaces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642620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provides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interfaces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major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commercial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databases.</a:t>
                      </a:r>
                      <a:r>
                        <a:rPr sz="16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These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interfaces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are 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pretty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easy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use.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80" dirty="0">
                          <a:latin typeface="Arial"/>
                          <a:cs typeface="Arial"/>
                        </a:rPr>
                        <a:t>GUI</a:t>
                      </a:r>
                      <a:r>
                        <a:rPr sz="16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669290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  <a:tab pos="6278880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supports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GUI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6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framework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6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Web.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tkinter, 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WXPython,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DJango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Python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16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.</a:t>
                      </a:r>
                      <a:endParaRPr sz="1500" baseline="-22222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16246" y="231394"/>
            <a:ext cx="2976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History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2435" y="1427480"/>
            <a:ext cx="6742430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10" dirty="0">
                <a:latin typeface="Carlito"/>
                <a:cs typeface="Carlito"/>
              </a:rPr>
              <a:t>was </a:t>
            </a:r>
            <a:r>
              <a:rPr sz="2000" spc="-5" dirty="0">
                <a:latin typeface="Carlito"/>
                <a:cs typeface="Carlito"/>
              </a:rPr>
              <a:t>conceptualized </a:t>
            </a:r>
            <a:r>
              <a:rPr sz="2000" spc="-15" dirty="0">
                <a:latin typeface="Carlito"/>
                <a:cs typeface="Carlito"/>
              </a:rPr>
              <a:t>by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Guido </a:t>
            </a:r>
            <a:r>
              <a:rPr sz="2000" b="1" spc="-40" dirty="0">
                <a:solidFill>
                  <a:srgbClr val="CC9A1A"/>
                </a:solidFill>
                <a:latin typeface="Carlito"/>
                <a:cs typeface="Carlito"/>
              </a:rPr>
              <a:t>Van </a:t>
            </a:r>
            <a:r>
              <a:rPr sz="2000" b="1" spc="-10" dirty="0">
                <a:solidFill>
                  <a:srgbClr val="CC9A1A"/>
                </a:solidFill>
                <a:latin typeface="Carlito"/>
                <a:cs typeface="Carlito"/>
              </a:rPr>
              <a:t>Rossum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4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late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1980s</a:t>
            </a:r>
            <a:r>
              <a:rPr sz="200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Rossum </a:t>
            </a:r>
            <a:r>
              <a:rPr sz="2000" spc="-5" dirty="0">
                <a:latin typeface="Carlito"/>
                <a:cs typeface="Carlito"/>
              </a:rPr>
              <a:t>published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first </a:t>
            </a:r>
            <a:r>
              <a:rPr sz="2000" spc="-10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10" dirty="0">
                <a:latin typeface="Carlito"/>
                <a:cs typeface="Carlito"/>
              </a:rPr>
              <a:t>code </a:t>
            </a:r>
            <a:r>
              <a:rPr sz="2000" spc="-5" dirty="0">
                <a:latin typeface="Carlito"/>
                <a:cs typeface="Carlito"/>
              </a:rPr>
              <a:t>(0.9.0) </a:t>
            </a:r>
            <a:r>
              <a:rPr sz="2000" spc="-20" dirty="0">
                <a:latin typeface="Carlito"/>
                <a:cs typeface="Carlito"/>
              </a:rPr>
              <a:t>in  </a:t>
            </a:r>
            <a:r>
              <a:rPr sz="2000" spc="-5" dirty="0">
                <a:latin typeface="Carlito"/>
                <a:cs typeface="Carlito"/>
              </a:rPr>
              <a:t>February </a:t>
            </a:r>
            <a:r>
              <a:rPr sz="2000" b="1" spc="-5" dirty="0">
                <a:latin typeface="Carlito"/>
                <a:cs typeface="Carlito"/>
              </a:rPr>
              <a:t>1991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CWI </a:t>
            </a:r>
            <a:r>
              <a:rPr sz="2000" spc="-5" dirty="0">
                <a:latin typeface="Carlito"/>
                <a:cs typeface="Carlito"/>
              </a:rPr>
              <a:t>(Centrum Wiskunde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10" dirty="0">
                <a:latin typeface="Carlito"/>
                <a:cs typeface="Carlito"/>
              </a:rPr>
              <a:t>Informatica) 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Netherlands ,</a:t>
            </a:r>
            <a:r>
              <a:rPr sz="2000" spc="-10" dirty="0">
                <a:latin typeface="Carlito"/>
                <a:cs typeface="Carlito"/>
              </a:rPr>
              <a:t> Amsterdam.</a:t>
            </a:r>
            <a:endParaRPr sz="200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5" dirty="0">
                <a:latin typeface="Carlito"/>
                <a:cs typeface="Carlito"/>
              </a:rPr>
              <a:t>is derived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b="1" dirty="0">
                <a:latin typeface="Carlito"/>
                <a:cs typeface="Carlito"/>
              </a:rPr>
              <a:t>ABC </a:t>
            </a:r>
            <a:r>
              <a:rPr sz="2000" spc="-10" dirty="0">
                <a:latin typeface="Carlito"/>
                <a:cs typeface="Carlito"/>
              </a:rPr>
              <a:t>programming </a:t>
            </a:r>
            <a:r>
              <a:rPr sz="2000" spc="-5" dirty="0">
                <a:latin typeface="Carlito"/>
                <a:cs typeface="Carlito"/>
              </a:rPr>
              <a:t>language, which is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5" dirty="0">
                <a:latin typeface="Carlito"/>
                <a:cs typeface="Carlito"/>
              </a:rPr>
              <a:t>general-purpose </a:t>
            </a:r>
            <a:r>
              <a:rPr sz="2000" spc="-10" dirty="0">
                <a:latin typeface="Carlito"/>
                <a:cs typeface="Carlito"/>
              </a:rPr>
              <a:t>programming </a:t>
            </a:r>
            <a:r>
              <a:rPr sz="2000" spc="-5" dirty="0">
                <a:latin typeface="Carlito"/>
                <a:cs typeface="Carlito"/>
              </a:rPr>
              <a:t>language that had been  </a:t>
            </a:r>
            <a:r>
              <a:rPr sz="2000" spc="-10" dirty="0">
                <a:latin typeface="Carlito"/>
                <a:cs typeface="Carlito"/>
              </a:rPr>
              <a:t>developed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CWI.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Rossum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chose</a:t>
            </a:r>
            <a:r>
              <a:rPr sz="2000" spc="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</a:t>
            </a:r>
            <a:r>
              <a:rPr sz="2000" spc="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"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Python</a:t>
            </a:r>
            <a:r>
              <a:rPr sz="2000" dirty="0">
                <a:latin typeface="Carlito"/>
                <a:cs typeface="Carlito"/>
              </a:rPr>
              <a:t>",</a:t>
            </a:r>
            <a:r>
              <a:rPr sz="2000" spc="2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since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he</a:t>
            </a:r>
            <a:r>
              <a:rPr sz="2000" spc="20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was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20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big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fan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Monty </a:t>
            </a:r>
            <a:r>
              <a:rPr sz="2000" dirty="0">
                <a:latin typeface="Carlito"/>
                <a:cs typeface="Carlito"/>
              </a:rPr>
              <a:t>Python's </a:t>
            </a:r>
            <a:r>
              <a:rPr sz="2000" spc="-5" dirty="0">
                <a:latin typeface="Carlito"/>
                <a:cs typeface="Carlito"/>
              </a:rPr>
              <a:t>Flying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Circus.</a:t>
            </a:r>
            <a:endParaRPr sz="200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5" dirty="0">
                <a:latin typeface="Carlito"/>
                <a:cs typeface="Carlito"/>
              </a:rPr>
              <a:t>is now maintained by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core development </a:t>
            </a:r>
            <a:r>
              <a:rPr sz="2000" spc="-5" dirty="0">
                <a:latin typeface="Carlito"/>
                <a:cs typeface="Carlito"/>
              </a:rPr>
              <a:t>team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institute, </a:t>
            </a:r>
            <a:r>
              <a:rPr sz="2000" dirty="0">
                <a:latin typeface="Carlito"/>
                <a:cs typeface="Carlito"/>
              </a:rPr>
              <a:t>although </a:t>
            </a:r>
            <a:r>
              <a:rPr sz="2000" spc="-10" dirty="0">
                <a:latin typeface="Carlito"/>
                <a:cs typeface="Carlito"/>
              </a:rPr>
              <a:t>Rossum </a:t>
            </a:r>
            <a:r>
              <a:rPr sz="2000" spc="-5" dirty="0">
                <a:latin typeface="Carlito"/>
                <a:cs typeface="Carlito"/>
              </a:rPr>
              <a:t>still holds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vital </a:t>
            </a:r>
            <a:r>
              <a:rPr sz="2000" spc="-15" dirty="0">
                <a:latin typeface="Carlito"/>
                <a:cs typeface="Carlito"/>
              </a:rPr>
              <a:t>role </a:t>
            </a:r>
            <a:r>
              <a:rPr sz="2000" spc="-5" dirty="0">
                <a:latin typeface="Carlito"/>
                <a:cs typeface="Carlito"/>
              </a:rPr>
              <a:t>in directing  </a:t>
            </a:r>
            <a:r>
              <a:rPr sz="2000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progress.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10016" y="1350263"/>
            <a:ext cx="3054096" cy="452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48600" y="5859272"/>
            <a:ext cx="424434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15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https://en.wikipedia.org/wiki/Guido_van_Rossum#/media/File:Guido_van_Rossum_OSCON_2006.jpg</a:t>
            </a:r>
            <a:endParaRPr sz="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27497" y="231394"/>
            <a:ext cx="2752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70" dirty="0"/>
              <a:t> </a:t>
            </a:r>
            <a:r>
              <a:rPr spc="-25" dirty="0"/>
              <a:t>Versions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5569" y="1037781"/>
            <a:ext cx="5931535" cy="513588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spc="-5" dirty="0">
                <a:latin typeface="Carlito"/>
                <a:cs typeface="Carlito"/>
              </a:rPr>
              <a:t>Release </a:t>
            </a:r>
            <a:r>
              <a:rPr sz="2400" spc="-15" dirty="0">
                <a:latin typeface="Carlito"/>
                <a:cs typeface="Carlito"/>
              </a:rPr>
              <a:t>dates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major and minor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versions: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Font typeface="Wingdings"/>
              <a:buChar char="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Python 1.0 </a:t>
            </a:r>
            <a:r>
              <a:rPr sz="2200" spc="-5" dirty="0">
                <a:latin typeface="Carlito"/>
                <a:cs typeface="Carlito"/>
              </a:rPr>
              <a:t>- January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1994</a:t>
            </a:r>
            <a:endParaRPr sz="2200">
              <a:latin typeface="Carlito"/>
              <a:cs typeface="Carlito"/>
            </a:endParaRPr>
          </a:p>
          <a:p>
            <a:pPr marL="1213485" lvl="1" indent="-287020">
              <a:lnSpc>
                <a:spcPct val="100000"/>
              </a:lnSpc>
              <a:spcBef>
                <a:spcPts val="85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latin typeface="Carlito"/>
                <a:cs typeface="Carlito"/>
              </a:rPr>
              <a:t>Python 1.5 - </a:t>
            </a:r>
            <a:r>
              <a:rPr sz="2000" spc="-5" dirty="0">
                <a:latin typeface="Carlito"/>
                <a:cs typeface="Carlito"/>
              </a:rPr>
              <a:t>December </a:t>
            </a:r>
            <a:r>
              <a:rPr sz="2000" dirty="0">
                <a:latin typeface="Carlito"/>
                <a:cs typeface="Carlito"/>
              </a:rPr>
              <a:t>31,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1997</a:t>
            </a:r>
            <a:endParaRPr sz="2000">
              <a:latin typeface="Carlito"/>
              <a:cs typeface="Carlito"/>
            </a:endParaRPr>
          </a:p>
          <a:p>
            <a:pPr marL="1213485" lvl="1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latin typeface="Carlito"/>
                <a:cs typeface="Carlito"/>
              </a:rPr>
              <a:t>Python 1.6 - </a:t>
            </a:r>
            <a:r>
              <a:rPr sz="2000" spc="-10" dirty="0">
                <a:latin typeface="Carlito"/>
                <a:cs typeface="Carlito"/>
              </a:rPr>
              <a:t>September </a:t>
            </a:r>
            <a:r>
              <a:rPr sz="2000" dirty="0">
                <a:latin typeface="Carlito"/>
                <a:cs typeface="Carlito"/>
              </a:rPr>
              <a:t>5,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2000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55"/>
              </a:spcBef>
              <a:buFont typeface="Wingdings"/>
              <a:buChar char="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Python 2.0 </a:t>
            </a:r>
            <a:r>
              <a:rPr sz="2200" spc="-5" dirty="0">
                <a:latin typeface="Carlito"/>
                <a:cs typeface="Carlito"/>
              </a:rPr>
              <a:t>- </a:t>
            </a:r>
            <a:r>
              <a:rPr sz="2200" spc="-10" dirty="0">
                <a:latin typeface="Carlito"/>
                <a:cs typeface="Carlito"/>
              </a:rPr>
              <a:t>October </a:t>
            </a:r>
            <a:r>
              <a:rPr sz="2200" spc="-5" dirty="0">
                <a:latin typeface="Carlito"/>
                <a:cs typeface="Carlito"/>
              </a:rPr>
              <a:t>16,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2000</a:t>
            </a:r>
            <a:endParaRPr sz="2200">
              <a:latin typeface="Carlito"/>
              <a:cs typeface="Carlito"/>
            </a:endParaRPr>
          </a:p>
          <a:p>
            <a:pPr marL="1213485" lvl="1" indent="-287020">
              <a:lnSpc>
                <a:spcPct val="100000"/>
              </a:lnSpc>
              <a:spcBef>
                <a:spcPts val="85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latin typeface="Carlito"/>
                <a:cs typeface="Carlito"/>
              </a:rPr>
              <a:t>Python 2.1 - April 17,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2001</a:t>
            </a:r>
            <a:endParaRPr sz="2000">
              <a:latin typeface="Carlito"/>
              <a:cs typeface="Carlito"/>
            </a:endParaRPr>
          </a:p>
          <a:p>
            <a:pPr marL="1213485" lvl="1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latin typeface="Carlito"/>
                <a:cs typeface="Carlito"/>
              </a:rPr>
              <a:t>Python 2.2 - </a:t>
            </a:r>
            <a:r>
              <a:rPr sz="2000" spc="-5" dirty="0">
                <a:latin typeface="Carlito"/>
                <a:cs typeface="Carlito"/>
              </a:rPr>
              <a:t>December </a:t>
            </a:r>
            <a:r>
              <a:rPr sz="2000" dirty="0">
                <a:latin typeface="Carlito"/>
                <a:cs typeface="Carlito"/>
              </a:rPr>
              <a:t>21,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2001</a:t>
            </a:r>
            <a:endParaRPr sz="2000">
              <a:latin typeface="Carlito"/>
              <a:cs typeface="Carlito"/>
            </a:endParaRPr>
          </a:p>
          <a:p>
            <a:pPr marL="1213485" lvl="1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latin typeface="Carlito"/>
                <a:cs typeface="Carlito"/>
              </a:rPr>
              <a:t>Python 2.3 - July 29,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2003</a:t>
            </a:r>
            <a:endParaRPr sz="2000">
              <a:latin typeface="Carlito"/>
              <a:cs typeface="Carlito"/>
            </a:endParaRPr>
          </a:p>
          <a:p>
            <a:pPr marL="1213485" lvl="1" indent="-287020">
              <a:lnSpc>
                <a:spcPct val="100000"/>
              </a:lnSpc>
              <a:spcBef>
                <a:spcPts val="84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latin typeface="Carlito"/>
                <a:cs typeface="Carlito"/>
              </a:rPr>
              <a:t>Python 2.4 - </a:t>
            </a:r>
            <a:r>
              <a:rPr sz="2000" spc="-5" dirty="0">
                <a:latin typeface="Carlito"/>
                <a:cs typeface="Carlito"/>
              </a:rPr>
              <a:t>November </a:t>
            </a:r>
            <a:r>
              <a:rPr sz="2000" dirty="0">
                <a:latin typeface="Carlito"/>
                <a:cs typeface="Carlito"/>
              </a:rPr>
              <a:t>30,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2004</a:t>
            </a:r>
            <a:endParaRPr sz="2000">
              <a:latin typeface="Carlito"/>
              <a:cs typeface="Carlito"/>
            </a:endParaRPr>
          </a:p>
          <a:p>
            <a:pPr marL="1213485" lvl="1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latin typeface="Carlito"/>
                <a:cs typeface="Carlito"/>
              </a:rPr>
              <a:t>Python 2.5 - </a:t>
            </a:r>
            <a:r>
              <a:rPr sz="2000" spc="-10" dirty="0">
                <a:latin typeface="Carlito"/>
                <a:cs typeface="Carlito"/>
              </a:rPr>
              <a:t>September </a:t>
            </a:r>
            <a:r>
              <a:rPr sz="2000" dirty="0">
                <a:latin typeface="Carlito"/>
                <a:cs typeface="Carlito"/>
              </a:rPr>
              <a:t>19,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2006</a:t>
            </a:r>
            <a:endParaRPr sz="2000">
              <a:latin typeface="Carlito"/>
              <a:cs typeface="Carlito"/>
            </a:endParaRPr>
          </a:p>
          <a:p>
            <a:pPr marL="1213485" lvl="1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latin typeface="Carlito"/>
                <a:cs typeface="Carlito"/>
              </a:rPr>
              <a:t>Python 2.6 - </a:t>
            </a:r>
            <a:r>
              <a:rPr sz="2000" spc="-5" dirty="0">
                <a:latin typeface="Carlito"/>
                <a:cs typeface="Carlito"/>
              </a:rPr>
              <a:t>October </a:t>
            </a:r>
            <a:r>
              <a:rPr sz="2000" dirty="0">
                <a:latin typeface="Carlito"/>
                <a:cs typeface="Carlito"/>
              </a:rPr>
              <a:t>1,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2008</a:t>
            </a:r>
            <a:endParaRPr sz="2000">
              <a:latin typeface="Carlito"/>
              <a:cs typeface="Carlito"/>
            </a:endParaRPr>
          </a:p>
          <a:p>
            <a:pPr marL="1213485" lvl="1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sz="2000" dirty="0">
                <a:latin typeface="Carlito"/>
                <a:cs typeface="Carlito"/>
              </a:rPr>
              <a:t>Python 2.7 - </a:t>
            </a:r>
            <a:r>
              <a:rPr sz="2000" spc="-5" dirty="0">
                <a:latin typeface="Carlito"/>
                <a:cs typeface="Carlito"/>
              </a:rPr>
              <a:t>July </a:t>
            </a:r>
            <a:r>
              <a:rPr sz="2000" dirty="0">
                <a:latin typeface="Carlito"/>
                <a:cs typeface="Carlito"/>
              </a:rPr>
              <a:t>3,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2010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27497" y="231394"/>
            <a:ext cx="2752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70" dirty="0"/>
              <a:t> </a:t>
            </a:r>
            <a:r>
              <a:rPr spc="-25" dirty="0"/>
              <a:t>Versions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5569" y="1131948"/>
            <a:ext cx="5931535" cy="326707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400" spc="-5" dirty="0">
                <a:latin typeface="Carlito"/>
                <a:cs typeface="Carlito"/>
              </a:rPr>
              <a:t>Release </a:t>
            </a:r>
            <a:r>
              <a:rPr sz="2400" spc="-15" dirty="0">
                <a:latin typeface="Carlito"/>
                <a:cs typeface="Carlito"/>
              </a:rPr>
              <a:t>dates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major and minor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versions: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45"/>
              </a:spcBef>
              <a:buFont typeface="Wingdings"/>
              <a:buChar char="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Python 3.0 </a:t>
            </a:r>
            <a:r>
              <a:rPr sz="2200" spc="-5" dirty="0">
                <a:latin typeface="Carlito"/>
                <a:cs typeface="Carlito"/>
              </a:rPr>
              <a:t>- </a:t>
            </a:r>
            <a:r>
              <a:rPr sz="2200" spc="-10" dirty="0">
                <a:latin typeface="Carlito"/>
                <a:cs typeface="Carlito"/>
              </a:rPr>
              <a:t>December </a:t>
            </a:r>
            <a:r>
              <a:rPr sz="2200" spc="-5" dirty="0">
                <a:latin typeface="Carlito"/>
                <a:cs typeface="Carlito"/>
              </a:rPr>
              <a:t>3,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2008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9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Python 3.1 - June 27,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2009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Python 3.2 - </a:t>
            </a:r>
            <a:r>
              <a:rPr sz="2000" spc="-5" dirty="0">
                <a:latin typeface="Carlito"/>
                <a:cs typeface="Carlito"/>
              </a:rPr>
              <a:t>February </a:t>
            </a:r>
            <a:r>
              <a:rPr sz="2000" dirty="0">
                <a:latin typeface="Carlito"/>
                <a:cs typeface="Carlito"/>
              </a:rPr>
              <a:t>20,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2011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Python 3.3 - </a:t>
            </a:r>
            <a:r>
              <a:rPr sz="2000" spc="-10" dirty="0">
                <a:latin typeface="Carlito"/>
                <a:cs typeface="Carlito"/>
              </a:rPr>
              <a:t>September </a:t>
            </a:r>
            <a:r>
              <a:rPr sz="2000" dirty="0">
                <a:latin typeface="Carlito"/>
                <a:cs typeface="Carlito"/>
              </a:rPr>
              <a:t>29,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2012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Python 3.4 - </a:t>
            </a:r>
            <a:r>
              <a:rPr sz="2000" spc="-5" dirty="0">
                <a:latin typeface="Carlito"/>
                <a:cs typeface="Carlito"/>
              </a:rPr>
              <a:t>March </a:t>
            </a:r>
            <a:r>
              <a:rPr sz="2000" dirty="0">
                <a:latin typeface="Carlito"/>
                <a:cs typeface="Carlito"/>
              </a:rPr>
              <a:t>16,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Python 3.5 - </a:t>
            </a:r>
            <a:r>
              <a:rPr sz="2000" spc="-10" dirty="0">
                <a:latin typeface="Carlito"/>
                <a:cs typeface="Carlito"/>
              </a:rPr>
              <a:t>September </a:t>
            </a:r>
            <a:r>
              <a:rPr sz="2000" dirty="0">
                <a:latin typeface="Carlito"/>
                <a:cs typeface="Carlito"/>
              </a:rPr>
              <a:t>13,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2015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3951" y="6015954"/>
            <a:ext cx="88709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0"/>
              </a:lnSpc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6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97152" y="998791"/>
            <a:ext cx="10575925" cy="5299710"/>
            <a:chOff x="1597152" y="998791"/>
            <a:chExt cx="10575925" cy="5299710"/>
          </a:xfrm>
        </p:grpSpPr>
        <p:sp>
          <p:nvSpPr>
            <p:cNvPr id="4" name="object 4"/>
            <p:cNvSpPr/>
            <p:nvPr/>
          </p:nvSpPr>
          <p:spPr>
            <a:xfrm>
              <a:off x="1992630" y="1245869"/>
              <a:ext cx="10180320" cy="5052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6743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95494" y="231394"/>
            <a:ext cx="2819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 time</a:t>
            </a:r>
            <a:r>
              <a:rPr spc="-65" dirty="0"/>
              <a:t> </a:t>
            </a:r>
            <a:r>
              <a:rPr dirty="0"/>
              <a:t>line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1132" y="1990344"/>
              <a:ext cx="2232660" cy="394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6438" y="2026132"/>
              <a:ext cx="2107057" cy="2695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1739" y="2021433"/>
              <a:ext cx="2117090" cy="279400"/>
            </a:xfrm>
            <a:custGeom>
              <a:avLst/>
              <a:gdLst/>
              <a:ahLst/>
              <a:cxnLst/>
              <a:rect l="l" t="t" r="r" b="b"/>
              <a:pathLst>
                <a:path w="2117090" h="279400">
                  <a:moveTo>
                    <a:pt x="0" y="279044"/>
                  </a:moveTo>
                  <a:lnTo>
                    <a:pt x="2116582" y="279044"/>
                  </a:lnTo>
                  <a:lnTo>
                    <a:pt x="2116582" y="0"/>
                  </a:lnTo>
                  <a:lnTo>
                    <a:pt x="0" y="0"/>
                  </a:lnTo>
                  <a:lnTo>
                    <a:pt x="0" y="2790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20611" y="1981200"/>
              <a:ext cx="2206751" cy="420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56934" y="2017229"/>
              <a:ext cx="2080387" cy="2954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52108" y="2012530"/>
              <a:ext cx="2090420" cy="305435"/>
            </a:xfrm>
            <a:custGeom>
              <a:avLst/>
              <a:gdLst/>
              <a:ahLst/>
              <a:cxnLst/>
              <a:rect l="l" t="t" r="r" b="b"/>
              <a:pathLst>
                <a:path w="2090420" h="305435">
                  <a:moveTo>
                    <a:pt x="0" y="304965"/>
                  </a:moveTo>
                  <a:lnTo>
                    <a:pt x="2089912" y="304965"/>
                  </a:lnTo>
                  <a:lnTo>
                    <a:pt x="2089912" y="0"/>
                  </a:lnTo>
                  <a:lnTo>
                    <a:pt x="0" y="0"/>
                  </a:lnTo>
                  <a:lnTo>
                    <a:pt x="0" y="30496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78629" y="231394"/>
            <a:ext cx="4453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Key </a:t>
            </a:r>
            <a:r>
              <a:rPr spc="-10" dirty="0"/>
              <a:t>Changes </a:t>
            </a:r>
            <a:r>
              <a:rPr dirty="0"/>
              <a:t>in Python</a:t>
            </a:r>
            <a:r>
              <a:rPr spc="-30" dirty="0"/>
              <a:t> </a:t>
            </a:r>
            <a:r>
              <a:rPr dirty="0"/>
              <a:t>3.0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62125" y="1421129"/>
            <a:ext cx="81699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2's </a:t>
            </a:r>
            <a:r>
              <a:rPr sz="2200" spc="-15" dirty="0">
                <a:latin typeface="Carlito"/>
                <a:cs typeface="Carlito"/>
              </a:rPr>
              <a:t>print </a:t>
            </a:r>
            <a:r>
              <a:rPr sz="2200" spc="-20" dirty="0">
                <a:latin typeface="Carlito"/>
                <a:cs typeface="Carlito"/>
              </a:rPr>
              <a:t>statement </a:t>
            </a:r>
            <a:r>
              <a:rPr sz="2200" spc="-10" dirty="0">
                <a:latin typeface="Carlito"/>
                <a:cs typeface="Carlito"/>
              </a:rPr>
              <a:t>has been </a:t>
            </a:r>
            <a:r>
              <a:rPr sz="2200" spc="-5" dirty="0">
                <a:latin typeface="Carlito"/>
                <a:cs typeface="Carlito"/>
              </a:rPr>
              <a:t>replaced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b="1" spc="-10" dirty="0">
                <a:latin typeface="Carlito"/>
                <a:cs typeface="Carlito"/>
              </a:rPr>
              <a:t>print()</a:t>
            </a:r>
            <a:r>
              <a:rPr sz="2200" b="1" spc="170" dirty="0">
                <a:latin typeface="Carlito"/>
                <a:cs typeface="Carlito"/>
              </a:rPr>
              <a:t> </a:t>
            </a:r>
            <a:r>
              <a:rPr sz="2200" spc="-365" dirty="0">
                <a:latin typeface="Carlito"/>
                <a:cs typeface="Carlito"/>
              </a:rPr>
              <a:t>function.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2125" y="2427223"/>
            <a:ext cx="925068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There </a:t>
            </a:r>
            <a:r>
              <a:rPr sz="2200" spc="-5" dirty="0">
                <a:latin typeface="Carlito"/>
                <a:cs typeface="Carlito"/>
              </a:rPr>
              <a:t>is only one </a:t>
            </a:r>
            <a:r>
              <a:rPr sz="2200" spc="-15" dirty="0">
                <a:latin typeface="Carlito"/>
                <a:cs typeface="Carlito"/>
              </a:rPr>
              <a:t>integer </a:t>
            </a:r>
            <a:r>
              <a:rPr sz="2200" spc="-5" dirty="0">
                <a:latin typeface="Carlito"/>
                <a:cs typeface="Carlito"/>
              </a:rPr>
              <a:t>type </a:t>
            </a:r>
            <a:r>
              <a:rPr sz="2200" spc="-10" dirty="0">
                <a:latin typeface="Carlito"/>
                <a:cs typeface="Carlito"/>
              </a:rPr>
              <a:t>left,</a:t>
            </a:r>
            <a:r>
              <a:rPr sz="2200" spc="12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int.</a:t>
            </a:r>
            <a:endParaRPr sz="2200">
              <a:latin typeface="Carlito"/>
              <a:cs typeface="Carlito"/>
            </a:endParaRPr>
          </a:p>
          <a:p>
            <a:pPr marL="355600" marR="6985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Some methods </a:t>
            </a:r>
            <a:r>
              <a:rPr sz="2200" spc="-10" dirty="0">
                <a:latin typeface="Carlito"/>
                <a:cs typeface="Carlito"/>
              </a:rPr>
              <a:t>such </a:t>
            </a:r>
            <a:r>
              <a:rPr sz="2200" spc="-5" dirty="0">
                <a:latin typeface="Carlito"/>
                <a:cs typeface="Carlito"/>
              </a:rPr>
              <a:t>as map() and </a:t>
            </a:r>
            <a:r>
              <a:rPr sz="2200" spc="-10" dirty="0">
                <a:latin typeface="Carlito"/>
                <a:cs typeface="Carlito"/>
              </a:rPr>
              <a:t>filter( </a:t>
            </a:r>
            <a:r>
              <a:rPr sz="2200" spc="-5" dirty="0">
                <a:latin typeface="Carlito"/>
                <a:cs typeface="Carlito"/>
              </a:rPr>
              <a:t>) </a:t>
            </a:r>
            <a:r>
              <a:rPr sz="2200" spc="-10" dirty="0">
                <a:latin typeface="Carlito"/>
                <a:cs typeface="Carlito"/>
              </a:rPr>
              <a:t>return </a:t>
            </a:r>
            <a:r>
              <a:rPr sz="2200" b="1" spc="-20" dirty="0">
                <a:latin typeface="Carlito"/>
                <a:cs typeface="Carlito"/>
              </a:rPr>
              <a:t>iterator </a:t>
            </a:r>
            <a:r>
              <a:rPr sz="2200" spc="-5" dirty="0">
                <a:latin typeface="Carlito"/>
                <a:cs typeface="Carlito"/>
              </a:rPr>
              <a:t>objects in </a:t>
            </a:r>
            <a:r>
              <a:rPr sz="2200" spc="-26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3  </a:t>
            </a:r>
            <a:r>
              <a:rPr sz="2200" spc="-10" dirty="0">
                <a:latin typeface="Carlito"/>
                <a:cs typeface="Carlito"/>
              </a:rPr>
              <a:t>instead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lists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dirty="0">
                <a:latin typeface="Carlito"/>
                <a:cs typeface="Carlito"/>
              </a:rPr>
              <a:t>Python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2.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3, a </a:t>
            </a:r>
            <a:r>
              <a:rPr sz="2200" spc="-20" dirty="0">
                <a:latin typeface="Carlito"/>
                <a:cs typeface="Carlito"/>
              </a:rPr>
              <a:t>TypeError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raised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warning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we </a:t>
            </a:r>
            <a:r>
              <a:rPr sz="2200" dirty="0">
                <a:latin typeface="Carlito"/>
                <a:cs typeface="Carlito"/>
              </a:rPr>
              <a:t>try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compare </a:t>
            </a:r>
            <a:r>
              <a:rPr sz="2200" spc="-320" dirty="0">
                <a:latin typeface="Carlito"/>
                <a:cs typeface="Carlito"/>
              </a:rPr>
              <a:t>unorderable  </a:t>
            </a:r>
            <a:r>
              <a:rPr sz="2200" spc="-5" dirty="0">
                <a:latin typeface="Carlito"/>
                <a:cs typeface="Carlito"/>
              </a:rPr>
              <a:t>types. </a:t>
            </a:r>
            <a:r>
              <a:rPr sz="2000" spc="5" dirty="0">
                <a:solidFill>
                  <a:srgbClr val="CC9A1A"/>
                </a:solidFill>
                <a:latin typeface="Carlito"/>
                <a:cs typeface="Carlito"/>
              </a:rPr>
              <a:t>e.g. </a:t>
            </a:r>
            <a:r>
              <a:rPr sz="2000" dirty="0">
                <a:latin typeface="Carlito"/>
                <a:cs typeface="Carlito"/>
              </a:rPr>
              <a:t>1 &lt; ’ ', 0 &gt; None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b="1" i="1" spc="-5" dirty="0">
                <a:latin typeface="Carlito"/>
                <a:cs typeface="Carlito"/>
              </a:rPr>
              <a:t>no </a:t>
            </a:r>
            <a:r>
              <a:rPr sz="2000" dirty="0">
                <a:latin typeface="Carlito"/>
                <a:cs typeface="Carlito"/>
              </a:rPr>
              <a:t>longer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valid</a:t>
            </a:r>
            <a:endParaRPr sz="2000">
              <a:latin typeface="Carlito"/>
              <a:cs typeface="Carlito"/>
            </a:endParaRPr>
          </a:p>
          <a:p>
            <a:pPr marL="355600" marR="5715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3 </a:t>
            </a:r>
            <a:r>
              <a:rPr sz="2200" spc="-15" dirty="0">
                <a:latin typeface="Carlito"/>
                <a:cs typeface="Carlito"/>
              </a:rPr>
              <a:t>provides </a:t>
            </a:r>
            <a:r>
              <a:rPr sz="2200" spc="-10" dirty="0">
                <a:latin typeface="Carlito"/>
                <a:cs typeface="Carlito"/>
              </a:rPr>
              <a:t>Unicode </a:t>
            </a:r>
            <a:r>
              <a:rPr sz="2200" spc="-5" dirty="0">
                <a:latin typeface="Carlito"/>
                <a:cs typeface="Carlito"/>
              </a:rPr>
              <a:t>(</a:t>
            </a:r>
            <a:r>
              <a:rPr sz="2200" b="1" spc="-5" dirty="0">
                <a:latin typeface="Carlito"/>
                <a:cs typeface="Carlito"/>
              </a:rPr>
              <a:t>utf-8</a:t>
            </a:r>
            <a:r>
              <a:rPr sz="2200" spc="-5" dirty="0">
                <a:latin typeface="Carlito"/>
                <a:cs typeface="Carlito"/>
              </a:rPr>
              <a:t>) strings while </a:t>
            </a: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2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ASCII </a:t>
            </a:r>
            <a:r>
              <a:rPr sz="2200" spc="-10" dirty="0">
                <a:latin typeface="Carlito"/>
                <a:cs typeface="Carlito"/>
              </a:rPr>
              <a:t>str( </a:t>
            </a:r>
            <a:r>
              <a:rPr sz="2200" spc="-5" dirty="0">
                <a:latin typeface="Carlito"/>
                <a:cs typeface="Carlito"/>
              </a:rPr>
              <a:t>) </a:t>
            </a:r>
            <a:r>
              <a:rPr sz="2200" spc="-670" dirty="0">
                <a:latin typeface="Carlito"/>
                <a:cs typeface="Carlito"/>
              </a:rPr>
              <a:t>types </a:t>
            </a:r>
            <a:r>
              <a:rPr sz="2200" spc="5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separate </a:t>
            </a:r>
            <a:r>
              <a:rPr sz="2200" spc="-10" dirty="0">
                <a:latin typeface="Carlito"/>
                <a:cs typeface="Carlito"/>
              </a:rPr>
              <a:t>unicode(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).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tabLst>
                <a:tab pos="355600" algn="l"/>
                <a:tab pos="670560" algn="l"/>
                <a:tab pos="1310640" algn="l"/>
                <a:tab pos="2275840" algn="l"/>
                <a:tab pos="3069590" algn="l"/>
                <a:tab pos="4429760" algn="l"/>
                <a:tab pos="5479415" algn="l"/>
                <a:tab pos="6602730" algn="l"/>
                <a:tab pos="7701915" algn="l"/>
                <a:tab pos="8236584" algn="l"/>
                <a:tab pos="8595360" algn="l"/>
              </a:tabLst>
            </a:pPr>
            <a:r>
              <a:rPr sz="2200" spc="-5" dirty="0">
                <a:latin typeface="Carlito"/>
                <a:cs typeface="Carlito"/>
              </a:rPr>
              <a:t>A	</a:t>
            </a:r>
            <a:r>
              <a:rPr sz="2200" dirty="0">
                <a:latin typeface="Carlito"/>
                <a:cs typeface="Carlito"/>
              </a:rPr>
              <a:t>n</a:t>
            </a:r>
            <a:r>
              <a:rPr sz="2200" spc="-2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w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buil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spc="5" dirty="0">
                <a:latin typeface="Carlito"/>
                <a:cs typeface="Carlito"/>
              </a:rPr>
              <a:t>-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25" dirty="0">
                <a:latin typeface="Carlito"/>
                <a:cs typeface="Carlito"/>
              </a:rPr>
              <a:t>s</a:t>
            </a:r>
            <a:r>
              <a:rPr sz="2200" spc="-5" dirty="0">
                <a:latin typeface="Carlito"/>
                <a:cs typeface="Carlito"/>
              </a:rPr>
              <a:t>tring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5" dirty="0">
                <a:latin typeface="Carlito"/>
                <a:cs typeface="Carlito"/>
              </a:rPr>
              <a:t>f</a:t>
            </a:r>
            <a:r>
              <a:rPr sz="2200" spc="-5" dirty="0">
                <a:latin typeface="Carlito"/>
                <a:cs typeface="Carlito"/>
              </a:rPr>
              <a:t>orm</a:t>
            </a:r>
            <a:r>
              <a:rPr sz="2200" spc="-15" dirty="0">
                <a:latin typeface="Carlito"/>
                <a:cs typeface="Carlito"/>
              </a:rPr>
              <a:t>a</a:t>
            </a:r>
            <a:r>
              <a:rPr sz="2200" spc="-4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ting</a:t>
            </a:r>
            <a:r>
              <a:rPr sz="2200" dirty="0">
                <a:latin typeface="Carlito"/>
                <a:cs typeface="Carlito"/>
              </a:rPr>
              <a:t>	m</a:t>
            </a:r>
            <a:r>
              <a:rPr sz="2200" spc="-20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t</a:t>
            </a:r>
            <a:r>
              <a:rPr sz="2200" spc="-10" dirty="0">
                <a:latin typeface="Carlito"/>
                <a:cs typeface="Carlito"/>
              </a:rPr>
              <a:t>ho</a:t>
            </a:r>
            <a:r>
              <a:rPr sz="2200" spc="-5" dirty="0">
                <a:latin typeface="Carlito"/>
                <a:cs typeface="Carlito"/>
              </a:rPr>
              <a:t>d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b="1" spc="-345" dirty="0">
                <a:latin typeface="Carlito"/>
                <a:cs typeface="Carlito"/>
              </a:rPr>
              <a:t>f</a:t>
            </a:r>
            <a:r>
              <a:rPr sz="2200" b="1" spc="-320" dirty="0">
                <a:latin typeface="Carlito"/>
                <a:cs typeface="Carlito"/>
              </a:rPr>
              <a:t>o</a:t>
            </a:r>
            <a:r>
              <a:rPr sz="2200" b="1" spc="-315" dirty="0">
                <a:latin typeface="Carlito"/>
                <a:cs typeface="Carlito"/>
              </a:rPr>
              <a:t>r</a:t>
            </a:r>
            <a:r>
              <a:rPr sz="2200" b="1" spc="-310" dirty="0">
                <a:latin typeface="Carlito"/>
                <a:cs typeface="Carlito"/>
              </a:rPr>
              <a:t>m</a:t>
            </a:r>
            <a:r>
              <a:rPr sz="2200" b="1" spc="-350" dirty="0">
                <a:latin typeface="Carlito"/>
                <a:cs typeface="Carlito"/>
              </a:rPr>
              <a:t>a</a:t>
            </a:r>
            <a:r>
              <a:rPr sz="2200" b="1" spc="-320" dirty="0">
                <a:latin typeface="Carlito"/>
                <a:cs typeface="Carlito"/>
              </a:rPr>
              <a:t>t()</a:t>
            </a:r>
            <a:r>
              <a:rPr sz="2200" b="1" dirty="0">
                <a:latin typeface="Carlito"/>
                <a:cs typeface="Carlito"/>
              </a:rPr>
              <a:t>	</a:t>
            </a:r>
            <a:r>
              <a:rPr sz="2200" spc="-30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eplaces</a:t>
            </a:r>
            <a:r>
              <a:rPr sz="2200" dirty="0">
                <a:latin typeface="Carlito"/>
                <a:cs typeface="Carlito"/>
              </a:rPr>
              <a:t>	t</a:t>
            </a:r>
            <a:r>
              <a:rPr sz="2200" spc="-10" dirty="0">
                <a:latin typeface="Carlito"/>
                <a:cs typeface="Carlito"/>
              </a:rPr>
              <a:t>h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%</a:t>
            </a:r>
            <a:r>
              <a:rPr sz="2200" b="1" dirty="0">
                <a:solidFill>
                  <a:srgbClr val="CC9A1A"/>
                </a:solidFill>
                <a:latin typeface="Carlito"/>
                <a:cs typeface="Carlito"/>
              </a:rPr>
              <a:t>	</a:t>
            </a:r>
            <a:r>
              <a:rPr sz="2200" spc="-25" dirty="0">
                <a:latin typeface="Carlito"/>
                <a:cs typeface="Carlito"/>
              </a:rPr>
              <a:t>s</a:t>
            </a:r>
            <a:r>
              <a:rPr sz="2200" spc="-5" dirty="0">
                <a:latin typeface="Carlito"/>
                <a:cs typeface="Carlito"/>
              </a:rPr>
              <a:t>tri</a:t>
            </a:r>
            <a:r>
              <a:rPr sz="2200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g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rlito"/>
                <a:cs typeface="Carlito"/>
              </a:rPr>
              <a:t>formatting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40" dirty="0">
                <a:latin typeface="Carlito"/>
                <a:cs typeface="Carlito"/>
              </a:rPr>
              <a:t>operator.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9585" y="2002917"/>
            <a:ext cx="377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Old: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1159" y="1979802"/>
            <a:ext cx="4673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C9A1A"/>
                </a:solidFill>
                <a:latin typeface="Carlito"/>
                <a:cs typeface="Carlito"/>
              </a:rPr>
              <a:t>N</a:t>
            </a:r>
            <a:r>
              <a:rPr sz="1600" b="1" spc="-15" dirty="0">
                <a:solidFill>
                  <a:srgbClr val="CC9A1A"/>
                </a:solidFill>
                <a:latin typeface="Carlito"/>
                <a:cs typeface="Carlito"/>
              </a:rPr>
              <a:t>e</a:t>
            </a: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w: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4972" y="1987295"/>
              <a:ext cx="2793492" cy="4297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41420" y="2022982"/>
              <a:ext cx="2667000" cy="304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6595" y="2018283"/>
              <a:ext cx="2676525" cy="314325"/>
            </a:xfrm>
            <a:custGeom>
              <a:avLst/>
              <a:gdLst/>
              <a:ahLst/>
              <a:cxnLst/>
              <a:rect l="l" t="t" r="r" b="b"/>
              <a:pathLst>
                <a:path w="2676525" h="314325">
                  <a:moveTo>
                    <a:pt x="0" y="314325"/>
                  </a:moveTo>
                  <a:lnTo>
                    <a:pt x="2676525" y="314325"/>
                  </a:lnTo>
                  <a:lnTo>
                    <a:pt x="26765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3656" y="1993392"/>
              <a:ext cx="2804159" cy="4434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89089" y="2029714"/>
              <a:ext cx="2679700" cy="317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84263" y="2025014"/>
              <a:ext cx="2689225" cy="327025"/>
            </a:xfrm>
            <a:custGeom>
              <a:avLst/>
              <a:gdLst/>
              <a:ahLst/>
              <a:cxnLst/>
              <a:rect l="l" t="t" r="r" b="b"/>
              <a:pathLst>
                <a:path w="2689225" h="327025">
                  <a:moveTo>
                    <a:pt x="0" y="327025"/>
                  </a:moveTo>
                  <a:lnTo>
                    <a:pt x="2689225" y="327025"/>
                  </a:lnTo>
                  <a:lnTo>
                    <a:pt x="2689225" y="0"/>
                  </a:lnTo>
                  <a:lnTo>
                    <a:pt x="0" y="0"/>
                  </a:lnTo>
                  <a:lnTo>
                    <a:pt x="0" y="3270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1191" y="3680459"/>
              <a:ext cx="2296667" cy="819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6752" y="3715753"/>
              <a:ext cx="2171700" cy="6944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1926" y="3711054"/>
              <a:ext cx="2181225" cy="704215"/>
            </a:xfrm>
            <a:custGeom>
              <a:avLst/>
              <a:gdLst/>
              <a:ahLst/>
              <a:cxnLst/>
              <a:rect l="l" t="t" r="r" b="b"/>
              <a:pathLst>
                <a:path w="2181225" h="704214">
                  <a:moveTo>
                    <a:pt x="0" y="703973"/>
                  </a:moveTo>
                  <a:lnTo>
                    <a:pt x="2181225" y="703973"/>
                  </a:lnTo>
                  <a:lnTo>
                    <a:pt x="2181225" y="0"/>
                  </a:lnTo>
                  <a:lnTo>
                    <a:pt x="0" y="0"/>
                  </a:lnTo>
                  <a:lnTo>
                    <a:pt x="0" y="70397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2716" y="3666744"/>
              <a:ext cx="2328672" cy="8473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88530" y="3702354"/>
              <a:ext cx="2203196" cy="7214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3831" y="3697528"/>
              <a:ext cx="2212975" cy="731520"/>
            </a:xfrm>
            <a:custGeom>
              <a:avLst/>
              <a:gdLst/>
              <a:ahLst/>
              <a:cxnLst/>
              <a:rect l="l" t="t" r="r" b="b"/>
              <a:pathLst>
                <a:path w="2212975" h="731520">
                  <a:moveTo>
                    <a:pt x="0" y="730961"/>
                  </a:moveTo>
                  <a:lnTo>
                    <a:pt x="2212721" y="730961"/>
                  </a:lnTo>
                  <a:lnTo>
                    <a:pt x="2212721" y="0"/>
                  </a:lnTo>
                  <a:lnTo>
                    <a:pt x="0" y="0"/>
                  </a:lnTo>
                  <a:lnTo>
                    <a:pt x="0" y="73096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278629" y="231394"/>
            <a:ext cx="4453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Key </a:t>
            </a:r>
            <a:r>
              <a:rPr spc="-10" dirty="0"/>
              <a:t>Changes </a:t>
            </a:r>
            <a:r>
              <a:rPr dirty="0"/>
              <a:t>in Python</a:t>
            </a:r>
            <a:r>
              <a:rPr spc="-30" dirty="0"/>
              <a:t> </a:t>
            </a:r>
            <a:r>
              <a:rPr dirty="0"/>
              <a:t>3.0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21585" y="1294256"/>
            <a:ext cx="8459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3, </a:t>
            </a:r>
            <a:r>
              <a:rPr sz="2200" spc="-15" dirty="0">
                <a:latin typeface="Carlito"/>
                <a:cs typeface="Carlito"/>
              </a:rPr>
              <a:t>we </a:t>
            </a:r>
            <a:r>
              <a:rPr sz="2200" spc="-5" dirty="0">
                <a:latin typeface="Carlito"/>
                <a:cs typeface="Carlito"/>
              </a:rPr>
              <a:t>should enclose the </a:t>
            </a:r>
            <a:r>
              <a:rPr sz="2200" spc="-15" dirty="0">
                <a:latin typeface="Carlito"/>
                <a:cs typeface="Carlito"/>
              </a:rPr>
              <a:t>exception </a:t>
            </a:r>
            <a:r>
              <a:rPr sz="2200" spc="-10" dirty="0">
                <a:latin typeface="Carlito"/>
                <a:cs typeface="Carlito"/>
              </a:rPr>
              <a:t>argument 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280" dirty="0">
                <a:latin typeface="Carlito"/>
                <a:cs typeface="Carlito"/>
              </a:rPr>
              <a:t>parentheses.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1585" y="2635757"/>
            <a:ext cx="86093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3, </a:t>
            </a:r>
            <a:r>
              <a:rPr sz="2200" spc="-10" dirty="0">
                <a:latin typeface="Carlito"/>
                <a:cs typeface="Carlito"/>
              </a:rPr>
              <a:t>we </a:t>
            </a:r>
            <a:r>
              <a:rPr sz="2200" spc="-20" dirty="0">
                <a:latin typeface="Carlito"/>
                <a:cs typeface="Carlito"/>
              </a:rPr>
              <a:t>have to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as </a:t>
            </a:r>
            <a:r>
              <a:rPr sz="2200" spc="-25" dirty="0">
                <a:latin typeface="Carlito"/>
                <a:cs typeface="Carlito"/>
              </a:rPr>
              <a:t>keyword </a:t>
            </a:r>
            <a:r>
              <a:rPr sz="2200" spc="-10" dirty="0">
                <a:latin typeface="Carlito"/>
                <a:cs typeface="Carlito"/>
              </a:rPr>
              <a:t>now </a:t>
            </a:r>
            <a:r>
              <a:rPr sz="2200" spc="-5" dirty="0">
                <a:latin typeface="Carlito"/>
                <a:cs typeface="Carlito"/>
              </a:rPr>
              <a:t>in the </a:t>
            </a:r>
            <a:r>
              <a:rPr sz="2200" spc="-85" dirty="0">
                <a:latin typeface="Carlito"/>
                <a:cs typeface="Carlito"/>
              </a:rPr>
              <a:t>handling </a:t>
            </a:r>
            <a:r>
              <a:rPr sz="2200" dirty="0">
                <a:latin typeface="Carlito"/>
                <a:cs typeface="Carlito"/>
              </a:rPr>
              <a:t>of  </a:t>
            </a:r>
            <a:r>
              <a:rPr sz="2200" spc="-15" dirty="0">
                <a:latin typeface="Carlito"/>
                <a:cs typeface="Carlito"/>
              </a:rPr>
              <a:t>exceptions.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1585" y="4647691"/>
            <a:ext cx="86099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division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two </a:t>
            </a:r>
            <a:r>
              <a:rPr sz="2200" spc="-15" dirty="0">
                <a:latin typeface="Carlito"/>
                <a:cs typeface="Carlito"/>
              </a:rPr>
              <a:t>integers </a:t>
            </a:r>
            <a:r>
              <a:rPr sz="2200" spc="-10" dirty="0">
                <a:latin typeface="Carlito"/>
                <a:cs typeface="Carlito"/>
              </a:rPr>
              <a:t>returns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b="1" spc="-10" dirty="0">
                <a:latin typeface="Carlito"/>
                <a:cs typeface="Carlito"/>
              </a:rPr>
              <a:t>float </a:t>
            </a:r>
            <a:r>
              <a:rPr sz="2200" spc="-10" dirty="0">
                <a:latin typeface="Carlito"/>
                <a:cs typeface="Carlito"/>
              </a:rPr>
              <a:t>instead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40" dirty="0">
                <a:latin typeface="Carlito"/>
                <a:cs typeface="Carlito"/>
              </a:rPr>
              <a:t>integer. </a:t>
            </a:r>
            <a:r>
              <a:rPr sz="2200" spc="-5" dirty="0">
                <a:latin typeface="Carlito"/>
                <a:cs typeface="Carlito"/>
              </a:rPr>
              <a:t>"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//</a:t>
            </a:r>
            <a:r>
              <a:rPr sz="2200" spc="-5" dirty="0">
                <a:latin typeface="Carlito"/>
                <a:cs typeface="Carlito"/>
              </a:rPr>
              <a:t>" </a:t>
            </a:r>
            <a:r>
              <a:rPr sz="2200" spc="-840" dirty="0">
                <a:latin typeface="Carlito"/>
                <a:cs typeface="Carlito"/>
              </a:rPr>
              <a:t>can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be 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have </a:t>
            </a:r>
            <a:r>
              <a:rPr sz="2200" spc="-5" dirty="0">
                <a:latin typeface="Carlito"/>
                <a:cs typeface="Carlito"/>
              </a:rPr>
              <a:t>the "old"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behavior.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6291" y="2011756"/>
            <a:ext cx="377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Old: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1395" y="3927475"/>
            <a:ext cx="377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Old: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3451" y="3914647"/>
            <a:ext cx="4673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C9A1A"/>
                </a:solidFill>
                <a:latin typeface="Carlito"/>
                <a:cs typeface="Carlito"/>
              </a:rPr>
              <a:t>N</a:t>
            </a:r>
            <a:r>
              <a:rPr sz="1600" b="1" spc="-15" dirty="0">
                <a:solidFill>
                  <a:srgbClr val="CC9A1A"/>
                </a:solidFill>
                <a:latin typeface="Carlito"/>
                <a:cs typeface="Carlito"/>
              </a:rPr>
              <a:t>e</a:t>
            </a: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w: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6616" y="2008758"/>
            <a:ext cx="4673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C9A1A"/>
                </a:solidFill>
                <a:latin typeface="Carlito"/>
                <a:cs typeface="Carlito"/>
              </a:rPr>
              <a:t>N</a:t>
            </a:r>
            <a:r>
              <a:rPr sz="1600" b="1" spc="-15" dirty="0">
                <a:solidFill>
                  <a:srgbClr val="CC9A1A"/>
                </a:solidFill>
                <a:latin typeface="Carlito"/>
                <a:cs typeface="Carlito"/>
              </a:rPr>
              <a:t>e</a:t>
            </a:r>
            <a:r>
              <a:rPr sz="1600" b="1" spc="-10" dirty="0">
                <a:solidFill>
                  <a:srgbClr val="CC9A1A"/>
                </a:solidFill>
                <a:latin typeface="Carlito"/>
                <a:cs typeface="Carlito"/>
              </a:rPr>
              <a:t>w: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381" y="4078351"/>
            <a:ext cx="3044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</a:t>
            </a:r>
            <a:r>
              <a:rPr sz="4000" b="1" spc="-2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4000" b="1" spc="-35" dirty="0">
                <a:solidFill>
                  <a:srgbClr val="CC9A1A"/>
                </a:solidFill>
                <a:latin typeface="Carlito"/>
                <a:cs typeface="Carlito"/>
              </a:rPr>
              <a:t>Syntax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0408" y="6563664"/>
            <a:ext cx="198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</a:t>
            </a:r>
            <a:r>
              <a:rPr sz="1200" b="1" spc="-16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Tahani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Almanie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|</a:t>
            </a:r>
            <a:r>
              <a:rPr sz="1200" b="1" spc="-13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CSCI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5448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251" y="5970828"/>
            <a:ext cx="9124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58205" y="231394"/>
            <a:ext cx="2092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85" dirty="0"/>
              <a:t> </a:t>
            </a:r>
            <a:r>
              <a:rPr spc="-25" dirty="0"/>
              <a:t>Syntax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118107"/>
            <a:ext cx="753110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611505" algn="l"/>
                <a:tab pos="1652270" algn="l"/>
                <a:tab pos="2161540" algn="l"/>
                <a:tab pos="2554605" algn="l"/>
                <a:tab pos="3865879" algn="l"/>
                <a:tab pos="4671695" algn="l"/>
                <a:tab pos="5174615" algn="l"/>
                <a:tab pos="5880100" algn="l"/>
                <a:tab pos="6586220" algn="l"/>
                <a:tab pos="7259955" algn="l"/>
              </a:tabLst>
            </a:pPr>
            <a:r>
              <a:rPr sz="2000" b="1" spc="-10" dirty="0">
                <a:latin typeface="Carlito"/>
                <a:cs typeface="Carlito"/>
              </a:rPr>
              <a:t>Indentation </a:t>
            </a:r>
            <a:r>
              <a:rPr sz="2000" spc="-5" dirty="0">
                <a:latin typeface="Carlito"/>
                <a:cs typeface="Carlito"/>
              </a:rPr>
              <a:t>is used in </a:t>
            </a: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delimit blocks. The number of spaces  i</a:t>
            </a:r>
            <a:r>
              <a:rPr sz="2000" dirty="0">
                <a:latin typeface="Carlito"/>
                <a:cs typeface="Carlito"/>
              </a:rPr>
              <a:t>s	</a:t>
            </a:r>
            <a:r>
              <a:rPr sz="2000" spc="-30" dirty="0">
                <a:latin typeface="Carlito"/>
                <a:cs typeface="Carlito"/>
              </a:rPr>
              <a:t>v</a:t>
            </a:r>
            <a:r>
              <a:rPr sz="2000" dirty="0">
                <a:latin typeface="Carlito"/>
                <a:cs typeface="Carlito"/>
              </a:rPr>
              <a:t>aria</a:t>
            </a:r>
            <a:r>
              <a:rPr sz="2000" spc="5" dirty="0">
                <a:latin typeface="Carlito"/>
                <a:cs typeface="Carlito"/>
              </a:rPr>
              <a:t>b</a:t>
            </a:r>
            <a:r>
              <a:rPr sz="2000" dirty="0">
                <a:latin typeface="Carlito"/>
                <a:cs typeface="Carlito"/>
              </a:rPr>
              <a:t>l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,	but	all	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2000" spc="-15" dirty="0">
                <a:latin typeface="Carlito"/>
                <a:cs typeface="Carlito"/>
              </a:rPr>
              <a:t>t</a:t>
            </a:r>
            <a:r>
              <a:rPr sz="2000" spc="-25" dirty="0">
                <a:latin typeface="Carlito"/>
                <a:cs typeface="Carlito"/>
              </a:rPr>
              <a:t>a</a:t>
            </a:r>
            <a:r>
              <a:rPr sz="2000" spc="-1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eme</a:t>
            </a:r>
            <a:r>
              <a:rPr sz="2000" spc="-20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ts	w</a:t>
            </a:r>
            <a:r>
              <a:rPr sz="2000" spc="-10" dirty="0">
                <a:latin typeface="Carlito"/>
                <a:cs typeface="Carlito"/>
              </a:rPr>
              <a:t>i</a:t>
            </a:r>
            <a:r>
              <a:rPr sz="2000" dirty="0">
                <a:latin typeface="Carlito"/>
                <a:cs typeface="Carlito"/>
              </a:rPr>
              <a:t>thin	</a:t>
            </a:r>
            <a:r>
              <a:rPr sz="2000" spc="10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h</a:t>
            </a:r>
            <a:r>
              <a:rPr sz="2000" dirty="0">
                <a:latin typeface="Carlito"/>
                <a:cs typeface="Carlito"/>
              </a:rPr>
              <a:t>e	</a:t>
            </a:r>
            <a:r>
              <a:rPr sz="2000" spc="-5" dirty="0">
                <a:latin typeface="Carlito"/>
                <a:cs typeface="Carlito"/>
              </a:rPr>
              <a:t>sa</a:t>
            </a:r>
            <a:r>
              <a:rPr sz="2000" spc="-10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e	</a:t>
            </a:r>
            <a:r>
              <a:rPr sz="2000" spc="-5" dirty="0">
                <a:latin typeface="Carlito"/>
                <a:cs typeface="Carlito"/>
              </a:rPr>
              <a:t>bloc</a:t>
            </a:r>
            <a:r>
              <a:rPr sz="2000" dirty="0">
                <a:latin typeface="Carlito"/>
                <a:cs typeface="Carlito"/>
              </a:rPr>
              <a:t>k	mu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t	</a:t>
            </a:r>
            <a:r>
              <a:rPr sz="2000" spc="-10" dirty="0">
                <a:latin typeface="Carlito"/>
                <a:cs typeface="Carlito"/>
              </a:rPr>
              <a:t>be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076" y="1666748"/>
            <a:ext cx="7530465" cy="145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indented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amount.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ts val="228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header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line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compound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statements,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such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</a:t>
            </a:r>
            <a:r>
              <a:rPr sz="2000" spc="14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if,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while,</a:t>
            </a:r>
            <a:r>
              <a:rPr sz="2000" spc="16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def,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and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terminated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colon </a:t>
            </a:r>
            <a:r>
              <a:rPr sz="2000" dirty="0">
                <a:latin typeface="Carlito"/>
                <a:cs typeface="Carlito"/>
              </a:rPr>
              <a:t>(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:</a:t>
            </a:r>
            <a:r>
              <a:rPr sz="2000" b="1" spc="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semicolon </a:t>
            </a:r>
            <a:r>
              <a:rPr sz="2000" dirty="0">
                <a:latin typeface="Carlito"/>
                <a:cs typeface="Carlito"/>
              </a:rPr>
              <a:t>(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; </a:t>
            </a:r>
            <a:r>
              <a:rPr sz="2000" dirty="0">
                <a:latin typeface="Carlito"/>
                <a:cs typeface="Carlito"/>
              </a:rPr>
              <a:t>) </a:t>
            </a:r>
            <a:r>
              <a:rPr sz="2000" spc="-5" dirty="0">
                <a:latin typeface="Carlito"/>
                <a:cs typeface="Carlito"/>
              </a:rPr>
              <a:t>is optional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 end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statement.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9076" y="3587318"/>
            <a:ext cx="3513454" cy="241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Printing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" dirty="0">
                <a:latin typeface="Carlito"/>
                <a:cs typeface="Carlito"/>
              </a:rPr>
              <a:t> Screen: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Reading </a:t>
            </a:r>
            <a:r>
              <a:rPr sz="2000" spc="-10" dirty="0">
                <a:latin typeface="Carlito"/>
                <a:cs typeface="Carlito"/>
              </a:rPr>
              <a:t>Keyboard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Input: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ts val="237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Comments</a:t>
            </a:r>
            <a:endParaRPr sz="2000">
              <a:latin typeface="Carlito"/>
              <a:cs typeface="Carlito"/>
            </a:endParaRPr>
          </a:p>
          <a:p>
            <a:pPr marL="1556385" lvl="1" indent="-172720">
              <a:lnSpc>
                <a:spcPts val="3329"/>
              </a:lnSpc>
              <a:buClr>
                <a:srgbClr val="CC9A1A"/>
              </a:buClr>
              <a:buSzPct val="145000"/>
              <a:buFont typeface="Arial"/>
              <a:buChar char="•"/>
              <a:tabLst>
                <a:tab pos="1557020" algn="l"/>
              </a:tabLst>
            </a:pPr>
            <a:r>
              <a:rPr sz="2000" spc="-5" dirty="0">
                <a:latin typeface="Carlito"/>
                <a:cs typeface="Carlito"/>
              </a:rPr>
              <a:t>Single line:</a:t>
            </a:r>
            <a:endParaRPr sz="2000">
              <a:latin typeface="Carlito"/>
              <a:cs typeface="Carlito"/>
            </a:endParaRPr>
          </a:p>
          <a:p>
            <a:pPr marL="1556385" lvl="1" indent="-172720">
              <a:lnSpc>
                <a:spcPts val="3360"/>
              </a:lnSpc>
              <a:buClr>
                <a:srgbClr val="CC9A1A"/>
              </a:buClr>
              <a:buSzPct val="145000"/>
              <a:buFont typeface="Arial"/>
              <a:buChar char="•"/>
              <a:tabLst>
                <a:tab pos="1557020" algn="l"/>
              </a:tabLst>
            </a:pPr>
            <a:r>
              <a:rPr sz="2000" spc="-5" dirty="0">
                <a:latin typeface="Carlito"/>
                <a:cs typeface="Carlito"/>
              </a:rPr>
              <a:t>Multiple lines: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5" dirty="0">
                <a:latin typeface="Carlito"/>
                <a:cs typeface="Carlito"/>
              </a:rPr>
              <a:t>files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0" dirty="0">
                <a:latin typeface="Carlito"/>
                <a:cs typeface="Carlito"/>
              </a:rPr>
              <a:t>extension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.py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66715" y="1588008"/>
            <a:ext cx="6448425" cy="4208145"/>
            <a:chOff x="4966715" y="1588008"/>
            <a:chExt cx="6448425" cy="4208145"/>
          </a:xfrm>
        </p:grpSpPr>
        <p:sp>
          <p:nvSpPr>
            <p:cNvPr id="10" name="object 10"/>
            <p:cNvSpPr/>
            <p:nvPr/>
          </p:nvSpPr>
          <p:spPr>
            <a:xfrm>
              <a:off x="4971287" y="3582924"/>
              <a:ext cx="2404871" cy="3870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3291" y="3616197"/>
              <a:ext cx="22860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00116" y="3613022"/>
              <a:ext cx="2292350" cy="273050"/>
            </a:xfrm>
            <a:custGeom>
              <a:avLst/>
              <a:gdLst/>
              <a:ahLst/>
              <a:cxnLst/>
              <a:rect l="l" t="t" r="r" b="b"/>
              <a:pathLst>
                <a:path w="2292350" h="273050">
                  <a:moveTo>
                    <a:pt x="0" y="273050"/>
                  </a:moveTo>
                  <a:lnTo>
                    <a:pt x="2292350" y="273050"/>
                  </a:lnTo>
                  <a:lnTo>
                    <a:pt x="2292350" y="0"/>
                  </a:lnTo>
                  <a:lnTo>
                    <a:pt x="0" y="0"/>
                  </a:lnTo>
                  <a:lnTo>
                    <a:pt x="0" y="273050"/>
                  </a:lnTo>
                  <a:close/>
                </a:path>
              </a:pathLst>
            </a:custGeom>
            <a:ln w="6350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6715" y="3960875"/>
              <a:ext cx="3180588" cy="3992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9354" y="3993515"/>
              <a:ext cx="3060700" cy="279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6179" y="3990340"/>
              <a:ext cx="3067050" cy="285750"/>
            </a:xfrm>
            <a:custGeom>
              <a:avLst/>
              <a:gdLst/>
              <a:ahLst/>
              <a:cxnLst/>
              <a:rect l="l" t="t" r="r" b="b"/>
              <a:pathLst>
                <a:path w="3067050" h="285750">
                  <a:moveTo>
                    <a:pt x="0" y="285750"/>
                  </a:moveTo>
                  <a:lnTo>
                    <a:pt x="3067050" y="285750"/>
                  </a:lnTo>
                  <a:lnTo>
                    <a:pt x="30670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6350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87339" y="4689347"/>
              <a:ext cx="2049780" cy="4145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9978" y="4722482"/>
              <a:ext cx="1930400" cy="2949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6803" y="4719307"/>
              <a:ext cx="1936750" cy="301625"/>
            </a:xfrm>
            <a:custGeom>
              <a:avLst/>
              <a:gdLst/>
              <a:ahLst/>
              <a:cxnLst/>
              <a:rect l="l" t="t" r="r" b="b"/>
              <a:pathLst>
                <a:path w="1936750" h="301625">
                  <a:moveTo>
                    <a:pt x="0" y="301256"/>
                  </a:moveTo>
                  <a:lnTo>
                    <a:pt x="1936750" y="301256"/>
                  </a:lnTo>
                  <a:lnTo>
                    <a:pt x="1936750" y="0"/>
                  </a:lnTo>
                  <a:lnTo>
                    <a:pt x="0" y="0"/>
                  </a:lnTo>
                  <a:lnTo>
                    <a:pt x="0" y="301256"/>
                  </a:lnTo>
                  <a:close/>
                </a:path>
              </a:pathLst>
            </a:custGeom>
            <a:ln w="6350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1243" y="5039867"/>
              <a:ext cx="3319272" cy="7559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3755" y="5072291"/>
              <a:ext cx="3200400" cy="6366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580" y="5069116"/>
              <a:ext cx="3206750" cy="643255"/>
            </a:xfrm>
            <a:custGeom>
              <a:avLst/>
              <a:gdLst/>
              <a:ahLst/>
              <a:cxnLst/>
              <a:rect l="l" t="t" r="r" b="b"/>
              <a:pathLst>
                <a:path w="3206750" h="643254">
                  <a:moveTo>
                    <a:pt x="0" y="643026"/>
                  </a:moveTo>
                  <a:lnTo>
                    <a:pt x="3206750" y="643026"/>
                  </a:lnTo>
                  <a:lnTo>
                    <a:pt x="3206750" y="0"/>
                  </a:lnTo>
                  <a:lnTo>
                    <a:pt x="0" y="0"/>
                  </a:lnTo>
                  <a:lnTo>
                    <a:pt x="0" y="643026"/>
                  </a:lnTo>
                  <a:close/>
                </a:path>
              </a:pathLst>
            </a:custGeom>
            <a:ln w="6350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89363" y="1588008"/>
              <a:ext cx="2025396" cy="16748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25812" y="1623695"/>
              <a:ext cx="1898903" cy="15499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20986" y="1618996"/>
              <a:ext cx="1908810" cy="1559560"/>
            </a:xfrm>
            <a:custGeom>
              <a:avLst/>
              <a:gdLst/>
              <a:ahLst/>
              <a:cxnLst/>
              <a:rect l="l" t="t" r="r" b="b"/>
              <a:pathLst>
                <a:path w="1908809" h="1559560">
                  <a:moveTo>
                    <a:pt x="0" y="1559433"/>
                  </a:moveTo>
                  <a:lnTo>
                    <a:pt x="1908428" y="1559433"/>
                  </a:lnTo>
                  <a:lnTo>
                    <a:pt x="1908428" y="0"/>
                  </a:lnTo>
                  <a:lnTo>
                    <a:pt x="0" y="0"/>
                  </a:lnTo>
                  <a:lnTo>
                    <a:pt x="0" y="1559433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175872" y="2838068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Er</a:t>
            </a:r>
            <a:r>
              <a:rPr sz="1600" b="1" spc="-3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FF0000"/>
                </a:solidFill>
                <a:latin typeface="Carlito"/>
                <a:cs typeface="Carlito"/>
              </a:rPr>
              <a:t>r!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45880" y="3461384"/>
            <a:ext cx="2674620" cy="20935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017" y="4078351"/>
            <a:ext cx="3672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Python</a:t>
            </a:r>
            <a:r>
              <a:rPr sz="4000" spc="-5" dirty="0"/>
              <a:t> </a:t>
            </a:r>
            <a:r>
              <a:rPr sz="4000" spc="-10" dirty="0"/>
              <a:t>Overview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7285" y="231394"/>
            <a:ext cx="1576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V</a:t>
            </a:r>
            <a:r>
              <a:rPr dirty="0"/>
              <a:t>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6630" y="1527429"/>
            <a:ext cx="5808980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1430" indent="-28702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is dynamically typed. </a:t>
            </a: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5" dirty="0">
                <a:latin typeface="Carlito"/>
                <a:cs typeface="Carlito"/>
              </a:rPr>
              <a:t>do </a:t>
            </a:r>
            <a:r>
              <a:rPr sz="2200" spc="-10" dirty="0">
                <a:latin typeface="Carlito"/>
                <a:cs typeface="Carlito"/>
              </a:rPr>
              <a:t>not </a:t>
            </a:r>
            <a:r>
              <a:rPr sz="2200" spc="-5" dirty="0">
                <a:latin typeface="Carlito"/>
                <a:cs typeface="Carlito"/>
              </a:rPr>
              <a:t>need </a:t>
            </a:r>
            <a:r>
              <a:rPr sz="2200" spc="-35" dirty="0">
                <a:latin typeface="Carlito"/>
                <a:cs typeface="Carlito"/>
              </a:rPr>
              <a:t>to  </a:t>
            </a:r>
            <a:r>
              <a:rPr sz="2200" spc="-10" dirty="0">
                <a:latin typeface="Carlito"/>
                <a:cs typeface="Carlito"/>
              </a:rPr>
              <a:t>declare variables!</a:t>
            </a:r>
            <a:endParaRPr sz="22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887094" algn="l"/>
                <a:tab pos="2329180" algn="l"/>
                <a:tab pos="3462654" algn="l"/>
                <a:tab pos="5162550" algn="l"/>
              </a:tabLst>
            </a:pPr>
            <a:r>
              <a:rPr sz="2200" spc="-10" dirty="0">
                <a:latin typeface="Carlito"/>
                <a:cs typeface="Carlito"/>
              </a:rPr>
              <a:t>Th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d</a:t>
            </a:r>
            <a:r>
              <a:rPr sz="220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cla</a:t>
            </a:r>
            <a:r>
              <a:rPr sz="2200" spc="-55" dirty="0">
                <a:latin typeface="Carlito"/>
                <a:cs typeface="Carlito"/>
              </a:rPr>
              <a:t>r</a:t>
            </a:r>
            <a:r>
              <a:rPr sz="2200" spc="-25" dirty="0">
                <a:latin typeface="Carlito"/>
                <a:cs typeface="Carlito"/>
              </a:rPr>
              <a:t>a</a:t>
            </a:r>
            <a:r>
              <a:rPr sz="2200" spc="-5" dirty="0">
                <a:latin typeface="Carlito"/>
                <a:cs typeface="Carlito"/>
              </a:rPr>
              <a:t>tion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happen</a:t>
            </a:r>
            <a:r>
              <a:rPr sz="2200" spc="-5" dirty="0">
                <a:latin typeface="Carlito"/>
                <a:cs typeface="Carlito"/>
              </a:rPr>
              <a:t>s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au</a:t>
            </a:r>
            <a:r>
              <a:rPr sz="2200" spc="-30" dirty="0">
                <a:latin typeface="Carlito"/>
                <a:cs typeface="Carlito"/>
              </a:rPr>
              <a:t>t</a:t>
            </a:r>
            <a:r>
              <a:rPr sz="2200" spc="10" dirty="0">
                <a:latin typeface="Carlito"/>
                <a:cs typeface="Carlito"/>
              </a:rPr>
              <a:t>o</a:t>
            </a:r>
            <a:r>
              <a:rPr sz="2200" spc="-5" dirty="0">
                <a:latin typeface="Carlito"/>
                <a:cs typeface="Carlito"/>
              </a:rPr>
              <a:t>m</a:t>
            </a:r>
            <a:r>
              <a:rPr sz="2200" spc="-30" dirty="0">
                <a:latin typeface="Carlito"/>
                <a:cs typeface="Carlito"/>
              </a:rPr>
              <a:t>a</a:t>
            </a:r>
            <a:r>
              <a:rPr sz="2200" spc="-5" dirty="0">
                <a:latin typeface="Carlito"/>
                <a:cs typeface="Carlito"/>
              </a:rPr>
              <a:t>ti</a:t>
            </a:r>
            <a:r>
              <a:rPr sz="2200" spc="-40" dirty="0">
                <a:latin typeface="Carlito"/>
                <a:cs typeface="Carlito"/>
              </a:rPr>
              <a:t>c</a:t>
            </a:r>
            <a:r>
              <a:rPr sz="2200" spc="-5" dirty="0">
                <a:latin typeface="Carlito"/>
                <a:cs typeface="Carlito"/>
              </a:rPr>
              <a:t>ally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w</a:t>
            </a:r>
            <a:r>
              <a:rPr sz="2200" spc="5" dirty="0">
                <a:latin typeface="Carlito"/>
                <a:cs typeface="Carlito"/>
              </a:rPr>
              <a:t>h</a:t>
            </a:r>
            <a:r>
              <a:rPr sz="2200" spc="-5" dirty="0">
                <a:latin typeface="Carlito"/>
                <a:cs typeface="Carlito"/>
              </a:rPr>
              <a:t>en 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5" dirty="0">
                <a:latin typeface="Carlito"/>
                <a:cs typeface="Carlito"/>
              </a:rPr>
              <a:t>assign a </a:t>
            </a:r>
            <a:r>
              <a:rPr sz="2200" spc="-10" dirty="0">
                <a:latin typeface="Carlito"/>
                <a:cs typeface="Carlito"/>
              </a:rPr>
              <a:t>value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variable.</a:t>
            </a:r>
            <a:endParaRPr sz="2200">
              <a:latin typeface="Carlito"/>
              <a:cs typeface="Carlito"/>
            </a:endParaRPr>
          </a:p>
          <a:p>
            <a:pPr marL="299085" marR="5715" indent="-287020">
              <a:lnSpc>
                <a:spcPct val="100000"/>
              </a:lnSpc>
              <a:spcBef>
                <a:spcPts val="113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change </a:t>
            </a:r>
            <a:r>
              <a:rPr sz="2200" dirty="0">
                <a:latin typeface="Carlito"/>
                <a:cs typeface="Carlito"/>
              </a:rPr>
              <a:t>type, </a:t>
            </a:r>
            <a:r>
              <a:rPr sz="2200" spc="-10" dirty="0">
                <a:latin typeface="Carlito"/>
                <a:cs typeface="Carlito"/>
              </a:rPr>
              <a:t>simply by </a:t>
            </a:r>
            <a:r>
              <a:rPr sz="2200" spc="-5" dirty="0">
                <a:latin typeface="Carlito"/>
                <a:cs typeface="Carlito"/>
              </a:rPr>
              <a:t>assigning  them a </a:t>
            </a:r>
            <a:r>
              <a:rPr sz="2200" spc="-15" dirty="0">
                <a:latin typeface="Carlito"/>
                <a:cs typeface="Carlito"/>
              </a:rPr>
              <a:t>new </a:t>
            </a:r>
            <a:r>
              <a:rPr sz="2200" spc="-10" dirty="0">
                <a:latin typeface="Carlito"/>
                <a:cs typeface="Carlito"/>
              </a:rPr>
              <a:t>value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different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type.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0" dirty="0">
                <a:latin typeface="Carlito"/>
                <a:cs typeface="Carlito"/>
              </a:rPr>
              <a:t>allows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assign a single </a:t>
            </a:r>
            <a:r>
              <a:rPr sz="2200" spc="-10" dirty="0">
                <a:latin typeface="Carlito"/>
                <a:cs typeface="Carlito"/>
              </a:rPr>
              <a:t>value</a:t>
            </a:r>
            <a:r>
              <a:rPr sz="2200" spc="434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to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several </a:t>
            </a:r>
            <a:r>
              <a:rPr sz="2200" spc="-10" dirty="0">
                <a:latin typeface="Carlito"/>
                <a:cs typeface="Carlito"/>
              </a:rPr>
              <a:t>variables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simultaneously.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also assign multiple objects</a:t>
            </a:r>
            <a:r>
              <a:rPr sz="2200" spc="48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multiple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variables.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59623" y="1792223"/>
            <a:ext cx="3935095" cy="3526790"/>
            <a:chOff x="7659623" y="1792223"/>
            <a:chExt cx="3935095" cy="3526790"/>
          </a:xfrm>
        </p:grpSpPr>
        <p:sp>
          <p:nvSpPr>
            <p:cNvPr id="8" name="object 8"/>
            <p:cNvSpPr/>
            <p:nvPr/>
          </p:nvSpPr>
          <p:spPr>
            <a:xfrm>
              <a:off x="7661147" y="1792223"/>
              <a:ext cx="3933444" cy="938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7215" y="1828037"/>
              <a:ext cx="3807968" cy="812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2516" y="1823211"/>
              <a:ext cx="3817620" cy="822325"/>
            </a:xfrm>
            <a:custGeom>
              <a:avLst/>
              <a:gdLst/>
              <a:ahLst/>
              <a:cxnLst/>
              <a:rect l="l" t="t" r="r" b="b"/>
              <a:pathLst>
                <a:path w="3817620" h="822325">
                  <a:moveTo>
                    <a:pt x="0" y="822325"/>
                  </a:moveTo>
                  <a:lnTo>
                    <a:pt x="3817492" y="822325"/>
                  </a:lnTo>
                  <a:lnTo>
                    <a:pt x="3817492" y="0"/>
                  </a:lnTo>
                  <a:lnTo>
                    <a:pt x="0" y="0"/>
                  </a:lnTo>
                  <a:lnTo>
                    <a:pt x="0" y="822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3339" y="3252215"/>
              <a:ext cx="1879092" cy="5577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09280" y="3288537"/>
              <a:ext cx="1752600" cy="431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04581" y="3283838"/>
              <a:ext cx="1762125" cy="441325"/>
            </a:xfrm>
            <a:custGeom>
              <a:avLst/>
              <a:gdLst/>
              <a:ahLst/>
              <a:cxnLst/>
              <a:rect l="l" t="t" r="r" b="b"/>
              <a:pathLst>
                <a:path w="1762125" h="441325">
                  <a:moveTo>
                    <a:pt x="0" y="441325"/>
                  </a:moveTo>
                  <a:lnTo>
                    <a:pt x="1762125" y="441325"/>
                  </a:lnTo>
                  <a:lnTo>
                    <a:pt x="1762125" y="0"/>
                  </a:lnTo>
                  <a:lnTo>
                    <a:pt x="0" y="0"/>
                  </a:lnTo>
                  <a:lnTo>
                    <a:pt x="0" y="441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62671" y="4046219"/>
              <a:ext cx="1498092" cy="419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8612" y="4081767"/>
              <a:ext cx="1371600" cy="2942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93913" y="4077068"/>
              <a:ext cx="1381125" cy="304165"/>
            </a:xfrm>
            <a:custGeom>
              <a:avLst/>
              <a:gdLst/>
              <a:ahLst/>
              <a:cxnLst/>
              <a:rect l="l" t="t" r="r" b="b"/>
              <a:pathLst>
                <a:path w="1381125" h="304164">
                  <a:moveTo>
                    <a:pt x="0" y="303796"/>
                  </a:moveTo>
                  <a:lnTo>
                    <a:pt x="1381125" y="303796"/>
                  </a:lnTo>
                  <a:lnTo>
                    <a:pt x="1381125" y="0"/>
                  </a:lnTo>
                  <a:lnTo>
                    <a:pt x="0" y="0"/>
                  </a:lnTo>
                  <a:lnTo>
                    <a:pt x="0" y="303796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59623" y="4867655"/>
              <a:ext cx="2258568" cy="4511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4929" y="4904193"/>
              <a:ext cx="2133600" cy="3243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90103" y="4899367"/>
              <a:ext cx="2143125" cy="334010"/>
            </a:xfrm>
            <a:custGeom>
              <a:avLst/>
              <a:gdLst/>
              <a:ahLst/>
              <a:cxnLst/>
              <a:rect l="l" t="t" r="r" b="b"/>
              <a:pathLst>
                <a:path w="2143125" h="334010">
                  <a:moveTo>
                    <a:pt x="0" y="333921"/>
                  </a:moveTo>
                  <a:lnTo>
                    <a:pt x="2143125" y="333921"/>
                  </a:lnTo>
                  <a:lnTo>
                    <a:pt x="2143125" y="0"/>
                  </a:lnTo>
                  <a:lnTo>
                    <a:pt x="0" y="0"/>
                  </a:lnTo>
                  <a:lnTo>
                    <a:pt x="0" y="333921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0360" y="4078351"/>
            <a:ext cx="3966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 </a:t>
            </a:r>
            <a:r>
              <a:rPr sz="4000" b="1" spc="-25" dirty="0">
                <a:solidFill>
                  <a:srgbClr val="CC9A1A"/>
                </a:solidFill>
                <a:latin typeface="Carlito"/>
                <a:cs typeface="Carlito"/>
              </a:rPr>
              <a:t>Data Types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9098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8987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20334" y="231394"/>
            <a:ext cx="1567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Numb</a:t>
            </a:r>
            <a:r>
              <a:rPr spc="-15" dirty="0"/>
              <a:t>e</a:t>
            </a:r>
            <a:r>
              <a:rPr spc="-35" dirty="0"/>
              <a:t>r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6630" y="948055"/>
            <a:ext cx="8081009" cy="1177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Numbers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Immutable </a:t>
            </a:r>
            <a:r>
              <a:rPr sz="2000" spc="-5" dirty="0">
                <a:latin typeface="Carlito"/>
                <a:cs typeface="Carlito"/>
              </a:rPr>
              <a:t>objects in </a:t>
            </a: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cannot change their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values.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There are </a:t>
            </a:r>
            <a:r>
              <a:rPr sz="2000" spc="-5" dirty="0">
                <a:latin typeface="Carlito"/>
                <a:cs typeface="Carlito"/>
              </a:rPr>
              <a:t>three built-in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numbers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Python3: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Integer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(int)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3830" y="2182749"/>
            <a:ext cx="5594985" cy="765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Floating-point numbers (float)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Complex numbers: </a:t>
            </a:r>
            <a:r>
              <a:rPr sz="2000" i="1" spc="-5" dirty="0">
                <a:latin typeface="Carlito"/>
                <a:cs typeface="Carlito"/>
              </a:rPr>
              <a:t>&lt;real part&gt; </a:t>
            </a:r>
            <a:r>
              <a:rPr sz="2000" dirty="0">
                <a:latin typeface="Carlito"/>
                <a:cs typeface="Carlito"/>
              </a:rPr>
              <a:t>+ </a:t>
            </a:r>
            <a:r>
              <a:rPr sz="2000" i="1" spc="-5" dirty="0">
                <a:latin typeface="Carlito"/>
                <a:cs typeface="Carlito"/>
              </a:rPr>
              <a:t>&lt;imaginary</a:t>
            </a:r>
            <a:r>
              <a:rPr sz="2000" i="1" spc="6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part&gt;</a:t>
            </a:r>
            <a:r>
              <a:rPr sz="2000" spc="-5" dirty="0">
                <a:latin typeface="Carlito"/>
                <a:cs typeface="Carlito"/>
              </a:rPr>
              <a:t>j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1366" y="2670810"/>
            <a:ext cx="295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C9A1A"/>
                </a:solidFill>
                <a:latin typeface="Carlito"/>
                <a:cs typeface="Carlito"/>
              </a:rPr>
              <a:t>(not used </a:t>
            </a:r>
            <a:r>
              <a:rPr sz="1400" spc="-10" dirty="0">
                <a:solidFill>
                  <a:srgbClr val="CC9A1A"/>
                </a:solidFill>
                <a:latin typeface="Carlito"/>
                <a:cs typeface="Carlito"/>
              </a:rPr>
              <a:t>much </a:t>
            </a:r>
            <a:r>
              <a:rPr sz="1400" dirty="0">
                <a:solidFill>
                  <a:srgbClr val="CC9A1A"/>
                </a:solidFill>
                <a:latin typeface="Carlito"/>
                <a:cs typeface="Carlito"/>
              </a:rPr>
              <a:t>in Python</a:t>
            </a:r>
            <a:r>
              <a:rPr sz="1400" spc="-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CC9A1A"/>
                </a:solidFill>
                <a:latin typeface="Carlito"/>
                <a:cs typeface="Carlito"/>
              </a:rPr>
              <a:t>programming)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6630" y="3006089"/>
            <a:ext cx="32721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Number</a:t>
            </a:r>
            <a:r>
              <a:rPr sz="2000" b="1" spc="-8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03269" y="3438652"/>
          <a:ext cx="4585334" cy="3158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Function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int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convert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6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integer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float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convert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floating-point</a:t>
                      </a:r>
                      <a:r>
                        <a:rPr sz="16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number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abs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absolute value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cmp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(x,y)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 if x &lt; </a:t>
                      </a:r>
                      <a:r>
                        <a:rPr sz="1600" spc="-60" dirty="0">
                          <a:latin typeface="Carlito"/>
                          <a:cs typeface="Carlito"/>
                        </a:rPr>
                        <a:t>y,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0 if x == </a:t>
                      </a:r>
                      <a:r>
                        <a:rPr sz="1600" spc="-60" dirty="0">
                          <a:latin typeface="Carlito"/>
                          <a:cs typeface="Carlito"/>
                        </a:rPr>
                        <a:t>y,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1 if x &gt;</a:t>
                      </a:r>
                      <a:r>
                        <a:rPr sz="16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exp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exponential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x: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x</a:t>
                      </a:r>
                      <a:endParaRPr sz="1575" baseline="26455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natural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logarithm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x,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x&gt;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pow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(x,y)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x**y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sqrt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square root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x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 &gt;</a:t>
                      </a:r>
                      <a:r>
                        <a:rPr sz="1600" spc="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15405" y="231394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6630" y="1107770"/>
            <a:ext cx="7590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5" dirty="0">
                <a:latin typeface="Carlito"/>
                <a:cs typeface="Carlito"/>
              </a:rPr>
              <a:t>Strings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Immutable </a:t>
            </a:r>
            <a:r>
              <a:rPr sz="2000" spc="-5" dirty="0">
                <a:latin typeface="Carlito"/>
                <a:cs typeface="Carlito"/>
              </a:rPr>
              <a:t>objects that </a:t>
            </a:r>
            <a:r>
              <a:rPr sz="2000" dirty="0">
                <a:latin typeface="Carlito"/>
                <a:cs typeface="Carlito"/>
              </a:rPr>
              <a:t>cannot change their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values.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6630" y="2860814"/>
            <a:ext cx="9375140" cy="1253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update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existing string </a:t>
            </a:r>
            <a:r>
              <a:rPr sz="2000" spc="-5" dirty="0">
                <a:latin typeface="Carlito"/>
                <a:cs typeface="Carlito"/>
              </a:rPr>
              <a:t>by (re)assigning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variable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another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string.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i="1" dirty="0">
                <a:latin typeface="Carlito"/>
                <a:cs typeface="Carlito"/>
              </a:rPr>
              <a:t>does </a:t>
            </a:r>
            <a:r>
              <a:rPr sz="2000" i="1" spc="-5" dirty="0">
                <a:latin typeface="Carlito"/>
                <a:cs typeface="Carlito"/>
              </a:rPr>
              <a:t>not </a:t>
            </a:r>
            <a:r>
              <a:rPr sz="2000" spc="-5" dirty="0">
                <a:latin typeface="Carlito"/>
                <a:cs typeface="Carlito"/>
              </a:rPr>
              <a:t>support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character </a:t>
            </a:r>
            <a:r>
              <a:rPr sz="2000" dirty="0">
                <a:latin typeface="Carlito"/>
                <a:cs typeface="Carlito"/>
              </a:rPr>
              <a:t>type; these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treated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strings of length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one.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accepts </a:t>
            </a:r>
            <a:r>
              <a:rPr sz="2000" spc="-5" dirty="0">
                <a:latin typeface="Carlito"/>
                <a:cs typeface="Carlito"/>
              </a:rPr>
              <a:t>single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'</a:t>
            </a:r>
            <a:r>
              <a:rPr sz="2000" dirty="0">
                <a:latin typeface="Carlito"/>
                <a:cs typeface="Carlito"/>
              </a:rPr>
              <a:t>), double (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"</a:t>
            </a:r>
            <a:r>
              <a:rPr sz="2000" dirty="0">
                <a:latin typeface="Carlito"/>
                <a:cs typeface="Carlito"/>
              </a:rPr>
              <a:t>) and </a:t>
            </a:r>
            <a:r>
              <a:rPr sz="2000" spc="-5" dirty="0">
                <a:latin typeface="Carlito"/>
                <a:cs typeface="Carlito"/>
              </a:rPr>
              <a:t>triple (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''' </a:t>
            </a:r>
            <a:r>
              <a:rPr sz="2000" dirty="0">
                <a:latin typeface="Carlito"/>
                <a:cs typeface="Carlito"/>
              </a:rPr>
              <a:t>or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"""</a:t>
            </a:r>
            <a:r>
              <a:rPr sz="2000" spc="-5" dirty="0">
                <a:latin typeface="Carlito"/>
                <a:cs typeface="Carlito"/>
              </a:rPr>
              <a:t>) quotes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denote string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literals.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6630" y="5086299"/>
            <a:ext cx="94875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String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indexes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starting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at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0</a:t>
            </a:r>
            <a:r>
              <a:rPr sz="2000" b="1" spc="114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beginning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string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and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working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their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way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from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-1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end.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70732" y="1615439"/>
            <a:ext cx="5168265" cy="4544695"/>
            <a:chOff x="3570732" y="1615439"/>
            <a:chExt cx="5168265" cy="4544695"/>
          </a:xfrm>
        </p:grpSpPr>
        <p:sp>
          <p:nvSpPr>
            <p:cNvPr id="10" name="object 10"/>
            <p:cNvSpPr/>
            <p:nvPr/>
          </p:nvSpPr>
          <p:spPr>
            <a:xfrm>
              <a:off x="3570732" y="1615439"/>
              <a:ext cx="5167884" cy="1091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6419" y="1651126"/>
              <a:ext cx="5041900" cy="96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1720" y="1646427"/>
              <a:ext cx="5051425" cy="974725"/>
            </a:xfrm>
            <a:custGeom>
              <a:avLst/>
              <a:gdLst/>
              <a:ahLst/>
              <a:cxnLst/>
              <a:rect l="l" t="t" r="r" b="b"/>
              <a:pathLst>
                <a:path w="5051425" h="974725">
                  <a:moveTo>
                    <a:pt x="0" y="974725"/>
                  </a:moveTo>
                  <a:lnTo>
                    <a:pt x="5051425" y="974725"/>
                  </a:lnTo>
                  <a:lnTo>
                    <a:pt x="5051425" y="0"/>
                  </a:lnTo>
                  <a:lnTo>
                    <a:pt x="0" y="0"/>
                  </a:lnTo>
                  <a:lnTo>
                    <a:pt x="0" y="974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11624" y="4143755"/>
              <a:ext cx="3022092" cy="1001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8200" y="4179061"/>
              <a:ext cx="2895600" cy="876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3374" y="4174363"/>
              <a:ext cx="2905125" cy="885825"/>
            </a:xfrm>
            <a:custGeom>
              <a:avLst/>
              <a:gdLst/>
              <a:ahLst/>
              <a:cxnLst/>
              <a:rect l="l" t="t" r="r" b="b"/>
              <a:pathLst>
                <a:path w="2905125" h="885825">
                  <a:moveTo>
                    <a:pt x="0" y="885825"/>
                  </a:moveTo>
                  <a:lnTo>
                    <a:pt x="2905125" y="885825"/>
                  </a:lnTo>
                  <a:lnTo>
                    <a:pt x="2905125" y="0"/>
                  </a:lnTo>
                  <a:lnTo>
                    <a:pt x="0" y="0"/>
                  </a:lnTo>
                  <a:lnTo>
                    <a:pt x="0" y="8858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54800" y="5611393"/>
              <a:ext cx="1883663" cy="5486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19449" y="5609755"/>
              <a:ext cx="1891919" cy="548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15405" y="231394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080261"/>
            <a:ext cx="7823834" cy="176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String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 Formatting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9A1A"/>
              </a:buClr>
              <a:buFont typeface="Wingdings"/>
              <a:buChar char=""/>
            </a:pPr>
            <a:endParaRPr sz="4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String</a:t>
            </a:r>
            <a:r>
              <a:rPr sz="2200" b="1" spc="2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CC9A1A"/>
                </a:solidFill>
                <a:latin typeface="Carlito"/>
                <a:cs typeface="Carlito"/>
              </a:rPr>
              <a:t>Operators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latin typeface="Carlito"/>
                <a:cs typeface="Carlito"/>
              </a:rPr>
              <a:t>Assume </a:t>
            </a:r>
            <a:r>
              <a:rPr sz="2000" spc="-10" dirty="0">
                <a:latin typeface="Carlito"/>
                <a:cs typeface="Carlito"/>
              </a:rPr>
              <a:t>string </a:t>
            </a:r>
            <a:r>
              <a:rPr sz="2000" spc="-5" dirty="0">
                <a:latin typeface="Carlito"/>
                <a:cs typeface="Carlito"/>
              </a:rPr>
              <a:t>variable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holds </a:t>
            </a:r>
            <a:r>
              <a:rPr sz="2000" dirty="0">
                <a:latin typeface="Carlito"/>
                <a:cs typeface="Carlito"/>
              </a:rPr>
              <a:t>'Hello' and </a:t>
            </a:r>
            <a:r>
              <a:rPr sz="2000" spc="-5" dirty="0">
                <a:latin typeface="Carlito"/>
                <a:cs typeface="Carlito"/>
              </a:rPr>
              <a:t>variable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b </a:t>
            </a:r>
            <a:r>
              <a:rPr sz="2000" spc="-5" dirty="0">
                <a:latin typeface="Carlito"/>
                <a:cs typeface="Carlito"/>
              </a:rPr>
              <a:t>holds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'Python’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56532" y="1213103"/>
            <a:ext cx="3682365" cy="914400"/>
            <a:chOff x="4256532" y="1213103"/>
            <a:chExt cx="3682365" cy="914400"/>
          </a:xfrm>
        </p:grpSpPr>
        <p:sp>
          <p:nvSpPr>
            <p:cNvPr id="8" name="object 8"/>
            <p:cNvSpPr/>
            <p:nvPr/>
          </p:nvSpPr>
          <p:spPr>
            <a:xfrm>
              <a:off x="4256532" y="1213103"/>
              <a:ext cx="3681984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2854" y="1249679"/>
              <a:ext cx="3556000" cy="787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8028" y="1244853"/>
              <a:ext cx="3565525" cy="796925"/>
            </a:xfrm>
            <a:custGeom>
              <a:avLst/>
              <a:gdLst/>
              <a:ahLst/>
              <a:cxnLst/>
              <a:rect l="l" t="t" r="r" b="b"/>
              <a:pathLst>
                <a:path w="3565525" h="796925">
                  <a:moveTo>
                    <a:pt x="0" y="796925"/>
                  </a:moveTo>
                  <a:lnTo>
                    <a:pt x="3565525" y="796925"/>
                  </a:lnTo>
                  <a:lnTo>
                    <a:pt x="3565525" y="0"/>
                  </a:lnTo>
                  <a:lnTo>
                    <a:pt x="0" y="0"/>
                  </a:lnTo>
                  <a:lnTo>
                    <a:pt x="0" y="796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80310" y="2900426"/>
          <a:ext cx="8964295" cy="2588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Operator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Example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+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Concatenation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Adds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on either side of the</a:t>
                      </a:r>
                      <a:r>
                        <a:rPr sz="16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operator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 + b will give</a:t>
                      </a:r>
                      <a:r>
                        <a:rPr sz="16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HelloPython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*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35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Repetition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Creates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new strings, concatenating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multiple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copies of 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same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a*2 will give</a:t>
                      </a:r>
                      <a:r>
                        <a:rPr sz="16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HelloHello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[ 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Slice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Gives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character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given</a:t>
                      </a:r>
                      <a:r>
                        <a:rPr sz="16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index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147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a[1] will give e  a[-1] will give</a:t>
                      </a:r>
                      <a:r>
                        <a:rPr sz="16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[ :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Range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Slice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Gives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given</a:t>
                      </a:r>
                      <a:r>
                        <a:rPr sz="16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range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a[1:4]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will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give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ell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in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Membership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true if 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character exists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the given</a:t>
                      </a:r>
                      <a:r>
                        <a:rPr sz="1600" spc="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‘H’ in a will give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True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697991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686180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15405" y="82422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5244" y="768172"/>
            <a:ext cx="3209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String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Methods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92273" y="1221994"/>
          <a:ext cx="8043545" cy="420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 marR="3060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.count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(sub, beg=  0,end=len(str))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889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Counts how many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sub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occurs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in 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substring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starting index beg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ending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index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end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6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given.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9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.isalpha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4876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has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least 1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character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all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characters are 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alphanumeric and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False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otherwise.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.isdigit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contains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only digits and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6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otherwise.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.lower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uppercase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letters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to</a:t>
                      </a:r>
                      <a:r>
                        <a:rPr sz="16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lowercase.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.upper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lowercase letters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to</a:t>
                      </a:r>
                      <a:r>
                        <a:rPr sz="16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uppercase.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.replace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(old, new)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Replaces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occurrences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old in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6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new.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9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.split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(str=‘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’)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9747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Splits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according to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delimiter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 (space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provided)  and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 of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substrings.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.strip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Removes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leading and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trailing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whitespace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string.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.title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"titlecased"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version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string.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32558" y="5550509"/>
            <a:ext cx="33451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String</a:t>
            </a:r>
            <a:r>
              <a:rPr sz="2200" b="1" spc="-2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0794" y="5574893"/>
            <a:ext cx="4286250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str</a:t>
            </a:r>
            <a:r>
              <a:rPr sz="2000" spc="-5" dirty="0">
                <a:latin typeface="Carlito"/>
                <a:cs typeface="Carlito"/>
              </a:rPr>
              <a:t>(x) </a:t>
            </a:r>
            <a:r>
              <a:rPr sz="1800" spc="-10" dirty="0">
                <a:latin typeface="Carlito"/>
                <a:cs typeface="Carlito"/>
              </a:rPr>
              <a:t>:to convert </a:t>
            </a:r>
            <a:r>
              <a:rPr sz="1800" dirty="0">
                <a:latin typeface="Carlito"/>
                <a:cs typeface="Carlito"/>
              </a:rPr>
              <a:t>x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string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5" dirty="0">
                <a:latin typeface="Carlito"/>
                <a:cs typeface="Carlito"/>
              </a:rPr>
              <a:t>len</a:t>
            </a:r>
            <a:r>
              <a:rPr sz="2000" spc="-5" dirty="0">
                <a:latin typeface="Carlito"/>
                <a:cs typeface="Carlito"/>
              </a:rPr>
              <a:t>(string)</a:t>
            </a:r>
            <a:r>
              <a:rPr sz="1800" spc="-5" dirty="0">
                <a:latin typeface="Carlito"/>
                <a:cs typeface="Carlito"/>
              </a:rPr>
              <a:t>:gives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length 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string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4194" y="231394"/>
            <a:ext cx="76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30" dirty="0"/>
              <a:t>s</a:t>
            </a:r>
            <a:r>
              <a:rPr dirty="0"/>
              <a:t>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107439"/>
            <a:ext cx="9329420" cy="3478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b="1" spc="-10" dirty="0">
                <a:latin typeface="Carlito"/>
                <a:cs typeface="Carlito"/>
              </a:rPr>
              <a:t>ordered </a:t>
            </a:r>
            <a:r>
              <a:rPr sz="2000" spc="-15" dirty="0">
                <a:latin typeface="Carlito"/>
                <a:cs typeface="Carlito"/>
              </a:rPr>
              <a:t>group </a:t>
            </a:r>
            <a:r>
              <a:rPr sz="2000" spc="-5" dirty="0">
                <a:latin typeface="Carlito"/>
                <a:cs typeface="Carlito"/>
              </a:rPr>
              <a:t>of items or elements, </a:t>
            </a:r>
            <a:r>
              <a:rPr sz="2000" dirty="0">
                <a:latin typeface="Carlito"/>
                <a:cs typeface="Carlito"/>
              </a:rPr>
              <a:t>and these </a:t>
            </a:r>
            <a:r>
              <a:rPr sz="2000" spc="-5" dirty="0">
                <a:latin typeface="Carlito"/>
                <a:cs typeface="Carlito"/>
              </a:rPr>
              <a:t>list elements </a:t>
            </a:r>
            <a:r>
              <a:rPr sz="2000" i="1" spc="-5" dirty="0">
                <a:latin typeface="Carlito"/>
                <a:cs typeface="Carlito"/>
              </a:rPr>
              <a:t>don't  have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10" dirty="0">
                <a:latin typeface="Carlito"/>
                <a:cs typeface="Carlito"/>
              </a:rPr>
              <a:t>Lists are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mutable </a:t>
            </a:r>
            <a:r>
              <a:rPr sz="2000" spc="-5" dirty="0">
                <a:latin typeface="Carlito"/>
                <a:cs typeface="Carlito"/>
              </a:rPr>
              <a:t>objects that can </a:t>
            </a:r>
            <a:r>
              <a:rPr sz="2000" dirty="0">
                <a:latin typeface="Carlito"/>
                <a:cs typeface="Carlito"/>
              </a:rPr>
              <a:t>change their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values.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list contains items </a:t>
            </a:r>
            <a:r>
              <a:rPr sz="2000" spc="-15" dirty="0">
                <a:latin typeface="Carlito"/>
                <a:cs typeface="Carlito"/>
              </a:rPr>
              <a:t>separated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i="1" spc="-5" dirty="0">
                <a:latin typeface="Carlito"/>
                <a:cs typeface="Carlito"/>
              </a:rPr>
              <a:t>commas </a:t>
            </a:r>
            <a:r>
              <a:rPr sz="2000" dirty="0">
                <a:latin typeface="Carlito"/>
                <a:cs typeface="Carlito"/>
              </a:rPr>
              <a:t>and enclosed within </a:t>
            </a:r>
            <a:r>
              <a:rPr sz="2000" i="1" spc="-5" dirty="0">
                <a:latin typeface="Carlito"/>
                <a:cs typeface="Carlito"/>
              </a:rPr>
              <a:t>square</a:t>
            </a:r>
            <a:r>
              <a:rPr sz="2000" i="1" spc="50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brackets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List </a:t>
            </a:r>
            <a:r>
              <a:rPr sz="2000" spc="-15" dirty="0">
                <a:latin typeface="Carlito"/>
                <a:cs typeface="Carlito"/>
              </a:rPr>
              <a:t>indexes like </a:t>
            </a:r>
            <a:r>
              <a:rPr sz="2000" spc="-5" dirty="0">
                <a:latin typeface="Carlito"/>
                <a:cs typeface="Carlito"/>
              </a:rPr>
              <a:t>strings starting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0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beginning of the </a:t>
            </a:r>
            <a:r>
              <a:rPr sz="2000" spc="-10" dirty="0">
                <a:latin typeface="Carlito"/>
                <a:cs typeface="Carlito"/>
              </a:rPr>
              <a:t>list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working </a:t>
            </a:r>
            <a:r>
              <a:rPr sz="2000" spc="-5" dirty="0">
                <a:latin typeface="Carlito"/>
                <a:cs typeface="Carlito"/>
              </a:rPr>
              <a:t>their </a:t>
            </a:r>
            <a:r>
              <a:rPr sz="2000" spc="-25" dirty="0">
                <a:latin typeface="Carlito"/>
                <a:cs typeface="Carlito"/>
              </a:rPr>
              <a:t>way 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-1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end.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Similar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strings,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Lists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operations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include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slicing</a:t>
            </a:r>
            <a:r>
              <a:rPr sz="2000" b="1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([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[:])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concatenation</a:t>
            </a:r>
            <a:r>
              <a:rPr sz="2000" b="1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(+),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repetition </a:t>
            </a:r>
            <a:r>
              <a:rPr sz="2000" dirty="0">
                <a:latin typeface="Carlito"/>
                <a:cs typeface="Carlito"/>
              </a:rPr>
              <a:t>(*), and </a:t>
            </a:r>
            <a:r>
              <a:rPr sz="2000" b="1" spc="-5" dirty="0">
                <a:latin typeface="Carlito"/>
                <a:cs typeface="Carlito"/>
              </a:rPr>
              <a:t>membership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(in).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example </a:t>
            </a:r>
            <a:r>
              <a:rPr sz="2000" spc="-10" dirty="0">
                <a:latin typeface="Carlito"/>
                <a:cs typeface="Carlito"/>
              </a:rPr>
              <a:t>shows </a:t>
            </a: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i="1" spc="-5" dirty="0">
                <a:latin typeface="Carlito"/>
                <a:cs typeface="Carlito"/>
              </a:rPr>
              <a:t>access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i="1" spc="-5" dirty="0">
                <a:latin typeface="Carlito"/>
                <a:cs typeface="Carlito"/>
              </a:rPr>
              <a:t>update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i="1" spc="-10" dirty="0">
                <a:latin typeface="Carlito"/>
                <a:cs typeface="Carlito"/>
              </a:rPr>
              <a:t>delete </a:t>
            </a:r>
            <a:r>
              <a:rPr sz="2000" spc="-10" dirty="0">
                <a:latin typeface="Carlito"/>
                <a:cs typeface="Carlito"/>
              </a:rPr>
              <a:t>list</a:t>
            </a:r>
            <a:r>
              <a:rPr sz="2000" spc="-5" dirty="0">
                <a:latin typeface="Carlito"/>
                <a:cs typeface="Carlito"/>
              </a:rPr>
              <a:t> elements: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7076" y="4640578"/>
            <a:ext cx="4875530" cy="2132330"/>
            <a:chOff x="4037076" y="4640578"/>
            <a:chExt cx="4875530" cy="2132330"/>
          </a:xfrm>
        </p:grpSpPr>
        <p:sp>
          <p:nvSpPr>
            <p:cNvPr id="8" name="object 8"/>
            <p:cNvSpPr/>
            <p:nvPr/>
          </p:nvSpPr>
          <p:spPr>
            <a:xfrm>
              <a:off x="4037076" y="4640578"/>
              <a:ext cx="4875276" cy="21320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3144" y="4676597"/>
              <a:ext cx="4749800" cy="2006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68445" y="4671834"/>
            <a:ext cx="4759325" cy="20161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2021205">
              <a:lnSpc>
                <a:spcPct val="100000"/>
              </a:lnSpc>
              <a:spcBef>
                <a:spcPts val="1325"/>
              </a:spcBef>
            </a:pPr>
            <a:r>
              <a:rPr sz="1400" spc="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access</a:t>
            </a:r>
            <a:endParaRPr sz="1400">
              <a:latin typeface="Carlito"/>
              <a:cs typeface="Carlito"/>
            </a:endParaRPr>
          </a:p>
          <a:p>
            <a:pPr marL="2022475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slice</a:t>
            </a:r>
            <a:endParaRPr sz="1400">
              <a:latin typeface="Carlito"/>
              <a:cs typeface="Carlito"/>
            </a:endParaRPr>
          </a:p>
          <a:p>
            <a:pPr marL="2011680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update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rlito"/>
              <a:cs typeface="Carlito"/>
            </a:endParaRPr>
          </a:p>
          <a:p>
            <a:pPr marL="202565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delete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4194" y="231394"/>
            <a:ext cx="76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30" dirty="0"/>
              <a:t>s</a:t>
            </a:r>
            <a:r>
              <a:rPr dirty="0"/>
              <a:t>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137361"/>
            <a:ext cx="94862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10" dirty="0">
                <a:latin typeface="Carlito"/>
                <a:cs typeface="Carlito"/>
              </a:rPr>
              <a:t>Lists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can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have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sublists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elements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these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sublists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may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contain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other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sublists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as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well.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076" y="3277616"/>
            <a:ext cx="3000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List</a:t>
            </a:r>
            <a:r>
              <a:rPr sz="2200" b="1" spc="-3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99915" y="1741932"/>
            <a:ext cx="4889500" cy="1066800"/>
            <a:chOff x="3899915" y="1741932"/>
            <a:chExt cx="4889500" cy="1066800"/>
          </a:xfrm>
        </p:grpSpPr>
        <p:sp>
          <p:nvSpPr>
            <p:cNvPr id="9" name="object 9"/>
            <p:cNvSpPr/>
            <p:nvPr/>
          </p:nvSpPr>
          <p:spPr>
            <a:xfrm>
              <a:off x="3899915" y="1741932"/>
              <a:ext cx="4888992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5856" y="1778635"/>
              <a:ext cx="4762500" cy="939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1157" y="1773809"/>
              <a:ext cx="4772025" cy="949325"/>
            </a:xfrm>
            <a:custGeom>
              <a:avLst/>
              <a:gdLst/>
              <a:ahLst/>
              <a:cxnLst/>
              <a:rect l="l" t="t" r="r" b="b"/>
              <a:pathLst>
                <a:path w="4772025" h="949325">
                  <a:moveTo>
                    <a:pt x="0" y="949325"/>
                  </a:moveTo>
                  <a:lnTo>
                    <a:pt x="4772024" y="949325"/>
                  </a:lnTo>
                  <a:lnTo>
                    <a:pt x="4772024" y="0"/>
                  </a:lnTo>
                  <a:lnTo>
                    <a:pt x="0" y="0"/>
                  </a:lnTo>
                  <a:lnTo>
                    <a:pt x="0" y="949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72434" y="3752469"/>
          <a:ext cx="5678170" cy="2099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Function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cmp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(list1,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list2)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Compares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elements of both</a:t>
                      </a:r>
                      <a:r>
                        <a:rPr sz="16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lists.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len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(list)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Gives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total length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the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max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(list)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item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list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max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min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(list)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item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list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min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list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(tuple)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tuple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into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4194" y="231394"/>
            <a:ext cx="76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30" dirty="0"/>
              <a:t>s</a:t>
            </a:r>
            <a:r>
              <a:rPr dirty="0"/>
              <a:t>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135761"/>
            <a:ext cx="2689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Common List</a:t>
            </a:r>
            <a:r>
              <a:rPr sz="2000" b="1" spc="-9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Methods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076" y="4367296"/>
            <a:ext cx="8197215" cy="788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List</a:t>
            </a:r>
            <a:r>
              <a:rPr sz="2000" b="1" spc="-2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Comprehensions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000" spc="-10" dirty="0">
                <a:latin typeface="Carlito"/>
                <a:cs typeface="Carlito"/>
              </a:rPr>
              <a:t>Each list </a:t>
            </a:r>
            <a:r>
              <a:rPr sz="2000" spc="-5" dirty="0">
                <a:latin typeface="Carlito"/>
                <a:cs typeface="Carlito"/>
              </a:rPr>
              <a:t>comprehension </a:t>
            </a:r>
            <a:r>
              <a:rPr sz="2000" spc="-10" dirty="0">
                <a:latin typeface="Carlito"/>
                <a:cs typeface="Carlito"/>
              </a:rPr>
              <a:t>consists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b="1" spc="-10" dirty="0">
                <a:latin typeface="Carlito"/>
                <a:cs typeface="Carlito"/>
              </a:rPr>
              <a:t>expression </a:t>
            </a:r>
            <a:r>
              <a:rPr sz="2000" spc="-15" dirty="0">
                <a:latin typeface="Carlito"/>
                <a:cs typeface="Carlito"/>
              </a:rPr>
              <a:t>followed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b="1" spc="-15" dirty="0">
                <a:latin typeface="Carlito"/>
                <a:cs typeface="Carlito"/>
              </a:rPr>
              <a:t>for</a:t>
            </a:r>
            <a:r>
              <a:rPr sz="2000" b="1" spc="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clause.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17800" y="1550035"/>
          <a:ext cx="6419850" cy="2837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append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Appends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object obj to</a:t>
                      </a:r>
                      <a:r>
                        <a:rPr sz="16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insert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(index,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Inserts object obj into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offset</a:t>
                      </a:r>
                      <a:r>
                        <a:rPr sz="16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index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count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count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how many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occurs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60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index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lowest index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list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that obj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appears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remove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Removes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object obj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1600" spc="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reverse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Reverses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objects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list in</a:t>
                      </a:r>
                      <a:r>
                        <a:rPr sz="16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place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sort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Sorts objects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list in</a:t>
                      </a:r>
                      <a:r>
                        <a:rPr sz="16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place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128515" y="5172455"/>
            <a:ext cx="4277995" cy="1472565"/>
            <a:chOff x="4128515" y="5172455"/>
            <a:chExt cx="4277995" cy="1472565"/>
          </a:xfrm>
        </p:grpSpPr>
        <p:sp>
          <p:nvSpPr>
            <p:cNvPr id="10" name="object 10"/>
            <p:cNvSpPr/>
            <p:nvPr/>
          </p:nvSpPr>
          <p:spPr>
            <a:xfrm>
              <a:off x="4128515" y="5172455"/>
              <a:ext cx="4277868" cy="1472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4075" y="5207990"/>
              <a:ext cx="4152900" cy="134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59377" y="5203228"/>
            <a:ext cx="4162425" cy="1355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22352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List</a:t>
            </a:r>
            <a:r>
              <a:rPr sz="14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comprehension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2178" y="231394"/>
            <a:ext cx="4065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 </a:t>
            </a:r>
            <a:r>
              <a:rPr spc="-10" dirty="0"/>
              <a:t>Reserved</a:t>
            </a:r>
            <a:r>
              <a:rPr spc="-65" dirty="0"/>
              <a:t> </a:t>
            </a:r>
            <a:r>
              <a:rPr spc="-30" dirty="0"/>
              <a:t>Words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5736" y="1298575"/>
            <a:ext cx="919353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latin typeface="Arial"/>
                <a:cs typeface="Arial"/>
              </a:rPr>
              <a:t>A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keyword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one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that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means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something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language.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words,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you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can’t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use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  </a:t>
            </a:r>
            <a:r>
              <a:rPr sz="2000" spc="-80" dirty="0">
                <a:latin typeface="Arial"/>
                <a:cs typeface="Arial"/>
              </a:rPr>
              <a:t>reserved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word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as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name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a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variable,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a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function,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class,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a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module.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All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Python  </a:t>
            </a:r>
            <a:r>
              <a:rPr sz="2000" spc="-70" dirty="0">
                <a:latin typeface="Arial"/>
                <a:cs typeface="Arial"/>
              </a:rPr>
              <a:t>keywords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contain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lowercase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letters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only.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685540" y="2439670"/>
          <a:ext cx="4872355" cy="4206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2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28575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55" dirty="0">
                          <a:latin typeface="Arial"/>
                          <a:cs typeface="Arial"/>
                        </a:rPr>
                        <a:t>exec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28575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5" dirty="0">
                          <a:latin typeface="Arial"/>
                          <a:cs typeface="Arial"/>
                        </a:rPr>
                        <a:t>not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28575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40" dirty="0">
                          <a:latin typeface="Arial"/>
                          <a:cs typeface="Arial"/>
                        </a:rPr>
                        <a:t>assert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28575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80" dirty="0">
                          <a:latin typeface="Arial"/>
                          <a:cs typeface="Arial"/>
                        </a:rPr>
                        <a:t>finally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28575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20" dirty="0">
                          <a:latin typeface="Arial"/>
                          <a:cs typeface="Arial"/>
                        </a:rPr>
                        <a:t>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28575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110" dirty="0">
                          <a:latin typeface="Arial"/>
                          <a:cs typeface="Arial"/>
                        </a:rPr>
                        <a:t>break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90" dirty="0">
                          <a:latin typeface="Arial"/>
                          <a:cs typeface="Arial"/>
                        </a:rPr>
                        <a:t>for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220" dirty="0">
                          <a:latin typeface="Arial"/>
                          <a:cs typeface="Arial"/>
                        </a:rPr>
                        <a:t>pass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215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90" dirty="0">
                          <a:latin typeface="Arial"/>
                          <a:cs typeface="Arial"/>
                        </a:rPr>
                        <a:t>from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70" dirty="0">
                          <a:latin typeface="Arial"/>
                          <a:cs typeface="Arial"/>
                        </a:rPr>
                        <a:t>print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114" dirty="0">
                          <a:latin typeface="Arial"/>
                          <a:cs typeface="Arial"/>
                        </a:rPr>
                        <a:t>continue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110" dirty="0">
                          <a:latin typeface="Arial"/>
                          <a:cs typeface="Arial"/>
                        </a:rPr>
                        <a:t>global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140" dirty="0">
                          <a:latin typeface="Arial"/>
                          <a:cs typeface="Arial"/>
                        </a:rPr>
                        <a:t>raise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85" dirty="0">
                          <a:latin typeface="Arial"/>
                          <a:cs typeface="Arial"/>
                        </a:rPr>
                        <a:t>def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45" dirty="0">
                          <a:latin typeface="Arial"/>
                          <a:cs typeface="Arial"/>
                        </a:rPr>
                        <a:t>if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80" dirty="0">
                          <a:latin typeface="Arial"/>
                          <a:cs typeface="Arial"/>
                        </a:rPr>
                        <a:t>return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spc="-95" dirty="0">
                          <a:latin typeface="Arial"/>
                          <a:cs typeface="Arial"/>
                        </a:rPr>
                        <a:t>del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spc="-75" dirty="0">
                          <a:latin typeface="Arial"/>
                          <a:cs typeface="Arial"/>
                        </a:rPr>
                        <a:t>import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spc="-35" dirty="0">
                          <a:latin typeface="Arial"/>
                          <a:cs typeface="Arial"/>
                        </a:rPr>
                        <a:t>try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65" dirty="0">
                          <a:latin typeface="Arial"/>
                          <a:cs typeface="Arial"/>
                        </a:rPr>
                        <a:t>elif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105" dirty="0">
                          <a:latin typeface="Arial"/>
                          <a:cs typeface="Arial"/>
                        </a:rPr>
                        <a:t>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95" dirty="0">
                          <a:latin typeface="Arial"/>
                          <a:cs typeface="Arial"/>
                        </a:rPr>
                        <a:t>while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spc="-150" dirty="0">
                          <a:latin typeface="Arial"/>
                          <a:cs typeface="Arial"/>
                        </a:rPr>
                        <a:t>else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spc="-195" dirty="0">
                          <a:latin typeface="Arial"/>
                          <a:cs typeface="Arial"/>
                        </a:rPr>
                        <a:t>is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spc="-45" dirty="0">
                          <a:latin typeface="Arial"/>
                          <a:cs typeface="Arial"/>
                        </a:rPr>
                        <a:t>with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spc="-110" dirty="0">
                          <a:latin typeface="Arial"/>
                          <a:cs typeface="Arial"/>
                        </a:rPr>
                        <a:t>except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spc="-110" dirty="0">
                          <a:latin typeface="Arial"/>
                          <a:cs typeface="Arial"/>
                        </a:rPr>
                        <a:t>lambda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spc="-95" dirty="0">
                          <a:latin typeface="Arial"/>
                          <a:cs typeface="Arial"/>
                        </a:rPr>
                        <a:t>yield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  <a:solidFill>
                      <a:srgbClr val="FAF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348085" cy="6858000"/>
            <a:chOff x="150812" y="0"/>
            <a:chExt cx="1134808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2129" y="1158239"/>
              <a:ext cx="9696450" cy="3505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5161" y="231394"/>
            <a:ext cx="3558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Job </a:t>
            </a:r>
            <a:r>
              <a:rPr spc="-10" dirty="0"/>
              <a:t>In </a:t>
            </a:r>
            <a:r>
              <a:rPr dirty="0"/>
              <a:t>Big </a:t>
            </a:r>
            <a:r>
              <a:rPr spc="-20" dirty="0"/>
              <a:t>Data</a:t>
            </a:r>
            <a:r>
              <a:rPr spc="-60" dirty="0"/>
              <a:t> </a:t>
            </a:r>
            <a:r>
              <a:rPr dirty="0"/>
              <a:t>space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80997" y="5292090"/>
            <a:ext cx="9036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spc="-8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Arial"/>
                <a:cs typeface="Arial"/>
                <a:hlinkClick r:id="rId4"/>
              </a:rPr>
              <a:t>Source: </a:t>
            </a:r>
            <a:r>
              <a:rPr sz="1800" u="heavy" spc="-45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Arial"/>
                <a:cs typeface="Arial"/>
                <a:hlinkClick r:id="rId4"/>
              </a:rPr>
              <a:t>http://www.forbes.com/sites/louiscolumbus/2014/12/29/where-big-data-jobs-will-be-in- </a:t>
            </a:r>
            <a:r>
              <a:rPr sz="1800" spc="-45" dirty="0">
                <a:solidFill>
                  <a:srgbClr val="1C6CF0"/>
                </a:solidFill>
                <a:latin typeface="Arial"/>
                <a:cs typeface="Arial"/>
              </a:rPr>
              <a:t> </a:t>
            </a:r>
            <a:r>
              <a:rPr sz="1800" u="heavy" spc="-1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Arial"/>
                <a:cs typeface="Arial"/>
                <a:hlinkClick r:id="rId4"/>
              </a:rPr>
              <a:t>2015/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50458" y="231394"/>
            <a:ext cx="1109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</a:t>
            </a:r>
            <a:r>
              <a:rPr dirty="0"/>
              <a:t>uples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2861" y="1219326"/>
            <a:ext cx="9728200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162685" algn="l"/>
                <a:tab pos="1950720" algn="l"/>
                <a:tab pos="2414270" algn="l"/>
                <a:tab pos="3696335" algn="l"/>
                <a:tab pos="4572635" algn="l"/>
                <a:tab pos="5124450" algn="l"/>
                <a:tab pos="5965825" algn="l"/>
                <a:tab pos="6354445" algn="l"/>
                <a:tab pos="7355840" algn="l"/>
                <a:tab pos="8573770" algn="l"/>
                <a:tab pos="9190990" algn="l"/>
              </a:tabLst>
            </a:pPr>
            <a:r>
              <a:rPr sz="2000" dirty="0">
                <a:latin typeface="Carlito"/>
                <a:cs typeface="Carlito"/>
              </a:rPr>
              <a:t>Python	</a:t>
            </a:r>
            <a:r>
              <a:rPr sz="2000" spc="-25" dirty="0">
                <a:latin typeface="Carlito"/>
                <a:cs typeface="Carlito"/>
              </a:rPr>
              <a:t>Tuples	</a:t>
            </a:r>
            <a:r>
              <a:rPr sz="2000" spc="-10" dirty="0">
                <a:latin typeface="Carlito"/>
                <a:cs typeface="Carlito"/>
              </a:rPr>
              <a:t>are	</a:t>
            </a:r>
            <a:r>
              <a:rPr sz="2000" b="1" spc="-10" dirty="0">
                <a:solidFill>
                  <a:srgbClr val="CC9A1A"/>
                </a:solidFill>
                <a:latin typeface="Carlito"/>
                <a:cs typeface="Carlito"/>
              </a:rPr>
              <a:t>Immutable	</a:t>
            </a:r>
            <a:r>
              <a:rPr sz="2000" spc="-5" dirty="0">
                <a:latin typeface="Carlito"/>
                <a:cs typeface="Carlito"/>
              </a:rPr>
              <a:t>objects	</a:t>
            </a:r>
            <a:r>
              <a:rPr sz="2000" spc="-10" dirty="0">
                <a:latin typeface="Carlito"/>
                <a:cs typeface="Carlito"/>
              </a:rPr>
              <a:t>that	</a:t>
            </a:r>
            <a:r>
              <a:rPr sz="2000" spc="-5" dirty="0">
                <a:latin typeface="Carlito"/>
                <a:cs typeface="Carlito"/>
              </a:rPr>
              <a:t>cannot	</a:t>
            </a:r>
            <a:r>
              <a:rPr sz="2000" dirty="0">
                <a:latin typeface="Carlito"/>
                <a:cs typeface="Carlito"/>
              </a:rPr>
              <a:t>be	</a:t>
            </a:r>
            <a:r>
              <a:rPr sz="2000" spc="-5" dirty="0">
                <a:latin typeface="Carlito"/>
                <a:cs typeface="Carlito"/>
              </a:rPr>
              <a:t>changed	</a:t>
            </a:r>
            <a:r>
              <a:rPr sz="2000" dirty="0">
                <a:latin typeface="Carlito"/>
                <a:cs typeface="Carlito"/>
              </a:rPr>
              <a:t>once 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they	</a:t>
            </a:r>
            <a:r>
              <a:rPr sz="2000" spc="-20" dirty="0">
                <a:latin typeface="Carlito"/>
                <a:cs typeface="Carlito"/>
              </a:rPr>
              <a:t>have	</a:t>
            </a:r>
            <a:r>
              <a:rPr sz="2000" spc="-5" dirty="0">
                <a:latin typeface="Carlito"/>
                <a:cs typeface="Carlito"/>
              </a:rPr>
              <a:t>been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created.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tuple </a:t>
            </a:r>
            <a:r>
              <a:rPr sz="2000" spc="-10" dirty="0">
                <a:latin typeface="Carlito"/>
                <a:cs typeface="Carlito"/>
              </a:rPr>
              <a:t>contains </a:t>
            </a:r>
            <a:r>
              <a:rPr sz="2000" spc="-5" dirty="0">
                <a:latin typeface="Carlito"/>
                <a:cs typeface="Carlito"/>
              </a:rPr>
              <a:t>items </a:t>
            </a:r>
            <a:r>
              <a:rPr sz="2000" spc="-15" dirty="0">
                <a:latin typeface="Carlito"/>
                <a:cs typeface="Carlito"/>
              </a:rPr>
              <a:t>separated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i="1" spc="-5" dirty="0">
                <a:latin typeface="Carlito"/>
                <a:cs typeface="Carlito"/>
              </a:rPr>
              <a:t>commas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enclosed in </a:t>
            </a:r>
            <a:r>
              <a:rPr sz="2000" i="1" spc="-10" dirty="0">
                <a:latin typeface="Carlito"/>
                <a:cs typeface="Carlito"/>
              </a:rPr>
              <a:t>parentheses </a:t>
            </a:r>
            <a:r>
              <a:rPr sz="2000" spc="-10" dirty="0">
                <a:latin typeface="Carlito"/>
                <a:cs typeface="Carlito"/>
              </a:rPr>
              <a:t>instead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10" dirty="0">
                <a:latin typeface="Carlito"/>
                <a:cs typeface="Carlito"/>
              </a:rPr>
              <a:t>square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brackets.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7891" y="2337816"/>
            <a:ext cx="5370830" cy="1356360"/>
            <a:chOff x="3707891" y="2337816"/>
            <a:chExt cx="5370830" cy="1356360"/>
          </a:xfrm>
        </p:grpSpPr>
        <p:sp>
          <p:nvSpPr>
            <p:cNvPr id="8" name="object 8"/>
            <p:cNvSpPr/>
            <p:nvPr/>
          </p:nvSpPr>
          <p:spPr>
            <a:xfrm>
              <a:off x="3707891" y="2337816"/>
              <a:ext cx="5370575" cy="1356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3705" y="2373807"/>
              <a:ext cx="5245100" cy="1230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9006" y="2369108"/>
              <a:ext cx="5254625" cy="1240155"/>
            </a:xfrm>
            <a:custGeom>
              <a:avLst/>
              <a:gdLst/>
              <a:ahLst/>
              <a:cxnLst/>
              <a:rect l="l" t="t" r="r" b="b"/>
              <a:pathLst>
                <a:path w="5254625" h="1240154">
                  <a:moveTo>
                    <a:pt x="0" y="1239596"/>
                  </a:moveTo>
                  <a:lnTo>
                    <a:pt x="5254625" y="1239596"/>
                  </a:lnTo>
                  <a:lnTo>
                    <a:pt x="5254625" y="0"/>
                  </a:lnTo>
                  <a:lnTo>
                    <a:pt x="0" y="0"/>
                  </a:lnTo>
                  <a:lnTo>
                    <a:pt x="0" y="12395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29403" y="2502535"/>
            <a:ext cx="703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access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2861" y="3337051"/>
            <a:ext cx="9729470" cy="25500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49375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No</a:t>
            </a:r>
            <a:r>
              <a:rPr sz="1400" spc="-1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update</a:t>
            </a:r>
            <a:endParaRPr sz="1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37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update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existing </a:t>
            </a:r>
            <a:r>
              <a:rPr sz="2000" dirty="0">
                <a:latin typeface="Carlito"/>
                <a:cs typeface="Carlito"/>
              </a:rPr>
              <a:t>tuple </a:t>
            </a:r>
            <a:r>
              <a:rPr sz="2000" spc="-5" dirty="0">
                <a:latin typeface="Carlito"/>
                <a:cs typeface="Carlito"/>
              </a:rPr>
              <a:t>by (re)assigning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variable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another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tuple.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20" dirty="0">
                <a:latin typeface="Carlito"/>
                <a:cs typeface="Carlito"/>
              </a:rPr>
              <a:t>Tuples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b="1" spc="-15" dirty="0">
                <a:latin typeface="Carlito"/>
                <a:cs typeface="Carlito"/>
              </a:rPr>
              <a:t>faster </a:t>
            </a:r>
            <a:r>
              <a:rPr sz="2000" dirty="0">
                <a:latin typeface="Carlito"/>
                <a:cs typeface="Carlito"/>
              </a:rPr>
              <a:t>than </a:t>
            </a:r>
            <a:r>
              <a:rPr sz="2000" spc="-10" dirty="0">
                <a:latin typeface="Carlito"/>
                <a:cs typeface="Carlito"/>
              </a:rPr>
              <a:t>lists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b="1" spc="-10" dirty="0">
                <a:latin typeface="Carlito"/>
                <a:cs typeface="Carlito"/>
              </a:rPr>
              <a:t>protect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against </a:t>
            </a:r>
            <a:r>
              <a:rPr sz="2000" spc="-5" dirty="0">
                <a:latin typeface="Carlito"/>
                <a:cs typeface="Carlito"/>
              </a:rPr>
              <a:t>accidental </a:t>
            </a:r>
            <a:r>
              <a:rPr sz="2000" dirty="0">
                <a:latin typeface="Carlito"/>
                <a:cs typeface="Carlito"/>
              </a:rPr>
              <a:t>changes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these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data.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2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rules</a:t>
            </a:r>
            <a:r>
              <a:rPr sz="2000" spc="2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2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tuple</a:t>
            </a:r>
            <a:r>
              <a:rPr sz="2000" spc="229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indices</a:t>
            </a:r>
            <a:r>
              <a:rPr sz="2000" b="1" spc="2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are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r>
              <a:rPr sz="2000" spc="229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lists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2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they</a:t>
            </a:r>
            <a:r>
              <a:rPr sz="2000" spc="229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have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operations,</a:t>
            </a:r>
            <a:endParaRPr sz="20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functions </a:t>
            </a:r>
            <a:r>
              <a:rPr sz="2000" dirty="0">
                <a:latin typeface="Carlito"/>
                <a:cs typeface="Carlito"/>
              </a:rPr>
              <a:t>as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well.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write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tuple </a:t>
            </a:r>
            <a:r>
              <a:rPr sz="2000" spc="-10" dirty="0">
                <a:latin typeface="Carlito"/>
                <a:cs typeface="Carlito"/>
              </a:rPr>
              <a:t>containing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single value, </a:t>
            </a:r>
            <a:r>
              <a:rPr sz="2000" spc="-15" dirty="0">
                <a:latin typeface="Carlito"/>
                <a:cs typeface="Carlito"/>
              </a:rPr>
              <a:t>you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include a </a:t>
            </a:r>
            <a:r>
              <a:rPr sz="2000" i="1" spc="-5" dirty="0">
                <a:latin typeface="Carlito"/>
                <a:cs typeface="Carlito"/>
              </a:rPr>
              <a:t>comma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10" dirty="0">
                <a:latin typeface="Carlito"/>
                <a:cs typeface="Carlito"/>
              </a:rPr>
              <a:t>even </a:t>
            </a:r>
            <a:r>
              <a:rPr sz="2000" spc="-5" dirty="0">
                <a:latin typeface="Carlito"/>
                <a:cs typeface="Carlito"/>
              </a:rPr>
              <a:t>though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there</a:t>
            </a:r>
            <a:endParaRPr sz="20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is only </a:t>
            </a:r>
            <a:r>
              <a:rPr sz="2000" dirty="0">
                <a:latin typeface="Carlito"/>
                <a:cs typeface="Carlito"/>
              </a:rPr>
              <a:t>one </a:t>
            </a:r>
            <a:r>
              <a:rPr sz="2000" spc="-5" dirty="0">
                <a:latin typeface="Carlito"/>
                <a:cs typeface="Carlito"/>
              </a:rPr>
              <a:t>value. </a:t>
            </a:r>
            <a:r>
              <a:rPr sz="2000" spc="5" dirty="0">
                <a:solidFill>
                  <a:srgbClr val="CC9A1A"/>
                </a:solidFill>
                <a:latin typeface="Carlito"/>
                <a:cs typeface="Carlito"/>
              </a:rPr>
              <a:t>e.g. </a:t>
            </a:r>
            <a:r>
              <a:rPr sz="2000" dirty="0">
                <a:latin typeface="Carlito"/>
                <a:cs typeface="Carlito"/>
              </a:rPr>
              <a:t>t = (3,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486650" y="2343099"/>
            <a:ext cx="4583430" cy="3422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6774" y="1084021"/>
            <a:ext cx="9525000" cy="359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28702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3750"/>
              <a:buFont typeface="Arial"/>
              <a:buChar char="•"/>
              <a:tabLst>
                <a:tab pos="379095" algn="l"/>
              </a:tabLst>
            </a:pPr>
            <a:r>
              <a:rPr sz="2400" spc="-5" dirty="0">
                <a:latin typeface="Carlito"/>
                <a:cs typeface="Carlito"/>
              </a:rPr>
              <a:t>Hashing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technique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uniquely identify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specific</a:t>
            </a:r>
            <a:r>
              <a:rPr sz="2400" spc="4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</a:t>
            </a:r>
            <a:endParaRPr sz="24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5" dirty="0">
                <a:latin typeface="Carlito"/>
                <a:cs typeface="Carlito"/>
              </a:rPr>
              <a:t>of similar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Assume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an object and</a:t>
            </a:r>
            <a:r>
              <a:rPr sz="2200" spc="-229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you want </a:t>
            </a:r>
            <a:r>
              <a:rPr sz="2200" spc="-35" dirty="0">
                <a:latin typeface="Carlito"/>
                <a:cs typeface="Carlito"/>
              </a:rPr>
              <a:t>to</a:t>
            </a:r>
            <a:endParaRPr sz="22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assign a </a:t>
            </a:r>
            <a:r>
              <a:rPr sz="2200" spc="-35" dirty="0">
                <a:latin typeface="Carlito"/>
                <a:cs typeface="Carlito"/>
              </a:rPr>
              <a:t>key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make </a:t>
            </a:r>
            <a:r>
              <a:rPr sz="2200" spc="-10" dirty="0">
                <a:latin typeface="Carlito"/>
                <a:cs typeface="Carlito"/>
              </a:rPr>
              <a:t>searching</a:t>
            </a:r>
            <a:r>
              <a:rPr sz="2200" spc="160" dirty="0">
                <a:latin typeface="Carlito"/>
                <a:cs typeface="Carlito"/>
              </a:rPr>
              <a:t> </a:t>
            </a:r>
            <a:r>
              <a:rPr sz="2200" spc="-40" dirty="0">
                <a:latin typeface="Carlito"/>
                <a:cs typeface="Carlito"/>
              </a:rPr>
              <a:t>easy.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3592195" algn="just">
              <a:lnSpc>
                <a:spcPct val="100000"/>
              </a:lnSpc>
            </a:pPr>
            <a:r>
              <a:rPr sz="2200" spc="-10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store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key/value </a:t>
            </a:r>
            <a:r>
              <a:rPr sz="2200" spc="-45" dirty="0">
                <a:latin typeface="Carlito"/>
                <a:cs typeface="Carlito"/>
              </a:rPr>
              <a:t>pair, </a:t>
            </a:r>
            <a:r>
              <a:rPr sz="2200" spc="-15" dirty="0">
                <a:latin typeface="Carlito"/>
                <a:cs typeface="Carlito"/>
              </a:rPr>
              <a:t>you can </a:t>
            </a:r>
            <a:r>
              <a:rPr sz="2200" spc="-5" dirty="0">
                <a:latin typeface="Carlito"/>
                <a:cs typeface="Carlito"/>
              </a:rPr>
              <a:t>use a simple  </a:t>
            </a:r>
            <a:r>
              <a:rPr sz="2200" spc="-20" dirty="0">
                <a:latin typeface="Carlito"/>
                <a:cs typeface="Carlito"/>
              </a:rPr>
              <a:t>array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structure where </a:t>
            </a:r>
            <a:r>
              <a:rPr sz="2200" spc="-30" dirty="0">
                <a:latin typeface="Carlito"/>
                <a:cs typeface="Carlito"/>
              </a:rPr>
              <a:t>keys </a:t>
            </a:r>
            <a:r>
              <a:rPr sz="2200" spc="-15" dirty="0">
                <a:latin typeface="Carlito"/>
                <a:cs typeface="Carlito"/>
              </a:rPr>
              <a:t>(integers) can 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directly </a:t>
            </a:r>
            <a:r>
              <a:rPr sz="2200" spc="-5" dirty="0">
                <a:latin typeface="Carlito"/>
                <a:cs typeface="Carlito"/>
              </a:rPr>
              <a:t>as an </a:t>
            </a:r>
            <a:r>
              <a:rPr sz="2200" spc="-10" dirty="0">
                <a:latin typeface="Carlito"/>
                <a:cs typeface="Carlito"/>
              </a:rPr>
              <a:t>index </a:t>
            </a:r>
            <a:r>
              <a:rPr sz="2200" spc="-20" dirty="0">
                <a:latin typeface="Carlito"/>
                <a:cs typeface="Carlito"/>
              </a:rPr>
              <a:t>to store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values.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6774" y="4990846"/>
            <a:ext cx="5937885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latin typeface="Carlito"/>
                <a:cs typeface="Carlito"/>
              </a:rPr>
              <a:t>However,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cases where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30" dirty="0">
                <a:latin typeface="Carlito"/>
                <a:cs typeface="Carlito"/>
              </a:rPr>
              <a:t>keys </a:t>
            </a:r>
            <a:r>
              <a:rPr sz="2200" spc="-15" dirty="0">
                <a:latin typeface="Carlito"/>
                <a:cs typeface="Carlito"/>
              </a:rPr>
              <a:t>are large </a:t>
            </a:r>
            <a:r>
              <a:rPr sz="2200" spc="-5" dirty="0">
                <a:latin typeface="Carlito"/>
                <a:cs typeface="Carlito"/>
              </a:rPr>
              <a:t>and  </a:t>
            </a:r>
            <a:r>
              <a:rPr sz="2200" spc="-10" dirty="0">
                <a:latin typeface="Carlito"/>
                <a:cs typeface="Carlito"/>
              </a:rPr>
              <a:t>cannot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dirty="0">
                <a:latin typeface="Carlito"/>
                <a:cs typeface="Carlito"/>
              </a:rPr>
              <a:t>used </a:t>
            </a:r>
            <a:r>
              <a:rPr sz="2200" spc="-10" dirty="0">
                <a:latin typeface="Carlito"/>
                <a:cs typeface="Carlito"/>
              </a:rPr>
              <a:t>directly </a:t>
            </a:r>
            <a:r>
              <a:rPr sz="2200" spc="-5" dirty="0">
                <a:latin typeface="Carlito"/>
                <a:cs typeface="Carlito"/>
              </a:rPr>
              <a:t>as an </a:t>
            </a:r>
            <a:r>
              <a:rPr sz="2200" spc="-10" dirty="0">
                <a:latin typeface="Carlito"/>
                <a:cs typeface="Carlito"/>
              </a:rPr>
              <a:t>index, you </a:t>
            </a:r>
            <a:r>
              <a:rPr sz="2200" spc="-5" dirty="0">
                <a:latin typeface="Carlito"/>
                <a:cs typeface="Carlito"/>
              </a:rPr>
              <a:t>should </a:t>
            </a:r>
            <a:r>
              <a:rPr sz="2200" spc="-10" dirty="0">
                <a:latin typeface="Carlito"/>
                <a:cs typeface="Carlito"/>
              </a:rPr>
              <a:t>use  </a:t>
            </a:r>
            <a:r>
              <a:rPr sz="2200" i="1" spc="-10" dirty="0">
                <a:latin typeface="Carlito"/>
                <a:cs typeface="Carlito"/>
              </a:rPr>
              <a:t>hashing</a:t>
            </a:r>
            <a:r>
              <a:rPr sz="2200" spc="-10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0126" y="231394"/>
            <a:ext cx="1849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</a:t>
            </a:r>
            <a:r>
              <a:rPr spc="-90" dirty="0"/>
              <a:t> </a:t>
            </a:r>
            <a:r>
              <a:rPr spc="-50" dirty="0"/>
              <a:t>Table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18226" y="231394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Dictionary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420190"/>
            <a:ext cx="9437370" cy="368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5" dirty="0">
                <a:latin typeface="Carlito"/>
                <a:cs typeface="Carlito"/>
              </a:rPr>
              <a:t>Python's dictionaries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kind of hash </a:t>
            </a:r>
            <a:r>
              <a:rPr sz="2200" spc="-10" dirty="0">
                <a:latin typeface="Carlito"/>
                <a:cs typeface="Carlito"/>
              </a:rPr>
              <a:t>table </a:t>
            </a:r>
            <a:r>
              <a:rPr sz="2200" spc="-5" dirty="0">
                <a:latin typeface="Carlito"/>
                <a:cs typeface="Carlito"/>
              </a:rPr>
              <a:t>type which </a:t>
            </a:r>
            <a:r>
              <a:rPr sz="2200" spc="-10" dirty="0">
                <a:latin typeface="Carlito"/>
                <a:cs typeface="Carlito"/>
              </a:rPr>
              <a:t>consist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b="1" spc="-20" dirty="0">
                <a:latin typeface="Carlito"/>
                <a:cs typeface="Carlito"/>
              </a:rPr>
              <a:t>key-value</a:t>
            </a:r>
            <a:r>
              <a:rPr sz="2200" b="1" spc="1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pairs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b="1" spc="-15" dirty="0">
                <a:latin typeface="Carlito"/>
                <a:cs typeface="Carlito"/>
              </a:rPr>
              <a:t>unordered</a:t>
            </a:r>
            <a:r>
              <a:rPr sz="2200" b="1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elements.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90"/>
              </a:spcBef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20" dirty="0">
                <a:solidFill>
                  <a:srgbClr val="CC9A1A"/>
                </a:solidFill>
                <a:latin typeface="Carlito"/>
                <a:cs typeface="Carlito"/>
              </a:rPr>
              <a:t>Keys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must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immutable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,usually </a:t>
            </a:r>
            <a:r>
              <a:rPr sz="2000" spc="-10" dirty="0">
                <a:latin typeface="Carlito"/>
                <a:cs typeface="Carlito"/>
              </a:rPr>
              <a:t>numbers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strings.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20" dirty="0">
                <a:solidFill>
                  <a:srgbClr val="CC9A1A"/>
                </a:solidFill>
                <a:latin typeface="Carlito"/>
                <a:cs typeface="Carlito"/>
              </a:rPr>
              <a:t>Values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can be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arbitrary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object.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2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0" dirty="0">
                <a:latin typeface="Carlito"/>
                <a:cs typeface="Carlito"/>
              </a:rPr>
              <a:t>Dictionaries are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mutable </a:t>
            </a:r>
            <a:r>
              <a:rPr sz="2200" spc="-10" dirty="0">
                <a:latin typeface="Carlito"/>
                <a:cs typeface="Carlito"/>
              </a:rPr>
              <a:t>objects that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change </a:t>
            </a:r>
            <a:r>
              <a:rPr sz="2200" spc="-5" dirty="0">
                <a:latin typeface="Carlito"/>
                <a:cs typeface="Carlito"/>
              </a:rPr>
              <a:t>their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values.</a:t>
            </a:r>
            <a:endParaRPr sz="22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5" dirty="0">
                <a:latin typeface="Carlito"/>
                <a:cs typeface="Carlito"/>
              </a:rPr>
              <a:t>A dictionary is enclosed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i="1" spc="-10" dirty="0">
                <a:latin typeface="Carlito"/>
                <a:cs typeface="Carlito"/>
              </a:rPr>
              <a:t>curly braces </a:t>
            </a:r>
            <a:r>
              <a:rPr sz="2200" spc="-5" dirty="0">
                <a:latin typeface="Carlito"/>
                <a:cs typeface="Carlito"/>
              </a:rPr>
              <a:t>({ }), the </a:t>
            </a:r>
            <a:r>
              <a:rPr sz="2200" spc="-10" dirty="0">
                <a:latin typeface="Carlito"/>
                <a:cs typeface="Carlito"/>
              </a:rPr>
              <a:t>items are </a:t>
            </a:r>
            <a:r>
              <a:rPr sz="2200" spc="-20" dirty="0">
                <a:latin typeface="Carlito"/>
                <a:cs typeface="Carlito"/>
              </a:rPr>
              <a:t>separated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i="1" spc="-10" dirty="0">
                <a:latin typeface="Carlito"/>
                <a:cs typeface="Carlito"/>
              </a:rPr>
              <a:t>commas</a:t>
            </a:r>
            <a:r>
              <a:rPr sz="2200" spc="-10" dirty="0">
                <a:latin typeface="Carlito"/>
                <a:cs typeface="Carlito"/>
              </a:rPr>
              <a:t>,  </a:t>
            </a:r>
            <a:r>
              <a:rPr sz="2200" spc="-5" dirty="0">
                <a:latin typeface="Carlito"/>
                <a:cs typeface="Carlito"/>
              </a:rPr>
              <a:t>and each </a:t>
            </a:r>
            <a:r>
              <a:rPr sz="2200" spc="-35" dirty="0">
                <a:latin typeface="Carlito"/>
                <a:cs typeface="Carlito"/>
              </a:rPr>
              <a:t>key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separated from </a:t>
            </a:r>
            <a:r>
              <a:rPr sz="2200" spc="-5" dirty="0">
                <a:latin typeface="Carlito"/>
                <a:cs typeface="Carlito"/>
              </a:rPr>
              <a:t>its </a:t>
            </a:r>
            <a:r>
              <a:rPr sz="2200" spc="-10" dirty="0">
                <a:latin typeface="Carlito"/>
                <a:cs typeface="Carlito"/>
              </a:rPr>
              <a:t>value </a:t>
            </a:r>
            <a:r>
              <a:rPr sz="2200" spc="-15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i="1" spc="-15" dirty="0">
                <a:latin typeface="Carlito"/>
                <a:cs typeface="Carlito"/>
              </a:rPr>
              <a:t>colon</a:t>
            </a:r>
            <a:r>
              <a:rPr sz="2200" i="1" spc="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(:).</a:t>
            </a:r>
            <a:endParaRPr sz="2200">
              <a:latin typeface="Carlito"/>
              <a:cs typeface="Carlito"/>
            </a:endParaRPr>
          </a:p>
          <a:p>
            <a:pPr marL="299085" marR="14414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10" dirty="0">
                <a:latin typeface="Carlito"/>
                <a:cs typeface="Carlito"/>
              </a:rPr>
              <a:t>Dictionary’s values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assigned and accessed using </a:t>
            </a:r>
            <a:r>
              <a:rPr sz="2200" spc="-10" dirty="0">
                <a:latin typeface="Carlito"/>
                <a:cs typeface="Carlito"/>
              </a:rPr>
              <a:t>square </a:t>
            </a:r>
            <a:r>
              <a:rPr sz="2200" spc="-15" dirty="0">
                <a:latin typeface="Carlito"/>
                <a:cs typeface="Carlito"/>
              </a:rPr>
              <a:t>braces </a:t>
            </a:r>
            <a:r>
              <a:rPr sz="2200" dirty="0">
                <a:latin typeface="Carlito"/>
                <a:cs typeface="Carlito"/>
              </a:rPr>
              <a:t>(</a:t>
            </a:r>
            <a:r>
              <a:rPr sz="2200" dirty="0">
                <a:solidFill>
                  <a:srgbClr val="CC9A1A"/>
                </a:solidFill>
                <a:latin typeface="Carlito"/>
                <a:cs typeface="Carlito"/>
              </a:rPr>
              <a:t>[]</a:t>
            </a:r>
            <a:r>
              <a:rPr sz="2200" dirty="0">
                <a:latin typeface="Carlito"/>
                <a:cs typeface="Carlito"/>
              </a:rPr>
              <a:t>) </a:t>
            </a:r>
            <a:r>
              <a:rPr sz="2200" spc="-5" dirty="0">
                <a:latin typeface="Carlito"/>
                <a:cs typeface="Carlito"/>
              </a:rPr>
              <a:t>with a  </a:t>
            </a:r>
            <a:r>
              <a:rPr sz="2200" spc="-35" dirty="0">
                <a:latin typeface="Carlito"/>
                <a:cs typeface="Carlito"/>
              </a:rPr>
              <a:t>key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obtain </a:t>
            </a:r>
            <a:r>
              <a:rPr sz="2200" spc="-5" dirty="0">
                <a:latin typeface="Carlito"/>
                <a:cs typeface="Carlito"/>
              </a:rPr>
              <a:t>its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value.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847344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8352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18226" y="193294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Dictionary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840486"/>
            <a:ext cx="8008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example </a:t>
            </a:r>
            <a:r>
              <a:rPr sz="2000" spc="-10" dirty="0">
                <a:latin typeface="Carlito"/>
                <a:cs typeface="Carlito"/>
              </a:rPr>
              <a:t>shows </a:t>
            </a: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i="1" spc="-5" dirty="0">
                <a:latin typeface="Carlito"/>
                <a:cs typeface="Carlito"/>
              </a:rPr>
              <a:t>access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i="1" spc="-5" dirty="0">
                <a:latin typeface="Carlito"/>
                <a:cs typeface="Carlito"/>
              </a:rPr>
              <a:t>update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i="1" spc="-10" dirty="0">
                <a:latin typeface="Carlito"/>
                <a:cs typeface="Carlito"/>
              </a:rPr>
              <a:t>delete </a:t>
            </a:r>
            <a:r>
              <a:rPr sz="2000" spc="-5" dirty="0">
                <a:latin typeface="Carlito"/>
                <a:cs typeface="Carlito"/>
              </a:rPr>
              <a:t>dictionary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elements: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82340" y="1170432"/>
            <a:ext cx="5801995" cy="5561330"/>
            <a:chOff x="3482340" y="1170432"/>
            <a:chExt cx="5801995" cy="5561330"/>
          </a:xfrm>
        </p:grpSpPr>
        <p:sp>
          <p:nvSpPr>
            <p:cNvPr id="8" name="object 8"/>
            <p:cNvSpPr/>
            <p:nvPr/>
          </p:nvSpPr>
          <p:spPr>
            <a:xfrm>
              <a:off x="3482340" y="1170432"/>
              <a:ext cx="5801868" cy="391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7900" y="1206500"/>
              <a:ext cx="5676900" cy="3784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3074" y="1201674"/>
              <a:ext cx="5686425" cy="3794125"/>
            </a:xfrm>
            <a:custGeom>
              <a:avLst/>
              <a:gdLst/>
              <a:ahLst/>
              <a:cxnLst/>
              <a:rect l="l" t="t" r="r" b="b"/>
              <a:pathLst>
                <a:path w="5686425" h="3794125">
                  <a:moveTo>
                    <a:pt x="0" y="3794125"/>
                  </a:moveTo>
                  <a:lnTo>
                    <a:pt x="5686425" y="3794125"/>
                  </a:lnTo>
                  <a:lnTo>
                    <a:pt x="5686425" y="0"/>
                  </a:lnTo>
                  <a:lnTo>
                    <a:pt x="0" y="0"/>
                  </a:lnTo>
                  <a:lnTo>
                    <a:pt x="0" y="3794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2340" y="5056630"/>
              <a:ext cx="5801868" cy="1674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00" y="5092700"/>
              <a:ext cx="5676900" cy="1549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3074" y="5087937"/>
              <a:ext cx="5686425" cy="1558925"/>
            </a:xfrm>
            <a:custGeom>
              <a:avLst/>
              <a:gdLst/>
              <a:ahLst/>
              <a:cxnLst/>
              <a:rect l="l" t="t" r="r" b="b"/>
              <a:pathLst>
                <a:path w="5686425" h="1558925">
                  <a:moveTo>
                    <a:pt x="0" y="1558925"/>
                  </a:moveTo>
                  <a:lnTo>
                    <a:pt x="5686425" y="1558925"/>
                  </a:lnTo>
                  <a:lnTo>
                    <a:pt x="5686425" y="0"/>
                  </a:lnTo>
                  <a:lnTo>
                    <a:pt x="0" y="0"/>
                  </a:lnTo>
                  <a:lnTo>
                    <a:pt x="0" y="1558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7794" y="4970526"/>
            <a:ext cx="152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output: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18226" y="231394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Dictionary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1541" y="1206246"/>
            <a:ext cx="89865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Dictionary</a:t>
            </a:r>
            <a:r>
              <a:rPr sz="2200" b="1" spc="6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200">
              <a:latin typeface="Carlito"/>
              <a:cs typeface="Carlito"/>
            </a:endParaRPr>
          </a:p>
          <a:p>
            <a:pPr marL="1727200" lvl="1" indent="-3435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sz="2000" b="1" dirty="0">
                <a:latin typeface="Carlito"/>
                <a:cs typeface="Carlito"/>
              </a:rPr>
              <a:t>cmp</a:t>
            </a:r>
            <a:r>
              <a:rPr sz="2000" dirty="0">
                <a:latin typeface="Carlito"/>
                <a:cs typeface="Carlito"/>
              </a:rPr>
              <a:t>(dict1, </a:t>
            </a:r>
            <a:r>
              <a:rPr sz="2000" spc="-5" dirty="0">
                <a:latin typeface="Carlito"/>
                <a:cs typeface="Carlito"/>
              </a:rPr>
              <a:t>dict2)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compares </a:t>
            </a:r>
            <a:r>
              <a:rPr sz="2000" spc="-5" dirty="0">
                <a:latin typeface="Carlito"/>
                <a:cs typeface="Carlito"/>
              </a:rPr>
              <a:t>elements of both dict.</a:t>
            </a:r>
            <a:endParaRPr sz="2000">
              <a:latin typeface="Carlito"/>
              <a:cs typeface="Carlito"/>
            </a:endParaRPr>
          </a:p>
          <a:p>
            <a:pPr marL="1727200" lvl="1" indent="-343535">
              <a:lnSpc>
                <a:spcPct val="100000"/>
              </a:lnSpc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sz="2000" b="1" dirty="0">
                <a:latin typeface="Carlito"/>
                <a:cs typeface="Carlito"/>
              </a:rPr>
              <a:t>len</a:t>
            </a:r>
            <a:r>
              <a:rPr sz="2000" dirty="0">
                <a:latin typeface="Carlito"/>
                <a:cs typeface="Carlito"/>
              </a:rPr>
              <a:t>(dict) : </a:t>
            </a:r>
            <a:r>
              <a:rPr sz="2000" spc="-5" dirty="0">
                <a:latin typeface="Carlito"/>
                <a:cs typeface="Carlito"/>
              </a:rPr>
              <a:t>gives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total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85" dirty="0">
                <a:latin typeface="Arial"/>
                <a:cs typeface="Arial"/>
              </a:rPr>
              <a:t>(key, </a:t>
            </a:r>
            <a:r>
              <a:rPr sz="2000" spc="-80" dirty="0">
                <a:latin typeface="Arial"/>
                <a:cs typeface="Arial"/>
              </a:rPr>
              <a:t>value) </a:t>
            </a:r>
            <a:r>
              <a:rPr sz="2000" spc="-70" dirty="0">
                <a:latin typeface="Arial"/>
                <a:cs typeface="Arial"/>
              </a:rPr>
              <a:t>pairs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8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dictionary.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rlito"/>
              <a:cs typeface="Carlito"/>
            </a:endParaRPr>
          </a:p>
          <a:p>
            <a:pPr marL="393065" indent="-287020">
              <a:lnSpc>
                <a:spcPct val="100000"/>
              </a:lnSpc>
              <a:buFont typeface="Wingdings"/>
              <a:buChar char=""/>
              <a:tabLst>
                <a:tab pos="392430" algn="l"/>
                <a:tab pos="393065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Dictionary</a:t>
            </a:r>
            <a:r>
              <a:rPr sz="2200" b="1" spc="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Methods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08275" y="2973958"/>
          <a:ext cx="7179945" cy="2966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keys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 of dict's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keys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values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 of </a:t>
                      </a:r>
                      <a:r>
                        <a:rPr sz="1600" i="1" spc="-5" dirty="0">
                          <a:latin typeface="Carlito"/>
                          <a:cs typeface="Carlito"/>
                        </a:rPr>
                        <a:t>dict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's</a:t>
                      </a:r>
                      <a:r>
                        <a:rPr sz="16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items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list of </a:t>
                      </a:r>
                      <a:r>
                        <a:rPr sz="1600" i="1" spc="-5" dirty="0">
                          <a:latin typeface="Carlito"/>
                          <a:cs typeface="Carlito"/>
                        </a:rPr>
                        <a:t>dict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's </a:t>
                      </a:r>
                      <a:r>
                        <a:rPr sz="1600" spc="-45" dirty="0">
                          <a:latin typeface="Carlito"/>
                          <a:cs typeface="Carlito"/>
                        </a:rPr>
                        <a:t>(key,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value)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tuple</a:t>
                      </a:r>
                      <a:r>
                        <a:rPr sz="160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pairs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20" dirty="0">
                          <a:latin typeface="Carlito"/>
                          <a:cs typeface="Carlito"/>
                        </a:rPr>
                        <a:t>get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(key,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default=None)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0" dirty="0">
                          <a:latin typeface="Carlito"/>
                          <a:cs typeface="Carlito"/>
                        </a:rPr>
                        <a:t>key,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key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600" spc="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dict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has_key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(key)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i="1" spc="-2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key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i="1" spc="-5" dirty="0">
                          <a:latin typeface="Carlito"/>
                          <a:cs typeface="Carlito"/>
                        </a:rPr>
                        <a:t>dict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i="1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600" i="1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otherwise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update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(dict2)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Adds </a:t>
                      </a:r>
                      <a:r>
                        <a:rPr sz="1600" i="1" spc="-10" dirty="0">
                          <a:latin typeface="Carlito"/>
                          <a:cs typeface="Carlito"/>
                        </a:rPr>
                        <a:t>dict2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's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key-values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pairs to</a:t>
                      </a:r>
                      <a:r>
                        <a:rPr sz="16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i="1" spc="-10" dirty="0">
                          <a:latin typeface="Carlito"/>
                          <a:cs typeface="Carlito"/>
                        </a:rPr>
                        <a:t>dict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clear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Removes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elements of</a:t>
                      </a:r>
                      <a:r>
                        <a:rPr sz="16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i="1" spc="-10" dirty="0">
                          <a:latin typeface="Carlito"/>
                          <a:cs typeface="Carlito"/>
                        </a:rPr>
                        <a:t>dict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9154" y="4078351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 </a:t>
            </a:r>
            <a:r>
              <a:rPr sz="4000" b="1" spc="-20" dirty="0">
                <a:solidFill>
                  <a:srgbClr val="CC9A1A"/>
                </a:solidFill>
                <a:latin typeface="Carlito"/>
                <a:cs typeface="Carlito"/>
              </a:rPr>
              <a:t>Control</a:t>
            </a:r>
            <a:r>
              <a:rPr sz="4000" b="1" spc="2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4000" b="1" spc="-10" dirty="0">
                <a:solidFill>
                  <a:srgbClr val="CC9A1A"/>
                </a:solidFill>
                <a:latin typeface="Carlito"/>
                <a:cs typeface="Carlito"/>
              </a:rPr>
              <a:t>Structures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935736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9241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0640" y="3363467"/>
              <a:ext cx="1624584" cy="925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6200" y="3398773"/>
              <a:ext cx="1498600" cy="800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373" y="3394075"/>
              <a:ext cx="1508125" cy="809625"/>
            </a:xfrm>
            <a:custGeom>
              <a:avLst/>
              <a:gdLst/>
              <a:ahLst/>
              <a:cxnLst/>
              <a:rect l="l" t="t" r="r" b="b"/>
              <a:pathLst>
                <a:path w="1508125" h="809625">
                  <a:moveTo>
                    <a:pt x="0" y="809625"/>
                  </a:moveTo>
                  <a:lnTo>
                    <a:pt x="1508125" y="809625"/>
                  </a:lnTo>
                  <a:lnTo>
                    <a:pt x="1508125" y="0"/>
                  </a:lnTo>
                  <a:lnTo>
                    <a:pt x="0" y="0"/>
                  </a:lnTo>
                  <a:lnTo>
                    <a:pt x="0" y="8096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1032" y="3363467"/>
              <a:ext cx="1586483" cy="582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7100" y="3398773"/>
              <a:ext cx="1460500" cy="457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2273" y="3394075"/>
              <a:ext cx="1470025" cy="466725"/>
            </a:xfrm>
            <a:custGeom>
              <a:avLst/>
              <a:gdLst/>
              <a:ahLst/>
              <a:cxnLst/>
              <a:rect l="l" t="t" r="r" b="b"/>
              <a:pathLst>
                <a:path w="1470025" h="466725">
                  <a:moveTo>
                    <a:pt x="0" y="466725"/>
                  </a:moveTo>
                  <a:lnTo>
                    <a:pt x="1470025" y="466725"/>
                  </a:lnTo>
                  <a:lnTo>
                    <a:pt x="1470025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47531" y="3363467"/>
              <a:ext cx="1815083" cy="1763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83600" y="3398773"/>
              <a:ext cx="1689100" cy="1638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78773" y="3394075"/>
              <a:ext cx="1698625" cy="1647825"/>
            </a:xfrm>
            <a:custGeom>
              <a:avLst/>
              <a:gdLst/>
              <a:ahLst/>
              <a:cxnLst/>
              <a:rect l="l" t="t" r="r" b="b"/>
              <a:pathLst>
                <a:path w="1698625" h="1647825">
                  <a:moveTo>
                    <a:pt x="0" y="1647825"/>
                  </a:moveTo>
                  <a:lnTo>
                    <a:pt x="1698625" y="1647825"/>
                  </a:lnTo>
                  <a:lnTo>
                    <a:pt x="1698625" y="0"/>
                  </a:lnTo>
                  <a:lnTo>
                    <a:pt x="0" y="0"/>
                  </a:lnTo>
                  <a:lnTo>
                    <a:pt x="0" y="16478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339" y="4701540"/>
              <a:ext cx="4037075" cy="19537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6900" y="4737100"/>
              <a:ext cx="3911600" cy="1828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2073" y="4732337"/>
              <a:ext cx="3921125" cy="1838325"/>
            </a:xfrm>
            <a:custGeom>
              <a:avLst/>
              <a:gdLst/>
              <a:ahLst/>
              <a:cxnLst/>
              <a:rect l="l" t="t" r="r" b="b"/>
              <a:pathLst>
                <a:path w="3921125" h="1838325">
                  <a:moveTo>
                    <a:pt x="0" y="1838325"/>
                  </a:moveTo>
                  <a:lnTo>
                    <a:pt x="3921125" y="1838325"/>
                  </a:lnTo>
                  <a:lnTo>
                    <a:pt x="3921125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435346" y="231394"/>
            <a:ext cx="2136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59076" y="1170023"/>
            <a:ext cx="9139555" cy="21151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Python, </a:t>
            </a:r>
            <a:r>
              <a:rPr sz="2000" b="1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b="1" spc="-15" dirty="0">
                <a:latin typeface="Carlito"/>
                <a:cs typeface="Carlito"/>
              </a:rPr>
              <a:t>False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Boolean </a:t>
            </a:r>
            <a:r>
              <a:rPr sz="2000" spc="-5" dirty="0">
                <a:latin typeface="Carlito"/>
                <a:cs typeface="Carlito"/>
              </a:rPr>
              <a:t>objects of </a:t>
            </a:r>
            <a:r>
              <a:rPr sz="2000" dirty="0">
                <a:latin typeface="Carlito"/>
                <a:cs typeface="Carlito"/>
              </a:rPr>
              <a:t>class '</a:t>
            </a:r>
            <a:r>
              <a:rPr sz="2000" b="1" dirty="0">
                <a:latin typeface="Carlito"/>
                <a:cs typeface="Carlito"/>
              </a:rPr>
              <a:t>bool</a:t>
            </a:r>
            <a:r>
              <a:rPr sz="2000" dirty="0">
                <a:latin typeface="Carlito"/>
                <a:cs typeface="Carlito"/>
              </a:rPr>
              <a:t>' and </a:t>
            </a:r>
            <a:r>
              <a:rPr sz="2000" spc="-5" dirty="0">
                <a:latin typeface="Carlito"/>
                <a:cs typeface="Carlito"/>
              </a:rPr>
              <a:t>they </a:t>
            </a:r>
            <a:r>
              <a:rPr sz="2000" spc="-10" dirty="0">
                <a:latin typeface="Carlito"/>
                <a:cs typeface="Carlito"/>
              </a:rPr>
              <a:t>are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immutable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5" dirty="0">
                <a:latin typeface="Carlito"/>
                <a:cs typeface="Carlito"/>
              </a:rPr>
              <a:t>assumes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b="1" spc="-10" dirty="0">
                <a:latin typeface="Carlito"/>
                <a:cs typeface="Carlito"/>
              </a:rPr>
              <a:t>non-zero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b="1" dirty="0">
                <a:latin typeface="Carlito"/>
                <a:cs typeface="Carlito"/>
              </a:rPr>
              <a:t>non-null </a:t>
            </a:r>
            <a:r>
              <a:rPr sz="2000" spc="-10" dirty="0">
                <a:latin typeface="Carlito"/>
                <a:cs typeface="Carlito"/>
              </a:rPr>
              <a:t>values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b="1" spc="-25" dirty="0">
                <a:latin typeface="Carlito"/>
                <a:cs typeface="Carlito"/>
              </a:rPr>
              <a:t>True</a:t>
            </a:r>
            <a:r>
              <a:rPr sz="2000" spc="-25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otherwise it is </a:t>
            </a:r>
            <a:r>
              <a:rPr sz="2000" b="1" spc="-15" dirty="0">
                <a:latin typeface="Carlito"/>
                <a:cs typeface="Carlito"/>
              </a:rPr>
              <a:t>False</a:t>
            </a:r>
            <a:r>
              <a:rPr sz="2000" b="1" spc="1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value.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</a:t>
            </a:r>
            <a:r>
              <a:rPr sz="2000" i="1" dirty="0">
                <a:latin typeface="Carlito"/>
                <a:cs typeface="Carlito"/>
              </a:rPr>
              <a:t>does </a:t>
            </a:r>
            <a:r>
              <a:rPr sz="2000" i="1" spc="-5" dirty="0">
                <a:latin typeface="Carlito"/>
                <a:cs typeface="Carlito"/>
              </a:rPr>
              <a:t>not </a:t>
            </a:r>
            <a:r>
              <a:rPr sz="2000" spc="-10" dirty="0">
                <a:latin typeface="Carlito"/>
                <a:cs typeface="Carlito"/>
              </a:rPr>
              <a:t>provide switch </a:t>
            </a:r>
            <a:r>
              <a:rPr sz="2000" spc="-5" dirty="0">
                <a:latin typeface="Carlito"/>
                <a:cs typeface="Carlito"/>
              </a:rPr>
              <a:t>or case </a:t>
            </a:r>
            <a:r>
              <a:rPr sz="2000" spc="-15" dirty="0">
                <a:latin typeface="Carlito"/>
                <a:cs typeface="Carlito"/>
              </a:rPr>
              <a:t>statements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in other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languages.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5" dirty="0">
                <a:solidFill>
                  <a:srgbClr val="CC9A1A"/>
                </a:solidFill>
                <a:latin typeface="Carlito"/>
                <a:cs typeface="Carlito"/>
              </a:rPr>
              <a:t>Syntax: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  <a:tabLst>
                <a:tab pos="3269615" algn="l"/>
                <a:tab pos="6414135" algn="l"/>
              </a:tabLst>
            </a:pPr>
            <a:r>
              <a:rPr sz="2000" b="1" spc="-5" dirty="0">
                <a:latin typeface="Carlito"/>
                <a:cs typeface="Carlito"/>
              </a:rPr>
              <a:t>if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Statement	</a:t>
            </a:r>
            <a:r>
              <a:rPr sz="2000" b="1" i="1" spc="-15" dirty="0">
                <a:latin typeface="Carlito"/>
                <a:cs typeface="Carlito"/>
              </a:rPr>
              <a:t>if..else</a:t>
            </a:r>
            <a:r>
              <a:rPr sz="2000" b="1" i="1" spc="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Statement	</a:t>
            </a:r>
            <a:r>
              <a:rPr sz="2000" b="1" spc="-20" dirty="0">
                <a:latin typeface="Carlito"/>
                <a:cs typeface="Carlito"/>
              </a:rPr>
              <a:t>if..elif..else </a:t>
            </a:r>
            <a:r>
              <a:rPr sz="2000" b="1" spc="-15" dirty="0">
                <a:latin typeface="Carlito"/>
                <a:cs typeface="Carlito"/>
              </a:rPr>
              <a:t>Statement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076" y="4279849"/>
            <a:ext cx="1278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0" dirty="0">
                <a:solidFill>
                  <a:srgbClr val="CC9A1A"/>
                </a:solidFill>
                <a:latin typeface="Carlito"/>
                <a:cs typeface="Carlito"/>
              </a:rPr>
              <a:t>Example: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64123" y="3304032"/>
              <a:ext cx="3555491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00700" y="3340100"/>
              <a:ext cx="3429000" cy="44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5873" y="3335273"/>
              <a:ext cx="3438525" cy="454025"/>
            </a:xfrm>
            <a:custGeom>
              <a:avLst/>
              <a:gdLst/>
              <a:ahLst/>
              <a:cxnLst/>
              <a:rect l="l" t="t" r="r" b="b"/>
              <a:pathLst>
                <a:path w="3438525" h="454025">
                  <a:moveTo>
                    <a:pt x="0" y="454025"/>
                  </a:moveTo>
                  <a:lnTo>
                    <a:pt x="3438525" y="454025"/>
                  </a:lnTo>
                  <a:lnTo>
                    <a:pt x="3438525" y="0"/>
                  </a:lnTo>
                  <a:lnTo>
                    <a:pt x="0" y="0"/>
                  </a:lnTo>
                  <a:lnTo>
                    <a:pt x="0" y="4540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5432" y="2630423"/>
              <a:ext cx="1865375" cy="1790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1500" y="2667000"/>
              <a:ext cx="1739900" cy="1663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06673" y="2662173"/>
              <a:ext cx="1749425" cy="1673225"/>
            </a:xfrm>
            <a:custGeom>
              <a:avLst/>
              <a:gdLst/>
              <a:ahLst/>
              <a:cxnLst/>
              <a:rect l="l" t="t" r="r" b="b"/>
              <a:pathLst>
                <a:path w="1749425" h="1673225">
                  <a:moveTo>
                    <a:pt x="0" y="1673225"/>
                  </a:moveTo>
                  <a:lnTo>
                    <a:pt x="1749425" y="1673225"/>
                  </a:lnTo>
                  <a:lnTo>
                    <a:pt x="1749425" y="0"/>
                  </a:lnTo>
                  <a:lnTo>
                    <a:pt x="0" y="0"/>
                  </a:lnTo>
                  <a:lnTo>
                    <a:pt x="0" y="16732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35346" y="231394"/>
            <a:ext cx="2136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59076" y="1435993"/>
            <a:ext cx="9395460" cy="95504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Using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the conditional</a:t>
            </a:r>
            <a:r>
              <a:rPr sz="2200" b="1" spc="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expression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latin typeface="Carlito"/>
                <a:cs typeface="Carlito"/>
              </a:rPr>
              <a:t>Another type of </a:t>
            </a:r>
            <a:r>
              <a:rPr sz="2000" spc="-5" dirty="0">
                <a:latin typeface="Carlito"/>
                <a:cs typeface="Carlito"/>
              </a:rPr>
              <a:t>conditional structure in </a:t>
            </a:r>
            <a:r>
              <a:rPr sz="2000" dirty="0">
                <a:latin typeface="Carlito"/>
                <a:cs typeface="Carlito"/>
              </a:rPr>
              <a:t>Python, </a:t>
            </a:r>
            <a:r>
              <a:rPr sz="2000" spc="-5" dirty="0">
                <a:latin typeface="Carlito"/>
                <a:cs typeface="Carlito"/>
              </a:rPr>
              <a:t>which is very </a:t>
            </a:r>
            <a:r>
              <a:rPr sz="2000" spc="-10" dirty="0">
                <a:latin typeface="Carlito"/>
                <a:cs typeface="Carlito"/>
              </a:rPr>
              <a:t>convenient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easy to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read.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2202" y="3387090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5623" y="1818132"/>
              <a:ext cx="6324600" cy="2703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200" y="1854200"/>
              <a:ext cx="6197600" cy="2578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57373" y="1849373"/>
              <a:ext cx="6207125" cy="2587625"/>
            </a:xfrm>
            <a:custGeom>
              <a:avLst/>
              <a:gdLst/>
              <a:ahLst/>
              <a:cxnLst/>
              <a:rect l="l" t="t" r="r" b="b"/>
              <a:pathLst>
                <a:path w="6207125" h="2587625">
                  <a:moveTo>
                    <a:pt x="0" y="2587625"/>
                  </a:moveTo>
                  <a:lnTo>
                    <a:pt x="6207125" y="2587625"/>
                  </a:lnTo>
                  <a:lnTo>
                    <a:pt x="6207125" y="0"/>
                  </a:lnTo>
                  <a:lnTo>
                    <a:pt x="0" y="0"/>
                  </a:lnTo>
                  <a:lnTo>
                    <a:pt x="0" y="25876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5623" y="5094732"/>
              <a:ext cx="3262884" cy="976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200" y="5130800"/>
              <a:ext cx="3136900" cy="850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7373" y="5126037"/>
              <a:ext cx="3146425" cy="860425"/>
            </a:xfrm>
            <a:custGeom>
              <a:avLst/>
              <a:gdLst/>
              <a:ahLst/>
              <a:cxnLst/>
              <a:rect l="l" t="t" r="r" b="b"/>
              <a:pathLst>
                <a:path w="3146425" h="860425">
                  <a:moveTo>
                    <a:pt x="0" y="860425"/>
                  </a:moveTo>
                  <a:lnTo>
                    <a:pt x="3146425" y="860425"/>
                  </a:lnTo>
                  <a:lnTo>
                    <a:pt x="3146425" y="0"/>
                  </a:lnTo>
                  <a:lnTo>
                    <a:pt x="0" y="0"/>
                  </a:lnTo>
                  <a:lnTo>
                    <a:pt x="0" y="8604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6232" y="5120640"/>
              <a:ext cx="1522475" cy="950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2300" y="5156200"/>
              <a:ext cx="1397000" cy="825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7473" y="5151437"/>
              <a:ext cx="1406525" cy="835025"/>
            </a:xfrm>
            <a:custGeom>
              <a:avLst/>
              <a:gdLst/>
              <a:ahLst/>
              <a:cxnLst/>
              <a:rect l="l" t="t" r="r" b="b"/>
              <a:pathLst>
                <a:path w="1406525" h="835025">
                  <a:moveTo>
                    <a:pt x="0" y="835025"/>
                  </a:moveTo>
                  <a:lnTo>
                    <a:pt x="1406525" y="835025"/>
                  </a:lnTo>
                  <a:lnTo>
                    <a:pt x="1406525" y="0"/>
                  </a:lnTo>
                  <a:lnTo>
                    <a:pt x="0" y="0"/>
                  </a:lnTo>
                  <a:lnTo>
                    <a:pt x="0" y="835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6423" y="1982723"/>
              <a:ext cx="2234183" cy="2310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63000" y="2019300"/>
              <a:ext cx="2108200" cy="2184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58173" y="2014473"/>
              <a:ext cx="2117725" cy="2193925"/>
            </a:xfrm>
            <a:custGeom>
              <a:avLst/>
              <a:gdLst/>
              <a:ahLst/>
              <a:cxnLst/>
              <a:rect l="l" t="t" r="r" b="b"/>
              <a:pathLst>
                <a:path w="2117725" h="2193925">
                  <a:moveTo>
                    <a:pt x="0" y="2193925"/>
                  </a:moveTo>
                  <a:lnTo>
                    <a:pt x="2117725" y="2193925"/>
                  </a:lnTo>
                  <a:lnTo>
                    <a:pt x="2117725" y="0"/>
                  </a:lnTo>
                  <a:lnTo>
                    <a:pt x="0" y="0"/>
                  </a:lnTo>
                  <a:lnTo>
                    <a:pt x="0" y="2193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4134" y="3924808"/>
              <a:ext cx="533400" cy="304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996178" y="231394"/>
            <a:ext cx="101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59076" y="1255522"/>
            <a:ext cx="1808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The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For</a:t>
            </a:r>
            <a:r>
              <a:rPr sz="2200" b="1" spc="-3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Loop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9076" y="4606290"/>
            <a:ext cx="206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The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while</a:t>
            </a:r>
            <a:r>
              <a:rPr sz="2200" b="1" spc="-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Loop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6178" y="231394"/>
            <a:ext cx="101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1352" y="1047115"/>
            <a:ext cx="2893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Loop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Control</a:t>
            </a:r>
            <a:r>
              <a:rPr sz="2200" b="1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Statements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1352" y="1519555"/>
            <a:ext cx="3404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056005" algn="l"/>
                <a:tab pos="2425065" algn="l"/>
                <a:tab pos="2929890" algn="l"/>
              </a:tabLst>
            </a:pPr>
            <a:r>
              <a:rPr sz="2000" b="1" dirty="0">
                <a:latin typeface="Carlito"/>
                <a:cs typeface="Carlito"/>
              </a:rPr>
              <a:t>b</a:t>
            </a:r>
            <a:r>
              <a:rPr sz="2000" b="1" spc="-25" dirty="0">
                <a:latin typeface="Carlito"/>
                <a:cs typeface="Carlito"/>
              </a:rPr>
              <a:t>r</a:t>
            </a:r>
            <a:r>
              <a:rPr sz="2000" b="1" spc="-5" dirty="0">
                <a:latin typeface="Carlito"/>
                <a:cs typeface="Carlito"/>
              </a:rPr>
              <a:t>ea</a:t>
            </a:r>
            <a:r>
              <a:rPr sz="2000" b="1" dirty="0">
                <a:latin typeface="Carlito"/>
                <a:cs typeface="Carlito"/>
              </a:rPr>
              <a:t>k	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-185" dirty="0">
                <a:latin typeface="Carlito"/>
                <a:cs typeface="Carlito"/>
              </a:rPr>
              <a:t>T</a:t>
            </a:r>
            <a:r>
              <a:rPr sz="2000" spc="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rmin</a:t>
            </a:r>
            <a:r>
              <a:rPr sz="2000" spc="-25" dirty="0">
                <a:latin typeface="Carlito"/>
                <a:cs typeface="Carlito"/>
              </a:rPr>
              <a:t>at</a:t>
            </a:r>
            <a:r>
              <a:rPr sz="2000" spc="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s	the	loop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7414" y="1519555"/>
            <a:ext cx="5950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5550" algn="l"/>
                <a:tab pos="1776095" algn="l"/>
                <a:tab pos="2837815" algn="l"/>
                <a:tab pos="4002404" algn="l"/>
                <a:tab pos="4377690" algn="l"/>
                <a:tab pos="4881880" algn="l"/>
              </a:tabLst>
            </a:pPr>
            <a:r>
              <a:rPr sz="2000" spc="-15" dirty="0">
                <a:latin typeface="Carlito"/>
                <a:cs typeface="Carlito"/>
              </a:rPr>
              <a:t>statement	</a:t>
            </a:r>
            <a:r>
              <a:rPr sz="2000" dirty="0">
                <a:latin typeface="Carlito"/>
                <a:cs typeface="Carlito"/>
              </a:rPr>
              <a:t>and	</a:t>
            </a:r>
            <a:r>
              <a:rPr sz="2000" spc="-20" dirty="0">
                <a:latin typeface="Carlito"/>
                <a:cs typeface="Carlito"/>
              </a:rPr>
              <a:t>transfers	</a:t>
            </a:r>
            <a:r>
              <a:rPr sz="2000" spc="-10" dirty="0">
                <a:latin typeface="Carlito"/>
                <a:cs typeface="Carlito"/>
              </a:rPr>
              <a:t>execution	</a:t>
            </a:r>
            <a:r>
              <a:rPr sz="2000" spc="-15" dirty="0">
                <a:latin typeface="Carlito"/>
                <a:cs typeface="Carlito"/>
              </a:rPr>
              <a:t>to	</a:t>
            </a:r>
            <a:r>
              <a:rPr sz="2000" dirty="0">
                <a:latin typeface="Carlito"/>
                <a:cs typeface="Carlito"/>
              </a:rPr>
              <a:t>the	</a:t>
            </a:r>
            <a:r>
              <a:rPr sz="2000" spc="-15" dirty="0">
                <a:latin typeface="Carlito"/>
                <a:cs typeface="Carlito"/>
              </a:rPr>
              <a:t>statement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7864" y="1824304"/>
            <a:ext cx="3303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immediately following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loop.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1352" y="3150565"/>
            <a:ext cx="94869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383665" algn="l"/>
              </a:tabLst>
            </a:pPr>
            <a:r>
              <a:rPr sz="2000" b="1" spc="-5" dirty="0">
                <a:latin typeface="Carlito"/>
                <a:cs typeface="Carlito"/>
              </a:rPr>
              <a:t>continue	</a:t>
            </a:r>
            <a:r>
              <a:rPr sz="2000" spc="-5" dirty="0">
                <a:latin typeface="Carlito"/>
                <a:cs typeface="Carlito"/>
              </a:rPr>
              <a:t>:Causes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loop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skip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remainder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its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body</a:t>
            </a:r>
            <a:r>
              <a:rPr sz="2000" spc="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and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immediately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retest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its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condition prior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reiterating.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1352" y="4781803"/>
            <a:ext cx="9487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905510" algn="l"/>
                <a:tab pos="1638300" algn="l"/>
                <a:tab pos="2355215" algn="l"/>
                <a:tab pos="2617470" algn="l"/>
                <a:tab pos="3813810" algn="l"/>
                <a:tab pos="4112260" algn="l"/>
                <a:tab pos="5139690" algn="l"/>
                <a:tab pos="6537325" algn="l"/>
                <a:tab pos="7029450" algn="l"/>
                <a:tab pos="7549515" algn="l"/>
                <a:tab pos="7957820" algn="l"/>
                <a:tab pos="8451850" algn="l"/>
                <a:tab pos="9110345" algn="l"/>
              </a:tabLst>
            </a:pPr>
            <a:r>
              <a:rPr sz="2000" b="1" dirty="0">
                <a:latin typeface="Carlito"/>
                <a:cs typeface="Carlito"/>
              </a:rPr>
              <a:t>pass	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Use</a:t>
            </a:r>
            <a:r>
              <a:rPr sz="2000" dirty="0">
                <a:latin typeface="Carlito"/>
                <a:cs typeface="Carlito"/>
              </a:rPr>
              <a:t>d	</a:t>
            </a:r>
            <a:r>
              <a:rPr sz="2000" spc="-20" dirty="0">
                <a:latin typeface="Carlito"/>
                <a:cs typeface="Carlito"/>
              </a:rPr>
              <a:t>w</a:t>
            </a:r>
            <a:r>
              <a:rPr sz="2000" spc="-5" dirty="0">
                <a:latin typeface="Carlito"/>
                <a:cs typeface="Carlito"/>
              </a:rPr>
              <a:t>he</a:t>
            </a:r>
            <a:r>
              <a:rPr sz="2000" dirty="0">
                <a:latin typeface="Carlito"/>
                <a:cs typeface="Carlito"/>
              </a:rPr>
              <a:t>n	a	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spc="-15" dirty="0">
                <a:latin typeface="Carlito"/>
                <a:cs typeface="Carlito"/>
              </a:rPr>
              <a:t>a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eme</a:t>
            </a:r>
            <a:r>
              <a:rPr sz="2000" spc="-20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t	</a:t>
            </a:r>
            <a:r>
              <a:rPr sz="2000" spc="-5" dirty="0">
                <a:latin typeface="Carlito"/>
                <a:cs typeface="Carlito"/>
              </a:rPr>
              <a:t>i</a:t>
            </a:r>
            <a:r>
              <a:rPr sz="2000" dirty="0">
                <a:latin typeface="Carlito"/>
                <a:cs typeface="Carlito"/>
              </a:rPr>
              <a:t>s	</a:t>
            </a:r>
            <a:r>
              <a:rPr sz="2000" spc="-30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equi</a:t>
            </a:r>
            <a:r>
              <a:rPr sz="2000" spc="-30" dirty="0">
                <a:latin typeface="Carlito"/>
                <a:cs typeface="Carlito"/>
              </a:rPr>
              <a:t>r</a:t>
            </a:r>
            <a:r>
              <a:rPr sz="2000" spc="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d	</a:t>
            </a:r>
            <a:r>
              <a:rPr sz="2000" spc="-45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y</a:t>
            </a:r>
            <a:r>
              <a:rPr sz="2000" spc="-20" dirty="0">
                <a:latin typeface="Carlito"/>
                <a:cs typeface="Carlito"/>
              </a:rPr>
              <a:t>n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acti</a:t>
            </a: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dirty="0">
                <a:latin typeface="Carlito"/>
                <a:cs typeface="Carlito"/>
              </a:rPr>
              <a:t>al</a:t>
            </a:r>
            <a:r>
              <a:rPr sz="2000" spc="-10" dirty="0">
                <a:latin typeface="Carlito"/>
                <a:cs typeface="Carlito"/>
              </a:rPr>
              <a:t>l</a:t>
            </a:r>
            <a:r>
              <a:rPr sz="2000" dirty="0">
                <a:latin typeface="Carlito"/>
                <a:cs typeface="Carlito"/>
              </a:rPr>
              <a:t>y	</a:t>
            </a:r>
            <a:r>
              <a:rPr sz="2000" spc="-10" dirty="0">
                <a:latin typeface="Carlito"/>
                <a:cs typeface="Carlito"/>
              </a:rPr>
              <a:t>b</a:t>
            </a:r>
            <a:r>
              <a:rPr sz="2000" spc="-5" dirty="0">
                <a:latin typeface="Carlito"/>
                <a:cs typeface="Carlito"/>
              </a:rPr>
              <a:t>u</a:t>
            </a:r>
            <a:r>
              <a:rPr sz="2000" dirty="0">
                <a:latin typeface="Carlito"/>
                <a:cs typeface="Carlito"/>
              </a:rPr>
              <a:t>t	</a:t>
            </a:r>
            <a:r>
              <a:rPr sz="2000" spc="-20" dirty="0">
                <a:latin typeface="Carlito"/>
                <a:cs typeface="Carlito"/>
              </a:rPr>
              <a:t>y</a:t>
            </a:r>
            <a:r>
              <a:rPr sz="2000" spc="-1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u	do	</a:t>
            </a:r>
            <a:r>
              <a:rPr sz="2000" spc="-10" dirty="0">
                <a:latin typeface="Carlito"/>
                <a:cs typeface="Carlito"/>
              </a:rPr>
              <a:t>n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t	</a:t>
            </a:r>
            <a:r>
              <a:rPr sz="2000" spc="-30" dirty="0">
                <a:latin typeface="Carlito"/>
                <a:cs typeface="Carlito"/>
              </a:rPr>
              <a:t>w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20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t	</a:t>
            </a:r>
            <a:r>
              <a:rPr sz="2000" spc="-15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y  </a:t>
            </a:r>
            <a:r>
              <a:rPr sz="2000" spc="-5" dirty="0">
                <a:latin typeface="Carlito"/>
                <a:cs typeface="Carlito"/>
              </a:rPr>
              <a:t>command or code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execute.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58540" y="2186939"/>
            <a:ext cx="5447030" cy="4444365"/>
            <a:chOff x="3558540" y="2186939"/>
            <a:chExt cx="5447030" cy="4444365"/>
          </a:xfrm>
        </p:grpSpPr>
        <p:sp>
          <p:nvSpPr>
            <p:cNvPr id="13" name="object 13"/>
            <p:cNvSpPr/>
            <p:nvPr/>
          </p:nvSpPr>
          <p:spPr>
            <a:xfrm>
              <a:off x="7216140" y="2377439"/>
              <a:ext cx="1700783" cy="684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1700" y="2412999"/>
              <a:ext cx="1574800" cy="558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7001" y="2408173"/>
              <a:ext cx="1584325" cy="568325"/>
            </a:xfrm>
            <a:custGeom>
              <a:avLst/>
              <a:gdLst/>
              <a:ahLst/>
              <a:cxnLst/>
              <a:rect l="l" t="t" r="r" b="b"/>
              <a:pathLst>
                <a:path w="1584325" h="568325">
                  <a:moveTo>
                    <a:pt x="0" y="568325"/>
                  </a:moveTo>
                  <a:lnTo>
                    <a:pt x="1584325" y="568325"/>
                  </a:lnTo>
                  <a:lnTo>
                    <a:pt x="1584325" y="0"/>
                  </a:lnTo>
                  <a:lnTo>
                    <a:pt x="0" y="0"/>
                  </a:lnTo>
                  <a:lnTo>
                    <a:pt x="0" y="568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2340" y="3849623"/>
              <a:ext cx="1674876" cy="990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27900" y="3886200"/>
              <a:ext cx="1549400" cy="863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23201" y="3881373"/>
              <a:ext cx="1558925" cy="873125"/>
            </a:xfrm>
            <a:custGeom>
              <a:avLst/>
              <a:gdLst/>
              <a:ahLst/>
              <a:cxnLst/>
              <a:rect l="l" t="t" r="r" b="b"/>
              <a:pathLst>
                <a:path w="1558925" h="873125">
                  <a:moveTo>
                    <a:pt x="0" y="873125"/>
                  </a:moveTo>
                  <a:lnTo>
                    <a:pt x="1558925" y="873125"/>
                  </a:lnTo>
                  <a:lnTo>
                    <a:pt x="1558925" y="0"/>
                  </a:lnTo>
                  <a:lnTo>
                    <a:pt x="0" y="0"/>
                  </a:lnTo>
                  <a:lnTo>
                    <a:pt x="0" y="873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92340" y="5387339"/>
              <a:ext cx="1712976" cy="12435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27900" y="5422900"/>
              <a:ext cx="1587500" cy="1117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23201" y="5418137"/>
              <a:ext cx="1597025" cy="1127125"/>
            </a:xfrm>
            <a:custGeom>
              <a:avLst/>
              <a:gdLst/>
              <a:ahLst/>
              <a:cxnLst/>
              <a:rect l="l" t="t" r="r" b="b"/>
              <a:pathLst>
                <a:path w="1597025" h="1127125">
                  <a:moveTo>
                    <a:pt x="0" y="1127125"/>
                  </a:moveTo>
                  <a:lnTo>
                    <a:pt x="1597025" y="1127125"/>
                  </a:lnTo>
                  <a:lnTo>
                    <a:pt x="1597025" y="0"/>
                  </a:lnTo>
                  <a:lnTo>
                    <a:pt x="0" y="0"/>
                  </a:lnTo>
                  <a:lnTo>
                    <a:pt x="0" y="1127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58540" y="2186939"/>
              <a:ext cx="3515867" cy="10652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4100" y="2222499"/>
              <a:ext cx="3390900" cy="939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9274" y="2217673"/>
              <a:ext cx="3400425" cy="949325"/>
            </a:xfrm>
            <a:custGeom>
              <a:avLst/>
              <a:gdLst/>
              <a:ahLst/>
              <a:cxnLst/>
              <a:rect l="l" t="t" r="r" b="b"/>
              <a:pathLst>
                <a:path w="3400425" h="949325">
                  <a:moveTo>
                    <a:pt x="0" y="949325"/>
                  </a:moveTo>
                  <a:lnTo>
                    <a:pt x="3400425" y="949325"/>
                  </a:lnTo>
                  <a:lnTo>
                    <a:pt x="3400425" y="0"/>
                  </a:lnTo>
                  <a:lnTo>
                    <a:pt x="0" y="0"/>
                  </a:lnTo>
                  <a:lnTo>
                    <a:pt x="0" y="949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58540" y="3825239"/>
              <a:ext cx="3477767" cy="989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4100" y="3860800"/>
              <a:ext cx="3352800" cy="863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9274" y="3855973"/>
              <a:ext cx="3362325" cy="873125"/>
            </a:xfrm>
            <a:custGeom>
              <a:avLst/>
              <a:gdLst/>
              <a:ahLst/>
              <a:cxnLst/>
              <a:rect l="l" t="t" r="r" b="b"/>
              <a:pathLst>
                <a:path w="3362325" h="873125">
                  <a:moveTo>
                    <a:pt x="0" y="873125"/>
                  </a:moveTo>
                  <a:lnTo>
                    <a:pt x="3362325" y="873125"/>
                  </a:lnTo>
                  <a:lnTo>
                    <a:pt x="3362325" y="0"/>
                  </a:lnTo>
                  <a:lnTo>
                    <a:pt x="0" y="0"/>
                  </a:lnTo>
                  <a:lnTo>
                    <a:pt x="0" y="873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58540" y="5425439"/>
              <a:ext cx="3553967" cy="12054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4100" y="5460999"/>
              <a:ext cx="3429000" cy="1079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89274" y="5456237"/>
              <a:ext cx="3438525" cy="1089025"/>
            </a:xfrm>
            <a:custGeom>
              <a:avLst/>
              <a:gdLst/>
              <a:ahLst/>
              <a:cxnLst/>
              <a:rect l="l" t="t" r="r" b="b"/>
              <a:pathLst>
                <a:path w="3438525" h="1089025">
                  <a:moveTo>
                    <a:pt x="0" y="1089025"/>
                  </a:moveTo>
                  <a:lnTo>
                    <a:pt x="3438525" y="1089025"/>
                  </a:lnTo>
                  <a:lnTo>
                    <a:pt x="3438525" y="0"/>
                  </a:lnTo>
                  <a:lnTo>
                    <a:pt x="0" y="0"/>
                  </a:lnTo>
                  <a:lnTo>
                    <a:pt x="0" y="10890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046" y="231394"/>
            <a:ext cx="4744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 </a:t>
            </a:r>
            <a:r>
              <a:rPr spc="-5" dirty="0"/>
              <a:t>Scripting</a:t>
            </a:r>
            <a:r>
              <a:rPr spc="-90" dirty="0"/>
              <a:t> </a:t>
            </a:r>
            <a:r>
              <a:rPr spc="-5" dirty="0"/>
              <a:t>Language?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7281" y="1553338"/>
            <a:ext cx="9184005" cy="426078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scripting </a:t>
            </a:r>
            <a:r>
              <a:rPr sz="2000" dirty="0">
                <a:latin typeface="Carlito"/>
                <a:cs typeface="Carlito"/>
              </a:rPr>
              <a:t>language is a “wrapper” language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5" dirty="0">
                <a:latin typeface="Carlito"/>
                <a:cs typeface="Carlito"/>
              </a:rPr>
              <a:t>integrates </a:t>
            </a:r>
            <a:r>
              <a:rPr sz="2000" dirty="0">
                <a:latin typeface="Carlito"/>
                <a:cs typeface="Carlito"/>
              </a:rPr>
              <a:t>OS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functions.</a:t>
            </a:r>
            <a:endParaRPr sz="2000" dirty="0">
              <a:latin typeface="Carlito"/>
              <a:cs typeface="Carlito"/>
            </a:endParaRPr>
          </a:p>
          <a:p>
            <a:pPr marL="299085" marR="61150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interpreter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5" dirty="0">
                <a:latin typeface="Carlito"/>
                <a:cs typeface="Carlito"/>
              </a:rPr>
              <a:t>layer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software </a:t>
            </a:r>
            <a:r>
              <a:rPr sz="2000" dirty="0">
                <a:latin typeface="Carlito"/>
                <a:cs typeface="Carlito"/>
              </a:rPr>
              <a:t>logic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5" dirty="0">
                <a:latin typeface="Carlito"/>
                <a:cs typeface="Carlito"/>
              </a:rPr>
              <a:t>code </a:t>
            </a:r>
            <a:r>
              <a:rPr sz="2000" dirty="0">
                <a:latin typeface="Carlito"/>
                <a:cs typeface="Carlito"/>
              </a:rPr>
              <a:t>and the </a:t>
            </a:r>
            <a:r>
              <a:rPr sz="2000" spc="-5" dirty="0">
                <a:latin typeface="Carlito"/>
                <a:cs typeface="Carlito"/>
              </a:rPr>
              <a:t>computer  </a:t>
            </a:r>
            <a:r>
              <a:rPr sz="2000" spc="-10" dirty="0">
                <a:latin typeface="Carlito"/>
                <a:cs typeface="Carlito"/>
              </a:rPr>
              <a:t>hardware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your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machine.</a:t>
            </a: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latin typeface="Carlito"/>
                <a:cs typeface="Carlito"/>
              </a:rPr>
              <a:t>Wiki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Says:</a:t>
            </a:r>
            <a:endParaRPr sz="2000" dirty="0">
              <a:latin typeface="Carlito"/>
              <a:cs typeface="Carlito"/>
            </a:endParaRPr>
          </a:p>
          <a:p>
            <a:pPr marL="299085" marR="13906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“program”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5" dirty="0">
                <a:latin typeface="Carlito"/>
                <a:cs typeface="Carlito"/>
              </a:rPr>
              <a:t>executable </a:t>
            </a:r>
            <a:r>
              <a:rPr sz="2000" spc="-10" dirty="0">
                <a:latin typeface="Carlito"/>
                <a:cs typeface="Carlito"/>
              </a:rPr>
              <a:t>form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computer can use directly </a:t>
            </a:r>
            <a:r>
              <a:rPr sz="2000" spc="-15" dirty="0">
                <a:latin typeface="Carlito"/>
                <a:cs typeface="Carlito"/>
              </a:rPr>
              <a:t>to execute 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" dirty="0">
                <a:latin typeface="Carlito"/>
                <a:cs typeface="Carlito"/>
              </a:rPr>
              <a:t> instructions.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same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dirty="0">
                <a:latin typeface="Carlito"/>
                <a:cs typeface="Carlito"/>
              </a:rPr>
              <a:t>in its </a:t>
            </a:r>
            <a:r>
              <a:rPr sz="2000" spc="-5" dirty="0">
                <a:latin typeface="Carlito"/>
                <a:cs typeface="Carlito"/>
              </a:rPr>
              <a:t>human-readable </a:t>
            </a:r>
            <a:r>
              <a:rPr sz="2000" spc="-10" dirty="0">
                <a:latin typeface="Carlito"/>
                <a:cs typeface="Carlito"/>
              </a:rPr>
              <a:t>source </a:t>
            </a:r>
            <a:r>
              <a:rPr sz="2000" spc="-5" dirty="0">
                <a:latin typeface="Carlito"/>
                <a:cs typeface="Carlito"/>
              </a:rPr>
              <a:t>code </a:t>
            </a:r>
            <a:r>
              <a:rPr sz="2000" spc="-15" dirty="0">
                <a:latin typeface="Carlito"/>
                <a:cs typeface="Carlito"/>
              </a:rPr>
              <a:t>form, from </a:t>
            </a:r>
            <a:r>
              <a:rPr sz="2000" dirty="0">
                <a:latin typeface="Carlito"/>
                <a:cs typeface="Carlito"/>
              </a:rPr>
              <a:t>which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executable</a:t>
            </a:r>
            <a:endParaRPr sz="20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programs are derived </a:t>
            </a:r>
            <a:r>
              <a:rPr sz="2000" i="1" spc="-5" dirty="0">
                <a:latin typeface="Carlito"/>
                <a:cs typeface="Carlito"/>
              </a:rPr>
              <a:t>(e.g.,</a:t>
            </a:r>
            <a:r>
              <a:rPr sz="2000" i="1" spc="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compiled)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 is </a:t>
            </a:r>
            <a:r>
              <a:rPr sz="2000" spc="-5" dirty="0">
                <a:latin typeface="Carlito"/>
                <a:cs typeface="Carlito"/>
              </a:rPr>
              <a:t>scripting </a:t>
            </a:r>
            <a:r>
              <a:rPr sz="2000" dirty="0">
                <a:latin typeface="Carlito"/>
                <a:cs typeface="Carlito"/>
              </a:rPr>
              <a:t>language, </a:t>
            </a:r>
            <a:r>
              <a:rPr sz="2000" spc="-20" dirty="0">
                <a:latin typeface="Carlito"/>
                <a:cs typeface="Carlito"/>
              </a:rPr>
              <a:t>fast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dynamic.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Arial"/>
                <a:cs typeface="Arial"/>
              </a:rPr>
              <a:t>Python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called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‘scripting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language’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because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it’s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scalable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interpreter,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actually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it</a:t>
            </a:r>
            <a:endParaRPr sz="20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85" dirty="0">
                <a:latin typeface="Arial"/>
                <a:cs typeface="Arial"/>
              </a:rPr>
              <a:t>is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much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more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that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156" y="4078351"/>
            <a:ext cx="3691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</a:t>
            </a:r>
            <a:r>
              <a:rPr sz="4000" b="1" spc="-3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73090" y="231394"/>
            <a:ext cx="166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</a:t>
            </a:r>
            <a:r>
              <a:rPr spc="5" dirty="0"/>
              <a:t>o</a:t>
            </a:r>
            <a:r>
              <a:rPr dirty="0"/>
              <a:t>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3133" y="1313814"/>
            <a:ext cx="10572115" cy="433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74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function is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block of </a:t>
            </a:r>
            <a:r>
              <a:rPr sz="2000" spc="-15" dirty="0">
                <a:latin typeface="Carlito"/>
                <a:cs typeface="Carlito"/>
              </a:rPr>
              <a:t>organized, </a:t>
            </a:r>
            <a:r>
              <a:rPr sz="2000" spc="-5" dirty="0">
                <a:latin typeface="Carlito"/>
                <a:cs typeface="Carlito"/>
              </a:rPr>
              <a:t>reusable code that is used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perform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single,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related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action</a:t>
            </a:r>
            <a:r>
              <a:rPr sz="2000" dirty="0">
                <a:latin typeface="Carlito"/>
                <a:cs typeface="Carlito"/>
              </a:rPr>
              <a:t>.  Functions </a:t>
            </a:r>
            <a:r>
              <a:rPr sz="2000" spc="-10" dirty="0">
                <a:latin typeface="Carlito"/>
                <a:cs typeface="Carlito"/>
              </a:rPr>
              <a:t>provide better </a:t>
            </a:r>
            <a:r>
              <a:rPr sz="2000" dirty="0">
                <a:latin typeface="Carlito"/>
                <a:cs typeface="Carlito"/>
              </a:rPr>
              <a:t>modularity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dirty="0">
                <a:latin typeface="Carlito"/>
                <a:cs typeface="Carlito"/>
              </a:rPr>
              <a:t>and a </a:t>
            </a:r>
            <a:r>
              <a:rPr sz="2000" spc="-5" dirty="0">
                <a:latin typeface="Carlito"/>
                <a:cs typeface="Carlito"/>
              </a:rPr>
              <a:t>high degree of code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reusing.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1800" b="1" spc="-75" dirty="0">
                <a:latin typeface="Arial"/>
                <a:cs typeface="Arial"/>
              </a:rPr>
              <a:t>Defining a</a:t>
            </a:r>
            <a:r>
              <a:rPr sz="1800" b="1" spc="-16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99085" marR="527685" indent="-287020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Function </a:t>
            </a:r>
            <a:r>
              <a:rPr sz="2000" spc="-10" dirty="0">
                <a:latin typeface="Carlito"/>
                <a:cs typeface="Carlito"/>
              </a:rPr>
              <a:t>blocks </a:t>
            </a:r>
            <a:r>
              <a:rPr sz="2000" spc="-5" dirty="0">
                <a:latin typeface="Carlito"/>
                <a:cs typeface="Carlito"/>
              </a:rPr>
              <a:t>begin with the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keyword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def </a:t>
            </a:r>
            <a:r>
              <a:rPr sz="2000" spc="-15" dirty="0">
                <a:latin typeface="Carlito"/>
                <a:cs typeface="Carlito"/>
              </a:rPr>
              <a:t>followed by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function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parentheses </a:t>
            </a:r>
            <a:r>
              <a:rPr sz="2000" dirty="0">
                <a:latin typeface="Carlito"/>
                <a:cs typeface="Carlito"/>
              </a:rPr>
              <a:t>(  ( )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).</a:t>
            </a:r>
            <a:endParaRPr sz="2000">
              <a:latin typeface="Carlito"/>
              <a:cs typeface="Carlito"/>
            </a:endParaRPr>
          </a:p>
          <a:p>
            <a:pPr marL="299085" marR="52387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input </a:t>
            </a:r>
            <a:r>
              <a:rPr sz="2000" spc="-15" dirty="0">
                <a:latin typeface="Carlito"/>
                <a:cs typeface="Carlito"/>
              </a:rPr>
              <a:t>parameters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arguments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placed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within these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parentheses</a:t>
            </a:r>
            <a:r>
              <a:rPr sz="2000" spc="-5" dirty="0">
                <a:latin typeface="Carlito"/>
                <a:cs typeface="Carlito"/>
              </a:rPr>
              <a:t>. </a:t>
            </a: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can also  define </a:t>
            </a:r>
            <a:r>
              <a:rPr sz="2000" spc="-15" dirty="0">
                <a:latin typeface="Carlito"/>
                <a:cs typeface="Carlito"/>
              </a:rPr>
              <a:t>parameters </a:t>
            </a:r>
            <a:r>
              <a:rPr sz="2000" spc="-5" dirty="0">
                <a:latin typeface="Carlito"/>
                <a:cs typeface="Carlito"/>
              </a:rPr>
              <a:t>inside </a:t>
            </a:r>
            <a:r>
              <a:rPr sz="2000" dirty="0">
                <a:latin typeface="Carlito"/>
                <a:cs typeface="Carlito"/>
              </a:rPr>
              <a:t>these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parentheses.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statement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function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an </a:t>
            </a:r>
            <a:r>
              <a:rPr sz="2000" spc="-5" dirty="0">
                <a:latin typeface="Carlito"/>
                <a:cs typeface="Carlito"/>
              </a:rPr>
              <a:t>optional </a:t>
            </a:r>
            <a:r>
              <a:rPr sz="2000" spc="-15" dirty="0">
                <a:latin typeface="Carlito"/>
                <a:cs typeface="Carlito"/>
              </a:rPr>
              <a:t>statement </a:t>
            </a:r>
            <a:r>
              <a:rPr sz="2000" dirty="0">
                <a:latin typeface="Carlito"/>
                <a:cs typeface="Carlito"/>
              </a:rPr>
              <a:t>- the </a:t>
            </a:r>
            <a:r>
              <a:rPr sz="2000" spc="-10" dirty="0">
                <a:latin typeface="Carlito"/>
                <a:cs typeface="Carlito"/>
              </a:rPr>
              <a:t>documentation string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the function or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docstring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code block </a:t>
            </a:r>
            <a:r>
              <a:rPr sz="2000" dirty="0">
                <a:latin typeface="Carlito"/>
                <a:cs typeface="Carlito"/>
              </a:rPr>
              <a:t>within </a:t>
            </a:r>
            <a:r>
              <a:rPr sz="2000" spc="-10" dirty="0">
                <a:latin typeface="Carlito"/>
                <a:cs typeface="Carlito"/>
              </a:rPr>
              <a:t>every </a:t>
            </a:r>
            <a:r>
              <a:rPr sz="2000" dirty="0">
                <a:latin typeface="Carlito"/>
                <a:cs typeface="Carlito"/>
              </a:rPr>
              <a:t>function </a:t>
            </a:r>
            <a:r>
              <a:rPr sz="2000" spc="-10" dirty="0">
                <a:latin typeface="Carlito"/>
                <a:cs typeface="Carlito"/>
              </a:rPr>
              <a:t>starts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colon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(:)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indented.</a:t>
            </a:r>
            <a:endParaRPr sz="2000">
              <a:latin typeface="Carlito"/>
              <a:cs typeface="Carlito"/>
            </a:endParaRPr>
          </a:p>
          <a:p>
            <a:pPr marL="299085" marR="52832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statement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return [expression] </a:t>
            </a:r>
            <a:r>
              <a:rPr sz="2000" spc="-10" dirty="0">
                <a:latin typeface="Carlito"/>
                <a:cs typeface="Carlito"/>
              </a:rPr>
              <a:t>exits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function, optionally passing back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expression </a:t>
            </a:r>
            <a:r>
              <a:rPr sz="2000" spc="-40" dirty="0">
                <a:latin typeface="Carlito"/>
                <a:cs typeface="Carlito"/>
              </a:rPr>
              <a:t>to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caller.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return </a:t>
            </a:r>
            <a:r>
              <a:rPr sz="2000" spc="-15" dirty="0">
                <a:latin typeface="Carlito"/>
                <a:cs typeface="Carlito"/>
              </a:rPr>
              <a:t>statement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no </a:t>
            </a:r>
            <a:r>
              <a:rPr sz="2000" spc="-5" dirty="0">
                <a:latin typeface="Carlito"/>
                <a:cs typeface="Carlito"/>
              </a:rPr>
              <a:t>arguments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10" dirty="0">
                <a:latin typeface="Carlito"/>
                <a:cs typeface="Carlito"/>
              </a:rPr>
              <a:t>return</a:t>
            </a:r>
            <a:r>
              <a:rPr sz="2000" spc="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None.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73090" y="231394"/>
            <a:ext cx="166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</a:t>
            </a:r>
            <a:r>
              <a:rPr spc="5" dirty="0"/>
              <a:t>o</a:t>
            </a:r>
            <a:r>
              <a:rPr dirty="0"/>
              <a:t>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7908" y="1023873"/>
            <a:ext cx="2146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</a:t>
            </a:r>
            <a:r>
              <a:rPr sz="2200" b="1" spc="-4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25" dirty="0">
                <a:solidFill>
                  <a:srgbClr val="CC9A1A"/>
                </a:solidFill>
                <a:latin typeface="Carlito"/>
                <a:cs typeface="Carlito"/>
              </a:rPr>
              <a:t>Syntax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08" y="2309129"/>
            <a:ext cx="7532370" cy="319532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</a:t>
            </a:r>
            <a:r>
              <a:rPr sz="2200" b="1" spc="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Arguments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can call </a:t>
            </a:r>
            <a:r>
              <a:rPr sz="2000" dirty="0">
                <a:latin typeface="Carlito"/>
                <a:cs typeface="Carlito"/>
              </a:rPr>
              <a:t>a function </a:t>
            </a:r>
            <a:r>
              <a:rPr sz="2000" spc="-5" dirty="0">
                <a:latin typeface="Carlito"/>
                <a:cs typeface="Carlito"/>
              </a:rPr>
              <a:t>by using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dirty="0">
                <a:latin typeface="Carlito"/>
                <a:cs typeface="Carlito"/>
              </a:rPr>
              <a:t>types of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arguments: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latin typeface="Carlito"/>
                <a:cs typeface="Carlito"/>
              </a:rPr>
              <a:t>Required arguments</a:t>
            </a:r>
            <a:r>
              <a:rPr sz="2000" spc="-10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arguments </a:t>
            </a:r>
            <a:r>
              <a:rPr sz="2000" spc="-5" dirty="0">
                <a:latin typeface="Carlito"/>
                <a:cs typeface="Carlito"/>
              </a:rPr>
              <a:t>passed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function in </a:t>
            </a:r>
            <a:r>
              <a:rPr sz="2000" spc="-10" dirty="0">
                <a:latin typeface="Carlito"/>
                <a:cs typeface="Carlito"/>
              </a:rPr>
              <a:t>correct  </a:t>
            </a:r>
            <a:r>
              <a:rPr sz="2000" spc="-5" dirty="0">
                <a:latin typeface="Carlito"/>
                <a:cs typeface="Carlito"/>
              </a:rPr>
              <a:t>positional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order.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5" dirty="0">
                <a:latin typeface="Carlito"/>
                <a:cs typeface="Carlito"/>
              </a:rPr>
              <a:t>Keyword </a:t>
            </a:r>
            <a:r>
              <a:rPr sz="2000" b="1" spc="-5" dirty="0">
                <a:latin typeface="Carlito"/>
                <a:cs typeface="Carlito"/>
              </a:rPr>
              <a:t>arguments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function call identifies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arguments by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parameter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names.</a:t>
            </a:r>
            <a:endParaRPr sz="2000">
              <a:latin typeface="Carlito"/>
              <a:cs typeface="Carlito"/>
            </a:endParaRPr>
          </a:p>
          <a:p>
            <a:pPr marL="299085" marR="571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latin typeface="Carlito"/>
                <a:cs typeface="Carlito"/>
              </a:rPr>
              <a:t>Default arguments</a:t>
            </a:r>
            <a:r>
              <a:rPr sz="2000" spc="-10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argument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default value 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function  </a:t>
            </a:r>
            <a:r>
              <a:rPr sz="2000" spc="-10" dirty="0">
                <a:latin typeface="Carlito"/>
                <a:cs typeface="Carlito"/>
              </a:rPr>
              <a:t>declaration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dirty="0">
                <a:latin typeface="Carlito"/>
                <a:cs typeface="Carlito"/>
              </a:rPr>
              <a:t>when the </a:t>
            </a:r>
            <a:r>
              <a:rPr sz="2000" spc="-5" dirty="0">
                <a:latin typeface="Carlito"/>
                <a:cs typeface="Carlito"/>
              </a:rPr>
              <a:t>value is not </a:t>
            </a:r>
            <a:r>
              <a:rPr sz="2000" spc="-10" dirty="0">
                <a:latin typeface="Carlito"/>
                <a:cs typeface="Carlito"/>
              </a:rPr>
              <a:t>provided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function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call.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80688" y="1447800"/>
            <a:ext cx="8078470" cy="4224655"/>
            <a:chOff x="3980688" y="1447800"/>
            <a:chExt cx="8078470" cy="4224655"/>
          </a:xfrm>
        </p:grpSpPr>
        <p:sp>
          <p:nvSpPr>
            <p:cNvPr id="9" name="object 9"/>
            <p:cNvSpPr/>
            <p:nvPr/>
          </p:nvSpPr>
          <p:spPr>
            <a:xfrm>
              <a:off x="3980688" y="1463040"/>
              <a:ext cx="3034284" cy="9768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7010" y="1498600"/>
              <a:ext cx="2908299" cy="850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2184" y="1493773"/>
              <a:ext cx="2917825" cy="860425"/>
            </a:xfrm>
            <a:custGeom>
              <a:avLst/>
              <a:gdLst/>
              <a:ahLst/>
              <a:cxnLst/>
              <a:rect l="l" t="t" r="r" b="b"/>
              <a:pathLst>
                <a:path w="2917825" h="860425">
                  <a:moveTo>
                    <a:pt x="0" y="860425"/>
                  </a:moveTo>
                  <a:lnTo>
                    <a:pt x="2917825" y="860425"/>
                  </a:lnTo>
                  <a:lnTo>
                    <a:pt x="2917825" y="0"/>
                  </a:lnTo>
                  <a:lnTo>
                    <a:pt x="0" y="0"/>
                  </a:lnTo>
                  <a:lnTo>
                    <a:pt x="0" y="8604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54667" y="3334511"/>
              <a:ext cx="2221992" cy="7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91244" y="3370021"/>
              <a:ext cx="2095500" cy="5902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86545" y="3365322"/>
              <a:ext cx="2105025" cy="600075"/>
            </a:xfrm>
            <a:custGeom>
              <a:avLst/>
              <a:gdLst/>
              <a:ahLst/>
              <a:cxnLst/>
              <a:rect l="l" t="t" r="r" b="b"/>
              <a:pathLst>
                <a:path w="2105025" h="600075">
                  <a:moveTo>
                    <a:pt x="0" y="599744"/>
                  </a:moveTo>
                  <a:lnTo>
                    <a:pt x="2105025" y="599744"/>
                  </a:lnTo>
                  <a:lnTo>
                    <a:pt x="2105025" y="0"/>
                  </a:lnTo>
                  <a:lnTo>
                    <a:pt x="0" y="0"/>
                  </a:lnTo>
                  <a:lnTo>
                    <a:pt x="0" y="599744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65335" y="4102607"/>
              <a:ext cx="2656331" cy="7391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1658" y="4139234"/>
              <a:ext cx="2529840" cy="6133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96832" y="4134535"/>
              <a:ext cx="2539365" cy="622935"/>
            </a:xfrm>
            <a:custGeom>
              <a:avLst/>
              <a:gdLst/>
              <a:ahLst/>
              <a:cxnLst/>
              <a:rect l="l" t="t" r="r" b="b"/>
              <a:pathLst>
                <a:path w="2539365" h="622935">
                  <a:moveTo>
                    <a:pt x="0" y="622884"/>
                  </a:moveTo>
                  <a:lnTo>
                    <a:pt x="2539364" y="622884"/>
                  </a:lnTo>
                  <a:lnTo>
                    <a:pt x="2539364" y="0"/>
                  </a:lnTo>
                  <a:lnTo>
                    <a:pt x="0" y="0"/>
                  </a:lnTo>
                  <a:lnTo>
                    <a:pt x="0" y="622884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79052" y="4956047"/>
              <a:ext cx="2639568" cy="7162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14484" y="4992192"/>
              <a:ext cx="2514600" cy="5902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09659" y="4987493"/>
              <a:ext cx="2524125" cy="600075"/>
            </a:xfrm>
            <a:custGeom>
              <a:avLst/>
              <a:gdLst/>
              <a:ahLst/>
              <a:cxnLst/>
              <a:rect l="l" t="t" r="r" b="b"/>
              <a:pathLst>
                <a:path w="2524125" h="600075">
                  <a:moveTo>
                    <a:pt x="0" y="599744"/>
                  </a:moveTo>
                  <a:lnTo>
                    <a:pt x="2524125" y="599744"/>
                  </a:lnTo>
                  <a:lnTo>
                    <a:pt x="2524125" y="0"/>
                  </a:lnTo>
                  <a:lnTo>
                    <a:pt x="0" y="0"/>
                  </a:lnTo>
                  <a:lnTo>
                    <a:pt x="0" y="599744"/>
                  </a:lnTo>
                  <a:close/>
                </a:path>
              </a:pathLst>
            </a:custGeom>
            <a:ln w="9524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33920" y="1466850"/>
              <a:ext cx="4806187" cy="914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24395" y="1457325"/>
              <a:ext cx="4825365" cy="933450"/>
            </a:xfrm>
            <a:custGeom>
              <a:avLst/>
              <a:gdLst/>
              <a:ahLst/>
              <a:cxnLst/>
              <a:rect l="l" t="t" r="r" b="b"/>
              <a:pathLst>
                <a:path w="4825365" h="933450">
                  <a:moveTo>
                    <a:pt x="0" y="933450"/>
                  </a:moveTo>
                  <a:lnTo>
                    <a:pt x="4825237" y="933450"/>
                  </a:lnTo>
                  <a:lnTo>
                    <a:pt x="4825237" y="0"/>
                  </a:lnTo>
                  <a:lnTo>
                    <a:pt x="0" y="0"/>
                  </a:lnTo>
                  <a:lnTo>
                    <a:pt x="0" y="933450"/>
                  </a:lnTo>
                  <a:close/>
                </a:path>
              </a:pathLst>
            </a:custGeom>
            <a:ln w="19050">
              <a:solidFill>
                <a:srgbClr val="F0BA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0752" y="2817876"/>
              <a:ext cx="3198876" cy="1929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7201" y="2854198"/>
              <a:ext cx="3073400" cy="1803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2375" y="2849498"/>
              <a:ext cx="3082925" cy="1812925"/>
            </a:xfrm>
            <a:custGeom>
              <a:avLst/>
              <a:gdLst/>
              <a:ahLst/>
              <a:cxnLst/>
              <a:rect l="l" t="t" r="r" b="b"/>
              <a:pathLst>
                <a:path w="3082925" h="1812925">
                  <a:moveTo>
                    <a:pt x="0" y="1812925"/>
                  </a:moveTo>
                  <a:lnTo>
                    <a:pt x="3082925" y="1812925"/>
                  </a:lnTo>
                  <a:lnTo>
                    <a:pt x="3082925" y="0"/>
                  </a:lnTo>
                  <a:lnTo>
                    <a:pt x="0" y="0"/>
                  </a:lnTo>
                  <a:lnTo>
                    <a:pt x="0" y="18129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99959" y="3198876"/>
              <a:ext cx="1229868" cy="12557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35266" y="3234689"/>
              <a:ext cx="1104900" cy="1130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30567" y="3229991"/>
              <a:ext cx="1114425" cy="1139825"/>
            </a:xfrm>
            <a:custGeom>
              <a:avLst/>
              <a:gdLst/>
              <a:ahLst/>
              <a:cxnLst/>
              <a:rect l="l" t="t" r="r" b="b"/>
              <a:pathLst>
                <a:path w="1114425" h="1139825">
                  <a:moveTo>
                    <a:pt x="0" y="1139824"/>
                  </a:moveTo>
                  <a:lnTo>
                    <a:pt x="1114425" y="1139824"/>
                  </a:lnTo>
                  <a:lnTo>
                    <a:pt x="1114425" y="0"/>
                  </a:lnTo>
                  <a:lnTo>
                    <a:pt x="0" y="0"/>
                  </a:lnTo>
                  <a:lnTo>
                    <a:pt x="0" y="11398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73090" y="231394"/>
            <a:ext cx="166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</a:t>
            </a:r>
            <a:r>
              <a:rPr spc="5" dirty="0"/>
              <a:t>o</a:t>
            </a:r>
            <a:r>
              <a:rPr dirty="0"/>
              <a:t>ns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59076" y="1808429"/>
            <a:ext cx="94869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latin typeface="Carlito"/>
                <a:cs typeface="Carlito"/>
              </a:rPr>
              <a:t>Variable-length arguments: </a:t>
            </a:r>
            <a:r>
              <a:rPr sz="2000" spc="-5" dirty="0">
                <a:latin typeface="Carlito"/>
                <a:cs typeface="Carlito"/>
              </a:rPr>
              <a:t>This used when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need </a:t>
            </a:r>
            <a:r>
              <a:rPr sz="2000" spc="-10" dirty="0">
                <a:latin typeface="Carlito"/>
                <a:cs typeface="Carlito"/>
              </a:rPr>
              <a:t>to process </a:t>
            </a:r>
            <a:r>
              <a:rPr sz="2000" spc="-5" dirty="0">
                <a:latin typeface="Carlito"/>
                <a:cs typeface="Carlito"/>
              </a:rPr>
              <a:t>unspecified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additional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arguments.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asterisk </a:t>
            </a:r>
            <a:r>
              <a:rPr sz="2000" spc="-5" dirty="0">
                <a:latin typeface="Carlito"/>
                <a:cs typeface="Carlito"/>
              </a:rPr>
              <a:t>(*) is placed </a:t>
            </a:r>
            <a:r>
              <a:rPr sz="2000" spc="-1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variable name in </a:t>
            </a:r>
            <a:r>
              <a:rPr sz="2000" dirty="0">
                <a:latin typeface="Carlito"/>
                <a:cs typeface="Carlito"/>
              </a:rPr>
              <a:t>the function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declaration.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9482" y="4078351"/>
            <a:ext cx="438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 </a:t>
            </a:r>
            <a:r>
              <a:rPr sz="4000" b="1" spc="-5" dirty="0">
                <a:solidFill>
                  <a:srgbClr val="CC9A1A"/>
                </a:solidFill>
                <a:latin typeface="Carlito"/>
                <a:cs typeface="Carlito"/>
              </a:rPr>
              <a:t>File</a:t>
            </a: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CC9A1A"/>
                </a:solidFill>
                <a:latin typeface="Carlito"/>
                <a:cs typeface="Carlito"/>
              </a:rPr>
              <a:t>Handling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0408" y="6563664"/>
            <a:ext cx="198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</a:t>
            </a:r>
            <a:r>
              <a:rPr sz="1200" b="1" spc="-16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Tahani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Almanie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|</a:t>
            </a:r>
            <a:r>
              <a:rPr sz="1200" b="1" spc="-13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CSCI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5448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251" y="5970828"/>
            <a:ext cx="9124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7246" y="231394"/>
            <a:ext cx="2214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</a:t>
            </a:r>
            <a:r>
              <a:rPr spc="-85" dirty="0"/>
              <a:t> </a:t>
            </a:r>
            <a:r>
              <a:rPr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3511" y="1441830"/>
            <a:ext cx="17195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File</a:t>
            </a:r>
            <a:r>
              <a:rPr sz="2200" b="1" spc="-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opening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765" y="1466214"/>
            <a:ext cx="5941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fileObject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b="1" spc="-5" dirty="0">
                <a:latin typeface="Carlito"/>
                <a:cs typeface="Carlito"/>
              </a:rPr>
              <a:t>open</a:t>
            </a:r>
            <a:r>
              <a:rPr sz="2000" spc="-5" dirty="0">
                <a:latin typeface="Carlito"/>
                <a:cs typeface="Carlito"/>
              </a:rPr>
              <a:t>(file_name [, access_mode][,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buffering])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711" y="1898916"/>
            <a:ext cx="8620760" cy="22821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-5" dirty="0">
                <a:latin typeface="Carlito"/>
                <a:cs typeface="Carlito"/>
              </a:rPr>
              <a:t>Common </a:t>
            </a:r>
            <a:r>
              <a:rPr sz="2000" b="1" dirty="0">
                <a:latin typeface="Carlito"/>
                <a:cs typeface="Carlito"/>
              </a:rPr>
              <a:t>access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modes:</a:t>
            </a:r>
            <a:endParaRPr sz="20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“</a:t>
            </a:r>
            <a:r>
              <a:rPr sz="2000" b="1" spc="-5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” opens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reading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only.</a:t>
            </a:r>
            <a:endParaRPr sz="2000">
              <a:latin typeface="Carlito"/>
              <a:cs typeface="Carlito"/>
            </a:endParaRPr>
          </a:p>
          <a:p>
            <a:pPr marL="756285" marR="571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“</a:t>
            </a:r>
            <a:r>
              <a:rPr sz="2000" b="1" spc="-5" dirty="0">
                <a:latin typeface="Carlito"/>
                <a:cs typeface="Carlito"/>
              </a:rPr>
              <a:t>w</a:t>
            </a:r>
            <a:r>
              <a:rPr sz="2000" spc="-5" dirty="0">
                <a:latin typeface="Carlito"/>
                <a:cs typeface="Carlito"/>
              </a:rPr>
              <a:t>” opens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writing </a:t>
            </a:r>
            <a:r>
              <a:rPr sz="2000" spc="-35" dirty="0">
                <a:latin typeface="Carlito"/>
                <a:cs typeface="Carlito"/>
              </a:rPr>
              <a:t>only. </a:t>
            </a:r>
            <a:r>
              <a:rPr sz="2000" spc="-10" dirty="0">
                <a:latin typeface="Carlito"/>
                <a:cs typeface="Carlito"/>
              </a:rPr>
              <a:t>Overwrites </a:t>
            </a:r>
            <a:r>
              <a:rPr sz="2000" dirty="0">
                <a:latin typeface="Carlito"/>
                <a:cs typeface="Carlito"/>
              </a:rPr>
              <a:t>the file if the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0" dirty="0">
                <a:latin typeface="Carlito"/>
                <a:cs typeface="Carlito"/>
              </a:rPr>
              <a:t>exists.  </a:t>
            </a:r>
            <a:r>
              <a:rPr sz="2000" spc="-5" dirty="0">
                <a:latin typeface="Carlito"/>
                <a:cs typeface="Carlito"/>
              </a:rPr>
              <a:t>Otherwise, it </a:t>
            </a:r>
            <a:r>
              <a:rPr sz="2000" spc="-10" dirty="0">
                <a:latin typeface="Carlito"/>
                <a:cs typeface="Carlito"/>
              </a:rPr>
              <a:t>creates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file.</a:t>
            </a:r>
            <a:endParaRPr sz="20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“</a:t>
            </a:r>
            <a:r>
              <a:rPr sz="2000" b="1" spc="-5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”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opens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appending.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If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does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exist,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it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creates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writing.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511" y="4740402"/>
            <a:ext cx="17703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Closing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a</a:t>
            </a:r>
            <a:r>
              <a:rPr sz="2200" b="1" spc="-3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file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9765" y="4764785"/>
            <a:ext cx="1786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fileObject.</a:t>
            </a:r>
            <a:r>
              <a:rPr sz="2000" b="1" spc="-5" dirty="0">
                <a:latin typeface="Carlito"/>
                <a:cs typeface="Carlito"/>
              </a:rPr>
              <a:t>close</a:t>
            </a:r>
            <a:r>
              <a:rPr sz="2000" spc="-5" dirty="0">
                <a:latin typeface="Carlito"/>
                <a:cs typeface="Carlito"/>
              </a:rPr>
              <a:t>()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0711" y="5212791"/>
            <a:ext cx="8268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close() </a:t>
            </a:r>
            <a:r>
              <a:rPr sz="2000" spc="-5" dirty="0">
                <a:latin typeface="Carlito"/>
                <a:cs typeface="Carlito"/>
              </a:rPr>
              <a:t>method flushes </a:t>
            </a:r>
            <a:r>
              <a:rPr sz="2000" spc="-10" dirty="0">
                <a:latin typeface="Carlito"/>
                <a:cs typeface="Carlito"/>
              </a:rPr>
              <a:t>any unwritten information </a:t>
            </a:r>
            <a:r>
              <a:rPr sz="2000" dirty="0">
                <a:latin typeface="Carlito"/>
                <a:cs typeface="Carlito"/>
              </a:rPr>
              <a:t>and closes the </a:t>
            </a:r>
            <a:r>
              <a:rPr sz="2000" spc="-5" dirty="0">
                <a:latin typeface="Carlito"/>
                <a:cs typeface="Carlito"/>
              </a:rPr>
              <a:t>file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object.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7152" y="998791"/>
            <a:ext cx="9763125" cy="85090"/>
            <a:chOff x="1597152" y="998791"/>
            <a:chExt cx="9763125" cy="85090"/>
          </a:xfrm>
        </p:grpSpPr>
        <p:sp>
          <p:nvSpPr>
            <p:cNvPr id="10" name="object 10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6743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7246" y="231394"/>
            <a:ext cx="2214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</a:t>
            </a:r>
            <a:r>
              <a:rPr spc="-85" dirty="0"/>
              <a:t> </a:t>
            </a:r>
            <a:r>
              <a:rPr dirty="0"/>
              <a:t>Handling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3511" y="1325372"/>
            <a:ext cx="1873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Reading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a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 file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6965" y="1349756"/>
            <a:ext cx="2473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fileObject.</a:t>
            </a:r>
            <a:r>
              <a:rPr sz="2000" b="1" spc="-5" dirty="0">
                <a:latin typeface="Carlito"/>
                <a:cs typeface="Carlito"/>
              </a:rPr>
              <a:t>read</a:t>
            </a:r>
            <a:r>
              <a:rPr sz="2000" spc="-5" dirty="0">
                <a:latin typeface="Carlito"/>
                <a:cs typeface="Carlito"/>
              </a:rPr>
              <a:t>([count])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0711" y="1782711"/>
            <a:ext cx="6640830" cy="1253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i="1" spc="-5" dirty="0">
                <a:latin typeface="Carlito"/>
                <a:cs typeface="Carlito"/>
              </a:rPr>
              <a:t>read</a:t>
            </a:r>
            <a:r>
              <a:rPr sz="2000" i="1" spc="-5" dirty="0">
                <a:latin typeface="Carlito"/>
                <a:cs typeface="Carlito"/>
              </a:rPr>
              <a:t>() </a:t>
            </a:r>
            <a:r>
              <a:rPr sz="2000" spc="-5" dirty="0">
                <a:latin typeface="Carlito"/>
                <a:cs typeface="Carlito"/>
              </a:rPr>
              <a:t>method reads </a:t>
            </a:r>
            <a:r>
              <a:rPr sz="2000" dirty="0">
                <a:latin typeface="Carlito"/>
                <a:cs typeface="Carlito"/>
              </a:rPr>
              <a:t>the whole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5" dirty="0">
                <a:latin typeface="Carlito"/>
                <a:cs typeface="Carlito"/>
              </a:rPr>
              <a:t>at</a:t>
            </a:r>
            <a:r>
              <a:rPr sz="2000" dirty="0">
                <a:latin typeface="Carlito"/>
                <a:cs typeface="Carlito"/>
              </a:rPr>
              <a:t> once.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readline</a:t>
            </a:r>
            <a:r>
              <a:rPr sz="2000" spc="-5" dirty="0">
                <a:latin typeface="Carlito"/>
                <a:cs typeface="Carlito"/>
              </a:rPr>
              <a:t>() method reads one line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time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i="1" spc="-5" dirty="0">
                <a:latin typeface="Carlito"/>
                <a:cs typeface="Carlito"/>
              </a:rPr>
              <a:t>readlines</a:t>
            </a:r>
            <a:r>
              <a:rPr sz="2000" i="1" spc="-5" dirty="0">
                <a:latin typeface="Carlito"/>
                <a:cs typeface="Carlito"/>
              </a:rPr>
              <a:t>() </a:t>
            </a:r>
            <a:r>
              <a:rPr sz="2000" spc="-5" dirty="0">
                <a:latin typeface="Carlito"/>
                <a:cs typeface="Carlito"/>
              </a:rPr>
              <a:t>method reads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5" dirty="0">
                <a:latin typeface="Carlito"/>
                <a:cs typeface="Carlito"/>
              </a:rPr>
              <a:t>lines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file in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list.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3511" y="4014342"/>
            <a:ext cx="2084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Writing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in a</a:t>
            </a:r>
            <a:r>
              <a:rPr sz="2200" b="1" spc="-3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file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6965" y="4038727"/>
            <a:ext cx="2385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fileObject.</a:t>
            </a:r>
            <a:r>
              <a:rPr sz="2000" b="1" spc="-5" dirty="0">
                <a:latin typeface="Carlito"/>
                <a:cs typeface="Carlito"/>
              </a:rPr>
              <a:t>write</a:t>
            </a:r>
            <a:r>
              <a:rPr sz="2000" spc="-5" dirty="0">
                <a:latin typeface="Carlito"/>
                <a:cs typeface="Carlito"/>
              </a:rPr>
              <a:t>(string)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0711" y="4487036"/>
            <a:ext cx="5386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Carlito"/>
                <a:cs typeface="Carlito"/>
              </a:rPr>
              <a:t>The write() </a:t>
            </a:r>
            <a:r>
              <a:rPr sz="2000" spc="-5" dirty="0">
                <a:latin typeface="Carlito"/>
                <a:cs typeface="Carlito"/>
              </a:rPr>
              <a:t>method writes </a:t>
            </a:r>
            <a:r>
              <a:rPr sz="2000" spc="-10" dirty="0">
                <a:latin typeface="Carlito"/>
                <a:cs typeface="Carlito"/>
              </a:rPr>
              <a:t>any string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open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2746" y="4078351"/>
            <a:ext cx="5702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 </a:t>
            </a:r>
            <a:r>
              <a:rPr sz="4000" b="1" spc="-20" dirty="0">
                <a:solidFill>
                  <a:srgbClr val="CC9A1A"/>
                </a:solidFill>
                <a:latin typeface="Carlito"/>
                <a:cs typeface="Carlito"/>
              </a:rPr>
              <a:t>Exception</a:t>
            </a:r>
            <a:r>
              <a:rPr sz="4000" b="1" spc="3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CC9A1A"/>
                </a:solidFill>
                <a:latin typeface="Carlito"/>
                <a:cs typeface="Carlito"/>
              </a:rPr>
              <a:t>Handling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0408" y="6563664"/>
            <a:ext cx="198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</a:t>
            </a:r>
            <a:r>
              <a:rPr sz="1200" b="1" spc="-16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Tahani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Almanie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|</a:t>
            </a:r>
            <a:r>
              <a:rPr sz="1200" b="1" spc="-13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CSCI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5448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251" y="5970828"/>
            <a:ext cx="9124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69941" y="231394"/>
            <a:ext cx="3267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Exception</a:t>
            </a:r>
            <a:r>
              <a:rPr spc="-95" dirty="0"/>
              <a:t> </a:t>
            </a:r>
            <a:r>
              <a:rPr dirty="0"/>
              <a:t>Handling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68608" y="6563664"/>
            <a:ext cx="1146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 </a:t>
            </a:r>
            <a:r>
              <a:rPr sz="1200" b="1" spc="-65" dirty="0">
                <a:latin typeface="Arial"/>
                <a:cs typeface="Arial"/>
              </a:rPr>
              <a:t>Ripal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70" dirty="0">
                <a:latin typeface="Arial"/>
                <a:cs typeface="Arial"/>
              </a:rPr>
              <a:t>Ranpara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979" y="932341"/>
            <a:ext cx="6548120" cy="145732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8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Exceptions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in</a:t>
            </a:r>
            <a:r>
              <a:rPr sz="2200" b="1" spc="6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Python: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sz="2000" b="1" spc="-10" dirty="0">
                <a:latin typeface="Carlito"/>
                <a:cs typeface="Carlito"/>
              </a:rPr>
              <a:t>NameError </a:t>
            </a:r>
            <a:r>
              <a:rPr sz="2000" b="1" dirty="0">
                <a:latin typeface="Carlito"/>
                <a:cs typeface="Carlito"/>
              </a:rPr>
              <a:t>- </a:t>
            </a:r>
            <a:r>
              <a:rPr sz="2000" b="1" spc="-10" dirty="0">
                <a:latin typeface="Carlito"/>
                <a:cs typeface="Carlito"/>
              </a:rPr>
              <a:t>TypeError </a:t>
            </a:r>
            <a:r>
              <a:rPr sz="2000" b="1" dirty="0">
                <a:latin typeface="Carlito"/>
                <a:cs typeface="Carlito"/>
              </a:rPr>
              <a:t>- </a:t>
            </a:r>
            <a:r>
              <a:rPr sz="2000" b="1" spc="-10" dirty="0">
                <a:latin typeface="Carlito"/>
                <a:cs typeface="Carlito"/>
              </a:rPr>
              <a:t>IndexError </a:t>
            </a:r>
            <a:r>
              <a:rPr sz="2000" b="1" dirty="0">
                <a:latin typeface="Carlito"/>
                <a:cs typeface="Carlito"/>
              </a:rPr>
              <a:t>- </a:t>
            </a:r>
            <a:r>
              <a:rPr sz="2000" b="1" spc="-15" dirty="0">
                <a:latin typeface="Carlito"/>
                <a:cs typeface="Carlito"/>
              </a:rPr>
              <a:t>KeyError </a:t>
            </a:r>
            <a:r>
              <a:rPr sz="2000" b="1" dirty="0">
                <a:latin typeface="Carlito"/>
                <a:cs typeface="Carlito"/>
              </a:rPr>
              <a:t>-</a:t>
            </a:r>
            <a:r>
              <a:rPr sz="2000" b="1" spc="8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Exception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Exception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Handling</a:t>
            </a:r>
            <a:r>
              <a:rPr sz="2200" b="1" spc="4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CC9A1A"/>
                </a:solidFill>
                <a:latin typeface="Carlito"/>
                <a:cs typeface="Carlito"/>
              </a:rPr>
              <a:t>Syntax: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979" y="4028313"/>
            <a:ext cx="7392670" cy="864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empty </a:t>
            </a:r>
            <a:r>
              <a:rPr sz="2200" spc="-25" dirty="0">
                <a:latin typeface="Carlito"/>
                <a:cs typeface="Carlito"/>
              </a:rPr>
              <a:t>except </a:t>
            </a:r>
            <a:r>
              <a:rPr sz="2200" spc="-20" dirty="0">
                <a:latin typeface="Carlito"/>
                <a:cs typeface="Carlito"/>
              </a:rPr>
              <a:t>statement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20" dirty="0">
                <a:latin typeface="Carlito"/>
                <a:cs typeface="Carlito"/>
              </a:rPr>
              <a:t>catch </a:t>
            </a:r>
            <a:r>
              <a:rPr sz="2200" spc="-15" dirty="0">
                <a:latin typeface="Carlito"/>
                <a:cs typeface="Carlito"/>
              </a:rPr>
              <a:t>any</a:t>
            </a:r>
            <a:r>
              <a:rPr sz="2200" spc="1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exception.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i="1" spc="-5" dirty="0">
                <a:latin typeface="Carlito"/>
                <a:cs typeface="Carlito"/>
              </a:rPr>
              <a:t>finally </a:t>
            </a:r>
            <a:r>
              <a:rPr sz="2200" spc="-5" dirty="0">
                <a:latin typeface="Carlito"/>
                <a:cs typeface="Carlito"/>
              </a:rPr>
              <a:t>clause: </a:t>
            </a:r>
            <a:r>
              <a:rPr sz="2200" spc="-20" dirty="0">
                <a:latin typeface="Carlito"/>
                <a:cs typeface="Carlito"/>
              </a:rPr>
              <a:t>always </a:t>
            </a:r>
            <a:r>
              <a:rPr sz="2200" spc="-25" dirty="0">
                <a:latin typeface="Carlito"/>
                <a:cs typeface="Carlito"/>
              </a:rPr>
              <a:t>executed </a:t>
            </a:r>
            <a:r>
              <a:rPr sz="2200" spc="-20" dirty="0">
                <a:latin typeface="Carlito"/>
                <a:cs typeface="Carlito"/>
              </a:rPr>
              <a:t>before </a:t>
            </a:r>
            <a:r>
              <a:rPr sz="2200" spc="-10" dirty="0">
                <a:latin typeface="Carlito"/>
                <a:cs typeface="Carlito"/>
              </a:rPr>
              <a:t>finishing </a:t>
            </a:r>
            <a:r>
              <a:rPr sz="2200" dirty="0">
                <a:latin typeface="Carlito"/>
                <a:cs typeface="Carlito"/>
              </a:rPr>
              <a:t>try</a:t>
            </a:r>
            <a:r>
              <a:rPr sz="2200" spc="17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statements</a:t>
            </a:r>
            <a:r>
              <a:rPr sz="2000" spc="-1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4555" y="2447544"/>
            <a:ext cx="7754620" cy="4227830"/>
            <a:chOff x="2924555" y="2447544"/>
            <a:chExt cx="7754620" cy="4227830"/>
          </a:xfrm>
        </p:grpSpPr>
        <p:sp>
          <p:nvSpPr>
            <p:cNvPr id="10" name="object 10"/>
            <p:cNvSpPr/>
            <p:nvPr/>
          </p:nvSpPr>
          <p:spPr>
            <a:xfrm>
              <a:off x="3697223" y="2447544"/>
              <a:ext cx="5611368" cy="1584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2529" y="2482850"/>
              <a:ext cx="5486400" cy="146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7704" y="2478151"/>
              <a:ext cx="5495925" cy="1470025"/>
            </a:xfrm>
            <a:custGeom>
              <a:avLst/>
              <a:gdLst/>
              <a:ahLst/>
              <a:cxnLst/>
              <a:rect l="l" t="t" r="r" b="b"/>
              <a:pathLst>
                <a:path w="5495925" h="1470025">
                  <a:moveTo>
                    <a:pt x="0" y="1470025"/>
                  </a:moveTo>
                  <a:lnTo>
                    <a:pt x="5495925" y="1470025"/>
                  </a:lnTo>
                  <a:lnTo>
                    <a:pt x="5495925" y="0"/>
                  </a:lnTo>
                  <a:lnTo>
                    <a:pt x="0" y="0"/>
                  </a:lnTo>
                  <a:lnTo>
                    <a:pt x="0" y="14700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4555" y="4911851"/>
              <a:ext cx="3909060" cy="1763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9988" y="4947335"/>
              <a:ext cx="3784599" cy="1638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5162" y="4942573"/>
              <a:ext cx="3794125" cy="1647825"/>
            </a:xfrm>
            <a:custGeom>
              <a:avLst/>
              <a:gdLst/>
              <a:ahLst/>
              <a:cxnLst/>
              <a:rect l="l" t="t" r="r" b="b"/>
              <a:pathLst>
                <a:path w="3794125" h="1647825">
                  <a:moveTo>
                    <a:pt x="0" y="1647825"/>
                  </a:moveTo>
                  <a:lnTo>
                    <a:pt x="3794125" y="1647825"/>
                  </a:lnTo>
                  <a:lnTo>
                    <a:pt x="3794125" y="0"/>
                  </a:lnTo>
                  <a:lnTo>
                    <a:pt x="0" y="0"/>
                  </a:lnTo>
                  <a:lnTo>
                    <a:pt x="0" y="16478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01484" y="5600700"/>
              <a:ext cx="3377183" cy="621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7552" y="5636679"/>
              <a:ext cx="3251200" cy="495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40042" y="5718149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2853" y="5631916"/>
            <a:ext cx="3349625" cy="504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76200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76200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35" dirty="0">
                <a:latin typeface="Arial"/>
                <a:cs typeface="Arial"/>
              </a:rPr>
              <a:t>/20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59728" y="5970828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56689" y="157479"/>
          <a:ext cx="10050780" cy="6110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5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974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20" dirty="0">
                          <a:latin typeface="Arial"/>
                          <a:cs typeface="Arial"/>
                        </a:rPr>
                        <a:t>EXCEPTION</a:t>
                      </a:r>
                      <a:r>
                        <a:rPr sz="2000" b="1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10" dirty="0"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74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Exception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Base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class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exceptions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268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StopIteration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2603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next()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iterator 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object.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4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SystemExit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sys.exit()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function.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267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StandardError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built-in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exceptions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except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StopIteration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SystemExit.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268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ArithmeticError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errors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occur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numeric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calculation.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268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OverflowError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2622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calculation</a:t>
                      </a:r>
                      <a:r>
                        <a:rPr sz="2000" spc="-4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exceeds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maximum  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limit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numeric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type.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974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FloatingPointError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floating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calculation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fails.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7242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ZeroDivisionError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2171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division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modulo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zero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takes 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place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numeric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types.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6407">
                <a:tc>
                  <a:txBody>
                    <a:bodyPr/>
                    <a:lstStyle/>
                    <a:p>
                      <a:pPr marL="56515">
                        <a:lnSpc>
                          <a:spcPts val="2025"/>
                        </a:lnSpc>
                        <a:spcBef>
                          <a:spcPts val="130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AssertionError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200785">
                        <a:lnSpc>
                          <a:spcPts val="825"/>
                        </a:lnSpc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Ripal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Ranpara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failure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Assert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tabLst>
                          <a:tab pos="3790315" algn="l"/>
                        </a:tabLst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statement.	</a:t>
                      </a:r>
                      <a:r>
                        <a:rPr sz="1500" spc="-82" baseline="30555" dirty="0">
                          <a:latin typeface="Arial"/>
                          <a:cs typeface="Arial"/>
                        </a:rPr>
                        <a:t>8/22/2017</a:t>
                      </a:r>
                      <a:endParaRPr sz="1500" baseline="30555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7685" y="231394"/>
            <a:ext cx="2794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Python?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2435" y="1940128"/>
            <a:ext cx="9359900" cy="297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Python is a </a:t>
            </a:r>
            <a:r>
              <a:rPr sz="2400" spc="-10" dirty="0">
                <a:latin typeface="Carlito"/>
                <a:cs typeface="Carlito"/>
              </a:rPr>
              <a:t>high-level programming </a:t>
            </a:r>
            <a:r>
              <a:rPr sz="2400" spc="-5" dirty="0">
                <a:latin typeface="Carlito"/>
                <a:cs typeface="Carlito"/>
              </a:rPr>
              <a:t>language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is: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Interpreted: </a:t>
            </a: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processed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10" dirty="0">
                <a:latin typeface="Carlito"/>
                <a:cs typeface="Carlito"/>
              </a:rPr>
              <a:t>runtime by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35" dirty="0">
                <a:latin typeface="Carlito"/>
                <a:cs typeface="Carlito"/>
              </a:rPr>
              <a:t>interpreter</a:t>
            </a:r>
            <a:r>
              <a:rPr sz="2200" spc="-35" dirty="0">
                <a:solidFill>
                  <a:srgbClr val="FF0000"/>
                </a:solidFill>
                <a:latin typeface="Carlito"/>
                <a:cs typeface="Carlito"/>
              </a:rPr>
              <a:t>.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(Next</a:t>
            </a:r>
            <a:r>
              <a:rPr sz="2200" spc="2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Slide)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Interactive: </a:t>
            </a: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5" dirty="0">
                <a:latin typeface="Carlito"/>
                <a:cs typeface="Carlito"/>
              </a:rPr>
              <a:t>prompt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interact </a:t>
            </a:r>
            <a:r>
              <a:rPr sz="2200" spc="-5" dirty="0">
                <a:latin typeface="Carlito"/>
                <a:cs typeface="Carlito"/>
              </a:rPr>
              <a:t>with the</a:t>
            </a:r>
            <a:r>
              <a:rPr sz="2200" spc="2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interpreter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directly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write your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programs.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Object-Oriented: </a:t>
            </a: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5" dirty="0">
                <a:latin typeface="Carlito"/>
                <a:cs typeface="Carlito"/>
              </a:rPr>
              <a:t>supports </a:t>
            </a:r>
            <a:r>
              <a:rPr sz="2200" spc="-10" dirty="0">
                <a:latin typeface="Carlito"/>
                <a:cs typeface="Carlito"/>
              </a:rPr>
              <a:t>Object-Oriented technique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programming.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Beginne</a:t>
            </a:r>
            <a:r>
              <a:rPr sz="2200" b="1" spc="75" dirty="0">
                <a:solidFill>
                  <a:srgbClr val="CC9A1A"/>
                </a:solidFill>
                <a:latin typeface="Carlito"/>
                <a:cs typeface="Carlito"/>
              </a:rPr>
              <a:t>r</a:t>
            </a:r>
            <a:r>
              <a:rPr sz="2200" b="1" spc="-130" dirty="0">
                <a:solidFill>
                  <a:srgbClr val="CC9A1A"/>
                </a:solidFill>
                <a:latin typeface="Carlito"/>
                <a:cs typeface="Carlito"/>
              </a:rPr>
              <a:t>’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</a:t>
            </a:r>
            <a:r>
              <a:rPr sz="2200" b="1" dirty="0">
                <a:solidFill>
                  <a:srgbClr val="CC9A1A"/>
                </a:solidFill>
                <a:latin typeface="Carlito"/>
                <a:cs typeface="Carlito"/>
              </a:rPr>
              <a:t>	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La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n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gua</a:t>
            </a:r>
            <a:r>
              <a:rPr sz="2200" b="1" spc="-35" dirty="0">
                <a:solidFill>
                  <a:srgbClr val="CC9A1A"/>
                </a:solidFill>
                <a:latin typeface="Carlito"/>
                <a:cs typeface="Carlito"/>
              </a:rPr>
              <a:t>g</a:t>
            </a:r>
            <a:r>
              <a:rPr sz="2200" b="1" spc="10" dirty="0">
                <a:solidFill>
                  <a:srgbClr val="CC9A1A"/>
                </a:solidFill>
                <a:latin typeface="Carlito"/>
                <a:cs typeface="Carlito"/>
              </a:rPr>
              <a:t>e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:</a:t>
            </a:r>
            <a:r>
              <a:rPr sz="2200" b="1" dirty="0">
                <a:solidFill>
                  <a:srgbClr val="CC9A1A"/>
                </a:solidFill>
                <a:latin typeface="Carlito"/>
                <a:cs typeface="Carlito"/>
              </a:rPr>
              <a:t>	</a:t>
            </a:r>
            <a:r>
              <a:rPr sz="2200" spc="10" dirty="0">
                <a:latin typeface="Carlito"/>
                <a:cs typeface="Carlito"/>
              </a:rPr>
              <a:t>P</a:t>
            </a:r>
            <a:r>
              <a:rPr sz="2200" spc="15" dirty="0">
                <a:latin typeface="Carlito"/>
                <a:cs typeface="Carlito"/>
              </a:rPr>
              <a:t>y</a:t>
            </a:r>
            <a:r>
              <a:rPr sz="2200" spc="-5" dirty="0">
                <a:latin typeface="Carlito"/>
                <a:cs typeface="Carlito"/>
              </a:rPr>
              <a:t>thon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dirty="0">
                <a:latin typeface="Carlito"/>
                <a:cs typeface="Carlito"/>
              </a:rPr>
              <a:t>	g</a:t>
            </a:r>
            <a:r>
              <a:rPr sz="2200" spc="-30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spc="-30" dirty="0">
                <a:latin typeface="Carlito"/>
                <a:cs typeface="Carlito"/>
              </a:rPr>
              <a:t>a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langua</a:t>
            </a:r>
            <a:r>
              <a:rPr sz="2200" spc="-15" dirty="0">
                <a:latin typeface="Carlito"/>
                <a:cs typeface="Carlito"/>
              </a:rPr>
              <a:t>g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5" dirty="0">
                <a:latin typeface="Carlito"/>
                <a:cs typeface="Carlito"/>
              </a:rPr>
              <a:t>f</a:t>
            </a:r>
            <a:r>
              <a:rPr sz="2200" spc="-5" dirty="0">
                <a:latin typeface="Carlito"/>
                <a:cs typeface="Carlito"/>
              </a:rPr>
              <a:t>or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dirty="0">
                <a:latin typeface="Carlito"/>
                <a:cs typeface="Carlito"/>
              </a:rPr>
              <a:t>	b</a:t>
            </a:r>
            <a:r>
              <a:rPr sz="2200" spc="-5" dirty="0">
                <a:latin typeface="Carlito"/>
                <a:cs typeface="Carlito"/>
              </a:rPr>
              <a:t>egin</a:t>
            </a:r>
            <a:r>
              <a:rPr sz="2200" spc="-15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er</a:t>
            </a:r>
            <a:r>
              <a:rPr sz="2200" spc="-10" dirty="0">
                <a:latin typeface="Carlito"/>
                <a:cs typeface="Carlito"/>
              </a:rPr>
              <a:t>-</a:t>
            </a:r>
            <a:r>
              <a:rPr sz="2200" spc="-5" dirty="0">
                <a:latin typeface="Carlito"/>
                <a:cs typeface="Carlito"/>
              </a:rPr>
              <a:t>l</a:t>
            </a:r>
            <a:r>
              <a:rPr sz="2200" spc="-20" dirty="0">
                <a:latin typeface="Carlito"/>
                <a:cs typeface="Carlito"/>
              </a:rPr>
              <a:t>e</a:t>
            </a:r>
            <a:r>
              <a:rPr sz="2200" spc="-15" dirty="0">
                <a:latin typeface="Carlito"/>
                <a:cs typeface="Carlito"/>
              </a:rPr>
              <a:t>v</a:t>
            </a:r>
            <a:r>
              <a:rPr sz="2200" spc="-5" dirty="0">
                <a:latin typeface="Carlito"/>
                <a:cs typeface="Carlito"/>
              </a:rPr>
              <a:t>el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rlito"/>
                <a:cs typeface="Carlito"/>
              </a:rPr>
              <a:t>programmers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supports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development </a:t>
            </a:r>
            <a:r>
              <a:rPr sz="2200" spc="-5" dirty="0">
                <a:latin typeface="Carlito"/>
                <a:cs typeface="Carlito"/>
              </a:rPr>
              <a:t>of a wide </a:t>
            </a:r>
            <a:r>
              <a:rPr sz="2200" spc="-20" dirty="0">
                <a:latin typeface="Carlito"/>
                <a:cs typeface="Carlito"/>
              </a:rPr>
              <a:t>range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1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applications.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28089" y="85089"/>
          <a:ext cx="10957560" cy="5792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64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AttributeError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failure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attribute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assignment.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EOFError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45593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either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raw_input()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input()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reached.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33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ImportError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import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fails.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606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KeyboardInter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rupt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interrupts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execution,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usually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pressing</a:t>
                      </a:r>
                      <a:r>
                        <a:rPr sz="20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Ctrl+c.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LookupError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lookup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errors.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170">
                <a:tc>
                  <a:txBody>
                    <a:bodyPr/>
                    <a:lstStyle/>
                    <a:p>
                      <a:pPr marL="47625" marR="51689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exError 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KeyError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found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sequence.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found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dictionary.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64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NameError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identifier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found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namespace.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3624">
                <a:tc>
                  <a:txBody>
                    <a:bodyPr/>
                    <a:lstStyle/>
                    <a:p>
                      <a:pPr marL="47625" marR="831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Local 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Error 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EnvironmentE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trying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has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85" dirty="0">
                          <a:latin typeface="Arial"/>
                          <a:cs typeface="Arial"/>
                        </a:rPr>
                        <a:t>been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assigned 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it.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exceptions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occur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outside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environment.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651251" y="6003254"/>
            <a:ext cx="91249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933" y="6003254"/>
            <a:ext cx="5295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70939" y="222250"/>
          <a:ext cx="11014075" cy="5691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7264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IOError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IOError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2482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input/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operation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fails,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print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open() 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trying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exist.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operating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system-related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errors.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04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SyntaxError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IndentationError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syntax.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indentation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properly.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SystemError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12255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finds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internal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problem,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encountered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exit.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SystemExit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200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quit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sys.exit()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function.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handled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code,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exit.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803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TypeError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2514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operation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attempted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data 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type.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ValueError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3829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built-in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valid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arguments,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but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arguments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specified.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161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RuntimeError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generated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fall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category.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1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NotImplementedError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2755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abstract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needs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implemented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inherited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actually</a:t>
                      </a:r>
                      <a:r>
                        <a:rPr sz="18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implemented.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651251" y="6003254"/>
            <a:ext cx="91249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933" y="6003254"/>
            <a:ext cx="5295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6705" y="4078351"/>
            <a:ext cx="3498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</a:t>
            </a:r>
            <a:r>
              <a:rPr sz="4000" b="1" spc="-1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4000" b="1" spc="-10" dirty="0">
                <a:solidFill>
                  <a:srgbClr val="CC9A1A"/>
                </a:solidFill>
                <a:latin typeface="Carlito"/>
                <a:cs typeface="Carlito"/>
              </a:rPr>
              <a:t>Modules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0408" y="6563664"/>
            <a:ext cx="198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</a:t>
            </a:r>
            <a:r>
              <a:rPr sz="1200" b="1" spc="-16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Tahani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Almanie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|</a:t>
            </a:r>
            <a:r>
              <a:rPr sz="1200" b="1" spc="-13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CSCI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5448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251" y="5970828"/>
            <a:ext cx="9124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2338" y="231394"/>
            <a:ext cx="1503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68608" y="6563664"/>
            <a:ext cx="1146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 </a:t>
            </a:r>
            <a:r>
              <a:rPr sz="1200" b="1" spc="-65" dirty="0">
                <a:latin typeface="Arial"/>
                <a:cs typeface="Arial"/>
              </a:rPr>
              <a:t>Ripal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70" dirty="0">
                <a:latin typeface="Arial"/>
                <a:cs typeface="Arial"/>
              </a:rPr>
              <a:t>Ranpara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5995" y="1231772"/>
            <a:ext cx="9489440" cy="4203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module is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file consisting of </a:t>
            </a: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10" dirty="0">
                <a:latin typeface="Carlito"/>
                <a:cs typeface="Carlito"/>
              </a:rPr>
              <a:t>code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define </a:t>
            </a:r>
            <a:r>
              <a:rPr sz="2000" dirty="0">
                <a:latin typeface="Carlito"/>
                <a:cs typeface="Carlito"/>
              </a:rPr>
              <a:t>functions, classes and  </a:t>
            </a:r>
            <a:r>
              <a:rPr sz="2000" spc="-5" dirty="0">
                <a:latin typeface="Carlito"/>
                <a:cs typeface="Carlito"/>
              </a:rPr>
              <a:t>variables.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module allows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organize </a:t>
            </a:r>
            <a:r>
              <a:rPr sz="2000" spc="-10" dirty="0">
                <a:latin typeface="Carlito"/>
                <a:cs typeface="Carlito"/>
              </a:rPr>
              <a:t>your code </a:t>
            </a:r>
            <a:r>
              <a:rPr sz="2000" spc="-15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grouping related </a:t>
            </a:r>
            <a:r>
              <a:rPr sz="2000" spc="-5" dirty="0">
                <a:latin typeface="Carlito"/>
                <a:cs typeface="Carlito"/>
              </a:rPr>
              <a:t>code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5" dirty="0">
                <a:latin typeface="Carlito"/>
                <a:cs typeface="Carlito"/>
              </a:rPr>
              <a:t>makes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code </a:t>
            </a:r>
            <a:r>
              <a:rPr sz="2000" dirty="0">
                <a:latin typeface="Carlito"/>
                <a:cs typeface="Carlito"/>
              </a:rPr>
              <a:t>easier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understand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dirty="0">
                <a:latin typeface="Carlito"/>
                <a:cs typeface="Carlito"/>
              </a:rPr>
              <a:t>Python </a:t>
            </a:r>
            <a:r>
              <a:rPr sz="2000" spc="-10" dirty="0">
                <a:latin typeface="Carlito"/>
                <a:cs typeface="Carlito"/>
              </a:rPr>
              <a:t>source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dirty="0">
                <a:latin typeface="Carlito"/>
                <a:cs typeface="Carlito"/>
              </a:rPr>
              <a:t>as a module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executing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b="1" i="1" spc="-5" dirty="0">
                <a:solidFill>
                  <a:srgbClr val="CC9A1A"/>
                </a:solidFill>
                <a:latin typeface="Carlito"/>
                <a:cs typeface="Carlito"/>
              </a:rPr>
              <a:t>import</a:t>
            </a:r>
            <a:r>
              <a:rPr sz="2000" b="1" i="1" spc="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statement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9A1A"/>
              </a:buClr>
              <a:buFont typeface="Wingdings"/>
              <a:buChar char=""/>
            </a:pPr>
            <a:endParaRPr sz="37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Python's </a:t>
            </a:r>
            <a:r>
              <a:rPr sz="2000" b="1" i="1" spc="-5" dirty="0">
                <a:solidFill>
                  <a:srgbClr val="CC9A1A"/>
                </a:solidFill>
                <a:latin typeface="Carlito"/>
                <a:cs typeface="Carlito"/>
              </a:rPr>
              <a:t>from </a:t>
            </a:r>
            <a:r>
              <a:rPr sz="2000" spc="-15" dirty="0">
                <a:latin typeface="Carlito"/>
                <a:cs typeface="Carlito"/>
              </a:rPr>
              <a:t>statement </a:t>
            </a:r>
            <a:r>
              <a:rPr sz="2000" dirty="0">
                <a:latin typeface="Carlito"/>
                <a:cs typeface="Carlito"/>
              </a:rPr>
              <a:t>lets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import </a:t>
            </a:r>
            <a:r>
              <a:rPr sz="2000" b="1" dirty="0">
                <a:latin typeface="Carlito"/>
                <a:cs typeface="Carlito"/>
              </a:rPr>
              <a:t>specific </a:t>
            </a:r>
            <a:r>
              <a:rPr sz="2000" spc="-10" dirty="0">
                <a:latin typeface="Carlito"/>
                <a:cs typeface="Carlito"/>
              </a:rPr>
              <a:t>attributes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module </a:t>
            </a:r>
            <a:r>
              <a:rPr sz="2000" spc="-15" dirty="0">
                <a:latin typeface="Carlito"/>
                <a:cs typeface="Carlito"/>
              </a:rPr>
              <a:t>into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current</a:t>
            </a:r>
            <a:r>
              <a:rPr sz="2000" spc="-5" dirty="0">
                <a:latin typeface="Carlito"/>
                <a:cs typeface="Carlito"/>
              </a:rPr>
              <a:t> namespace.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i="1" spc="-5" dirty="0">
                <a:solidFill>
                  <a:srgbClr val="CC9A1A"/>
                </a:solidFill>
                <a:latin typeface="Carlito"/>
                <a:cs typeface="Carlito"/>
              </a:rPr>
              <a:t>import</a:t>
            </a:r>
            <a:r>
              <a:rPr sz="2000" b="1" i="1" spc="27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CC9A1A"/>
                </a:solidFill>
                <a:latin typeface="Carlito"/>
                <a:cs typeface="Carlito"/>
              </a:rPr>
              <a:t>*</a:t>
            </a:r>
            <a:r>
              <a:rPr sz="2000" b="1" i="1" spc="28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statement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can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2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all</a:t>
            </a:r>
            <a:r>
              <a:rPr sz="2000" b="1" spc="2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names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from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module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into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current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namespace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75759" y="3136392"/>
            <a:ext cx="4444365" cy="2708275"/>
            <a:chOff x="4175759" y="3136392"/>
            <a:chExt cx="4444365" cy="2708275"/>
          </a:xfrm>
        </p:grpSpPr>
        <p:sp>
          <p:nvSpPr>
            <p:cNvPr id="9" name="object 9"/>
            <p:cNvSpPr/>
            <p:nvPr/>
          </p:nvSpPr>
          <p:spPr>
            <a:xfrm>
              <a:off x="4543043" y="3136392"/>
              <a:ext cx="3656076" cy="495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492" y="3172968"/>
              <a:ext cx="3530599" cy="368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4666" y="3168269"/>
              <a:ext cx="3540125" cy="377825"/>
            </a:xfrm>
            <a:custGeom>
              <a:avLst/>
              <a:gdLst/>
              <a:ahLst/>
              <a:cxnLst/>
              <a:rect l="l" t="t" r="r" b="b"/>
              <a:pathLst>
                <a:path w="3540125" h="377825">
                  <a:moveTo>
                    <a:pt x="0" y="377825"/>
                  </a:moveTo>
                  <a:lnTo>
                    <a:pt x="3540125" y="377825"/>
                  </a:lnTo>
                  <a:lnTo>
                    <a:pt x="3540125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5759" y="4328160"/>
              <a:ext cx="4443984" cy="481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1954" y="4364228"/>
              <a:ext cx="4318000" cy="355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7128" y="4359402"/>
              <a:ext cx="4327525" cy="365125"/>
            </a:xfrm>
            <a:custGeom>
              <a:avLst/>
              <a:gdLst/>
              <a:ahLst/>
              <a:cxnLst/>
              <a:rect l="l" t="t" r="r" b="b"/>
              <a:pathLst>
                <a:path w="4327525" h="365125">
                  <a:moveTo>
                    <a:pt x="0" y="365125"/>
                  </a:moveTo>
                  <a:lnTo>
                    <a:pt x="4327525" y="365125"/>
                  </a:lnTo>
                  <a:lnTo>
                    <a:pt x="4327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79135" y="5414772"/>
              <a:ext cx="2145791" cy="4297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5711" y="5450205"/>
              <a:ext cx="2019299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0885" y="5445442"/>
              <a:ext cx="2028825" cy="314325"/>
            </a:xfrm>
            <a:custGeom>
              <a:avLst/>
              <a:gdLst/>
              <a:ahLst/>
              <a:cxnLst/>
              <a:rect l="l" t="t" r="r" b="b"/>
              <a:pathLst>
                <a:path w="2028825" h="314325">
                  <a:moveTo>
                    <a:pt x="0" y="314325"/>
                  </a:moveTo>
                  <a:lnTo>
                    <a:pt x="2028825" y="314325"/>
                  </a:lnTo>
                  <a:lnTo>
                    <a:pt x="20288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7878" y="4078351"/>
            <a:ext cx="5027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 </a:t>
            </a:r>
            <a:r>
              <a:rPr sz="4000" b="1" spc="-5" dirty="0">
                <a:solidFill>
                  <a:srgbClr val="CC9A1A"/>
                </a:solidFill>
                <a:latin typeface="Carlito"/>
                <a:cs typeface="Carlito"/>
              </a:rPr>
              <a:t>Object</a:t>
            </a:r>
            <a:r>
              <a:rPr sz="4000" b="1" spc="-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4000" b="1" spc="-15" dirty="0">
                <a:solidFill>
                  <a:srgbClr val="CC9A1A"/>
                </a:solidFill>
                <a:latin typeface="Carlito"/>
                <a:cs typeface="Carlito"/>
              </a:rPr>
              <a:t>Oriented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0408" y="6563664"/>
            <a:ext cx="198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</a:t>
            </a:r>
            <a:r>
              <a:rPr sz="1200" b="1" spc="-16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Tahani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Almanie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|</a:t>
            </a:r>
            <a:r>
              <a:rPr sz="1200" b="1" spc="-13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CSCI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5448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251" y="5970828"/>
            <a:ext cx="9124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1923" y="1220724"/>
              <a:ext cx="5841491" cy="4457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8500" y="1257300"/>
              <a:ext cx="5715000" cy="4330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3673" y="1252537"/>
              <a:ext cx="5724525" cy="4340225"/>
            </a:xfrm>
            <a:custGeom>
              <a:avLst/>
              <a:gdLst/>
              <a:ahLst/>
              <a:cxnLst/>
              <a:rect l="l" t="t" r="r" b="b"/>
              <a:pathLst>
                <a:path w="5724525" h="4340225">
                  <a:moveTo>
                    <a:pt x="0" y="4340225"/>
                  </a:moveTo>
                  <a:lnTo>
                    <a:pt x="5724525" y="4340225"/>
                  </a:lnTo>
                  <a:lnTo>
                    <a:pt x="5724525" y="0"/>
                  </a:lnTo>
                  <a:lnTo>
                    <a:pt x="0" y="0"/>
                  </a:lnTo>
                  <a:lnTo>
                    <a:pt x="0" y="43402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8911" y="5708903"/>
              <a:ext cx="2807208" cy="7193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5488" y="5744578"/>
              <a:ext cx="2680081" cy="594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0789" y="5739815"/>
              <a:ext cx="2689860" cy="603885"/>
            </a:xfrm>
            <a:custGeom>
              <a:avLst/>
              <a:gdLst/>
              <a:ahLst/>
              <a:cxnLst/>
              <a:rect l="l" t="t" r="r" b="b"/>
              <a:pathLst>
                <a:path w="2689859" h="603885">
                  <a:moveTo>
                    <a:pt x="0" y="603884"/>
                  </a:moveTo>
                  <a:lnTo>
                    <a:pt x="2689606" y="603884"/>
                  </a:lnTo>
                  <a:lnTo>
                    <a:pt x="2689606" y="0"/>
                  </a:lnTo>
                  <a:lnTo>
                    <a:pt x="0" y="0"/>
                  </a:lnTo>
                  <a:lnTo>
                    <a:pt x="0" y="6038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37226" y="231394"/>
            <a:ext cx="2534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55" dirty="0"/>
              <a:t> </a:t>
            </a:r>
            <a:r>
              <a:rPr spc="-5" dirty="0"/>
              <a:t>Classes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39210" y="5654141"/>
            <a:ext cx="876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Output</a:t>
            </a:r>
            <a:r>
              <a:rPr sz="1600" b="1" spc="-3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254" y="1593850"/>
            <a:ext cx="1474470" cy="62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Class</a:t>
            </a:r>
            <a:r>
              <a:rPr sz="1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variable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Class</a:t>
            </a:r>
            <a:r>
              <a:rPr sz="1400" spc="-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constructor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7226" y="231394"/>
            <a:ext cx="2534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55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176771"/>
            <a:ext cx="8832215" cy="24752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3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Built-in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class</a:t>
            </a:r>
            <a:r>
              <a:rPr sz="2200" b="1" spc="1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9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Carlito"/>
                <a:cs typeface="Carlito"/>
              </a:rPr>
              <a:t>getattr(obj, </a:t>
            </a:r>
            <a:r>
              <a:rPr sz="2000" b="1" dirty="0">
                <a:latin typeface="Carlito"/>
                <a:cs typeface="Carlito"/>
              </a:rPr>
              <a:t>name[, </a:t>
            </a:r>
            <a:r>
              <a:rPr sz="2000" b="1" spc="-5" dirty="0">
                <a:latin typeface="Carlito"/>
                <a:cs typeface="Carlito"/>
              </a:rPr>
              <a:t>default])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access the </a:t>
            </a:r>
            <a:r>
              <a:rPr sz="2000" spc="-10" dirty="0">
                <a:latin typeface="Carlito"/>
                <a:cs typeface="Carlito"/>
              </a:rPr>
              <a:t>attribute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object.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rlito"/>
                <a:cs typeface="Carlito"/>
              </a:rPr>
              <a:t>hasattr(obj,name)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check if an </a:t>
            </a:r>
            <a:r>
              <a:rPr sz="2000" spc="-10" dirty="0">
                <a:latin typeface="Carlito"/>
                <a:cs typeface="Carlito"/>
              </a:rPr>
              <a:t>attribute </a:t>
            </a:r>
            <a:r>
              <a:rPr sz="2000" spc="-15" dirty="0">
                <a:latin typeface="Carlito"/>
                <a:cs typeface="Carlito"/>
              </a:rPr>
              <a:t>exists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not.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rlito"/>
                <a:cs typeface="Carlito"/>
              </a:rPr>
              <a:t>setattr(obj,name,value)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attribute. </a:t>
            </a:r>
            <a:r>
              <a:rPr sz="2000" dirty="0">
                <a:latin typeface="Carlito"/>
                <a:cs typeface="Carlito"/>
              </a:rPr>
              <a:t>If </a:t>
            </a:r>
            <a:r>
              <a:rPr sz="2000" spc="-10" dirty="0">
                <a:latin typeface="Carlito"/>
                <a:cs typeface="Carlito"/>
              </a:rPr>
              <a:t>attribute </a:t>
            </a:r>
            <a:r>
              <a:rPr sz="2000" spc="-5" dirty="0">
                <a:latin typeface="Carlito"/>
                <a:cs typeface="Carlito"/>
              </a:rPr>
              <a:t>does not </a:t>
            </a:r>
            <a:r>
              <a:rPr sz="2000" spc="-15" dirty="0">
                <a:latin typeface="Carlito"/>
                <a:cs typeface="Carlito"/>
              </a:rPr>
              <a:t>exist, </a:t>
            </a:r>
            <a:r>
              <a:rPr sz="2000" dirty="0">
                <a:latin typeface="Carlito"/>
                <a:cs typeface="Carlito"/>
              </a:rPr>
              <a:t>then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it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would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created.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rlito"/>
                <a:cs typeface="Carlito"/>
              </a:rPr>
              <a:t>delattr(obj, </a:t>
            </a:r>
            <a:r>
              <a:rPr sz="2000" b="1" dirty="0">
                <a:latin typeface="Carlito"/>
                <a:cs typeface="Carlito"/>
              </a:rPr>
              <a:t>name)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delete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attribute.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076" y="4708397"/>
            <a:ext cx="9488170" cy="6616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9085" marR="5080" indent="-287020">
              <a:lnSpc>
                <a:spcPts val="2410"/>
              </a:lnSpc>
              <a:spcBef>
                <a:spcPts val="365"/>
              </a:spcBef>
              <a:buSzPct val="145454"/>
              <a:buFont typeface="Wingdings"/>
              <a:buChar char=""/>
              <a:tabLst>
                <a:tab pos="299720" algn="l"/>
                <a:tab pos="1821814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Data</a:t>
            </a:r>
            <a:r>
              <a:rPr sz="2200" b="1" spc="254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Hiding	</a:t>
            </a: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need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spc="-10" dirty="0">
                <a:latin typeface="Carlito"/>
                <a:cs typeface="Carlito"/>
              </a:rPr>
              <a:t>attributes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i="1" dirty="0">
                <a:latin typeface="Carlito"/>
                <a:cs typeface="Carlito"/>
              </a:rPr>
              <a:t>a </a:t>
            </a:r>
            <a:r>
              <a:rPr sz="2000" i="1" spc="-5" dirty="0">
                <a:latin typeface="Carlito"/>
                <a:cs typeface="Carlito"/>
              </a:rPr>
              <a:t>double </a:t>
            </a:r>
            <a:r>
              <a:rPr sz="2000" i="1" spc="-10" dirty="0">
                <a:latin typeface="Carlito"/>
                <a:cs typeface="Carlito"/>
              </a:rPr>
              <a:t>underscore </a:t>
            </a:r>
            <a:r>
              <a:rPr sz="2000" i="1" spc="-5" dirty="0">
                <a:latin typeface="Carlito"/>
                <a:cs typeface="Carlito"/>
              </a:rPr>
              <a:t>prefix</a:t>
            </a:r>
            <a:r>
              <a:rPr sz="2000" spc="-5" dirty="0">
                <a:latin typeface="Carlito"/>
                <a:cs typeface="Carlito"/>
              </a:rPr>
              <a:t>, and those  </a:t>
            </a:r>
            <a:r>
              <a:rPr sz="2000" spc="-10" dirty="0">
                <a:latin typeface="Carlito"/>
                <a:cs typeface="Carlito"/>
              </a:rPr>
              <a:t>attributes </a:t>
            </a:r>
            <a:r>
              <a:rPr sz="2000" dirty="0">
                <a:latin typeface="Carlito"/>
                <a:cs typeface="Carlito"/>
              </a:rPr>
              <a:t>then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not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directly visible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outsiders.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49167" y="3537203"/>
            <a:ext cx="6349365" cy="2331720"/>
            <a:chOff x="3249167" y="3537203"/>
            <a:chExt cx="6349365" cy="2331720"/>
          </a:xfrm>
        </p:grpSpPr>
        <p:sp>
          <p:nvSpPr>
            <p:cNvPr id="9" name="object 9"/>
            <p:cNvSpPr/>
            <p:nvPr/>
          </p:nvSpPr>
          <p:spPr>
            <a:xfrm>
              <a:off x="6210300" y="5273039"/>
              <a:ext cx="2260092" cy="5958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6748" y="5308930"/>
              <a:ext cx="2133600" cy="469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2050" y="5304167"/>
              <a:ext cx="2143125" cy="479425"/>
            </a:xfrm>
            <a:custGeom>
              <a:avLst/>
              <a:gdLst/>
              <a:ahLst/>
              <a:cxnLst/>
              <a:rect l="l" t="t" r="r" b="b"/>
              <a:pathLst>
                <a:path w="2143125" h="479425">
                  <a:moveTo>
                    <a:pt x="0" y="479424"/>
                  </a:moveTo>
                  <a:lnTo>
                    <a:pt x="2143125" y="479424"/>
                  </a:lnTo>
                  <a:lnTo>
                    <a:pt x="2143125" y="0"/>
                  </a:lnTo>
                  <a:lnTo>
                    <a:pt x="0" y="0"/>
                  </a:lnTo>
                  <a:lnTo>
                    <a:pt x="0" y="479424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9167" y="3537203"/>
              <a:ext cx="6348983" cy="989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85616" y="3573398"/>
              <a:ext cx="6223000" cy="863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80790" y="3568572"/>
              <a:ext cx="6232525" cy="873125"/>
            </a:xfrm>
            <a:custGeom>
              <a:avLst/>
              <a:gdLst/>
              <a:ahLst/>
              <a:cxnLst/>
              <a:rect l="l" t="t" r="r" b="b"/>
              <a:pathLst>
                <a:path w="6232525" h="873125">
                  <a:moveTo>
                    <a:pt x="0" y="873125"/>
                  </a:moveTo>
                  <a:lnTo>
                    <a:pt x="6232524" y="873125"/>
                  </a:lnTo>
                  <a:lnTo>
                    <a:pt x="6232524" y="0"/>
                  </a:lnTo>
                  <a:lnTo>
                    <a:pt x="0" y="0"/>
                  </a:lnTo>
                  <a:lnTo>
                    <a:pt x="0" y="873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6732" y="1104900"/>
              <a:ext cx="8139683" cy="5396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2800" y="1140942"/>
              <a:ext cx="8013700" cy="527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77973" y="1136180"/>
              <a:ext cx="8023225" cy="5280025"/>
            </a:xfrm>
            <a:custGeom>
              <a:avLst/>
              <a:gdLst/>
              <a:ahLst/>
              <a:cxnLst/>
              <a:rect l="l" t="t" r="r" b="b"/>
              <a:pathLst>
                <a:path w="8023225" h="5280025">
                  <a:moveTo>
                    <a:pt x="0" y="5280025"/>
                  </a:moveTo>
                  <a:lnTo>
                    <a:pt x="8023225" y="5280025"/>
                  </a:lnTo>
                  <a:lnTo>
                    <a:pt x="8023225" y="0"/>
                  </a:lnTo>
                  <a:lnTo>
                    <a:pt x="0" y="0"/>
                  </a:lnTo>
                  <a:lnTo>
                    <a:pt x="0" y="52800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46619" y="5849111"/>
              <a:ext cx="3770376" cy="5364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82688" y="5884671"/>
              <a:ext cx="3644519" cy="4114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77989" y="5879909"/>
              <a:ext cx="3654425" cy="421005"/>
            </a:xfrm>
            <a:custGeom>
              <a:avLst/>
              <a:gdLst/>
              <a:ahLst/>
              <a:cxnLst/>
              <a:rect l="l" t="t" r="r" b="b"/>
              <a:pathLst>
                <a:path w="3654425" h="421004">
                  <a:moveTo>
                    <a:pt x="0" y="421004"/>
                  </a:moveTo>
                  <a:lnTo>
                    <a:pt x="3654044" y="421004"/>
                  </a:lnTo>
                  <a:lnTo>
                    <a:pt x="3654044" y="0"/>
                  </a:lnTo>
                  <a:lnTo>
                    <a:pt x="0" y="0"/>
                  </a:lnTo>
                  <a:lnTo>
                    <a:pt x="0" y="4210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63490" y="231394"/>
            <a:ext cx="2880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85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9945" y="3980434"/>
            <a:ext cx="3236595" cy="112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Python </a:t>
            </a:r>
            <a:r>
              <a:rPr sz="4000" spc="-5" dirty="0"/>
              <a:t>vs.</a:t>
            </a:r>
            <a:r>
              <a:rPr sz="4000" spc="-75" dirty="0"/>
              <a:t> </a:t>
            </a:r>
            <a:r>
              <a:rPr sz="4000" spc="-40" dirty="0"/>
              <a:t>Java</a:t>
            </a:r>
            <a:endParaRPr sz="4000"/>
          </a:p>
          <a:p>
            <a:pPr marL="664210" algn="ctr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Code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30408" y="6563664"/>
            <a:ext cx="198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</a:t>
            </a:r>
            <a:r>
              <a:rPr sz="1200" b="1" spc="-16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Tahani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Almanie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|</a:t>
            </a:r>
            <a:r>
              <a:rPr sz="1200" b="1" spc="-13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CSCI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5448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251" y="5970828"/>
            <a:ext cx="9124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5832" y="1920239"/>
              <a:ext cx="4037076" cy="12298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1900" y="1955800"/>
              <a:ext cx="3911600" cy="1104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7073" y="1950973"/>
              <a:ext cx="3921125" cy="1114425"/>
            </a:xfrm>
            <a:custGeom>
              <a:avLst/>
              <a:gdLst/>
              <a:ahLst/>
              <a:cxnLst/>
              <a:rect l="l" t="t" r="r" b="b"/>
              <a:pathLst>
                <a:path w="3921125" h="1114425">
                  <a:moveTo>
                    <a:pt x="0" y="1114425"/>
                  </a:moveTo>
                  <a:lnTo>
                    <a:pt x="3921125" y="1114425"/>
                  </a:lnTo>
                  <a:lnTo>
                    <a:pt x="3921125" y="0"/>
                  </a:lnTo>
                  <a:lnTo>
                    <a:pt x="0" y="0"/>
                  </a:lnTo>
                  <a:lnTo>
                    <a:pt x="0" y="11144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7732" y="4421123"/>
              <a:ext cx="4165092" cy="1181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3800" y="4457700"/>
              <a:ext cx="4038600" cy="1054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8973" y="4452873"/>
              <a:ext cx="4048125" cy="1063625"/>
            </a:xfrm>
            <a:custGeom>
              <a:avLst/>
              <a:gdLst/>
              <a:ahLst/>
              <a:cxnLst/>
              <a:rect l="l" t="t" r="r" b="b"/>
              <a:pathLst>
                <a:path w="4048125" h="1063625">
                  <a:moveTo>
                    <a:pt x="0" y="1063625"/>
                  </a:moveTo>
                  <a:lnTo>
                    <a:pt x="4048125" y="1063625"/>
                  </a:lnTo>
                  <a:lnTo>
                    <a:pt x="4048125" y="0"/>
                  </a:lnTo>
                  <a:lnTo>
                    <a:pt x="0" y="0"/>
                  </a:lnTo>
                  <a:lnTo>
                    <a:pt x="0" y="10636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3340" y="2313432"/>
              <a:ext cx="2144268" cy="4815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08900" y="2349500"/>
              <a:ext cx="2019300" cy="355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04201" y="2344673"/>
              <a:ext cx="2028825" cy="365125"/>
            </a:xfrm>
            <a:custGeom>
              <a:avLst/>
              <a:gdLst/>
              <a:ahLst/>
              <a:cxnLst/>
              <a:rect l="l" t="t" r="r" b="b"/>
              <a:pathLst>
                <a:path w="2028825" h="365125">
                  <a:moveTo>
                    <a:pt x="0" y="365125"/>
                  </a:moveTo>
                  <a:lnTo>
                    <a:pt x="2028825" y="365125"/>
                  </a:lnTo>
                  <a:lnTo>
                    <a:pt x="20288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97140" y="4713732"/>
              <a:ext cx="2805683" cy="6080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32700" y="4749800"/>
              <a:ext cx="2679700" cy="482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8001" y="4745101"/>
              <a:ext cx="2689225" cy="492125"/>
            </a:xfrm>
            <a:custGeom>
              <a:avLst/>
              <a:gdLst/>
              <a:ahLst/>
              <a:cxnLst/>
              <a:rect l="l" t="t" r="r" b="b"/>
              <a:pathLst>
                <a:path w="2689225" h="492125">
                  <a:moveTo>
                    <a:pt x="0" y="492125"/>
                  </a:moveTo>
                  <a:lnTo>
                    <a:pt x="2689225" y="492125"/>
                  </a:lnTo>
                  <a:lnTo>
                    <a:pt x="2689225" y="0"/>
                  </a:lnTo>
                  <a:lnTo>
                    <a:pt x="0" y="0"/>
                  </a:lnTo>
                  <a:lnTo>
                    <a:pt x="0" y="492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0"/>
              </a:spcBef>
            </a:pPr>
            <a:r>
              <a:rPr dirty="0"/>
              <a:t>Python </a:t>
            </a:r>
            <a:r>
              <a:rPr spc="-10" dirty="0"/>
              <a:t>vs.</a:t>
            </a:r>
            <a:r>
              <a:rPr spc="-55" dirty="0"/>
              <a:t> </a:t>
            </a:r>
            <a:r>
              <a:rPr spc="-30" dirty="0"/>
              <a:t>Java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59076" y="1043648"/>
            <a:ext cx="1691005" cy="86233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Hello</a:t>
            </a:r>
            <a:r>
              <a:rPr sz="2200" b="1" spc="-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CC9A1A"/>
                </a:solidFill>
                <a:latin typeface="Carlito"/>
                <a:cs typeface="Carlito"/>
              </a:rPr>
              <a:t>World</a:t>
            </a:r>
            <a:endParaRPr sz="2200">
              <a:latin typeface="Carlito"/>
              <a:cs typeface="Carlito"/>
            </a:endParaRPr>
          </a:p>
          <a:p>
            <a:pPr marL="770890">
              <a:lnSpc>
                <a:spcPct val="100000"/>
              </a:lnSpc>
              <a:spcBef>
                <a:spcPts val="805"/>
              </a:spcBef>
            </a:pPr>
            <a:r>
              <a:rPr sz="1800" b="1" spc="-15" dirty="0">
                <a:latin typeface="Carlito"/>
                <a:cs typeface="Carlito"/>
              </a:rPr>
              <a:t>Java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38109" y="2015108"/>
            <a:ext cx="629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9076" y="3561969"/>
            <a:ext cx="2333625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String</a:t>
            </a:r>
            <a:r>
              <a:rPr sz="2200" b="1" spc="-6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Operations</a:t>
            </a:r>
            <a:endParaRPr sz="2200">
              <a:latin typeface="Carlito"/>
              <a:cs typeface="Carlito"/>
            </a:endParaRPr>
          </a:p>
          <a:p>
            <a:pPr marR="328295" algn="ctr">
              <a:lnSpc>
                <a:spcPct val="100000"/>
              </a:lnSpc>
              <a:spcBef>
                <a:spcPts val="1664"/>
              </a:spcBef>
            </a:pPr>
            <a:r>
              <a:rPr sz="1800" b="1" spc="-15" dirty="0">
                <a:latin typeface="Carlito"/>
                <a:cs typeface="Carlito"/>
              </a:rPr>
              <a:t>Java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99629" y="4428871"/>
            <a:ext cx="629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5061" y="231394"/>
            <a:ext cx="5160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000000"/>
                </a:solidFill>
                <a:latin typeface="Arial"/>
                <a:cs typeface="Arial"/>
              </a:rPr>
              <a:t>Interpreters </a:t>
            </a:r>
            <a:r>
              <a:rPr spc="-270" dirty="0">
                <a:solidFill>
                  <a:srgbClr val="000000"/>
                </a:solidFill>
                <a:latin typeface="Arial"/>
                <a:cs typeface="Arial"/>
              </a:rPr>
              <a:t>Versus</a:t>
            </a:r>
            <a:r>
              <a:rPr spc="-7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04" dirty="0">
                <a:solidFill>
                  <a:srgbClr val="000000"/>
                </a:solidFill>
                <a:latin typeface="Arial"/>
                <a:cs typeface="Arial"/>
              </a:rPr>
              <a:t>Compilers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2435" y="2169033"/>
            <a:ext cx="924750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1120" indent="-28702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4" dirty="0">
                <a:latin typeface="Arial"/>
                <a:cs typeface="Arial"/>
              </a:rPr>
              <a:t>The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first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thing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that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important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understand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about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Python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that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  </a:t>
            </a:r>
            <a:r>
              <a:rPr sz="2400" spc="-114" dirty="0">
                <a:latin typeface="Arial"/>
                <a:cs typeface="Arial"/>
              </a:rPr>
              <a:t>an </a:t>
            </a:r>
            <a:r>
              <a:rPr sz="2400" spc="-25" dirty="0">
                <a:latin typeface="Arial"/>
                <a:cs typeface="Arial"/>
              </a:rPr>
              <a:t>interpreted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CC9A1A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00" dirty="0">
                <a:latin typeface="Arial"/>
                <a:cs typeface="Arial"/>
              </a:rPr>
              <a:t>There are </a:t>
            </a:r>
            <a:r>
              <a:rPr sz="2400" spc="20" dirty="0">
                <a:latin typeface="Arial"/>
                <a:cs typeface="Arial"/>
              </a:rPr>
              <a:t>two </a:t>
            </a:r>
            <a:r>
              <a:rPr sz="2400" spc="-75" dirty="0">
                <a:latin typeface="Arial"/>
                <a:cs typeface="Arial"/>
              </a:rPr>
              <a:t>sorts </a:t>
            </a:r>
            <a:r>
              <a:rPr sz="2400" spc="15" dirty="0">
                <a:latin typeface="Arial"/>
                <a:cs typeface="Arial"/>
              </a:rPr>
              <a:t>of </a:t>
            </a:r>
            <a:r>
              <a:rPr sz="2400" spc="-45" dirty="0">
                <a:latin typeface="Arial"/>
                <a:cs typeface="Arial"/>
              </a:rPr>
              <a:t>programming </a:t>
            </a:r>
            <a:r>
              <a:rPr sz="2400" spc="-100" dirty="0">
                <a:latin typeface="Arial"/>
                <a:cs typeface="Arial"/>
              </a:rPr>
              <a:t>languages: </a:t>
            </a:r>
            <a:r>
              <a:rPr sz="2400" spc="-30" dirty="0">
                <a:latin typeface="Arial"/>
                <a:cs typeface="Arial"/>
              </a:rPr>
              <a:t>interpreted </a:t>
            </a:r>
            <a:r>
              <a:rPr sz="2400" spc="-130" dirty="0">
                <a:latin typeface="Arial"/>
                <a:cs typeface="Arial"/>
              </a:rPr>
              <a:t>ones </a:t>
            </a:r>
            <a:r>
              <a:rPr sz="2400" spc="-95" dirty="0">
                <a:latin typeface="Arial"/>
                <a:cs typeface="Arial"/>
              </a:rPr>
              <a:t>and  </a:t>
            </a:r>
            <a:r>
              <a:rPr sz="2400" spc="-55" dirty="0">
                <a:latin typeface="Arial"/>
                <a:cs typeface="Arial"/>
              </a:rPr>
              <a:t>compiled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ones.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compiled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language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what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you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probably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used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if  </a:t>
            </a:r>
            <a:r>
              <a:rPr sz="2400" spc="-70" dirty="0">
                <a:latin typeface="Arial"/>
                <a:cs typeface="Arial"/>
              </a:rPr>
              <a:t>you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have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done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any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programming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past.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CC9A1A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25" dirty="0">
                <a:latin typeface="Arial"/>
                <a:cs typeface="Arial"/>
              </a:rPr>
              <a:t>process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for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compiled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language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as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7439" y="2427732"/>
              <a:ext cx="5180075" cy="2412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3000" y="2463800"/>
              <a:ext cx="5054600" cy="2286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08301" y="2458973"/>
              <a:ext cx="5064125" cy="2295525"/>
            </a:xfrm>
            <a:custGeom>
              <a:avLst/>
              <a:gdLst/>
              <a:ahLst/>
              <a:cxnLst/>
              <a:rect l="l" t="t" r="r" b="b"/>
              <a:pathLst>
                <a:path w="5064125" h="2295525">
                  <a:moveTo>
                    <a:pt x="0" y="2295525"/>
                  </a:moveTo>
                  <a:lnTo>
                    <a:pt x="5064125" y="2295525"/>
                  </a:lnTo>
                  <a:lnTo>
                    <a:pt x="5064125" y="0"/>
                  </a:lnTo>
                  <a:lnTo>
                    <a:pt x="0" y="0"/>
                  </a:lnTo>
                  <a:lnTo>
                    <a:pt x="0" y="22955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63940" y="2987039"/>
              <a:ext cx="1815083" cy="12176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99500" y="3022600"/>
              <a:ext cx="1689100" cy="1092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94801" y="3017773"/>
              <a:ext cx="1698625" cy="1101725"/>
            </a:xfrm>
            <a:custGeom>
              <a:avLst/>
              <a:gdLst/>
              <a:ahLst/>
              <a:cxnLst/>
              <a:rect l="l" t="t" r="r" b="b"/>
              <a:pathLst>
                <a:path w="1698625" h="1101725">
                  <a:moveTo>
                    <a:pt x="0" y="1101725"/>
                  </a:moveTo>
                  <a:lnTo>
                    <a:pt x="1698625" y="1101725"/>
                  </a:lnTo>
                  <a:lnTo>
                    <a:pt x="1698625" y="0"/>
                  </a:lnTo>
                  <a:lnTo>
                    <a:pt x="0" y="0"/>
                  </a:lnTo>
                  <a:lnTo>
                    <a:pt x="0" y="11017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0"/>
              </a:spcBef>
            </a:pPr>
            <a:r>
              <a:rPr dirty="0"/>
              <a:t>Python </a:t>
            </a:r>
            <a:r>
              <a:rPr spc="-10" dirty="0"/>
              <a:t>vs.</a:t>
            </a:r>
            <a:r>
              <a:rPr spc="-55" dirty="0"/>
              <a:t> </a:t>
            </a:r>
            <a:r>
              <a:rPr spc="-30" dirty="0"/>
              <a:t>Java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59076" y="1333880"/>
            <a:ext cx="1577975" cy="106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Collections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Carlito"/>
              <a:cs typeface="Carlito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latin typeface="Carlito"/>
                <a:cs typeface="Carlito"/>
              </a:rPr>
              <a:t>Java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8709" y="2701289"/>
            <a:ext cx="629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885444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8733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8023" y="1487424"/>
              <a:ext cx="4381500" cy="5155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0" y="1524000"/>
              <a:ext cx="4254500" cy="502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9773" y="1519237"/>
              <a:ext cx="4264025" cy="5038725"/>
            </a:xfrm>
            <a:custGeom>
              <a:avLst/>
              <a:gdLst/>
              <a:ahLst/>
              <a:cxnLst/>
              <a:rect l="l" t="t" r="r" b="b"/>
              <a:pathLst>
                <a:path w="4264025" h="5038725">
                  <a:moveTo>
                    <a:pt x="0" y="5038725"/>
                  </a:moveTo>
                  <a:lnTo>
                    <a:pt x="4264025" y="5038725"/>
                  </a:lnTo>
                  <a:lnTo>
                    <a:pt x="4264025" y="0"/>
                  </a:lnTo>
                  <a:lnTo>
                    <a:pt x="0" y="0"/>
                  </a:lnTo>
                  <a:lnTo>
                    <a:pt x="0" y="50387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0"/>
              </a:spcBef>
            </a:pPr>
            <a:r>
              <a:rPr dirty="0"/>
              <a:t>Python </a:t>
            </a:r>
            <a:r>
              <a:rPr spc="-10" dirty="0"/>
              <a:t>vs.</a:t>
            </a:r>
            <a:r>
              <a:rPr spc="-55" dirty="0"/>
              <a:t> </a:t>
            </a:r>
            <a:r>
              <a:rPr spc="-30" dirty="0"/>
              <a:t>Java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59076" y="863854"/>
            <a:ext cx="2769870" cy="64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Class and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Inheritance</a:t>
            </a:r>
            <a:endParaRPr sz="2200">
              <a:latin typeface="Carlito"/>
              <a:cs typeface="Carlito"/>
            </a:endParaRPr>
          </a:p>
          <a:p>
            <a:pPr marL="834390">
              <a:lnSpc>
                <a:spcPct val="100000"/>
              </a:lnSpc>
              <a:spcBef>
                <a:spcPts val="105"/>
              </a:spcBef>
            </a:pPr>
            <a:r>
              <a:rPr sz="1800" b="1" spc="-15" dirty="0">
                <a:latin typeface="Carlito"/>
                <a:cs typeface="Carlito"/>
              </a:rPr>
              <a:t>Java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4782" y="2231262"/>
            <a:ext cx="629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04176" y="2535935"/>
            <a:ext cx="3770629" cy="3519170"/>
            <a:chOff x="7504176" y="2535935"/>
            <a:chExt cx="3770629" cy="3519170"/>
          </a:xfrm>
        </p:grpSpPr>
        <p:sp>
          <p:nvSpPr>
            <p:cNvPr id="12" name="object 12"/>
            <p:cNvSpPr/>
            <p:nvPr/>
          </p:nvSpPr>
          <p:spPr>
            <a:xfrm>
              <a:off x="7504176" y="2535935"/>
              <a:ext cx="3770376" cy="3070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40244" y="2571241"/>
              <a:ext cx="3644900" cy="2946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5418" y="2566415"/>
              <a:ext cx="3654425" cy="2955925"/>
            </a:xfrm>
            <a:custGeom>
              <a:avLst/>
              <a:gdLst/>
              <a:ahLst/>
              <a:cxnLst/>
              <a:rect l="l" t="t" r="r" b="b"/>
              <a:pathLst>
                <a:path w="3654425" h="2955925">
                  <a:moveTo>
                    <a:pt x="0" y="2955925"/>
                  </a:moveTo>
                  <a:lnTo>
                    <a:pt x="3654425" y="2955925"/>
                  </a:lnTo>
                  <a:lnTo>
                    <a:pt x="3654425" y="0"/>
                  </a:lnTo>
                  <a:lnTo>
                    <a:pt x="0" y="0"/>
                  </a:lnTo>
                  <a:lnTo>
                    <a:pt x="0" y="29559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21168" y="5663183"/>
              <a:ext cx="3148583" cy="3916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57744" y="5698604"/>
              <a:ext cx="3022600" cy="266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52918" y="5693841"/>
              <a:ext cx="3032125" cy="276225"/>
            </a:xfrm>
            <a:custGeom>
              <a:avLst/>
              <a:gdLst/>
              <a:ahLst/>
              <a:cxnLst/>
              <a:rect l="l" t="t" r="r" b="b"/>
              <a:pathLst>
                <a:path w="3032125" h="276225">
                  <a:moveTo>
                    <a:pt x="0" y="276225"/>
                  </a:moveTo>
                  <a:lnTo>
                    <a:pt x="3032125" y="276225"/>
                  </a:lnTo>
                  <a:lnTo>
                    <a:pt x="3032125" y="0"/>
                  </a:lnTo>
                  <a:lnTo>
                    <a:pt x="0" y="0"/>
                  </a:lnTo>
                  <a:lnTo>
                    <a:pt x="0" y="276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55483" y="5678830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1506" y="4078351"/>
            <a:ext cx="4195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 </a:t>
            </a:r>
            <a:r>
              <a:rPr sz="4000" b="1" spc="-10" dirty="0">
                <a:solidFill>
                  <a:srgbClr val="CC9A1A"/>
                </a:solidFill>
                <a:latin typeface="Carlito"/>
                <a:cs typeface="Carlito"/>
              </a:rPr>
              <a:t>Useful</a:t>
            </a: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4000" b="1" spc="-75" dirty="0">
                <a:solidFill>
                  <a:srgbClr val="CC9A1A"/>
                </a:solidFill>
                <a:latin typeface="Carlito"/>
                <a:cs typeface="Carlito"/>
              </a:rPr>
              <a:t>Tools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0408" y="6563664"/>
            <a:ext cx="198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</a:t>
            </a:r>
            <a:r>
              <a:rPr sz="1200" b="1" spc="-16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Tahani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Almanie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|</a:t>
            </a:r>
            <a:r>
              <a:rPr sz="1200" b="1" spc="-13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CSCI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5448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251" y="5970828"/>
            <a:ext cx="9124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3446" y="231394"/>
            <a:ext cx="20599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Useful</a:t>
            </a:r>
            <a:r>
              <a:rPr spc="-90" dirty="0"/>
              <a:t> </a:t>
            </a:r>
            <a:r>
              <a:rPr spc="-55" dirty="0"/>
              <a:t>Tools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276" y="1758822"/>
            <a:ext cx="3415665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143750"/>
              <a:buFont typeface="Wingdings"/>
              <a:buChar char=""/>
              <a:tabLst>
                <a:tab pos="299720" algn="l"/>
              </a:tabLst>
            </a:pPr>
            <a:r>
              <a:rPr sz="2400" b="1" dirty="0">
                <a:solidFill>
                  <a:srgbClr val="CC9A1A"/>
                </a:solidFill>
                <a:latin typeface="Carlito"/>
                <a:cs typeface="Carlito"/>
              </a:rPr>
              <a:t>Python</a:t>
            </a:r>
            <a:r>
              <a:rPr sz="2400" b="1" spc="1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C9A1A"/>
                </a:solidFill>
                <a:latin typeface="Carlito"/>
                <a:cs typeface="Carlito"/>
              </a:rPr>
              <a:t>IDEs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100"/>
              </a:lnSpc>
              <a:spcBef>
                <a:spcPts val="125"/>
              </a:spcBef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5" dirty="0">
                <a:latin typeface="Carlito"/>
                <a:cs typeface="Carlito"/>
              </a:rPr>
              <a:t>Vim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10" dirty="0">
                <a:latin typeface="Carlito"/>
                <a:cs typeface="Carlito"/>
              </a:rPr>
              <a:t>Eclipse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PyDev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5" dirty="0">
                <a:latin typeface="Carlito"/>
                <a:cs typeface="Carlito"/>
              </a:rPr>
              <a:t>Sublime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65" dirty="0">
                <a:latin typeface="Carlito"/>
                <a:cs typeface="Carlito"/>
              </a:rPr>
              <a:t>Text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5" dirty="0">
                <a:latin typeface="Carlito"/>
                <a:cs typeface="Carlito"/>
              </a:rPr>
              <a:t>Emacs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15" dirty="0">
                <a:latin typeface="Carlito"/>
                <a:cs typeface="Carlito"/>
              </a:rPr>
              <a:t>Komodo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Edit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100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dirty="0">
                <a:latin typeface="Carlito"/>
                <a:cs typeface="Carlito"/>
              </a:rPr>
              <a:t>PyCharm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3446" y="231394"/>
            <a:ext cx="20599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Useful</a:t>
            </a:r>
            <a:r>
              <a:rPr spc="-90" dirty="0"/>
              <a:t> </a:t>
            </a:r>
            <a:r>
              <a:rPr spc="-55" dirty="0"/>
              <a:t>Tools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276" y="1758822"/>
            <a:ext cx="3495675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143750"/>
              <a:buFont typeface="Wingdings"/>
              <a:buChar char=""/>
              <a:tabLst>
                <a:tab pos="299720" algn="l"/>
              </a:tabLst>
            </a:pPr>
            <a:r>
              <a:rPr sz="2400" b="1" dirty="0">
                <a:solidFill>
                  <a:srgbClr val="CC9A1A"/>
                </a:solidFill>
                <a:latin typeface="Carlito"/>
                <a:cs typeface="Carlito"/>
              </a:rPr>
              <a:t>Python </a:t>
            </a:r>
            <a:r>
              <a:rPr sz="2400" b="1" spc="-35" dirty="0">
                <a:solidFill>
                  <a:srgbClr val="CC9A1A"/>
                </a:solidFill>
                <a:latin typeface="Carlito"/>
                <a:cs typeface="Carlito"/>
              </a:rPr>
              <a:t>Web</a:t>
            </a:r>
            <a:r>
              <a:rPr sz="2400" b="1" spc="-7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C9A1A"/>
                </a:solidFill>
                <a:latin typeface="Carlito"/>
                <a:cs typeface="Carlito"/>
              </a:rPr>
              <a:t>Frameworks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100"/>
              </a:lnSpc>
              <a:spcBef>
                <a:spcPts val="125"/>
              </a:spcBef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10" dirty="0">
                <a:latin typeface="Carlito"/>
                <a:cs typeface="Carlito"/>
              </a:rPr>
              <a:t>Django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5" dirty="0">
                <a:latin typeface="Carlito"/>
                <a:cs typeface="Carlito"/>
              </a:rPr>
              <a:t>Flask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dirty="0">
                <a:latin typeface="Carlito"/>
                <a:cs typeface="Carlito"/>
              </a:rPr>
              <a:t>Pylons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5" dirty="0">
                <a:latin typeface="Carlito"/>
                <a:cs typeface="Carlito"/>
              </a:rPr>
              <a:t>Pyramid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25" dirty="0">
                <a:latin typeface="Carlito"/>
                <a:cs typeface="Carlito"/>
              </a:rPr>
              <a:t>TurboGears</a:t>
            </a:r>
            <a:endParaRPr sz="2400">
              <a:latin typeface="Carlito"/>
              <a:cs typeface="Carlito"/>
            </a:endParaRPr>
          </a:p>
          <a:p>
            <a:pPr marL="1099185" lvl="1" indent="-172720">
              <a:lnSpc>
                <a:spcPts val="4100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sz="2400" spc="-20" dirty="0">
                <a:latin typeface="Carlito"/>
                <a:cs typeface="Carlito"/>
              </a:rPr>
              <a:t>Web2py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5308" y="4078351"/>
            <a:ext cx="4001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CC9A1A"/>
                </a:solidFill>
                <a:latin typeface="Carlito"/>
                <a:cs typeface="Carlito"/>
              </a:rPr>
              <a:t>Who </a:t>
            </a: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Uses</a:t>
            </a:r>
            <a:r>
              <a:rPr sz="4000" b="1" spc="-4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Python?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0408" y="6563664"/>
            <a:ext cx="198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By</a:t>
            </a:r>
            <a:r>
              <a:rPr sz="1200" b="1" spc="-16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Tahani</a:t>
            </a:r>
            <a:r>
              <a:rPr sz="1200" b="1" spc="-14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Almanie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|</a:t>
            </a:r>
            <a:r>
              <a:rPr sz="1200" b="1" spc="-135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CSCI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5448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251" y="5970828"/>
            <a:ext cx="9124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Ripal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24350" y="231394"/>
            <a:ext cx="4361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Organizations </a:t>
            </a:r>
            <a:r>
              <a:rPr dirty="0"/>
              <a:t>Use</a:t>
            </a:r>
            <a:r>
              <a:rPr spc="-50" dirty="0"/>
              <a:t> </a:t>
            </a:r>
            <a:r>
              <a:rPr dirty="0"/>
              <a:t>Python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647266"/>
            <a:ext cx="6753225" cy="325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35" dirty="0">
                <a:solidFill>
                  <a:srgbClr val="CC9A1A"/>
                </a:solidFill>
                <a:latin typeface="Carlito"/>
                <a:cs typeface="Carlito"/>
              </a:rPr>
              <a:t>Web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Development </a:t>
            </a:r>
            <a:r>
              <a:rPr sz="2200" spc="-5" dirty="0">
                <a:latin typeface="Carlito"/>
                <a:cs typeface="Carlito"/>
              </a:rPr>
              <a:t>:Google,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Yahoo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Games </a:t>
            </a:r>
            <a:r>
              <a:rPr sz="2200" spc="-15" dirty="0">
                <a:latin typeface="Carlito"/>
                <a:cs typeface="Carlito"/>
              </a:rPr>
              <a:t>:Battlefield </a:t>
            </a:r>
            <a:r>
              <a:rPr sz="2200" spc="-5" dirty="0">
                <a:latin typeface="Carlito"/>
                <a:cs typeface="Carlito"/>
              </a:rPr>
              <a:t>2, </a:t>
            </a:r>
            <a:r>
              <a:rPr sz="2200" spc="-15" dirty="0">
                <a:latin typeface="Carlito"/>
                <a:cs typeface="Carlito"/>
              </a:rPr>
              <a:t>Crystal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Space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Graphics </a:t>
            </a:r>
            <a:r>
              <a:rPr sz="2200" spc="-20" dirty="0">
                <a:latin typeface="Carlito"/>
                <a:cs typeface="Carlito"/>
              </a:rPr>
              <a:t>:Walt </a:t>
            </a:r>
            <a:r>
              <a:rPr sz="2200" spc="-10" dirty="0">
                <a:latin typeface="Carlito"/>
                <a:cs typeface="Carlito"/>
              </a:rPr>
              <a:t>Disney </a:t>
            </a:r>
            <a:r>
              <a:rPr sz="2200" spc="-20" dirty="0">
                <a:latin typeface="Carlito"/>
                <a:cs typeface="Carlito"/>
              </a:rPr>
              <a:t>Feature </a:t>
            </a:r>
            <a:r>
              <a:rPr sz="2200" spc="-5" dirty="0">
                <a:latin typeface="Carlito"/>
                <a:cs typeface="Carlito"/>
              </a:rPr>
              <a:t>Animation, Blender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3D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Science </a:t>
            </a:r>
            <a:r>
              <a:rPr sz="2200" spc="-5" dirty="0">
                <a:latin typeface="Carlito"/>
                <a:cs typeface="Carlito"/>
              </a:rPr>
              <a:t>:National </a:t>
            </a:r>
            <a:r>
              <a:rPr sz="2200" spc="-20" dirty="0">
                <a:latin typeface="Carlito"/>
                <a:cs typeface="Carlito"/>
              </a:rPr>
              <a:t>Weather </a:t>
            </a:r>
            <a:r>
              <a:rPr sz="2200" spc="-5" dirty="0">
                <a:latin typeface="Carlito"/>
                <a:cs typeface="Carlito"/>
              </a:rPr>
              <a:t>Service, NASA, Applied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Maths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25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Software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Development </a:t>
            </a:r>
            <a:r>
              <a:rPr sz="2200" spc="-5" dirty="0">
                <a:latin typeface="Carlito"/>
                <a:cs typeface="Carlito"/>
              </a:rPr>
              <a:t>:Nokia, </a:t>
            </a:r>
            <a:r>
              <a:rPr sz="2200" spc="-20" dirty="0">
                <a:latin typeface="Carlito"/>
                <a:cs typeface="Carlito"/>
              </a:rPr>
              <a:t>Red </a:t>
            </a:r>
            <a:r>
              <a:rPr sz="2200" spc="-10" dirty="0">
                <a:latin typeface="Carlito"/>
                <a:cs typeface="Carlito"/>
              </a:rPr>
              <a:t>Hat,</a:t>
            </a:r>
            <a:r>
              <a:rPr sz="2200" spc="1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IBM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Education </a:t>
            </a:r>
            <a:r>
              <a:rPr sz="2200" spc="-10" dirty="0">
                <a:latin typeface="Carlito"/>
                <a:cs typeface="Carlito"/>
              </a:rPr>
              <a:t>:University </a:t>
            </a:r>
            <a:r>
              <a:rPr sz="2200" spc="-5" dirty="0">
                <a:latin typeface="Carlito"/>
                <a:cs typeface="Carlito"/>
              </a:rPr>
              <a:t>of California-Irvine,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SchoolTool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Government </a:t>
            </a:r>
            <a:r>
              <a:rPr sz="2200" spc="-5" dirty="0">
                <a:latin typeface="Carlito"/>
                <a:cs typeface="Carlito"/>
              </a:rPr>
              <a:t>:The </a:t>
            </a:r>
            <a:r>
              <a:rPr sz="2200" spc="-10" dirty="0">
                <a:latin typeface="Carlito"/>
                <a:cs typeface="Carlito"/>
              </a:rPr>
              <a:t>USA </a:t>
            </a:r>
            <a:r>
              <a:rPr sz="2200" spc="-15" dirty="0">
                <a:latin typeface="Carlito"/>
                <a:cs typeface="Carlito"/>
              </a:rPr>
              <a:t>Central </a:t>
            </a:r>
            <a:r>
              <a:rPr sz="2200" spc="-10" dirty="0">
                <a:latin typeface="Carlito"/>
                <a:cs typeface="Carlito"/>
              </a:rPr>
              <a:t>Intelligence Agency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(CIA)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7934" y="275031"/>
            <a:ext cx="1873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25" dirty="0">
                <a:uFill>
                  <a:solidFill>
                    <a:srgbClr val="CC9A1A"/>
                  </a:solidFill>
                </a:uFill>
              </a:rPr>
              <a:t>References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1164" y="1053160"/>
            <a:ext cx="9095105" cy="509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Font typeface="Carlito"/>
              <a:buAutoNum type="arabicPlain"/>
              <a:tabLst>
                <a:tab pos="330200" algn="l"/>
              </a:tabLst>
            </a:pPr>
            <a:r>
              <a:rPr sz="1800" spc="-5" dirty="0">
                <a:latin typeface="Carlito"/>
                <a:cs typeface="Carlito"/>
              </a:rPr>
              <a:t>Python-course.eu, </a:t>
            </a:r>
            <a:r>
              <a:rPr sz="1800" dirty="0">
                <a:latin typeface="Carlito"/>
                <a:cs typeface="Carlito"/>
              </a:rPr>
              <a:t>'Python3 </a:t>
            </a:r>
            <a:r>
              <a:rPr sz="1800" spc="-20" dirty="0">
                <a:latin typeface="Carlito"/>
                <a:cs typeface="Carlito"/>
              </a:rPr>
              <a:t>Tutorial: </a:t>
            </a:r>
            <a:r>
              <a:rPr sz="1800" dirty="0">
                <a:latin typeface="Carlito"/>
                <a:cs typeface="Carlito"/>
              </a:rPr>
              <a:t>Python </a:t>
            </a:r>
            <a:r>
              <a:rPr sz="1800" spc="-10" dirty="0">
                <a:latin typeface="Carlito"/>
                <a:cs typeface="Carlito"/>
              </a:rPr>
              <a:t>Online Course', </a:t>
            </a:r>
            <a:r>
              <a:rPr sz="1800" spc="-5" dirty="0">
                <a:latin typeface="Carlito"/>
                <a:cs typeface="Carlito"/>
              </a:rPr>
              <a:t>2015. [Online].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Available: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3"/>
              </a:rPr>
              <a:t>http://www.python-course.eu/python3_course.php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 marR="2458085">
              <a:lnSpc>
                <a:spcPct val="100000"/>
              </a:lnSpc>
              <a:buClr>
                <a:srgbClr val="CC9A1A"/>
              </a:buClr>
              <a:buFont typeface="Carlito"/>
              <a:buAutoNum type="arabicPlain" startAt="2"/>
              <a:tabLst>
                <a:tab pos="330200" algn="l"/>
              </a:tabLst>
            </a:pPr>
            <a:r>
              <a:rPr sz="1800" spc="-15" dirty="0">
                <a:latin typeface="Carlito"/>
                <a:cs typeface="Carlito"/>
                <a:hlinkClick r:id="rId4"/>
              </a:rPr>
              <a:t>www.tutorialspoint.com, </a:t>
            </a:r>
            <a:r>
              <a:rPr sz="1800" dirty="0">
                <a:latin typeface="Carlito"/>
                <a:cs typeface="Carlito"/>
              </a:rPr>
              <a:t>'Python </a:t>
            </a:r>
            <a:r>
              <a:rPr sz="1800" spc="-5" dirty="0">
                <a:latin typeface="Carlito"/>
                <a:cs typeface="Carlito"/>
              </a:rPr>
              <a:t>tutorial', </a:t>
            </a:r>
            <a:r>
              <a:rPr sz="1800" dirty="0">
                <a:latin typeface="Carlito"/>
                <a:cs typeface="Carlito"/>
              </a:rPr>
              <a:t>2015. </a:t>
            </a:r>
            <a:r>
              <a:rPr sz="1800" spc="-5" dirty="0">
                <a:latin typeface="Carlito"/>
                <a:cs typeface="Carlito"/>
              </a:rPr>
              <a:t>[Online]. </a:t>
            </a:r>
            <a:r>
              <a:rPr sz="1800" spc="-10" dirty="0">
                <a:latin typeface="Carlito"/>
                <a:cs typeface="Carlito"/>
              </a:rPr>
              <a:t>Available: </a:t>
            </a: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5"/>
              </a:rPr>
              <a:t> http://www.tutorialspoint.com/python/index.htm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A1A"/>
              </a:buClr>
              <a:buFont typeface="Carlito"/>
              <a:buAutoNum type="arabicPlain" startAt="2"/>
            </a:pPr>
            <a:endParaRPr sz="1750">
              <a:latin typeface="Carlito"/>
              <a:cs typeface="Carlito"/>
            </a:endParaRPr>
          </a:p>
          <a:p>
            <a:pPr marL="12700" marR="2265680">
              <a:lnSpc>
                <a:spcPct val="100000"/>
              </a:lnSpc>
              <a:buClr>
                <a:srgbClr val="CC9A1A"/>
              </a:buClr>
              <a:buFont typeface="Carlito"/>
              <a:buAutoNum type="arabicPlain" startAt="2"/>
              <a:tabLst>
                <a:tab pos="330200" algn="l"/>
              </a:tabLst>
            </a:pPr>
            <a:r>
              <a:rPr sz="1800" spc="-5" dirty="0">
                <a:latin typeface="Carlito"/>
                <a:cs typeface="Carlito"/>
              </a:rPr>
              <a:t>Wikipedia, </a:t>
            </a:r>
            <a:r>
              <a:rPr sz="1800" spc="-10" dirty="0">
                <a:latin typeface="Carlito"/>
                <a:cs typeface="Carlito"/>
              </a:rPr>
              <a:t>'History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Python', 2015. </a:t>
            </a:r>
            <a:r>
              <a:rPr sz="1800" spc="-5" dirty="0">
                <a:latin typeface="Carlito"/>
                <a:cs typeface="Carlito"/>
              </a:rPr>
              <a:t>[Online]. </a:t>
            </a:r>
            <a:r>
              <a:rPr sz="1800" spc="-10" dirty="0">
                <a:latin typeface="Carlito"/>
                <a:cs typeface="Carlito"/>
              </a:rPr>
              <a:t>Available: </a:t>
            </a: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6"/>
              </a:rPr>
              <a:t> https://en.wikipedia.org/wiki/History_of_Python#Version_release_dates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A1A"/>
              </a:buClr>
              <a:buFont typeface="Carlito"/>
              <a:buAutoNum type="arabicPlain" startAt="2"/>
            </a:pPr>
            <a:endParaRPr sz="1750">
              <a:latin typeface="Carlito"/>
              <a:cs typeface="Carlito"/>
            </a:endParaRPr>
          </a:p>
          <a:p>
            <a:pPr marL="329565" indent="-317500">
              <a:lnSpc>
                <a:spcPct val="100000"/>
              </a:lnSpc>
              <a:buClr>
                <a:srgbClr val="CC9A1A"/>
              </a:buClr>
              <a:buFont typeface="Carlito"/>
              <a:buAutoNum type="arabicPlain" startAt="2"/>
              <a:tabLst>
                <a:tab pos="330200" algn="l"/>
              </a:tabLst>
            </a:pPr>
            <a:r>
              <a:rPr sz="1800" spc="-5" dirty="0">
                <a:latin typeface="Carlito"/>
                <a:cs typeface="Carlito"/>
              </a:rPr>
              <a:t>Docs.python.org, 'What's New </a:t>
            </a:r>
            <a:r>
              <a:rPr sz="1800" dirty="0">
                <a:latin typeface="Carlito"/>
                <a:cs typeface="Carlito"/>
              </a:rPr>
              <a:t>In Python </a:t>
            </a:r>
            <a:r>
              <a:rPr sz="1800" spc="-35" dirty="0">
                <a:latin typeface="Carlito"/>
                <a:cs typeface="Carlito"/>
              </a:rPr>
              <a:t>3.0’, </a:t>
            </a:r>
            <a:r>
              <a:rPr sz="1800" dirty="0">
                <a:latin typeface="Carlito"/>
                <a:cs typeface="Carlito"/>
              </a:rPr>
              <a:t>2015. </a:t>
            </a:r>
            <a:r>
              <a:rPr sz="1800" spc="-5" dirty="0">
                <a:latin typeface="Carlito"/>
                <a:cs typeface="Carlito"/>
              </a:rPr>
              <a:t>[Online].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Available: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7"/>
              </a:rPr>
              <a:t>https://docs.python.org/3/whatsnew/3.0.html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 marR="10160">
              <a:lnSpc>
                <a:spcPct val="100000"/>
              </a:lnSpc>
              <a:buClr>
                <a:srgbClr val="CC9A1A"/>
              </a:buClr>
              <a:buFont typeface="Carlito"/>
              <a:buAutoNum type="arabicPlain" startAt="5"/>
              <a:tabLst>
                <a:tab pos="330200" algn="l"/>
              </a:tabLst>
            </a:pPr>
            <a:r>
              <a:rPr sz="1800" spc="-10" dirty="0">
                <a:latin typeface="Carlito"/>
                <a:cs typeface="Carlito"/>
              </a:rPr>
              <a:t>Sebastianraschka.com, </a:t>
            </a:r>
            <a:r>
              <a:rPr sz="1800" dirty="0">
                <a:latin typeface="Carlito"/>
                <a:cs typeface="Carlito"/>
              </a:rPr>
              <a:t>'Python 2.7.x and Python 3.x </a:t>
            </a:r>
            <a:r>
              <a:rPr sz="1800" spc="-25" dirty="0">
                <a:latin typeface="Carlito"/>
                <a:cs typeface="Carlito"/>
              </a:rPr>
              <a:t>key </a:t>
            </a:r>
            <a:r>
              <a:rPr sz="1800" spc="-10" dirty="0">
                <a:latin typeface="Carlito"/>
                <a:cs typeface="Carlito"/>
              </a:rPr>
              <a:t>differences', </a:t>
            </a:r>
            <a:r>
              <a:rPr sz="1800" dirty="0">
                <a:latin typeface="Carlito"/>
                <a:cs typeface="Carlito"/>
              </a:rPr>
              <a:t>2015. </a:t>
            </a:r>
            <a:r>
              <a:rPr sz="1800" spc="-5" dirty="0">
                <a:latin typeface="Carlito"/>
                <a:cs typeface="Carlito"/>
              </a:rPr>
              <a:t>[Online]. </a:t>
            </a:r>
            <a:r>
              <a:rPr sz="1800" spc="-10" dirty="0">
                <a:latin typeface="Carlito"/>
                <a:cs typeface="Carlito"/>
              </a:rPr>
              <a:t>Available: </a:t>
            </a: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8"/>
              </a:rPr>
              <a:t> http://sebastianraschka.com/Articles/2014_python_2_3_key_diff.html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A1A"/>
              </a:buClr>
              <a:buFont typeface="Carlito"/>
              <a:buAutoNum type="arabicPlain" startAt="5"/>
            </a:pPr>
            <a:endParaRPr sz="1750">
              <a:latin typeface="Carlito"/>
              <a:cs typeface="Carlito"/>
            </a:endParaRPr>
          </a:p>
          <a:p>
            <a:pPr marL="12700" marR="286385">
              <a:lnSpc>
                <a:spcPct val="100000"/>
              </a:lnSpc>
              <a:buClr>
                <a:srgbClr val="CC9A1A"/>
              </a:buClr>
              <a:buFont typeface="Carlito"/>
              <a:buAutoNum type="arabicPlain" startAt="5"/>
              <a:tabLst>
                <a:tab pos="330200" algn="l"/>
              </a:tabLst>
            </a:pPr>
            <a:r>
              <a:rPr sz="1800" spc="-10" dirty="0">
                <a:latin typeface="Carlito"/>
                <a:cs typeface="Carlito"/>
              </a:rPr>
              <a:t>Programcreek.com, 'Java vs. </a:t>
            </a:r>
            <a:r>
              <a:rPr sz="1800" dirty="0">
                <a:latin typeface="Carlito"/>
                <a:cs typeface="Carlito"/>
              </a:rPr>
              <a:t>Python: </a:t>
            </a:r>
            <a:r>
              <a:rPr sz="1800" spc="-15" dirty="0">
                <a:latin typeface="Carlito"/>
                <a:cs typeface="Carlito"/>
              </a:rPr>
              <a:t>Why </a:t>
            </a:r>
            <a:r>
              <a:rPr sz="1800" dirty="0">
                <a:latin typeface="Carlito"/>
                <a:cs typeface="Carlito"/>
              </a:rPr>
              <a:t>Python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more productive?', </a:t>
            </a:r>
            <a:r>
              <a:rPr sz="1800" spc="-5" dirty="0">
                <a:latin typeface="Carlito"/>
                <a:cs typeface="Carlito"/>
              </a:rPr>
              <a:t>2015. [Online].  </a:t>
            </a:r>
            <a:r>
              <a:rPr sz="1800" spc="-10" dirty="0">
                <a:latin typeface="Carlito"/>
                <a:cs typeface="Carlito"/>
              </a:rPr>
              <a:t>Available:</a:t>
            </a:r>
            <a:r>
              <a:rPr sz="1800" spc="-10" dirty="0">
                <a:solidFill>
                  <a:srgbClr val="1C6CF0"/>
                </a:solidFill>
                <a:latin typeface="Carlito"/>
                <a:cs typeface="Carlito"/>
              </a:rPr>
              <a:t> </a:t>
            </a: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9"/>
              </a:rPr>
              <a:t>http://www.programcreek.com/2012/04/java-vs-python-why-python-can-be-more-  productive/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R="5080" algn="r">
              <a:lnSpc>
                <a:spcPts val="1030"/>
              </a:lnSpc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7934" y="275031"/>
            <a:ext cx="1873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25" dirty="0">
                <a:uFill>
                  <a:solidFill>
                    <a:srgbClr val="CC9A1A"/>
                  </a:solidFill>
                </a:uFill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1164" y="1001014"/>
            <a:ext cx="941832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3781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Font typeface="Carlito"/>
              <a:buAutoNum type="arabicPlain" startAt="7"/>
              <a:tabLst>
                <a:tab pos="330200" algn="l"/>
              </a:tabLst>
            </a:pPr>
            <a:r>
              <a:rPr sz="1800" spc="-5" dirty="0">
                <a:latin typeface="Carlito"/>
                <a:cs typeface="Carlito"/>
              </a:rPr>
              <a:t>Stsdas.stsci.edu, </a:t>
            </a:r>
            <a:r>
              <a:rPr sz="1800" dirty="0">
                <a:latin typeface="Carlito"/>
                <a:cs typeface="Carlito"/>
              </a:rPr>
              <a:t>'A </a:t>
            </a:r>
            <a:r>
              <a:rPr sz="1800" spc="-5" dirty="0">
                <a:latin typeface="Carlito"/>
                <a:cs typeface="Carlito"/>
              </a:rPr>
              <a:t>Quick </a:t>
            </a:r>
            <a:r>
              <a:rPr sz="1800" spc="-45" dirty="0">
                <a:latin typeface="Carlito"/>
                <a:cs typeface="Carlito"/>
              </a:rPr>
              <a:t>Tour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Python', 2015. </a:t>
            </a:r>
            <a:r>
              <a:rPr sz="1800" spc="-5" dirty="0">
                <a:latin typeface="Carlito"/>
                <a:cs typeface="Carlito"/>
              </a:rPr>
              <a:t>[Online]. </a:t>
            </a:r>
            <a:r>
              <a:rPr sz="1800" spc="-10" dirty="0">
                <a:latin typeface="Carlito"/>
                <a:cs typeface="Carlito"/>
              </a:rPr>
              <a:t>Available: </a:t>
            </a: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2"/>
              </a:rPr>
              <a:t> http://stsdas.stsci.edu/pyraf/python_quick_tour.html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9A1A"/>
              </a:buClr>
              <a:buFont typeface="Carlito"/>
              <a:buAutoNum type="arabicPlain" startAt="7"/>
            </a:pPr>
            <a:endParaRPr sz="1750">
              <a:latin typeface="Carlito"/>
              <a:cs typeface="Carlito"/>
            </a:endParaRPr>
          </a:p>
          <a:p>
            <a:pPr marL="12700" marR="588645">
              <a:lnSpc>
                <a:spcPct val="100000"/>
              </a:lnSpc>
              <a:buClr>
                <a:srgbClr val="CC9A1A"/>
              </a:buClr>
              <a:buFont typeface="Carlito"/>
              <a:buAutoNum type="arabicPlain" startAt="7"/>
              <a:tabLst>
                <a:tab pos="330200" algn="l"/>
              </a:tabLst>
            </a:pPr>
            <a:r>
              <a:rPr sz="1800" spc="-10" dirty="0">
                <a:latin typeface="Carlito"/>
                <a:cs typeface="Carlito"/>
              </a:rPr>
              <a:t>Lynda.com </a:t>
            </a:r>
            <a:r>
              <a:rPr sz="1800" dirty="0">
                <a:latin typeface="Carlito"/>
                <a:cs typeface="Carlito"/>
              </a:rPr>
              <a:t>- A </a:t>
            </a:r>
            <a:r>
              <a:rPr sz="1800" spc="-10" dirty="0">
                <a:latin typeface="Carlito"/>
                <a:cs typeface="Carlito"/>
              </a:rPr>
              <a:t>LinkedIn </a:t>
            </a:r>
            <a:r>
              <a:rPr sz="1800" spc="-25" dirty="0">
                <a:latin typeface="Carlito"/>
                <a:cs typeface="Carlito"/>
              </a:rPr>
              <a:t>Company, </a:t>
            </a:r>
            <a:r>
              <a:rPr sz="1800" dirty="0">
                <a:latin typeface="Carlito"/>
                <a:cs typeface="Carlito"/>
              </a:rPr>
              <a:t>'Python 3 </a:t>
            </a:r>
            <a:r>
              <a:rPr sz="1800" spc="-5" dirty="0">
                <a:latin typeface="Carlito"/>
                <a:cs typeface="Carlito"/>
              </a:rPr>
              <a:t>Essential </a:t>
            </a:r>
            <a:r>
              <a:rPr sz="1800" spc="-25" dirty="0">
                <a:latin typeface="Carlito"/>
                <a:cs typeface="Carlito"/>
              </a:rPr>
              <a:t>Training </a:t>
            </a:r>
            <a:r>
              <a:rPr sz="1800" dirty="0">
                <a:latin typeface="Carlito"/>
                <a:cs typeface="Carlito"/>
              </a:rPr>
              <a:t>| </a:t>
            </a:r>
            <a:r>
              <a:rPr sz="1800" spc="-10" dirty="0">
                <a:latin typeface="Carlito"/>
                <a:cs typeface="Carlito"/>
              </a:rPr>
              <a:t>Lynda.com </a:t>
            </a:r>
            <a:r>
              <a:rPr sz="1800" spc="-20" dirty="0">
                <a:latin typeface="Carlito"/>
                <a:cs typeface="Carlito"/>
              </a:rPr>
              <a:t>Training', </a:t>
            </a:r>
            <a:r>
              <a:rPr sz="1800" dirty="0">
                <a:latin typeface="Carlito"/>
                <a:cs typeface="Carlito"/>
              </a:rPr>
              <a:t>2015.  </a:t>
            </a:r>
            <a:r>
              <a:rPr sz="1800" spc="-5" dirty="0">
                <a:latin typeface="Carlito"/>
                <a:cs typeface="Carlito"/>
              </a:rPr>
              <a:t>[Online]. </a:t>
            </a:r>
            <a:r>
              <a:rPr sz="1800" spc="-10" dirty="0">
                <a:latin typeface="Carlito"/>
                <a:cs typeface="Carlito"/>
              </a:rPr>
              <a:t>Available:</a:t>
            </a:r>
            <a:r>
              <a:rPr sz="1800" spc="15" dirty="0">
                <a:solidFill>
                  <a:srgbClr val="1C6CF0"/>
                </a:solidFill>
                <a:latin typeface="Carlito"/>
                <a:cs typeface="Carlito"/>
              </a:rPr>
              <a:t> </a:t>
            </a:r>
            <a:r>
              <a:rPr sz="1800" u="heavy" spc="-5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3"/>
              </a:rPr>
              <a:t>http://www.lynda.com/Python-3-tutorials/essential-training/62226-2.html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A1A"/>
              </a:buClr>
              <a:buFont typeface="Carlito"/>
              <a:buAutoNum type="arabicPlain" startAt="7"/>
            </a:pPr>
            <a:endParaRPr sz="1750">
              <a:latin typeface="Carlito"/>
              <a:cs typeface="Carlito"/>
            </a:endParaRPr>
          </a:p>
          <a:p>
            <a:pPr marL="12700" marR="734060">
              <a:lnSpc>
                <a:spcPct val="100000"/>
              </a:lnSpc>
              <a:buClr>
                <a:srgbClr val="CC9A1A"/>
              </a:buClr>
              <a:buFont typeface="Carlito"/>
              <a:buAutoNum type="arabicPlain" startAt="7"/>
              <a:tabLst>
                <a:tab pos="330200" algn="l"/>
              </a:tabLst>
            </a:pPr>
            <a:r>
              <a:rPr sz="1800" spc="-5" dirty="0">
                <a:latin typeface="Carlito"/>
                <a:cs typeface="Carlito"/>
              </a:rPr>
              <a:t>Pymbook.readthedocs.org, </a:t>
            </a:r>
            <a:r>
              <a:rPr sz="1800" spc="-15" dirty="0">
                <a:latin typeface="Carlito"/>
                <a:cs typeface="Carlito"/>
              </a:rPr>
              <a:t>'Welcome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Python </a:t>
            </a:r>
            <a:r>
              <a:rPr sz="1800" spc="-15" dirty="0">
                <a:latin typeface="Carlito"/>
                <a:cs typeface="Carlito"/>
              </a:rPr>
              <a:t>for you </a:t>
            </a:r>
            <a:r>
              <a:rPr sz="1800" dirty="0">
                <a:latin typeface="Carlito"/>
                <a:cs typeface="Carlito"/>
              </a:rPr>
              <a:t>and me — Python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dirty="0">
                <a:latin typeface="Carlito"/>
                <a:cs typeface="Carlito"/>
              </a:rPr>
              <a:t>me  </a:t>
            </a:r>
            <a:r>
              <a:rPr sz="1800" spc="-5" dirty="0">
                <a:latin typeface="Carlito"/>
                <a:cs typeface="Carlito"/>
              </a:rPr>
              <a:t>0.3.alpha1 </a:t>
            </a:r>
            <a:r>
              <a:rPr sz="1800" spc="-10" dirty="0">
                <a:latin typeface="Carlito"/>
                <a:cs typeface="Carlito"/>
              </a:rPr>
              <a:t>documentation', </a:t>
            </a:r>
            <a:r>
              <a:rPr sz="1800" dirty="0">
                <a:latin typeface="Carlito"/>
                <a:cs typeface="Carlito"/>
              </a:rPr>
              <a:t>2015. </a:t>
            </a:r>
            <a:r>
              <a:rPr sz="1800" spc="-5" dirty="0">
                <a:latin typeface="Carlito"/>
                <a:cs typeface="Carlito"/>
              </a:rPr>
              <a:t>[Online]. </a:t>
            </a:r>
            <a:r>
              <a:rPr sz="1800" spc="-10" dirty="0">
                <a:latin typeface="Carlito"/>
                <a:cs typeface="Carlito"/>
              </a:rPr>
              <a:t>Available: </a:t>
            </a: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800" u="heavy" spc="-5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4"/>
              </a:rPr>
              <a:t>http://pymbook.readthedocs.org/en/latest/index.html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A1A"/>
              </a:buClr>
              <a:buFont typeface="Carlito"/>
              <a:buAutoNum type="arabicPlain" startAt="7"/>
            </a:pPr>
            <a:endParaRPr sz="1750">
              <a:latin typeface="Carlito"/>
              <a:cs typeface="Carlito"/>
            </a:endParaRPr>
          </a:p>
          <a:p>
            <a:pPr marL="12700" marR="737870">
              <a:lnSpc>
                <a:spcPct val="100000"/>
              </a:lnSpc>
              <a:buClr>
                <a:srgbClr val="CC9A1A"/>
              </a:buClr>
              <a:buFont typeface="Carlito"/>
              <a:buAutoNum type="arabicPlain" startAt="7"/>
              <a:tabLst>
                <a:tab pos="446405" algn="l"/>
              </a:tabLst>
            </a:pPr>
            <a:r>
              <a:rPr sz="1800" spc="-5" dirty="0">
                <a:latin typeface="Carlito"/>
                <a:cs typeface="Carlito"/>
              </a:rPr>
              <a:t>Code </a:t>
            </a:r>
            <a:r>
              <a:rPr sz="1800" dirty="0">
                <a:latin typeface="Carlito"/>
                <a:cs typeface="Carlito"/>
              </a:rPr>
              <a:t>Geekz, '10 </a:t>
            </a:r>
            <a:r>
              <a:rPr sz="1800" spc="-5" dirty="0">
                <a:latin typeface="Carlito"/>
                <a:cs typeface="Carlito"/>
              </a:rPr>
              <a:t>Best </a:t>
            </a:r>
            <a:r>
              <a:rPr sz="1800" dirty="0">
                <a:latin typeface="Carlito"/>
                <a:cs typeface="Carlito"/>
              </a:rPr>
              <a:t>Python </a:t>
            </a:r>
            <a:r>
              <a:rPr sz="1800" spc="-5" dirty="0">
                <a:latin typeface="Carlito"/>
                <a:cs typeface="Carlito"/>
              </a:rPr>
              <a:t>IDE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Developers </a:t>
            </a:r>
            <a:r>
              <a:rPr sz="1800" dirty="0">
                <a:latin typeface="Carlito"/>
                <a:cs typeface="Carlito"/>
              </a:rPr>
              <a:t>| </a:t>
            </a:r>
            <a:r>
              <a:rPr sz="1800" spc="-5" dirty="0">
                <a:latin typeface="Carlito"/>
                <a:cs typeface="Carlito"/>
              </a:rPr>
              <a:t>Code </a:t>
            </a:r>
            <a:r>
              <a:rPr sz="1800" dirty="0">
                <a:latin typeface="Carlito"/>
                <a:cs typeface="Carlito"/>
              </a:rPr>
              <a:t>Geekz', 2014. </a:t>
            </a:r>
            <a:r>
              <a:rPr sz="1800" spc="-5" dirty="0">
                <a:latin typeface="Carlito"/>
                <a:cs typeface="Carlito"/>
              </a:rPr>
              <a:t>[Online]. </a:t>
            </a:r>
            <a:r>
              <a:rPr sz="1800" spc="-10" dirty="0">
                <a:latin typeface="Carlito"/>
                <a:cs typeface="Carlito"/>
              </a:rPr>
              <a:t>Available: </a:t>
            </a: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5"/>
              </a:rPr>
              <a:t> https://codegeekz.com/best-python-ide-for-developers/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A1A"/>
              </a:buClr>
              <a:buFont typeface="Carlito"/>
              <a:buAutoNum type="arabicPlain" startAt="7"/>
            </a:pPr>
            <a:endParaRPr sz="17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Clr>
                <a:srgbClr val="CC9A1A"/>
              </a:buClr>
              <a:buFont typeface="Carlito"/>
              <a:buAutoNum type="arabicPlain" startAt="7"/>
              <a:tabLst>
                <a:tab pos="446405" algn="l"/>
              </a:tabLst>
            </a:pPr>
            <a:r>
              <a:rPr sz="1800" dirty="0">
                <a:latin typeface="Carlito"/>
                <a:cs typeface="Carlito"/>
              </a:rPr>
              <a:t>K. </a:t>
            </a:r>
            <a:r>
              <a:rPr sz="1800" spc="-5" dirty="0">
                <a:latin typeface="Carlito"/>
                <a:cs typeface="Carlito"/>
              </a:rPr>
              <a:t>Radhakrishnan, </a:t>
            </a:r>
            <a:r>
              <a:rPr sz="1800" spc="-45" dirty="0">
                <a:latin typeface="Carlito"/>
                <a:cs typeface="Carlito"/>
              </a:rPr>
              <a:t>'Top </a:t>
            </a:r>
            <a:r>
              <a:rPr sz="1800" dirty="0">
                <a:latin typeface="Carlito"/>
                <a:cs typeface="Carlito"/>
              </a:rPr>
              <a:t>10 Python </a:t>
            </a:r>
            <a:r>
              <a:rPr sz="1800" spc="-15" dirty="0">
                <a:latin typeface="Carlito"/>
                <a:cs typeface="Carlito"/>
              </a:rPr>
              <a:t>Powered </a:t>
            </a:r>
            <a:r>
              <a:rPr sz="1800" spc="-25" dirty="0">
                <a:latin typeface="Carlito"/>
                <a:cs typeface="Carlito"/>
              </a:rPr>
              <a:t>Web </a:t>
            </a:r>
            <a:r>
              <a:rPr sz="1800" spc="-10" dirty="0">
                <a:latin typeface="Carlito"/>
                <a:cs typeface="Carlito"/>
              </a:rPr>
              <a:t>Frameworks For Developers',  </a:t>
            </a:r>
            <a:r>
              <a:rPr sz="1800" i="1" spc="-15" dirty="0">
                <a:latin typeface="Carlito"/>
                <a:cs typeface="Carlito"/>
              </a:rPr>
              <a:t>Toppersworld.com</a:t>
            </a:r>
            <a:r>
              <a:rPr sz="1800" spc="-15" dirty="0">
                <a:latin typeface="Carlito"/>
                <a:cs typeface="Carlito"/>
              </a:rPr>
              <a:t>, </a:t>
            </a:r>
            <a:r>
              <a:rPr sz="1800" dirty="0">
                <a:latin typeface="Carlito"/>
                <a:cs typeface="Carlito"/>
              </a:rPr>
              <a:t>2014. </a:t>
            </a:r>
            <a:r>
              <a:rPr sz="1800" spc="-5" dirty="0">
                <a:latin typeface="Carlito"/>
                <a:cs typeface="Carlito"/>
              </a:rPr>
              <a:t>[Online]. </a:t>
            </a:r>
            <a:r>
              <a:rPr sz="1800" spc="-10" dirty="0">
                <a:latin typeface="Carlito"/>
                <a:cs typeface="Carlito"/>
              </a:rPr>
              <a:t>Available:</a:t>
            </a:r>
            <a:r>
              <a:rPr sz="1800" spc="-10" dirty="0">
                <a:solidFill>
                  <a:srgbClr val="1C6CF0"/>
                </a:solidFill>
                <a:latin typeface="Carlito"/>
                <a:cs typeface="Carlito"/>
              </a:rPr>
              <a:t> </a:t>
            </a: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6"/>
              </a:rPr>
              <a:t>http://toppersworld.com/top-10-python-powered-web-  frameworks-for-developers/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164" y="5665419"/>
            <a:ext cx="8350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9A1A"/>
                </a:solidFill>
                <a:latin typeface="Carlito"/>
                <a:cs typeface="Carlito"/>
              </a:rPr>
              <a:t>[12] </a:t>
            </a:r>
            <a:r>
              <a:rPr sz="1800" spc="-5" dirty="0">
                <a:latin typeface="Carlito"/>
                <a:cs typeface="Carlito"/>
              </a:rPr>
              <a:t>Wiki.python.org, 'OrganizationsUsingPython </a:t>
            </a:r>
            <a:r>
              <a:rPr sz="1800" dirty="0">
                <a:latin typeface="Carlito"/>
                <a:cs typeface="Carlito"/>
              </a:rPr>
              <a:t>- Python </a:t>
            </a:r>
            <a:r>
              <a:rPr sz="1800" spc="-5" dirty="0">
                <a:latin typeface="Carlito"/>
                <a:cs typeface="Carlito"/>
              </a:rPr>
              <a:t>Wiki', </a:t>
            </a:r>
            <a:r>
              <a:rPr sz="1800" dirty="0">
                <a:latin typeface="Carlito"/>
                <a:cs typeface="Carlito"/>
              </a:rPr>
              <a:t>2015. </a:t>
            </a:r>
            <a:r>
              <a:rPr sz="1800" spc="-5" dirty="0">
                <a:latin typeface="Carlito"/>
                <a:cs typeface="Carlito"/>
              </a:rPr>
              <a:t>[Online]. </a:t>
            </a:r>
            <a:r>
              <a:rPr sz="1800" spc="-10" dirty="0">
                <a:latin typeface="Carlito"/>
                <a:cs typeface="Carlito"/>
              </a:rPr>
              <a:t>Available: </a:t>
            </a:r>
            <a:r>
              <a:rPr sz="1800" u="heavy" spc="-10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800" u="heavy" spc="-5" dirty="0">
                <a:solidFill>
                  <a:srgbClr val="1C6CF0"/>
                </a:solidFill>
                <a:uFill>
                  <a:solidFill>
                    <a:srgbClr val="1C6CF0"/>
                  </a:solidFill>
                </a:uFill>
                <a:latin typeface="Carlito"/>
                <a:cs typeface="Carlito"/>
                <a:hlinkClick r:id="rId7"/>
              </a:rPr>
              <a:t>https://wiki.python.org/moin/OrganizationsUsingPython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7152" y="998791"/>
            <a:ext cx="9763125" cy="85090"/>
            <a:chOff x="1597152" y="998791"/>
            <a:chExt cx="9763125" cy="85090"/>
          </a:xfrm>
        </p:grpSpPr>
        <p:sp>
          <p:nvSpPr>
            <p:cNvPr id="6" name="object 6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6743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4257" y="2949397"/>
            <a:ext cx="3088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"/>
                <a:cs typeface="Arial"/>
              </a:rPr>
              <a:t>Thank</a:t>
            </a:r>
            <a:r>
              <a:rPr sz="4800" spc="-125" dirty="0">
                <a:latin typeface="Arial"/>
                <a:cs typeface="Arial"/>
              </a:rPr>
              <a:t> You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6933" y="5970828"/>
            <a:ext cx="529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8</a:t>
            </a:r>
            <a:r>
              <a:rPr sz="1000" spc="-30" dirty="0">
                <a:latin typeface="Arial"/>
                <a:cs typeface="Arial"/>
              </a:rPr>
              <a:t>/2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spc="-70" dirty="0">
                <a:latin typeface="Arial"/>
                <a:cs typeface="Arial"/>
              </a:rPr>
              <a:t>/2017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7670" y="2175509"/>
            <a:ext cx="8628380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05" dirty="0">
                <a:latin typeface="Arial"/>
                <a:cs typeface="Arial"/>
              </a:rPr>
              <a:t>Create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source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using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text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edit</a:t>
            </a:r>
            <a:r>
              <a:rPr sz="2400" dirty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CC9A1A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65" dirty="0">
                <a:latin typeface="Arial"/>
                <a:cs typeface="Arial"/>
              </a:rPr>
              <a:t>Use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compiler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syntax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check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convert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source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into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binary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CC9A1A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65" dirty="0">
                <a:latin typeface="Arial"/>
                <a:cs typeface="Arial"/>
              </a:rPr>
              <a:t>Use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linker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turn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binary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files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into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executable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format</a:t>
            </a:r>
            <a:r>
              <a:rPr sz="2400" spc="5" dirty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CC9A1A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75" dirty="0">
                <a:latin typeface="Arial"/>
                <a:cs typeface="Arial"/>
              </a:rPr>
              <a:t>Run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resulting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executable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format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operating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369" y="3133420"/>
            <a:ext cx="9738360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4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biggest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difference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between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interpreted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code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compiled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code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is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114" dirty="0">
                <a:latin typeface="Arial"/>
                <a:cs typeface="Arial"/>
              </a:rPr>
              <a:t>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interpreted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application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need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not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“complete.”</a:t>
            </a:r>
            <a:endParaRPr sz="2400">
              <a:latin typeface="Arial"/>
              <a:cs typeface="Arial"/>
            </a:endParaRPr>
          </a:p>
          <a:p>
            <a:pPr marL="299085" marR="195580" indent="-287020">
              <a:lnSpc>
                <a:spcPct val="100000"/>
              </a:lnSpc>
              <a:spcBef>
                <a:spcPts val="1175"/>
              </a:spcBef>
              <a:buClr>
                <a:srgbClr val="CC9A1A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75" dirty="0">
                <a:latin typeface="Arial"/>
                <a:cs typeface="Arial"/>
              </a:rPr>
              <a:t>You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test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bits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pieces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until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you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satisfied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with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results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  </a:t>
            </a:r>
            <a:r>
              <a:rPr sz="2400" dirty="0">
                <a:latin typeface="Arial"/>
                <a:cs typeface="Arial"/>
              </a:rPr>
              <a:t>put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them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all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together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later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for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end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user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to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16829" y="231394"/>
            <a:ext cx="2776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65" dirty="0"/>
              <a:t> </a:t>
            </a:r>
            <a:r>
              <a:rPr spc="-15" dirty="0"/>
              <a:t>Features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1782" y="1592961"/>
            <a:ext cx="9090025" cy="3902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25" dirty="0">
                <a:latin typeface="Carlito"/>
                <a:cs typeface="Carlito"/>
              </a:rPr>
              <a:t>Easy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5" dirty="0">
                <a:latin typeface="Carlito"/>
                <a:cs typeface="Carlito"/>
              </a:rPr>
              <a:t>learn, </a:t>
            </a:r>
            <a:r>
              <a:rPr sz="2200" b="1" spc="-20" dirty="0">
                <a:latin typeface="Carlito"/>
                <a:cs typeface="Carlito"/>
              </a:rPr>
              <a:t>easy to </a:t>
            </a:r>
            <a:r>
              <a:rPr sz="2200" b="1" spc="-15" dirty="0">
                <a:latin typeface="Carlito"/>
                <a:cs typeface="Carlito"/>
              </a:rPr>
              <a:t>read </a:t>
            </a:r>
            <a:r>
              <a:rPr sz="2200" b="1" spc="-5" dirty="0">
                <a:latin typeface="Carlito"/>
                <a:cs typeface="Carlito"/>
              </a:rPr>
              <a:t>and </a:t>
            </a:r>
            <a:r>
              <a:rPr sz="2200" b="1" spc="-20" dirty="0">
                <a:latin typeface="Carlito"/>
                <a:cs typeface="Carlito"/>
              </a:rPr>
              <a:t>easy to</a:t>
            </a:r>
            <a:r>
              <a:rPr sz="2200" b="1" spc="24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maintain.</a:t>
            </a:r>
            <a:endParaRPr sz="22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1512570" algn="l"/>
                <a:tab pos="1829435" algn="l"/>
                <a:tab pos="2376170" algn="l"/>
                <a:tab pos="2919095" algn="l"/>
                <a:tab pos="3365500" algn="l"/>
                <a:tab pos="4338320" algn="l"/>
                <a:tab pos="5572760" algn="l"/>
                <a:tab pos="6816725" algn="l"/>
                <a:tab pos="7395845" algn="l"/>
                <a:tab pos="7938134" algn="l"/>
                <a:tab pos="8470265" algn="l"/>
              </a:tabLst>
            </a:pPr>
            <a:r>
              <a:rPr sz="2200" b="1" spc="-35" dirty="0">
                <a:latin typeface="Carlito"/>
                <a:cs typeface="Carlito"/>
              </a:rPr>
              <a:t>P</a:t>
            </a:r>
            <a:r>
              <a:rPr sz="2200" b="1" dirty="0">
                <a:latin typeface="Carlito"/>
                <a:cs typeface="Carlito"/>
              </a:rPr>
              <a:t>o</a:t>
            </a:r>
            <a:r>
              <a:rPr sz="2200" b="1" spc="-10" dirty="0">
                <a:latin typeface="Carlito"/>
                <a:cs typeface="Carlito"/>
              </a:rPr>
              <a:t>r</a:t>
            </a:r>
            <a:r>
              <a:rPr sz="2200" b="1" spc="-25" dirty="0">
                <a:latin typeface="Carlito"/>
                <a:cs typeface="Carlito"/>
              </a:rPr>
              <a:t>t</a:t>
            </a:r>
            <a:r>
              <a:rPr sz="2200" b="1" spc="-5" dirty="0">
                <a:latin typeface="Carlito"/>
                <a:cs typeface="Carlito"/>
              </a:rPr>
              <a:t>abl</a:t>
            </a:r>
            <a:r>
              <a:rPr sz="2200" b="1" spc="-15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: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I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35" dirty="0">
                <a:latin typeface="Carlito"/>
                <a:cs typeface="Carlito"/>
              </a:rPr>
              <a:t>c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run</a:t>
            </a:r>
            <a:r>
              <a:rPr sz="2200" dirty="0">
                <a:latin typeface="Carlito"/>
                <a:cs typeface="Carlito"/>
              </a:rPr>
              <a:t>	o</a:t>
            </a:r>
            <a:r>
              <a:rPr sz="2200" spc="-5" dirty="0">
                <a:latin typeface="Carlito"/>
                <a:cs typeface="Carlito"/>
              </a:rPr>
              <a:t>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40" dirty="0">
                <a:latin typeface="Carlito"/>
                <a:cs typeface="Carlito"/>
              </a:rPr>
              <a:t>v</a:t>
            </a:r>
            <a:r>
              <a:rPr sz="2200" spc="-5" dirty="0">
                <a:latin typeface="Carlito"/>
                <a:cs typeface="Carlito"/>
              </a:rPr>
              <a:t>ar</a:t>
            </a:r>
            <a:r>
              <a:rPr sz="2200" spc="-15" dirty="0">
                <a:latin typeface="Carlito"/>
                <a:cs typeface="Carlito"/>
              </a:rPr>
              <a:t>i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10" dirty="0">
                <a:latin typeface="Carlito"/>
                <a:cs typeface="Carlito"/>
              </a:rPr>
              <a:t>u</a:t>
            </a:r>
            <a:r>
              <a:rPr sz="2200" spc="-5" dirty="0">
                <a:latin typeface="Carlito"/>
                <a:cs typeface="Carlito"/>
              </a:rPr>
              <a:t>s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ha</a:t>
            </a:r>
            <a:r>
              <a:rPr sz="2200" spc="-35" dirty="0">
                <a:latin typeface="Carlito"/>
                <a:cs typeface="Carlito"/>
              </a:rPr>
              <a:t>r</a:t>
            </a:r>
            <a:r>
              <a:rPr sz="2200" spc="-20" dirty="0">
                <a:latin typeface="Carlito"/>
                <a:cs typeface="Carlito"/>
              </a:rPr>
              <a:t>d</a:t>
            </a:r>
            <a:r>
              <a:rPr sz="2200" spc="-25" dirty="0">
                <a:latin typeface="Carlito"/>
                <a:cs typeface="Carlito"/>
              </a:rPr>
              <a:t>w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-25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pl</a:t>
            </a:r>
            <a:r>
              <a:rPr sz="2200" spc="-30" dirty="0">
                <a:latin typeface="Carlito"/>
                <a:cs typeface="Carlito"/>
              </a:rPr>
              <a:t>a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spc="-60" dirty="0">
                <a:latin typeface="Carlito"/>
                <a:cs typeface="Carlito"/>
              </a:rPr>
              <a:t>f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5" dirty="0">
                <a:latin typeface="Carlito"/>
                <a:cs typeface="Carlito"/>
              </a:rPr>
              <a:t>rms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ha</a:t>
            </a:r>
            <a:r>
              <a:rPr sz="2200" spc="-5" dirty="0">
                <a:latin typeface="Carlito"/>
                <a:cs typeface="Carlito"/>
              </a:rPr>
              <a:t>s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s</a:t>
            </a:r>
            <a:r>
              <a:rPr sz="2200" dirty="0">
                <a:latin typeface="Carlito"/>
                <a:cs typeface="Carlito"/>
              </a:rPr>
              <a:t>am</a:t>
            </a:r>
            <a:r>
              <a:rPr sz="2200" spc="-5" dirty="0">
                <a:latin typeface="Carlito"/>
                <a:cs typeface="Carlito"/>
              </a:rPr>
              <a:t>e 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platforms.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latin typeface="Carlito"/>
                <a:cs typeface="Carlito"/>
              </a:rPr>
              <a:t>Extendable: </a:t>
            </a: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add </a:t>
            </a:r>
            <a:r>
              <a:rPr sz="2200" spc="-10" dirty="0">
                <a:latin typeface="Carlito"/>
                <a:cs typeface="Carlito"/>
              </a:rPr>
              <a:t>low-level </a:t>
            </a:r>
            <a:r>
              <a:rPr sz="2200" spc="-5" dirty="0">
                <a:latin typeface="Carlito"/>
                <a:cs typeface="Carlito"/>
              </a:rPr>
              <a:t>modules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Python</a:t>
            </a:r>
            <a:r>
              <a:rPr sz="2200" spc="21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interpreter.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latin typeface="Carlito"/>
                <a:cs typeface="Carlito"/>
              </a:rPr>
              <a:t>Scalable: </a:t>
            </a: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0" dirty="0">
                <a:latin typeface="Carlito"/>
                <a:cs typeface="Carlito"/>
              </a:rPr>
              <a:t>provides </a:t>
            </a:r>
            <a:r>
              <a:rPr sz="2200" spc="-5" dirty="0">
                <a:latin typeface="Carlito"/>
                <a:cs typeface="Carlito"/>
              </a:rPr>
              <a:t>a good </a:t>
            </a:r>
            <a:r>
              <a:rPr sz="2200" spc="-10" dirty="0">
                <a:latin typeface="Carlito"/>
                <a:cs typeface="Carlito"/>
              </a:rPr>
              <a:t>structure </a:t>
            </a:r>
            <a:r>
              <a:rPr sz="2200" spc="-5" dirty="0">
                <a:latin typeface="Carlito"/>
                <a:cs typeface="Carlito"/>
              </a:rPr>
              <a:t>and support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large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programs.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support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b="1" spc="-15" dirty="0">
                <a:latin typeface="Carlito"/>
                <a:cs typeface="Carlito"/>
              </a:rPr>
              <a:t>interactive </a:t>
            </a:r>
            <a:r>
              <a:rPr sz="2200" b="1" spc="-10" dirty="0">
                <a:latin typeface="Carlito"/>
                <a:cs typeface="Carlito"/>
              </a:rPr>
              <a:t>mode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testing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debugging.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broad </a:t>
            </a:r>
            <a:r>
              <a:rPr sz="2200" spc="-15" dirty="0">
                <a:latin typeface="Carlito"/>
                <a:cs typeface="Carlito"/>
              </a:rPr>
              <a:t>standard </a:t>
            </a:r>
            <a:r>
              <a:rPr sz="2200" b="1" spc="-10" dirty="0">
                <a:latin typeface="Carlito"/>
                <a:cs typeface="Carlito"/>
              </a:rPr>
              <a:t>library</a:t>
            </a:r>
            <a:r>
              <a:rPr sz="2200" b="1" spc="-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cross-platform.</a:t>
            </a:r>
            <a:endParaRPr sz="2200">
              <a:latin typeface="Carlito"/>
              <a:cs typeface="Carlito"/>
            </a:endParaRPr>
          </a:p>
          <a:p>
            <a:pPr marL="299085" marR="6350" indent="-287020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1629410" algn="l"/>
                <a:tab pos="1971039" algn="l"/>
                <a:tab pos="2910205" algn="l"/>
                <a:tab pos="3216275" algn="l"/>
                <a:tab pos="3627754" algn="l"/>
                <a:tab pos="4560570" algn="l"/>
                <a:tab pos="5770880" algn="l"/>
                <a:tab pos="7030084" algn="l"/>
                <a:tab pos="7708265" algn="l"/>
                <a:tab pos="8458200" algn="l"/>
              </a:tabLst>
            </a:pPr>
            <a:r>
              <a:rPr sz="2200" spc="-60" dirty="0">
                <a:latin typeface="Carlito"/>
                <a:cs typeface="Carlito"/>
              </a:rPr>
              <a:t>E</a:t>
            </a:r>
            <a:r>
              <a:rPr sz="2200" spc="-25" dirty="0">
                <a:latin typeface="Carlito"/>
                <a:cs typeface="Carlito"/>
              </a:rPr>
              <a:t>v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r</a:t>
            </a:r>
            <a:r>
              <a:rPr sz="2200" spc="5" dirty="0">
                <a:latin typeface="Carlito"/>
                <a:cs typeface="Carlito"/>
              </a:rPr>
              <a:t>y</a:t>
            </a:r>
            <a:r>
              <a:rPr sz="2200" spc="-5" dirty="0">
                <a:latin typeface="Carlito"/>
                <a:cs typeface="Carlito"/>
              </a:rPr>
              <a:t>thing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10" dirty="0">
                <a:latin typeface="Carlito"/>
                <a:cs typeface="Carlito"/>
              </a:rPr>
              <a:t>P</a:t>
            </a:r>
            <a:r>
              <a:rPr sz="2200" spc="5" dirty="0">
                <a:latin typeface="Carlito"/>
                <a:cs typeface="Carlito"/>
              </a:rPr>
              <a:t>y</a:t>
            </a:r>
            <a:r>
              <a:rPr sz="2200" spc="-5" dirty="0">
                <a:latin typeface="Carlito"/>
                <a:cs typeface="Carlito"/>
              </a:rPr>
              <a:t>thon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b="1" spc="-5" dirty="0">
                <a:latin typeface="Carlito"/>
                <a:cs typeface="Carlito"/>
              </a:rPr>
              <a:t>ob</a:t>
            </a:r>
            <a:r>
              <a:rPr sz="2200" b="1" spc="5" dirty="0">
                <a:latin typeface="Carlito"/>
                <a:cs typeface="Carlito"/>
              </a:rPr>
              <a:t>j</a:t>
            </a:r>
            <a:r>
              <a:rPr sz="2200" b="1" spc="-10" dirty="0">
                <a:latin typeface="Carlito"/>
                <a:cs typeface="Carlito"/>
              </a:rPr>
              <a:t>e</a:t>
            </a:r>
            <a:r>
              <a:rPr sz="2200" b="1" spc="10" dirty="0">
                <a:latin typeface="Carlito"/>
                <a:cs typeface="Carlito"/>
              </a:rPr>
              <a:t>c</a:t>
            </a:r>
            <a:r>
              <a:rPr sz="2200" b="1" spc="-20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: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40" dirty="0">
                <a:latin typeface="Carlito"/>
                <a:cs typeface="Carlito"/>
              </a:rPr>
              <a:t>v</a:t>
            </a:r>
            <a:r>
              <a:rPr sz="2200" spc="-5" dirty="0">
                <a:latin typeface="Carlito"/>
                <a:cs typeface="Carlito"/>
              </a:rPr>
              <a:t>ari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20" dirty="0">
                <a:latin typeface="Carlito"/>
                <a:cs typeface="Carlito"/>
              </a:rPr>
              <a:t>b</a:t>
            </a:r>
            <a:r>
              <a:rPr sz="2200" spc="-5" dirty="0">
                <a:latin typeface="Carlito"/>
                <a:cs typeface="Carlito"/>
              </a:rPr>
              <a:t>les,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func</a:t>
            </a:r>
            <a:r>
              <a:rPr sz="2200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i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10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s,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20" dirty="0">
                <a:latin typeface="Carlito"/>
                <a:cs typeface="Carlito"/>
              </a:rPr>
              <a:t>e</a:t>
            </a:r>
            <a:r>
              <a:rPr sz="2200" spc="-25" dirty="0">
                <a:latin typeface="Carlito"/>
                <a:cs typeface="Carlito"/>
              </a:rPr>
              <a:t>v</a:t>
            </a:r>
            <a:r>
              <a:rPr sz="2200" spc="-5" dirty="0">
                <a:latin typeface="Carlito"/>
                <a:cs typeface="Carlito"/>
              </a:rPr>
              <a:t>en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25" dirty="0">
                <a:latin typeface="Carlito"/>
                <a:cs typeface="Carlito"/>
              </a:rPr>
              <a:t>c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10" dirty="0">
                <a:latin typeface="Carlito"/>
                <a:cs typeface="Carlito"/>
              </a:rPr>
              <a:t>de</a:t>
            </a:r>
            <a:r>
              <a:rPr sz="2200" spc="-5" dirty="0">
                <a:latin typeface="Carlito"/>
                <a:cs typeface="Carlito"/>
              </a:rPr>
              <a:t>.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60" dirty="0">
                <a:latin typeface="Carlito"/>
                <a:cs typeface="Carlito"/>
              </a:rPr>
              <a:t>E</a:t>
            </a:r>
            <a:r>
              <a:rPr sz="2200" spc="-25" dirty="0">
                <a:latin typeface="Carlito"/>
                <a:cs typeface="Carlito"/>
              </a:rPr>
              <a:t>v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y  object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20" dirty="0">
                <a:latin typeface="Carlito"/>
                <a:cs typeface="Carlito"/>
              </a:rPr>
              <a:t>ID, </a:t>
            </a:r>
            <a:r>
              <a:rPr sz="2200" spc="-5" dirty="0">
                <a:latin typeface="Carlito"/>
                <a:cs typeface="Carlito"/>
              </a:rPr>
              <a:t>a type, and 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value.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84035" y="5233415"/>
            <a:ext cx="1363980" cy="1047115"/>
            <a:chOff x="6384035" y="5233415"/>
            <a:chExt cx="1363980" cy="1047115"/>
          </a:xfrm>
        </p:grpSpPr>
        <p:sp>
          <p:nvSpPr>
            <p:cNvPr id="8" name="object 8"/>
            <p:cNvSpPr/>
            <p:nvPr/>
          </p:nvSpPr>
          <p:spPr>
            <a:xfrm>
              <a:off x="6384035" y="5233415"/>
              <a:ext cx="1363980" cy="1046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16801" y="5266639"/>
              <a:ext cx="1244600" cy="927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13626" y="5263464"/>
              <a:ext cx="1250950" cy="933450"/>
            </a:xfrm>
            <a:custGeom>
              <a:avLst/>
              <a:gdLst/>
              <a:ahLst/>
              <a:cxnLst/>
              <a:rect l="l" t="t" r="r" b="b"/>
              <a:pathLst>
                <a:path w="1250950" h="933450">
                  <a:moveTo>
                    <a:pt x="0" y="933449"/>
                  </a:moveTo>
                  <a:lnTo>
                    <a:pt x="1250950" y="933449"/>
                  </a:lnTo>
                  <a:lnTo>
                    <a:pt x="1250950" y="0"/>
                  </a:lnTo>
                  <a:lnTo>
                    <a:pt x="0" y="0"/>
                  </a:lnTo>
                  <a:lnTo>
                    <a:pt x="0" y="9334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4918</Words>
  <Application>Microsoft Office PowerPoint</Application>
  <PresentationFormat>Widescreen</PresentationFormat>
  <Paragraphs>675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Carlito</vt:lpstr>
      <vt:lpstr>Times New Roman</vt:lpstr>
      <vt:lpstr>Wingdings</vt:lpstr>
      <vt:lpstr>Office Theme</vt:lpstr>
      <vt:lpstr>Introduction to Python</vt:lpstr>
      <vt:lpstr>Python Overview</vt:lpstr>
      <vt:lpstr>Job In Big Data space</vt:lpstr>
      <vt:lpstr>What is Scripting Language?</vt:lpstr>
      <vt:lpstr>What is Python?</vt:lpstr>
      <vt:lpstr>Interpreters Versus Compilers</vt:lpstr>
      <vt:lpstr>PowerPoint Presentation</vt:lpstr>
      <vt:lpstr>PowerPoint Presentation</vt:lpstr>
      <vt:lpstr>Python Features</vt:lpstr>
      <vt:lpstr>More Features ..</vt:lpstr>
      <vt:lpstr>Why Python</vt:lpstr>
      <vt:lpstr>History of Python</vt:lpstr>
      <vt:lpstr>Python Versions</vt:lpstr>
      <vt:lpstr>Python Versions</vt:lpstr>
      <vt:lpstr>Python time line</vt:lpstr>
      <vt:lpstr>Key Changes in Python 3.0</vt:lpstr>
      <vt:lpstr>Key Changes in Python 3.0</vt:lpstr>
      <vt:lpstr>PowerPoint Presentation</vt:lpstr>
      <vt:lpstr>Basic Syntax</vt:lpstr>
      <vt:lpstr>Variables</vt:lpstr>
      <vt:lpstr>PowerPoint Presentation</vt:lpstr>
      <vt:lpstr>Numbers</vt:lpstr>
      <vt:lpstr>Strings</vt:lpstr>
      <vt:lpstr>Strings</vt:lpstr>
      <vt:lpstr>Strings</vt:lpstr>
      <vt:lpstr>Lists</vt:lpstr>
      <vt:lpstr>Lists</vt:lpstr>
      <vt:lpstr>Lists</vt:lpstr>
      <vt:lpstr>Python Reserved Words</vt:lpstr>
      <vt:lpstr>Tuples</vt:lpstr>
      <vt:lpstr>Hash Table</vt:lpstr>
      <vt:lpstr>Dictionary</vt:lpstr>
      <vt:lpstr>Dictionary</vt:lpstr>
      <vt:lpstr>Dictionary</vt:lpstr>
      <vt:lpstr>PowerPoint Presentation</vt:lpstr>
      <vt:lpstr>Conditionals</vt:lpstr>
      <vt:lpstr>Conditionals</vt:lpstr>
      <vt:lpstr>Loops</vt:lpstr>
      <vt:lpstr>Loops</vt:lpstr>
      <vt:lpstr>PowerPoint Presentation</vt:lpstr>
      <vt:lpstr>Functions</vt:lpstr>
      <vt:lpstr>Functions</vt:lpstr>
      <vt:lpstr>Functions</vt:lpstr>
      <vt:lpstr>PowerPoint Presentation</vt:lpstr>
      <vt:lpstr>File Handling</vt:lpstr>
      <vt:lpstr>File Handling</vt:lpstr>
      <vt:lpstr>PowerPoint Presentation</vt:lpstr>
      <vt:lpstr>Exception Handling</vt:lpstr>
      <vt:lpstr>PowerPoint Presentation</vt:lpstr>
      <vt:lpstr>PowerPoint Presentation</vt:lpstr>
      <vt:lpstr>PowerPoint Presentation</vt:lpstr>
      <vt:lpstr>PowerPoint Presentation</vt:lpstr>
      <vt:lpstr>Modules</vt:lpstr>
      <vt:lpstr>PowerPoint Presentation</vt:lpstr>
      <vt:lpstr>Python Classes</vt:lpstr>
      <vt:lpstr>Python Classes</vt:lpstr>
      <vt:lpstr>Class Inheritance</vt:lpstr>
      <vt:lpstr>Python vs. Java Code Examples</vt:lpstr>
      <vt:lpstr>Python vs. Java</vt:lpstr>
      <vt:lpstr>Python vs. Java</vt:lpstr>
      <vt:lpstr>Python vs. Java</vt:lpstr>
      <vt:lpstr>PowerPoint Presentation</vt:lpstr>
      <vt:lpstr>Useful Tools</vt:lpstr>
      <vt:lpstr>Useful Tools</vt:lpstr>
      <vt:lpstr>PowerPoint Presentation</vt:lpstr>
      <vt:lpstr>Organizations Use Python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Software Development</dc:title>
  <dc:creator>Tahani</dc:creator>
  <cp:lastModifiedBy>Alvyn Abranches</cp:lastModifiedBy>
  <cp:revision>3</cp:revision>
  <dcterms:created xsi:type="dcterms:W3CDTF">2020-07-14T13:52:20Z</dcterms:created>
  <dcterms:modified xsi:type="dcterms:W3CDTF">2020-07-14T17:43:19Z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2020-07-14T00:00:00Z</vt:filetime>
  </property>
</Properties>
</file>