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987" r:id="rId2"/>
  </p:sldMasterIdLst>
  <p:sldIdLst>
    <p:sldId id="319" r:id="rId3"/>
    <p:sldId id="318" r:id="rId4"/>
    <p:sldId id="320" r:id="rId5"/>
    <p:sldId id="314" r:id="rId6"/>
    <p:sldId id="321" r:id="rId7"/>
    <p:sldId id="322" r:id="rId8"/>
    <p:sldId id="331" r:id="rId9"/>
    <p:sldId id="324" r:id="rId10"/>
    <p:sldId id="323" r:id="rId11"/>
    <p:sldId id="325" r:id="rId12"/>
    <p:sldId id="330" r:id="rId13"/>
    <p:sldId id="326" r:id="rId14"/>
    <p:sldId id="327" r:id="rId15"/>
    <p:sldId id="328" r:id="rId16"/>
    <p:sldId id="329" r:id="rId17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627"/>
    <a:srgbClr val="FE786B"/>
    <a:srgbClr val="4BC3C9"/>
    <a:srgbClr val="1C1F24"/>
    <a:srgbClr val="474F5B"/>
    <a:srgbClr val="272B34"/>
    <a:srgbClr val="48586D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>
      <p:cViewPr varScale="1">
        <p:scale>
          <a:sx n="85" d="100"/>
          <a:sy n="85" d="100"/>
        </p:scale>
        <p:origin x="102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74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0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 flipH="1">
            <a:off x="5799138" y="0"/>
            <a:ext cx="1968500" cy="1968500"/>
          </a:xfrm>
          <a:prstGeom prst="line">
            <a:avLst/>
          </a:prstGeom>
          <a:ln>
            <a:solidFill>
              <a:srgbClr val="A4C627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>
            <a:grpSpLocks/>
          </p:cNvGrpSpPr>
          <p:nvPr userDrawn="1"/>
        </p:nvGrpSpPr>
        <p:grpSpPr bwMode="auto">
          <a:xfrm>
            <a:off x="212725" y="4635500"/>
            <a:ext cx="3384550" cy="2222500"/>
            <a:chOff x="482716" y="4851400"/>
            <a:chExt cx="3053986" cy="200660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529838" y="4851400"/>
              <a:ext cx="2006864" cy="2006600"/>
            </a:xfrm>
            <a:prstGeom prst="line">
              <a:avLst/>
            </a:prstGeom>
            <a:ln>
              <a:solidFill>
                <a:srgbClr val="A4C627"/>
              </a:solidFill>
              <a:head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자유형 5"/>
            <p:cNvSpPr/>
            <p:nvPr/>
          </p:nvSpPr>
          <p:spPr>
            <a:xfrm>
              <a:off x="482716" y="5423281"/>
              <a:ext cx="2869200" cy="1434719"/>
            </a:xfrm>
            <a:custGeom>
              <a:avLst/>
              <a:gdLst>
                <a:gd name="connsiteX0" fmla="*/ 1434929 w 2869699"/>
                <a:gd name="connsiteY0" fmla="*/ 0 h 1434931"/>
                <a:gd name="connsiteX1" fmla="*/ 2869699 w 2869699"/>
                <a:gd name="connsiteY1" fmla="*/ 1434771 h 1434931"/>
                <a:gd name="connsiteX2" fmla="*/ 0 w 2869699"/>
                <a:gd name="connsiteY2" fmla="*/ 1434931 h 143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9699" h="1434931">
                  <a:moveTo>
                    <a:pt x="1434929" y="0"/>
                  </a:moveTo>
                  <a:lnTo>
                    <a:pt x="2869699" y="1434771"/>
                  </a:lnTo>
                  <a:lnTo>
                    <a:pt x="0" y="1434931"/>
                  </a:lnTo>
                  <a:close/>
                </a:path>
              </a:pathLst>
            </a:custGeom>
            <a:solidFill>
              <a:srgbClr val="A4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자유형 6"/>
          <p:cNvSpPr/>
          <p:nvPr userDrawn="1"/>
        </p:nvSpPr>
        <p:spPr>
          <a:xfrm>
            <a:off x="6000750" y="0"/>
            <a:ext cx="1593850" cy="796925"/>
          </a:xfrm>
          <a:custGeom>
            <a:avLst/>
            <a:gdLst>
              <a:gd name="connsiteX0" fmla="*/ 1593656 w 1593656"/>
              <a:gd name="connsiteY0" fmla="*/ 0 h 796873"/>
              <a:gd name="connsiteX1" fmla="*/ 796784 w 1593656"/>
              <a:gd name="connsiteY1" fmla="*/ 796873 h 796873"/>
              <a:gd name="connsiteX2" fmla="*/ 0 w 1593656"/>
              <a:gd name="connsiteY2" fmla="*/ 90 h 79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56" h="796873">
                <a:moveTo>
                  <a:pt x="1593656" y="0"/>
                </a:moveTo>
                <a:lnTo>
                  <a:pt x="796784" y="796873"/>
                </a:lnTo>
                <a:lnTo>
                  <a:pt x="0" y="90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Freeform 11"/>
          <p:cNvSpPr>
            <a:spLocks noEditPoints="1"/>
          </p:cNvSpPr>
          <p:nvPr userDrawn="1"/>
        </p:nvSpPr>
        <p:spPr bwMode="auto">
          <a:xfrm>
            <a:off x="1463675" y="5826125"/>
            <a:ext cx="788988" cy="788988"/>
          </a:xfrm>
          <a:custGeom>
            <a:avLst/>
            <a:gdLst>
              <a:gd name="T0" fmla="*/ 0 w 368"/>
              <a:gd name="T1" fmla="*/ 2147483646 h 368"/>
              <a:gd name="T2" fmla="*/ 2147483646 w 368"/>
              <a:gd name="T3" fmla="*/ 2147483646 h 368"/>
              <a:gd name="T4" fmla="*/ 2147483646 w 368"/>
              <a:gd name="T5" fmla="*/ 2147483646 h 368"/>
              <a:gd name="T6" fmla="*/ 2147483646 w 368"/>
              <a:gd name="T7" fmla="*/ 2147483646 h 368"/>
              <a:gd name="T8" fmla="*/ 2147483646 w 368"/>
              <a:gd name="T9" fmla="*/ 2147483646 h 368"/>
              <a:gd name="T10" fmla="*/ 0 w 368"/>
              <a:gd name="T11" fmla="*/ 2147483646 h 368"/>
              <a:gd name="T12" fmla="*/ 2147483646 w 368"/>
              <a:gd name="T13" fmla="*/ 2147483646 h 368"/>
              <a:gd name="T14" fmla="*/ 2147483646 w 368"/>
              <a:gd name="T15" fmla="*/ 0 h 368"/>
              <a:gd name="T16" fmla="*/ 2147483646 w 368"/>
              <a:gd name="T17" fmla="*/ 2147483646 h 368"/>
              <a:gd name="T18" fmla="*/ 2147483646 w 368"/>
              <a:gd name="T19" fmla="*/ 2147483646 h 3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8" h="368">
                <a:moveTo>
                  <a:pt x="0" y="201"/>
                </a:moveTo>
                <a:cubicBezTo>
                  <a:pt x="0" y="294"/>
                  <a:pt x="75" y="368"/>
                  <a:pt x="167" y="368"/>
                </a:cubicBezTo>
                <a:cubicBezTo>
                  <a:pt x="260" y="368"/>
                  <a:pt x="335" y="294"/>
                  <a:pt x="335" y="201"/>
                </a:cubicBezTo>
                <a:cubicBezTo>
                  <a:pt x="167" y="201"/>
                  <a:pt x="167" y="201"/>
                  <a:pt x="167" y="201"/>
                </a:cubicBezTo>
                <a:cubicBezTo>
                  <a:pt x="167" y="34"/>
                  <a:pt x="167" y="34"/>
                  <a:pt x="167" y="34"/>
                </a:cubicBezTo>
                <a:cubicBezTo>
                  <a:pt x="75" y="34"/>
                  <a:pt x="0" y="109"/>
                  <a:pt x="0" y="201"/>
                </a:cubicBezTo>
                <a:close/>
                <a:moveTo>
                  <a:pt x="368" y="168"/>
                </a:moveTo>
                <a:cubicBezTo>
                  <a:pt x="368" y="75"/>
                  <a:pt x="293" y="0"/>
                  <a:pt x="201" y="0"/>
                </a:cubicBezTo>
                <a:cubicBezTo>
                  <a:pt x="201" y="168"/>
                  <a:pt x="201" y="168"/>
                  <a:pt x="201" y="168"/>
                </a:cubicBezTo>
                <a:lnTo>
                  <a:pt x="368" y="168"/>
                </a:lnTo>
                <a:close/>
              </a:path>
            </a:pathLst>
          </a:custGeom>
          <a:solidFill>
            <a:srgbClr val="1C1F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19"/>
          <p:cNvSpPr>
            <a:spLocks/>
          </p:cNvSpPr>
          <p:nvPr userDrawn="1"/>
        </p:nvSpPr>
        <p:spPr bwMode="auto">
          <a:xfrm>
            <a:off x="6610350" y="104775"/>
            <a:ext cx="438150" cy="444500"/>
          </a:xfrm>
          <a:custGeom>
            <a:avLst/>
            <a:gdLst>
              <a:gd name="T0" fmla="*/ 0 w 242"/>
              <a:gd name="T1" fmla="*/ 2147483646 h 246"/>
              <a:gd name="T2" fmla="*/ 2147483646 w 242"/>
              <a:gd name="T3" fmla="*/ 2147483646 h 246"/>
              <a:gd name="T4" fmla="*/ 2147483646 w 242"/>
              <a:gd name="T5" fmla="*/ 0 h 246"/>
              <a:gd name="T6" fmla="*/ 2147483646 w 242"/>
              <a:gd name="T7" fmla="*/ 2147483646 h 246"/>
              <a:gd name="T8" fmla="*/ 2147483646 w 242"/>
              <a:gd name="T9" fmla="*/ 2147483646 h 246"/>
              <a:gd name="T10" fmla="*/ 2147483646 w 242"/>
              <a:gd name="T11" fmla="*/ 2147483646 h 246"/>
              <a:gd name="T12" fmla="*/ 2147483646 w 242"/>
              <a:gd name="T13" fmla="*/ 2147483646 h 246"/>
              <a:gd name="T14" fmla="*/ 2147483646 w 242"/>
              <a:gd name="T15" fmla="*/ 2147483646 h 246"/>
              <a:gd name="T16" fmla="*/ 2147483646 w 242"/>
              <a:gd name="T17" fmla="*/ 2147483646 h 246"/>
              <a:gd name="T18" fmla="*/ 2147483646 w 242"/>
              <a:gd name="T19" fmla="*/ 2147483646 h 246"/>
              <a:gd name="T20" fmla="*/ 2147483646 w 242"/>
              <a:gd name="T21" fmla="*/ 2147483646 h 246"/>
              <a:gd name="T22" fmla="*/ 2147483646 w 242"/>
              <a:gd name="T23" fmla="*/ 2147483646 h 246"/>
              <a:gd name="T24" fmla="*/ 2147483646 w 242"/>
              <a:gd name="T25" fmla="*/ 2147483646 h 246"/>
              <a:gd name="T26" fmla="*/ 0 w 242"/>
              <a:gd name="T27" fmla="*/ 2147483646 h 246"/>
              <a:gd name="T28" fmla="*/ 0 w 242"/>
              <a:gd name="T29" fmla="*/ 2147483646 h 2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2" h="246">
                <a:moveTo>
                  <a:pt x="0" y="148"/>
                </a:moveTo>
                <a:lnTo>
                  <a:pt x="42" y="148"/>
                </a:lnTo>
                <a:lnTo>
                  <a:pt x="81" y="0"/>
                </a:lnTo>
                <a:lnTo>
                  <a:pt x="125" y="178"/>
                </a:lnTo>
                <a:lnTo>
                  <a:pt x="173" y="71"/>
                </a:lnTo>
                <a:lnTo>
                  <a:pt x="203" y="146"/>
                </a:lnTo>
                <a:lnTo>
                  <a:pt x="242" y="146"/>
                </a:lnTo>
                <a:lnTo>
                  <a:pt x="242" y="170"/>
                </a:lnTo>
                <a:lnTo>
                  <a:pt x="188" y="170"/>
                </a:lnTo>
                <a:lnTo>
                  <a:pt x="171" y="131"/>
                </a:lnTo>
                <a:lnTo>
                  <a:pt x="120" y="246"/>
                </a:lnTo>
                <a:lnTo>
                  <a:pt x="81" y="88"/>
                </a:lnTo>
                <a:lnTo>
                  <a:pt x="61" y="175"/>
                </a:lnTo>
                <a:lnTo>
                  <a:pt x="0" y="175"/>
                </a:lnTo>
                <a:lnTo>
                  <a:pt x="0" y="1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0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자유형 2"/>
          <p:cNvSpPr/>
          <p:nvPr userDrawn="1"/>
        </p:nvSpPr>
        <p:spPr>
          <a:xfrm rot="10800000">
            <a:off x="2552700" y="2719388"/>
            <a:ext cx="6591300" cy="4138612"/>
          </a:xfrm>
          <a:custGeom>
            <a:avLst/>
            <a:gdLst>
              <a:gd name="connsiteX0" fmla="*/ 2452460 w 6591301"/>
              <a:gd name="connsiteY0" fmla="*/ 4138847 h 4138847"/>
              <a:gd name="connsiteX1" fmla="*/ 0 w 6591301"/>
              <a:gd name="connsiteY1" fmla="*/ 1686390 h 4138847"/>
              <a:gd name="connsiteX2" fmla="*/ 0 w 6591301"/>
              <a:gd name="connsiteY2" fmla="*/ 373 h 4138847"/>
              <a:gd name="connsiteX3" fmla="*/ 6591301 w 6591301"/>
              <a:gd name="connsiteY3" fmla="*/ 0 h 413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1301" h="4138847">
                <a:moveTo>
                  <a:pt x="2452460" y="4138847"/>
                </a:moveTo>
                <a:lnTo>
                  <a:pt x="0" y="1686390"/>
                </a:lnTo>
                <a:lnTo>
                  <a:pt x="0" y="373"/>
                </a:lnTo>
                <a:lnTo>
                  <a:pt x="6591301" y="0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" name="직선 연결선 3"/>
          <p:cNvCxnSpPr/>
          <p:nvPr userDrawn="1"/>
        </p:nvCxnSpPr>
        <p:spPr>
          <a:xfrm flipH="1" flipV="1">
            <a:off x="4214813" y="0"/>
            <a:ext cx="885825" cy="885825"/>
          </a:xfrm>
          <a:prstGeom prst="line">
            <a:avLst/>
          </a:prstGeom>
          <a:ln>
            <a:solidFill>
              <a:srgbClr val="A4C627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자유형 4"/>
          <p:cNvSpPr/>
          <p:nvPr userDrawn="1"/>
        </p:nvSpPr>
        <p:spPr>
          <a:xfrm>
            <a:off x="4400550" y="0"/>
            <a:ext cx="1219200" cy="609600"/>
          </a:xfrm>
          <a:custGeom>
            <a:avLst/>
            <a:gdLst>
              <a:gd name="connsiteX0" fmla="*/ 1593656 w 1593656"/>
              <a:gd name="connsiteY0" fmla="*/ 0 h 796873"/>
              <a:gd name="connsiteX1" fmla="*/ 796784 w 1593656"/>
              <a:gd name="connsiteY1" fmla="*/ 796873 h 796873"/>
              <a:gd name="connsiteX2" fmla="*/ 0 w 1593656"/>
              <a:gd name="connsiteY2" fmla="*/ 90 h 79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56" h="796873">
                <a:moveTo>
                  <a:pt x="1593656" y="0"/>
                </a:moveTo>
                <a:lnTo>
                  <a:pt x="796784" y="796873"/>
                </a:lnTo>
                <a:lnTo>
                  <a:pt x="0" y="90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 flipH="1" flipV="1">
            <a:off x="7739063" y="3524250"/>
            <a:ext cx="1404937" cy="1404938"/>
          </a:xfrm>
          <a:prstGeom prst="line">
            <a:avLst/>
          </a:prstGeom>
          <a:ln>
            <a:solidFill>
              <a:srgbClr val="A4C627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>
            <a:grpSpLocks/>
          </p:cNvGrpSpPr>
          <p:nvPr userDrawn="1"/>
        </p:nvGrpSpPr>
        <p:grpSpPr bwMode="auto">
          <a:xfrm>
            <a:off x="5308600" y="3919538"/>
            <a:ext cx="2316163" cy="2555875"/>
            <a:chOff x="5210881" y="3919347"/>
            <a:chExt cx="2316313" cy="2555344"/>
          </a:xfrm>
        </p:grpSpPr>
        <p:grpSp>
          <p:nvGrpSpPr>
            <p:cNvPr id="8" name="그룹 7"/>
            <p:cNvGrpSpPr/>
            <p:nvPr/>
          </p:nvGrpSpPr>
          <p:grpSpPr>
            <a:xfrm>
              <a:off x="5323046" y="4727144"/>
              <a:ext cx="2114932" cy="1747547"/>
              <a:chOff x="5216041" y="4659050"/>
              <a:chExt cx="2114932" cy="1747547"/>
            </a:xfrm>
            <a:solidFill>
              <a:schemeClr val="bg1"/>
            </a:solidFill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5777002" y="5110453"/>
                <a:ext cx="432048" cy="129614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6337963" y="5262165"/>
                <a:ext cx="432048" cy="1144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6898925" y="4659050"/>
                <a:ext cx="432048" cy="174754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5216041" y="5592906"/>
                <a:ext cx="432048" cy="81369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9" name="그룹 8"/>
            <p:cNvGrpSpPr>
              <a:grpSpLocks/>
            </p:cNvGrpSpPr>
            <p:nvPr/>
          </p:nvGrpSpPr>
          <p:grpSpPr bwMode="auto">
            <a:xfrm>
              <a:off x="5210881" y="3919347"/>
              <a:ext cx="2316313" cy="1489238"/>
              <a:chOff x="5568786" y="4381648"/>
              <a:chExt cx="1318163" cy="847492"/>
            </a:xfrm>
          </p:grpSpPr>
          <p:sp>
            <p:nvSpPr>
              <p:cNvPr id="10" name="Freeform 15"/>
              <p:cNvSpPr>
                <a:spLocks/>
              </p:cNvSpPr>
              <p:nvPr/>
            </p:nvSpPr>
            <p:spPr bwMode="auto">
              <a:xfrm>
                <a:off x="5568786" y="4563836"/>
                <a:ext cx="1154244" cy="665304"/>
              </a:xfrm>
              <a:custGeom>
                <a:avLst/>
                <a:gdLst>
                  <a:gd name="T0" fmla="*/ 0 w 1322"/>
                  <a:gd name="T1" fmla="*/ 2147483646 h 762"/>
                  <a:gd name="T2" fmla="*/ 2147483646 w 1322"/>
                  <a:gd name="T3" fmla="*/ 2147483646 h 762"/>
                  <a:gd name="T4" fmla="*/ 2147483646 w 1322"/>
                  <a:gd name="T5" fmla="*/ 2147483646 h 762"/>
                  <a:gd name="T6" fmla="*/ 2147483646 w 1322"/>
                  <a:gd name="T7" fmla="*/ 0 h 7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22" h="762">
                    <a:moveTo>
                      <a:pt x="0" y="762"/>
                    </a:moveTo>
                    <a:lnTo>
                      <a:pt x="567" y="193"/>
                    </a:lnTo>
                    <a:lnTo>
                      <a:pt x="850" y="474"/>
                    </a:lnTo>
                    <a:lnTo>
                      <a:pt x="1322" y="0"/>
                    </a:lnTo>
                  </a:path>
                </a:pathLst>
              </a:custGeom>
              <a:noFill/>
              <a:ln w="193675" cap="rnd">
                <a:solidFill>
                  <a:schemeClr val="bg1"/>
                </a:solidFill>
                <a:prstDash val="solid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Freeform 27"/>
              <p:cNvSpPr>
                <a:spLocks/>
              </p:cNvSpPr>
              <p:nvPr/>
            </p:nvSpPr>
            <p:spPr bwMode="auto">
              <a:xfrm rot="2703797">
                <a:off x="6617242" y="4400707"/>
                <a:ext cx="288766" cy="250648"/>
              </a:xfrm>
              <a:custGeom>
                <a:avLst/>
                <a:gdLst>
                  <a:gd name="T0" fmla="*/ 2147483646 w 315"/>
                  <a:gd name="T1" fmla="*/ 2147483646 h 273"/>
                  <a:gd name="T2" fmla="*/ 2147483646 w 315"/>
                  <a:gd name="T3" fmla="*/ 2147483646 h 273"/>
                  <a:gd name="T4" fmla="*/ 2147483646 w 315"/>
                  <a:gd name="T5" fmla="*/ 2147483646 h 273"/>
                  <a:gd name="T6" fmla="*/ 2147483646 w 315"/>
                  <a:gd name="T7" fmla="*/ 2147483646 h 273"/>
                  <a:gd name="T8" fmla="*/ 2147483646 w 315"/>
                  <a:gd name="T9" fmla="*/ 2147483646 h 273"/>
                  <a:gd name="T10" fmla="*/ 2147483646 w 315"/>
                  <a:gd name="T11" fmla="*/ 2147483646 h 273"/>
                  <a:gd name="T12" fmla="*/ 2147483646 w 315"/>
                  <a:gd name="T13" fmla="*/ 2147483646 h 2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5" h="273">
                    <a:moveTo>
                      <a:pt x="52" y="273"/>
                    </a:moveTo>
                    <a:cubicBezTo>
                      <a:pt x="15" y="273"/>
                      <a:pt x="0" y="247"/>
                      <a:pt x="18" y="214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42" y="0"/>
                      <a:pt x="173" y="0"/>
                      <a:pt x="192" y="32"/>
                    </a:cubicBezTo>
                    <a:cubicBezTo>
                      <a:pt x="297" y="214"/>
                      <a:pt x="297" y="214"/>
                      <a:pt x="297" y="214"/>
                    </a:cubicBezTo>
                    <a:cubicBezTo>
                      <a:pt x="315" y="247"/>
                      <a:pt x="300" y="273"/>
                      <a:pt x="263" y="273"/>
                    </a:cubicBezTo>
                    <a:lnTo>
                      <a:pt x="52" y="2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100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A4C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1530350" y="4851400"/>
            <a:ext cx="2006600" cy="2006600"/>
          </a:xfrm>
          <a:prstGeom prst="line">
            <a:avLst/>
          </a:prstGeom>
          <a:ln>
            <a:solidFill>
              <a:schemeClr val="bg1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 flipH="1">
            <a:off x="5799138" y="0"/>
            <a:ext cx="1968500" cy="1968500"/>
          </a:xfrm>
          <a:prstGeom prst="line">
            <a:avLst/>
          </a:prstGeom>
          <a:ln>
            <a:solidFill>
              <a:schemeClr val="bg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 3"/>
          <p:cNvSpPr/>
          <p:nvPr userDrawn="1"/>
        </p:nvSpPr>
        <p:spPr>
          <a:xfrm>
            <a:off x="482600" y="5422900"/>
            <a:ext cx="2870200" cy="1435100"/>
          </a:xfrm>
          <a:custGeom>
            <a:avLst/>
            <a:gdLst>
              <a:gd name="connsiteX0" fmla="*/ 1434929 w 2869699"/>
              <a:gd name="connsiteY0" fmla="*/ 0 h 1434931"/>
              <a:gd name="connsiteX1" fmla="*/ 2869699 w 2869699"/>
              <a:gd name="connsiteY1" fmla="*/ 1434771 h 1434931"/>
              <a:gd name="connsiteX2" fmla="*/ 0 w 2869699"/>
              <a:gd name="connsiteY2" fmla="*/ 1434931 h 14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699" h="1434931">
                <a:moveTo>
                  <a:pt x="1434929" y="0"/>
                </a:moveTo>
                <a:lnTo>
                  <a:pt x="2869699" y="1434771"/>
                </a:lnTo>
                <a:lnTo>
                  <a:pt x="0" y="143493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6000750" y="0"/>
            <a:ext cx="1593850" cy="796925"/>
          </a:xfrm>
          <a:custGeom>
            <a:avLst/>
            <a:gdLst>
              <a:gd name="connsiteX0" fmla="*/ 1593656 w 1593656"/>
              <a:gd name="connsiteY0" fmla="*/ 0 h 796873"/>
              <a:gd name="connsiteX1" fmla="*/ 796784 w 1593656"/>
              <a:gd name="connsiteY1" fmla="*/ 796873 h 796873"/>
              <a:gd name="connsiteX2" fmla="*/ 0 w 1593656"/>
              <a:gd name="connsiteY2" fmla="*/ 90 h 79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56" h="796873">
                <a:moveTo>
                  <a:pt x="1593656" y="0"/>
                </a:moveTo>
                <a:lnTo>
                  <a:pt x="796784" y="796873"/>
                </a:lnTo>
                <a:lnTo>
                  <a:pt x="0" y="9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>
            <a:spLocks noEditPoints="1"/>
          </p:cNvSpPr>
          <p:nvPr userDrawn="1"/>
        </p:nvSpPr>
        <p:spPr bwMode="auto">
          <a:xfrm>
            <a:off x="1463675" y="5826125"/>
            <a:ext cx="788988" cy="788988"/>
          </a:xfrm>
          <a:custGeom>
            <a:avLst/>
            <a:gdLst>
              <a:gd name="T0" fmla="*/ 0 w 368"/>
              <a:gd name="T1" fmla="*/ 2147483646 h 368"/>
              <a:gd name="T2" fmla="*/ 2147483646 w 368"/>
              <a:gd name="T3" fmla="*/ 2147483646 h 368"/>
              <a:gd name="T4" fmla="*/ 2147483646 w 368"/>
              <a:gd name="T5" fmla="*/ 2147483646 h 368"/>
              <a:gd name="T6" fmla="*/ 2147483646 w 368"/>
              <a:gd name="T7" fmla="*/ 2147483646 h 368"/>
              <a:gd name="T8" fmla="*/ 2147483646 w 368"/>
              <a:gd name="T9" fmla="*/ 2147483646 h 368"/>
              <a:gd name="T10" fmla="*/ 0 w 368"/>
              <a:gd name="T11" fmla="*/ 2147483646 h 368"/>
              <a:gd name="T12" fmla="*/ 2147483646 w 368"/>
              <a:gd name="T13" fmla="*/ 2147483646 h 368"/>
              <a:gd name="T14" fmla="*/ 2147483646 w 368"/>
              <a:gd name="T15" fmla="*/ 0 h 368"/>
              <a:gd name="T16" fmla="*/ 2147483646 w 368"/>
              <a:gd name="T17" fmla="*/ 2147483646 h 368"/>
              <a:gd name="T18" fmla="*/ 2147483646 w 368"/>
              <a:gd name="T19" fmla="*/ 2147483646 h 3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8" h="368">
                <a:moveTo>
                  <a:pt x="0" y="201"/>
                </a:moveTo>
                <a:cubicBezTo>
                  <a:pt x="0" y="294"/>
                  <a:pt x="75" y="368"/>
                  <a:pt x="167" y="368"/>
                </a:cubicBezTo>
                <a:cubicBezTo>
                  <a:pt x="260" y="368"/>
                  <a:pt x="335" y="294"/>
                  <a:pt x="335" y="201"/>
                </a:cubicBezTo>
                <a:cubicBezTo>
                  <a:pt x="167" y="201"/>
                  <a:pt x="167" y="201"/>
                  <a:pt x="167" y="201"/>
                </a:cubicBezTo>
                <a:cubicBezTo>
                  <a:pt x="167" y="34"/>
                  <a:pt x="167" y="34"/>
                  <a:pt x="167" y="34"/>
                </a:cubicBezTo>
                <a:cubicBezTo>
                  <a:pt x="75" y="34"/>
                  <a:pt x="0" y="109"/>
                  <a:pt x="0" y="201"/>
                </a:cubicBezTo>
                <a:close/>
                <a:moveTo>
                  <a:pt x="368" y="168"/>
                </a:moveTo>
                <a:cubicBezTo>
                  <a:pt x="368" y="75"/>
                  <a:pt x="293" y="0"/>
                  <a:pt x="201" y="0"/>
                </a:cubicBezTo>
                <a:cubicBezTo>
                  <a:pt x="201" y="168"/>
                  <a:pt x="201" y="168"/>
                  <a:pt x="201" y="168"/>
                </a:cubicBezTo>
                <a:lnTo>
                  <a:pt x="368" y="168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9"/>
          <p:cNvSpPr>
            <a:spLocks/>
          </p:cNvSpPr>
          <p:nvPr userDrawn="1"/>
        </p:nvSpPr>
        <p:spPr bwMode="auto">
          <a:xfrm>
            <a:off x="6610350" y="104775"/>
            <a:ext cx="438150" cy="444500"/>
          </a:xfrm>
          <a:custGeom>
            <a:avLst/>
            <a:gdLst>
              <a:gd name="T0" fmla="*/ 0 w 242"/>
              <a:gd name="T1" fmla="*/ 2147483646 h 246"/>
              <a:gd name="T2" fmla="*/ 2147483646 w 242"/>
              <a:gd name="T3" fmla="*/ 2147483646 h 246"/>
              <a:gd name="T4" fmla="*/ 2147483646 w 242"/>
              <a:gd name="T5" fmla="*/ 0 h 246"/>
              <a:gd name="T6" fmla="*/ 2147483646 w 242"/>
              <a:gd name="T7" fmla="*/ 2147483646 h 246"/>
              <a:gd name="T8" fmla="*/ 2147483646 w 242"/>
              <a:gd name="T9" fmla="*/ 2147483646 h 246"/>
              <a:gd name="T10" fmla="*/ 2147483646 w 242"/>
              <a:gd name="T11" fmla="*/ 2147483646 h 246"/>
              <a:gd name="T12" fmla="*/ 2147483646 w 242"/>
              <a:gd name="T13" fmla="*/ 2147483646 h 246"/>
              <a:gd name="T14" fmla="*/ 2147483646 w 242"/>
              <a:gd name="T15" fmla="*/ 2147483646 h 246"/>
              <a:gd name="T16" fmla="*/ 2147483646 w 242"/>
              <a:gd name="T17" fmla="*/ 2147483646 h 246"/>
              <a:gd name="T18" fmla="*/ 2147483646 w 242"/>
              <a:gd name="T19" fmla="*/ 2147483646 h 246"/>
              <a:gd name="T20" fmla="*/ 2147483646 w 242"/>
              <a:gd name="T21" fmla="*/ 2147483646 h 246"/>
              <a:gd name="T22" fmla="*/ 2147483646 w 242"/>
              <a:gd name="T23" fmla="*/ 2147483646 h 246"/>
              <a:gd name="T24" fmla="*/ 2147483646 w 242"/>
              <a:gd name="T25" fmla="*/ 2147483646 h 246"/>
              <a:gd name="T26" fmla="*/ 0 w 242"/>
              <a:gd name="T27" fmla="*/ 2147483646 h 246"/>
              <a:gd name="T28" fmla="*/ 0 w 242"/>
              <a:gd name="T29" fmla="*/ 2147483646 h 2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2" h="246">
                <a:moveTo>
                  <a:pt x="0" y="148"/>
                </a:moveTo>
                <a:lnTo>
                  <a:pt x="42" y="148"/>
                </a:lnTo>
                <a:lnTo>
                  <a:pt x="81" y="0"/>
                </a:lnTo>
                <a:lnTo>
                  <a:pt x="125" y="178"/>
                </a:lnTo>
                <a:lnTo>
                  <a:pt x="173" y="71"/>
                </a:lnTo>
                <a:lnTo>
                  <a:pt x="203" y="146"/>
                </a:lnTo>
                <a:lnTo>
                  <a:pt x="242" y="146"/>
                </a:lnTo>
                <a:lnTo>
                  <a:pt x="242" y="170"/>
                </a:lnTo>
                <a:lnTo>
                  <a:pt x="188" y="170"/>
                </a:lnTo>
                <a:lnTo>
                  <a:pt x="171" y="131"/>
                </a:lnTo>
                <a:lnTo>
                  <a:pt x="120" y="246"/>
                </a:lnTo>
                <a:lnTo>
                  <a:pt x="81" y="88"/>
                </a:lnTo>
                <a:lnTo>
                  <a:pt x="61" y="175"/>
                </a:lnTo>
                <a:lnTo>
                  <a:pt x="0" y="175"/>
                </a:lnTo>
                <a:lnTo>
                  <a:pt x="0" y="148"/>
                </a:lnTo>
                <a:close/>
              </a:path>
            </a:pathLst>
          </a:custGeom>
          <a:solidFill>
            <a:srgbClr val="A4C6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"/>
          <p:cNvGrpSpPr>
            <a:grpSpLocks/>
          </p:cNvGrpSpPr>
          <p:nvPr userDrawn="1"/>
        </p:nvGrpSpPr>
        <p:grpSpPr bwMode="auto">
          <a:xfrm>
            <a:off x="0" y="0"/>
            <a:ext cx="809625" cy="476250"/>
            <a:chOff x="1" y="1"/>
            <a:chExt cx="809624" cy="476249"/>
          </a:xfrm>
        </p:grpSpPr>
        <p:sp>
          <p:nvSpPr>
            <p:cNvPr id="4" name="자유형 2"/>
            <p:cNvSpPr/>
            <p:nvPr/>
          </p:nvSpPr>
          <p:spPr>
            <a:xfrm>
              <a:off x="1" y="1"/>
              <a:ext cx="638174" cy="476249"/>
            </a:xfrm>
            <a:custGeom>
              <a:avLst/>
              <a:gdLst>
                <a:gd name="connsiteX0" fmla="*/ 704851 w 704851"/>
                <a:gd name="connsiteY0" fmla="*/ 0 h 526327"/>
                <a:gd name="connsiteX1" fmla="*/ 178524 w 704851"/>
                <a:gd name="connsiteY1" fmla="*/ 526327 h 526327"/>
                <a:gd name="connsiteX2" fmla="*/ 0 w 704851"/>
                <a:gd name="connsiteY2" fmla="*/ 347803 h 526327"/>
                <a:gd name="connsiteX3" fmla="*/ 0 w 704851"/>
                <a:gd name="connsiteY3" fmla="*/ 40 h 52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1" h="526327">
                  <a:moveTo>
                    <a:pt x="704851" y="0"/>
                  </a:moveTo>
                  <a:lnTo>
                    <a:pt x="178524" y="526327"/>
                  </a:lnTo>
                  <a:lnTo>
                    <a:pt x="0" y="347803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A4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자유형 3"/>
            <p:cNvSpPr/>
            <p:nvPr/>
          </p:nvSpPr>
          <p:spPr>
            <a:xfrm>
              <a:off x="295276" y="1"/>
              <a:ext cx="514349" cy="257174"/>
            </a:xfrm>
            <a:custGeom>
              <a:avLst/>
              <a:gdLst>
                <a:gd name="connsiteX0" fmla="*/ 1593656 w 1593656"/>
                <a:gd name="connsiteY0" fmla="*/ 0 h 796873"/>
                <a:gd name="connsiteX1" fmla="*/ 796784 w 1593656"/>
                <a:gd name="connsiteY1" fmla="*/ 796873 h 796873"/>
                <a:gd name="connsiteX2" fmla="*/ 0 w 1593656"/>
                <a:gd name="connsiteY2" fmla="*/ 90 h 79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3656" h="796873">
                  <a:moveTo>
                    <a:pt x="1593656" y="0"/>
                  </a:moveTo>
                  <a:lnTo>
                    <a:pt x="796784" y="796873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165" y="216235"/>
            <a:ext cx="7886700" cy="56323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400" b="1">
                <a:solidFill>
                  <a:srgbClr val="A4C62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69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046" r:id="rId1"/>
    <p:sldLayoutId id="2147485047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0000101010101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0000101010101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0000101010101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0000101010101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C1F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048" r:id="rId1"/>
    <p:sldLayoutId id="2147485049" r:id="rId2"/>
    <p:sldLayoutId id="2147485050" r:id="rId3"/>
    <p:sldLayoutId id="2147485051" r:id="rId4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11272"/>
          <p:cNvGrpSpPr>
            <a:grpSpLocks/>
          </p:cNvGrpSpPr>
          <p:nvPr/>
        </p:nvGrpSpPr>
        <p:grpSpPr bwMode="auto">
          <a:xfrm>
            <a:off x="2052638" y="2411413"/>
            <a:ext cx="5111750" cy="2838450"/>
            <a:chOff x="1551797" y="2382838"/>
            <a:chExt cx="5111880" cy="2837521"/>
          </a:xfrm>
        </p:grpSpPr>
        <p:grpSp>
          <p:nvGrpSpPr>
            <p:cNvPr id="7171" name="그룹 11265"/>
            <p:cNvGrpSpPr>
              <a:grpSpLocks/>
            </p:cNvGrpSpPr>
            <p:nvPr/>
          </p:nvGrpSpPr>
          <p:grpSpPr bwMode="auto">
            <a:xfrm>
              <a:off x="1551797" y="2516543"/>
              <a:ext cx="5111880" cy="2703816"/>
              <a:chOff x="1551797" y="2516543"/>
              <a:chExt cx="5111880" cy="2703816"/>
            </a:xfrm>
          </p:grpSpPr>
          <p:sp>
            <p:nvSpPr>
              <p:cNvPr id="10242" name="제목 2"/>
              <p:cNvSpPr txBox="1">
                <a:spLocks/>
              </p:cNvSpPr>
              <p:nvPr/>
            </p:nvSpPr>
            <p:spPr bwMode="auto">
              <a:xfrm>
                <a:off x="1623236" y="4850592"/>
                <a:ext cx="5040441" cy="369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1">
                  <a:defRPr/>
                </a:pPr>
                <a:r>
                  <a:rPr lang="en-US" altLang="ko-KR" b="1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Team Root</a:t>
                </a:r>
              </a:p>
            </p:txBody>
          </p:sp>
          <p:sp>
            <p:nvSpPr>
              <p:cNvPr id="7174" name="TextBox 5"/>
              <p:cNvSpPr txBox="1">
                <a:spLocks noChangeArrowheads="1"/>
              </p:cNvSpPr>
              <p:nvPr/>
            </p:nvSpPr>
            <p:spPr bwMode="auto">
              <a:xfrm>
                <a:off x="1551797" y="2516543"/>
                <a:ext cx="5040000" cy="2307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lnSpc>
                    <a:spcPct val="80000"/>
                  </a:lnSpc>
                </a:pPr>
                <a:r>
                  <a:rPr kumimoji="0" lang="en-US" altLang="ko-KR" sz="6000">
                    <a:solidFill>
                      <a:srgbClr val="A4C627"/>
                    </a:solidFill>
                    <a:latin typeface="Arial" panose="020B0604020202020204" pitchFamily="34" charset="0"/>
                    <a:ea typeface="나눔바른고딕" charset="-127"/>
                    <a:cs typeface="Arial" panose="020B0604020202020204" pitchFamily="34" charset="0"/>
                  </a:rPr>
                  <a:t>Automatic</a:t>
                </a:r>
              </a:p>
              <a:p>
                <a:pPr algn="ctr" eaLnBrk="1" latinLnBrk="1" hangingPunct="1">
                  <a:lnSpc>
                    <a:spcPct val="80000"/>
                  </a:lnSpc>
                </a:pPr>
                <a:r>
                  <a:rPr kumimoji="0" lang="en-US" altLang="ko-KR" sz="6000">
                    <a:solidFill>
                      <a:srgbClr val="A4C627"/>
                    </a:solidFill>
                    <a:latin typeface="Arial" panose="020B0604020202020204" pitchFamily="34" charset="0"/>
                    <a:ea typeface="나눔바른고딕" charset="-127"/>
                    <a:cs typeface="Arial" panose="020B0604020202020204" pitchFamily="34" charset="0"/>
                  </a:rPr>
                  <a:t>Switching</a:t>
                </a:r>
              </a:p>
              <a:p>
                <a:pPr algn="ctr" eaLnBrk="1" latinLnBrk="1" hangingPunct="1">
                  <a:lnSpc>
                    <a:spcPct val="80000"/>
                  </a:lnSpc>
                </a:pPr>
                <a:r>
                  <a:rPr kumimoji="0" lang="en-US" altLang="ko-KR" sz="6000">
                    <a:solidFill>
                      <a:srgbClr val="A4C627"/>
                    </a:solidFill>
                    <a:latin typeface="Arial" panose="020B0604020202020204" pitchFamily="34" charset="0"/>
                    <a:ea typeface="나눔바른고딕" charset="-127"/>
                    <a:cs typeface="Arial" panose="020B0604020202020204" pitchFamily="34" charset="0"/>
                  </a:rPr>
                  <a:t>Timetable</a:t>
                </a:r>
              </a:p>
            </p:txBody>
          </p:sp>
        </p:grpSp>
        <p:sp>
          <p:nvSpPr>
            <p:cNvPr id="7172" name="Freeform 27"/>
            <p:cNvSpPr>
              <a:spLocks/>
            </p:cNvSpPr>
            <p:nvPr/>
          </p:nvSpPr>
          <p:spPr bwMode="auto">
            <a:xfrm rot="2703797">
              <a:off x="5972905" y="2405438"/>
              <a:ext cx="342430" cy="297230"/>
            </a:xfrm>
            <a:custGeom>
              <a:avLst/>
              <a:gdLst>
                <a:gd name="T0" fmla="*/ 2147483646 w 315"/>
                <a:gd name="T1" fmla="*/ 2147483646 h 273"/>
                <a:gd name="T2" fmla="*/ 2147483646 w 315"/>
                <a:gd name="T3" fmla="*/ 2147483646 h 273"/>
                <a:gd name="T4" fmla="*/ 2147483646 w 315"/>
                <a:gd name="T5" fmla="*/ 2147483646 h 273"/>
                <a:gd name="T6" fmla="*/ 2147483646 w 315"/>
                <a:gd name="T7" fmla="*/ 2147483646 h 273"/>
                <a:gd name="T8" fmla="*/ 2147483646 w 315"/>
                <a:gd name="T9" fmla="*/ 2147483646 h 273"/>
                <a:gd name="T10" fmla="*/ 2147483646 w 315"/>
                <a:gd name="T11" fmla="*/ 2147483646 h 273"/>
                <a:gd name="T12" fmla="*/ 2147483646 w 315"/>
                <a:gd name="T13" fmla="*/ 2147483646 h 2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5" h="273">
                  <a:moveTo>
                    <a:pt x="52" y="273"/>
                  </a:moveTo>
                  <a:cubicBezTo>
                    <a:pt x="15" y="273"/>
                    <a:pt x="0" y="247"/>
                    <a:pt x="18" y="214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42" y="0"/>
                    <a:pt x="173" y="0"/>
                    <a:pt x="192" y="32"/>
                  </a:cubicBezTo>
                  <a:cubicBezTo>
                    <a:pt x="297" y="214"/>
                    <a:pt x="297" y="214"/>
                    <a:pt x="297" y="214"/>
                  </a:cubicBezTo>
                  <a:cubicBezTo>
                    <a:pt x="315" y="247"/>
                    <a:pt x="300" y="273"/>
                    <a:pt x="263" y="273"/>
                  </a:cubicBezTo>
                  <a:lnTo>
                    <a:pt x="52" y="273"/>
                  </a:lnTo>
                  <a:close/>
                </a:path>
              </a:pathLst>
            </a:custGeom>
            <a:solidFill>
              <a:srgbClr val="A4C6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 txBox="1">
            <a:spLocks/>
          </p:cNvSpPr>
          <p:nvPr/>
        </p:nvSpPr>
        <p:spPr bwMode="auto">
          <a:xfrm>
            <a:off x="422302" y="4077072"/>
            <a:ext cx="81101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시간표 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App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특성상 많은 학생들이 사용 할 것으로 예상됨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latinLnBrk="1">
              <a:buFontTx/>
              <a:buChar char="•"/>
              <a:defRPr/>
            </a:pP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광고 노출을 통한 수익 창출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291" name="제목 1"/>
          <p:cNvSpPr>
            <a:spLocks noGrp="1"/>
          </p:cNvSpPr>
          <p:nvPr>
            <p:ph type="title"/>
          </p:nvPr>
        </p:nvSpPr>
        <p:spPr bwMode="auto">
          <a:xfrm>
            <a:off x="323850" y="215900"/>
            <a:ext cx="7886700" cy="5635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ko-KR" altLang="en-US" spc="-150" dirty="0">
                <a:latin typeface="+mj-lt"/>
                <a:ea typeface="나눔바른고딕" panose="020B0603020101020101" pitchFamily="50" charset="-127"/>
              </a:rPr>
              <a:t>목표 매출액 및 수요 분석</a:t>
            </a:r>
            <a:endParaRPr lang="en-US" altLang="ko-KR" spc="-150" dirty="0">
              <a:latin typeface="+mj-lt"/>
              <a:ea typeface="나눔바른고딕" panose="020B0603020101020101" pitchFamily="50" charset="-127"/>
            </a:endParaRPr>
          </a:p>
        </p:txBody>
      </p:sp>
      <p:pic>
        <p:nvPicPr>
          <p:cNvPr id="1536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341438"/>
            <a:ext cx="2420937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341438"/>
            <a:ext cx="216058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더하기 기호 6"/>
          <p:cNvSpPr/>
          <p:nvPr/>
        </p:nvSpPr>
        <p:spPr>
          <a:xfrm>
            <a:off x="3498850" y="1631950"/>
            <a:ext cx="1727200" cy="1800225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 txBox="1">
            <a:spLocks/>
          </p:cNvSpPr>
          <p:nvPr/>
        </p:nvSpPr>
        <p:spPr bwMode="auto">
          <a:xfrm>
            <a:off x="347695" y="1145939"/>
            <a:ext cx="8110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광고 노출 예시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291" name="제목 1"/>
          <p:cNvSpPr>
            <a:spLocks noGrp="1"/>
          </p:cNvSpPr>
          <p:nvPr>
            <p:ph type="title"/>
          </p:nvPr>
        </p:nvSpPr>
        <p:spPr bwMode="auto">
          <a:xfrm>
            <a:off x="323850" y="215900"/>
            <a:ext cx="7886700" cy="5635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ko-KR" altLang="en-US" spc="-150" dirty="0">
                <a:latin typeface="+mj-lt"/>
                <a:ea typeface="나눔바른고딕" panose="020B0603020101020101" pitchFamily="50" charset="-127"/>
              </a:rPr>
              <a:t>목표 매출액 및 수요 분석</a:t>
            </a:r>
            <a:endParaRPr lang="en-US" altLang="ko-KR" spc="-150" dirty="0">
              <a:latin typeface="+mj-lt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80" y="1844824"/>
            <a:ext cx="2443214" cy="43434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224" y="1844824"/>
            <a:ext cx="2443214" cy="4343490"/>
          </a:xfrm>
          <a:prstGeom prst="rect">
            <a:avLst/>
          </a:prstGeom>
        </p:spPr>
      </p:pic>
      <p:sp>
        <p:nvSpPr>
          <p:cNvPr id="11" name="제목 2"/>
          <p:cNvSpPr txBox="1">
            <a:spLocks/>
          </p:cNvSpPr>
          <p:nvPr/>
        </p:nvSpPr>
        <p:spPr bwMode="auto">
          <a:xfrm>
            <a:off x="422490" y="6165304"/>
            <a:ext cx="32135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defRPr/>
            </a:pP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MX Player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앱의 광고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 bwMode="auto">
          <a:xfrm>
            <a:off x="5004048" y="6165304"/>
            <a:ext cx="3758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defRPr/>
            </a:pP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File commander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앱의 광고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83568" y="2420888"/>
            <a:ext cx="2808312" cy="280831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402238" y="5116644"/>
            <a:ext cx="2808312" cy="102451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07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28856" y="-1154"/>
            <a:ext cx="3131553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0" b="1" spc="-300" dirty="0">
                <a:ln>
                  <a:prstDash val="solid"/>
                </a:ln>
                <a:solidFill>
                  <a:srgbClr val="A4C627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492125" y="2755900"/>
            <a:ext cx="504031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3400" b="1" spc="-150" dirty="0">
                <a:solidFill>
                  <a:srgbClr val="A4C627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사업화 연계 가능성</a:t>
            </a:r>
            <a:endParaRPr kumimoji="0" lang="en-US" altLang="ko-KR" sz="3400" b="1" spc="-150" dirty="0">
              <a:solidFill>
                <a:srgbClr val="A4C627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520700" y="3281363"/>
            <a:ext cx="5040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600" b="1">
                <a:solidFill>
                  <a:schemeClr val="bg1"/>
                </a:solidFill>
                <a:latin typeface="Arial" panose="020B0604020202020204" pitchFamily="34" charset="0"/>
                <a:ea typeface="나눔바른고딕" charset="-127"/>
                <a:cs typeface="Arial" panose="020B0604020202020204" pitchFamily="34" charset="0"/>
              </a:rPr>
              <a:t>Team Root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 txBox="1">
            <a:spLocks/>
          </p:cNvSpPr>
          <p:nvPr/>
        </p:nvSpPr>
        <p:spPr bwMode="auto">
          <a:xfrm>
            <a:off x="420688" y="4797425"/>
            <a:ext cx="811212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SNS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를 활용한 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Application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홍보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커뮤니티 기능을 추가하여 학교와의 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B2G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계약 체결 목표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291" name="제목 1"/>
          <p:cNvSpPr>
            <a:spLocks noGrp="1"/>
          </p:cNvSpPr>
          <p:nvPr>
            <p:ph type="title"/>
          </p:nvPr>
        </p:nvSpPr>
        <p:spPr bwMode="auto">
          <a:xfrm>
            <a:off x="323850" y="215900"/>
            <a:ext cx="7886700" cy="5635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ko-KR" altLang="en-US" spc="-150" dirty="0">
                <a:latin typeface="+mj-lt"/>
                <a:ea typeface="나눔바른고딕" panose="020B0603020101020101" pitchFamily="50" charset="-127"/>
              </a:rPr>
              <a:t>사업화 연계 가능성</a:t>
            </a:r>
            <a:endParaRPr lang="en-US" altLang="ko-KR" spc="-150" dirty="0">
              <a:latin typeface="+mj-lt"/>
              <a:ea typeface="나눔바른고딕" panose="020B0603020101020101" pitchFamily="50" charset="-127"/>
            </a:endParaRPr>
          </a:p>
        </p:txBody>
      </p:sp>
      <p:pic>
        <p:nvPicPr>
          <p:cNvPr id="17412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520825"/>
            <a:ext cx="230505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28775"/>
            <a:ext cx="208915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89088"/>
            <a:ext cx="212725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28856" y="-1154"/>
            <a:ext cx="3131553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0" b="1" spc="-300" dirty="0">
                <a:ln>
                  <a:prstDash val="solid"/>
                </a:ln>
                <a:solidFill>
                  <a:srgbClr val="A4C627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492125" y="2755900"/>
            <a:ext cx="504031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3400" b="1" spc="-150" dirty="0">
                <a:solidFill>
                  <a:srgbClr val="A4C627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추진 계획</a:t>
            </a:r>
            <a:endParaRPr kumimoji="0" lang="en-US" altLang="ko-KR" sz="3400" b="1" spc="-150" dirty="0">
              <a:solidFill>
                <a:srgbClr val="A4C627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520700" y="3281363"/>
            <a:ext cx="5040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600" b="1">
                <a:solidFill>
                  <a:schemeClr val="bg1"/>
                </a:solidFill>
                <a:latin typeface="Arial" panose="020B0604020202020204" pitchFamily="34" charset="0"/>
                <a:ea typeface="나눔바른고딕" charset="-127"/>
                <a:cs typeface="Arial" panose="020B0604020202020204" pitchFamily="34" charset="0"/>
              </a:rPr>
              <a:t>Team Root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1"/>
          <p:cNvSpPr>
            <a:spLocks noGrp="1"/>
          </p:cNvSpPr>
          <p:nvPr>
            <p:ph type="title"/>
          </p:nvPr>
        </p:nvSpPr>
        <p:spPr bwMode="auto">
          <a:xfrm>
            <a:off x="323850" y="215900"/>
            <a:ext cx="7886700" cy="5635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ko-KR" altLang="en-US" spc="-150" dirty="0">
                <a:latin typeface="+mj-lt"/>
                <a:ea typeface="나눔바른고딕" panose="020B0603020101020101" pitchFamily="50" charset="-127"/>
              </a:rPr>
              <a:t>추진 계획</a:t>
            </a:r>
            <a:endParaRPr lang="en-US" altLang="ko-KR" spc="-150" dirty="0">
              <a:latin typeface="+mj-lt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76553"/>
              </p:ext>
            </p:extLst>
          </p:nvPr>
        </p:nvGraphicFramePr>
        <p:xfrm>
          <a:off x="539750" y="1397000"/>
          <a:ext cx="8353423" cy="369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2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21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595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rgbClr val="A4C6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 marL="91445" marR="91445" marT="45715" marB="45715" anchor="ctr">
                    <a:solidFill>
                      <a:srgbClr val="A4C6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4/1~15</a:t>
                      </a:r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rgbClr val="A4C6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4/16~30</a:t>
                      </a:r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rgbClr val="A4C6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5/1~15</a:t>
                      </a:r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rgbClr val="A4C6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5/16~31</a:t>
                      </a:r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rgbClr val="A4C6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 marL="91445" marR="91445" marT="45715" marB="45715" anchor="ctr">
                    <a:solidFill>
                      <a:srgbClr val="A4C6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 설계</a:t>
                      </a:r>
                    </a:p>
                  </a:txBody>
                  <a:tcPr marL="91445" marR="91445" marT="45715" marB="457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시간표 구현</a:t>
                      </a:r>
                    </a:p>
                  </a:txBody>
                  <a:tcPr marL="91445" marR="91445" marT="45715" marB="4571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알람설정</a:t>
                      </a:r>
                      <a:r>
                        <a:rPr lang="ko-KR" altLang="en-US" sz="1400" dirty="0"/>
                        <a:t> 기능 구현</a:t>
                      </a:r>
                    </a:p>
                  </a:txBody>
                  <a:tcPr marL="91445" marR="91445" marT="45715" marB="457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위치기반 기능 구현</a:t>
                      </a:r>
                    </a:p>
                  </a:txBody>
                  <a:tcPr marL="91445" marR="91445" marT="45715" marB="4571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테스트</a:t>
                      </a:r>
                    </a:p>
                  </a:txBody>
                  <a:tcPr marL="91445" marR="91445" marT="45715" marB="457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5" marR="91445" marT="45715" marB="4571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그룹 14"/>
          <p:cNvGrpSpPr>
            <a:grpSpLocks/>
          </p:cNvGrpSpPr>
          <p:nvPr/>
        </p:nvGrpSpPr>
        <p:grpSpPr bwMode="auto">
          <a:xfrm>
            <a:off x="4833938" y="2430463"/>
            <a:ext cx="4303712" cy="2446337"/>
            <a:chOff x="4724926" y="2430278"/>
            <a:chExt cx="4303713" cy="2446624"/>
          </a:xfrm>
        </p:grpSpPr>
        <p:grpSp>
          <p:nvGrpSpPr>
            <p:cNvPr id="8196" name="그룹 1"/>
            <p:cNvGrpSpPr>
              <a:grpSpLocks/>
            </p:cNvGrpSpPr>
            <p:nvPr/>
          </p:nvGrpSpPr>
          <p:grpSpPr bwMode="auto">
            <a:xfrm>
              <a:off x="4724926" y="2430278"/>
              <a:ext cx="4303713" cy="461666"/>
              <a:chOff x="5240111" y="2091647"/>
              <a:chExt cx="4303713" cy="461666"/>
            </a:xfrm>
          </p:grpSpPr>
          <p:sp>
            <p:nvSpPr>
              <p:cNvPr id="8212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2091647"/>
                <a:ext cx="6477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/>
                <a:r>
                  <a:rPr lang="en-US" altLang="ko-KR" sz="2400" b="1">
                    <a:solidFill>
                      <a:srgbClr val="1C1F24"/>
                    </a:solidFill>
                    <a:latin typeface="Arial" panose="020B0604020202020204" pitchFamily="34" charset="0"/>
                    <a:ea typeface="나눔바른고딕" charset="-127"/>
                    <a:cs typeface="Arial" panose="020B0604020202020204" pitchFamily="34" charset="0"/>
                  </a:rPr>
                  <a:t>01.</a:t>
                </a:r>
                <a:endParaRPr lang="ko-KR" altLang="ko-KR" sz="2400" b="1">
                  <a:solidFill>
                    <a:srgbClr val="1C1F24"/>
                  </a:solidFill>
                  <a:latin typeface="Arial" panose="020B0604020202020204" pitchFamily="34" charset="0"/>
                  <a:ea typeface="나눔바른고딕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213" name="Text Box 5"/>
              <p:cNvSpPr txBox="1">
                <a:spLocks noChangeArrowheads="1"/>
              </p:cNvSpPr>
              <p:nvPr/>
            </p:nvSpPr>
            <p:spPr bwMode="auto">
              <a:xfrm>
                <a:off x="5786211" y="2091648"/>
                <a:ext cx="37576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r>
                  <a:rPr kumimoji="0" lang="ko-KR" altLang="en-US" sz="2400">
                    <a:solidFill>
                      <a:srgbClr val="1C1F24"/>
                    </a:solidFill>
                    <a:latin typeface="Arial" panose="020B0604020202020204" pitchFamily="34" charset="0"/>
                    <a:ea typeface="나눔바른고딕" charset="-127"/>
                    <a:cs typeface="Arial" panose="020B0604020202020204" pitchFamily="34" charset="0"/>
                  </a:rPr>
                  <a:t>팀 소개</a:t>
                </a:r>
                <a:endParaRPr kumimoji="0" lang="ko-KR" altLang="ko-KR" sz="2400">
                  <a:solidFill>
                    <a:srgbClr val="1C1F24"/>
                  </a:solidFill>
                  <a:latin typeface="Arial" panose="020B0604020202020204" pitchFamily="34" charset="0"/>
                  <a:ea typeface="나눔바른고딕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197" name="그룹 2"/>
            <p:cNvGrpSpPr>
              <a:grpSpLocks/>
            </p:cNvGrpSpPr>
            <p:nvPr/>
          </p:nvGrpSpPr>
          <p:grpSpPr bwMode="auto">
            <a:xfrm>
              <a:off x="4724926" y="2826762"/>
              <a:ext cx="4300538" cy="462739"/>
              <a:chOff x="5243286" y="2568410"/>
              <a:chExt cx="4300538" cy="462739"/>
            </a:xfrm>
          </p:grpSpPr>
          <p:sp>
            <p:nvSpPr>
              <p:cNvPr id="8210" name="Text Box 5"/>
              <p:cNvSpPr txBox="1">
                <a:spLocks noChangeArrowheads="1"/>
              </p:cNvSpPr>
              <p:nvPr/>
            </p:nvSpPr>
            <p:spPr bwMode="auto">
              <a:xfrm>
                <a:off x="5243286" y="2569484"/>
                <a:ext cx="6477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/>
                <a:r>
                  <a:rPr lang="en-US" altLang="ko-KR" sz="2400" b="1">
                    <a:solidFill>
                      <a:srgbClr val="1C1F24"/>
                    </a:solidFill>
                    <a:latin typeface="Arial" panose="020B0604020202020204" pitchFamily="34" charset="0"/>
                    <a:ea typeface="나눔바른고딕" charset="-127"/>
                    <a:cs typeface="Arial" panose="020B0604020202020204" pitchFamily="34" charset="0"/>
                  </a:rPr>
                  <a:t>02.</a:t>
                </a:r>
                <a:endParaRPr lang="ko-KR" altLang="ko-KR" sz="2400" b="1">
                  <a:solidFill>
                    <a:srgbClr val="1C1F24"/>
                  </a:solidFill>
                  <a:latin typeface="Arial" panose="020B0604020202020204" pitchFamily="34" charset="0"/>
                  <a:ea typeface="나눔바른고딕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211" name="Text Box 5"/>
              <p:cNvSpPr txBox="1">
                <a:spLocks noChangeArrowheads="1"/>
              </p:cNvSpPr>
              <p:nvPr/>
            </p:nvSpPr>
            <p:spPr bwMode="auto">
              <a:xfrm>
                <a:off x="5790973" y="2568410"/>
                <a:ext cx="375285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r>
                  <a:rPr kumimoji="0" lang="ko-KR" altLang="en-US" sz="2400">
                    <a:solidFill>
                      <a:srgbClr val="1C1F24"/>
                    </a:solidFill>
                    <a:latin typeface="Arial" panose="020B0604020202020204" pitchFamily="34" charset="0"/>
                    <a:ea typeface="나눔바른고딕" charset="-127"/>
                    <a:cs typeface="Arial" panose="020B0604020202020204" pitchFamily="34" charset="0"/>
                  </a:rPr>
                  <a:t>아이템 소개</a:t>
                </a:r>
                <a:endParaRPr kumimoji="0" lang="ko-KR" altLang="ko-KR" sz="2400">
                  <a:solidFill>
                    <a:srgbClr val="1C1F24"/>
                  </a:solidFill>
                  <a:latin typeface="Arial" panose="020B0604020202020204" pitchFamily="34" charset="0"/>
                  <a:ea typeface="나눔바른고딕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198" name="그룹 3"/>
            <p:cNvGrpSpPr>
              <a:grpSpLocks/>
            </p:cNvGrpSpPr>
            <p:nvPr/>
          </p:nvGrpSpPr>
          <p:grpSpPr bwMode="auto">
            <a:xfrm>
              <a:off x="4724926" y="3224319"/>
              <a:ext cx="4303713" cy="461782"/>
              <a:chOff x="5240111" y="3045734"/>
              <a:chExt cx="4303713" cy="461782"/>
            </a:xfrm>
          </p:grpSpPr>
          <p:sp>
            <p:nvSpPr>
              <p:cNvPr id="8208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3045734"/>
                <a:ext cx="6477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/>
                <a:r>
                  <a:rPr lang="en-US" altLang="ko-KR" sz="2400" b="1">
                    <a:solidFill>
                      <a:srgbClr val="1C1F24"/>
                    </a:solidFill>
                    <a:latin typeface="Arial" panose="020B0604020202020204" pitchFamily="34" charset="0"/>
                    <a:ea typeface="나눔바른고딕" charset="-127"/>
                    <a:cs typeface="Arial" panose="020B0604020202020204" pitchFamily="34" charset="0"/>
                  </a:rPr>
                  <a:t>03.</a:t>
                </a:r>
                <a:endParaRPr lang="ko-KR" altLang="ko-KR" sz="2400" b="1">
                  <a:solidFill>
                    <a:srgbClr val="1C1F24"/>
                  </a:solidFill>
                  <a:latin typeface="Arial" panose="020B0604020202020204" pitchFamily="34" charset="0"/>
                  <a:ea typeface="나눔바른고딕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209" name="Text Box 5"/>
              <p:cNvSpPr txBox="1">
                <a:spLocks noChangeArrowheads="1"/>
              </p:cNvSpPr>
              <p:nvPr/>
            </p:nvSpPr>
            <p:spPr bwMode="auto">
              <a:xfrm>
                <a:off x="5786211" y="3045851"/>
                <a:ext cx="37576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r>
                  <a:rPr kumimoji="0" lang="ko-KR" altLang="en-US" sz="2400">
                    <a:solidFill>
                      <a:srgbClr val="1C1F24"/>
                    </a:solidFill>
                    <a:latin typeface="Arial" panose="020B0604020202020204" pitchFamily="34" charset="0"/>
                    <a:ea typeface="나눔바른고딕" charset="-127"/>
                    <a:cs typeface="Arial" panose="020B0604020202020204" pitchFamily="34" charset="0"/>
                  </a:rPr>
                  <a:t>목표 매출액 및 수요 분석</a:t>
                </a:r>
                <a:endParaRPr kumimoji="0" lang="ko-KR" altLang="ko-KR" sz="2400">
                  <a:solidFill>
                    <a:srgbClr val="1C1F24"/>
                  </a:solidFill>
                  <a:latin typeface="Arial" panose="020B0604020202020204" pitchFamily="34" charset="0"/>
                  <a:ea typeface="나눔바른고딕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199" name="그룹 4"/>
            <p:cNvGrpSpPr>
              <a:grpSpLocks/>
            </p:cNvGrpSpPr>
            <p:nvPr/>
          </p:nvGrpSpPr>
          <p:grpSpPr bwMode="auto">
            <a:xfrm>
              <a:off x="4724926" y="3620919"/>
              <a:ext cx="4300537" cy="462284"/>
              <a:chOff x="5241699" y="3522953"/>
              <a:chExt cx="4300537" cy="462284"/>
            </a:xfrm>
          </p:grpSpPr>
          <p:sp>
            <p:nvSpPr>
              <p:cNvPr id="8206" name="Text Box 5"/>
              <p:cNvSpPr txBox="1">
                <a:spLocks noChangeArrowheads="1"/>
              </p:cNvSpPr>
              <p:nvPr/>
            </p:nvSpPr>
            <p:spPr bwMode="auto">
              <a:xfrm>
                <a:off x="5241699" y="3523572"/>
                <a:ext cx="6477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/>
                <a:r>
                  <a:rPr lang="en-US" altLang="ko-KR" sz="2400" b="1">
                    <a:solidFill>
                      <a:srgbClr val="1C1F24"/>
                    </a:solidFill>
                    <a:latin typeface="Arial" panose="020B0604020202020204" pitchFamily="34" charset="0"/>
                    <a:ea typeface="나눔바른고딕" charset="-127"/>
                    <a:cs typeface="Arial" panose="020B0604020202020204" pitchFamily="34" charset="0"/>
                  </a:rPr>
                  <a:t>04.</a:t>
                </a:r>
                <a:endParaRPr lang="ko-KR" altLang="ko-KR" sz="2400" b="1">
                  <a:solidFill>
                    <a:srgbClr val="1C1F24"/>
                  </a:solidFill>
                  <a:latin typeface="Arial" panose="020B0604020202020204" pitchFamily="34" charset="0"/>
                  <a:ea typeface="나눔바른고딕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207" name="Text Box 5"/>
              <p:cNvSpPr txBox="1">
                <a:spLocks noChangeArrowheads="1"/>
              </p:cNvSpPr>
              <p:nvPr/>
            </p:nvSpPr>
            <p:spPr bwMode="auto">
              <a:xfrm>
                <a:off x="5789386" y="3522953"/>
                <a:ext cx="3752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r>
                  <a:rPr kumimoji="0" lang="ko-KR" altLang="en-US" sz="2400">
                    <a:solidFill>
                      <a:srgbClr val="1C1F24"/>
                    </a:solidFill>
                    <a:latin typeface="Arial" panose="020B0604020202020204" pitchFamily="34" charset="0"/>
                    <a:ea typeface="나눔바른고딕" charset="-127"/>
                    <a:cs typeface="Arial" panose="020B0604020202020204" pitchFamily="34" charset="0"/>
                  </a:rPr>
                  <a:t>사업화 연계 가능성</a:t>
                </a:r>
                <a:endParaRPr kumimoji="0" lang="ko-KR" altLang="ko-KR" sz="2400">
                  <a:solidFill>
                    <a:srgbClr val="1C1F24"/>
                  </a:solidFill>
                  <a:latin typeface="Arial" panose="020B0604020202020204" pitchFamily="34" charset="0"/>
                  <a:ea typeface="나눔바른고딕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00" name="그룹 5"/>
            <p:cNvGrpSpPr>
              <a:grpSpLocks/>
            </p:cNvGrpSpPr>
            <p:nvPr/>
          </p:nvGrpSpPr>
          <p:grpSpPr bwMode="auto">
            <a:xfrm>
              <a:off x="4724926" y="4018021"/>
              <a:ext cx="4303712" cy="461897"/>
              <a:chOff x="5241699" y="3999823"/>
              <a:chExt cx="4303712" cy="461897"/>
            </a:xfrm>
          </p:grpSpPr>
          <p:sp>
            <p:nvSpPr>
              <p:cNvPr id="8204" name="Text Box 5"/>
              <p:cNvSpPr txBox="1">
                <a:spLocks noChangeArrowheads="1"/>
              </p:cNvSpPr>
              <p:nvPr/>
            </p:nvSpPr>
            <p:spPr bwMode="auto">
              <a:xfrm>
                <a:off x="5241699" y="3999823"/>
                <a:ext cx="6477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/>
                <a:r>
                  <a:rPr lang="en-US" altLang="ko-KR" sz="2400" b="1">
                    <a:solidFill>
                      <a:srgbClr val="1C1F24"/>
                    </a:solidFill>
                    <a:latin typeface="Arial" panose="020B0604020202020204" pitchFamily="34" charset="0"/>
                    <a:ea typeface="나눔바른고딕" charset="-127"/>
                    <a:cs typeface="Arial" panose="020B0604020202020204" pitchFamily="34" charset="0"/>
                  </a:rPr>
                  <a:t>05.</a:t>
                </a:r>
                <a:endParaRPr lang="ko-KR" altLang="ko-KR" sz="2400" b="1">
                  <a:solidFill>
                    <a:srgbClr val="1C1F24"/>
                  </a:solidFill>
                  <a:latin typeface="Arial" panose="020B0604020202020204" pitchFamily="34" charset="0"/>
                  <a:ea typeface="나눔바른고딕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205" name="Text Box 5"/>
              <p:cNvSpPr txBox="1">
                <a:spLocks noChangeArrowheads="1"/>
              </p:cNvSpPr>
              <p:nvPr/>
            </p:nvSpPr>
            <p:spPr bwMode="auto">
              <a:xfrm>
                <a:off x="5787799" y="4000055"/>
                <a:ext cx="375761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r>
                  <a:rPr kumimoji="0" lang="ko-KR" altLang="en-US" sz="2400">
                    <a:solidFill>
                      <a:srgbClr val="1C1F24"/>
                    </a:solidFill>
                    <a:latin typeface="Arial" panose="020B0604020202020204" pitchFamily="34" charset="0"/>
                    <a:ea typeface="나눔바른고딕" charset="-127"/>
                    <a:cs typeface="Arial" panose="020B0604020202020204" pitchFamily="34" charset="0"/>
                  </a:rPr>
                  <a:t>추진 계획</a:t>
                </a:r>
                <a:endParaRPr kumimoji="0" lang="ko-KR" altLang="ko-KR" sz="2400">
                  <a:solidFill>
                    <a:srgbClr val="1C1F24"/>
                  </a:solidFill>
                  <a:latin typeface="Arial" panose="020B0604020202020204" pitchFamily="34" charset="0"/>
                  <a:ea typeface="나눔바른고딕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01" name="그룹 6"/>
            <p:cNvGrpSpPr>
              <a:grpSpLocks/>
            </p:cNvGrpSpPr>
            <p:nvPr/>
          </p:nvGrpSpPr>
          <p:grpSpPr bwMode="auto">
            <a:xfrm>
              <a:off x="4724926" y="4414736"/>
              <a:ext cx="4303713" cy="462166"/>
              <a:chOff x="5243286" y="4477158"/>
              <a:chExt cx="4303713" cy="462166"/>
            </a:xfrm>
          </p:grpSpPr>
          <p:sp>
            <p:nvSpPr>
              <p:cNvPr id="8202" name="Text Box 5"/>
              <p:cNvSpPr txBox="1">
                <a:spLocks noChangeArrowheads="1"/>
              </p:cNvSpPr>
              <p:nvPr/>
            </p:nvSpPr>
            <p:spPr bwMode="auto">
              <a:xfrm>
                <a:off x="5243286" y="4477659"/>
                <a:ext cx="6477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r" eaLnBrk="1" latinLnBrk="1" hangingPunct="1"/>
                <a:endParaRPr lang="ko-KR" altLang="ko-KR" sz="2400" b="1">
                  <a:solidFill>
                    <a:srgbClr val="1C1F24"/>
                  </a:solidFill>
                  <a:latin typeface="Arial" panose="020B0604020202020204" pitchFamily="34" charset="0"/>
                  <a:ea typeface="나눔바른고딕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203" name="Text Box 5"/>
              <p:cNvSpPr txBox="1">
                <a:spLocks noChangeArrowheads="1"/>
              </p:cNvSpPr>
              <p:nvPr/>
            </p:nvSpPr>
            <p:spPr bwMode="auto">
              <a:xfrm>
                <a:off x="5789386" y="4477158"/>
                <a:ext cx="37576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endParaRPr kumimoji="0" lang="ko-KR" altLang="ko-KR" sz="2400">
                  <a:solidFill>
                    <a:srgbClr val="1C1F24"/>
                  </a:solidFill>
                  <a:latin typeface="Arial" panose="020B0604020202020204" pitchFamily="34" charset="0"/>
                  <a:ea typeface="나눔바른고딕" charset="-127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195" name="TextBox 19"/>
          <p:cNvSpPr txBox="1">
            <a:spLocks noChangeArrowheads="1"/>
          </p:cNvSpPr>
          <p:nvPr/>
        </p:nvSpPr>
        <p:spPr bwMode="auto">
          <a:xfrm>
            <a:off x="827088" y="2446338"/>
            <a:ext cx="3357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3200" b="1">
                <a:solidFill>
                  <a:schemeClr val="bg1"/>
                </a:solidFill>
                <a:latin typeface="Arial" panose="020B0604020202020204" pitchFamily="34" charset="0"/>
                <a:ea typeface="나눔바른고딕" charset="-127"/>
                <a:cs typeface="Arial" panose="020B0604020202020204" pitchFamily="34" charset="0"/>
              </a:rPr>
              <a:t>C.O.N.T.E.N.T.S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28856" y="-1154"/>
            <a:ext cx="3131553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0" b="1" spc="-300" dirty="0">
                <a:ln>
                  <a:prstDash val="solid"/>
                </a:ln>
                <a:solidFill>
                  <a:srgbClr val="A4C627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492125" y="2755900"/>
            <a:ext cx="504031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3400" b="1" spc="-150" dirty="0">
                <a:solidFill>
                  <a:srgbClr val="A4C627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팀 소개</a:t>
            </a:r>
            <a:endParaRPr kumimoji="0" lang="en-US" altLang="ko-KR" sz="3400" b="1" spc="-150" dirty="0">
              <a:solidFill>
                <a:srgbClr val="A4C627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520700" y="3281363"/>
            <a:ext cx="5040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600" b="1">
                <a:solidFill>
                  <a:schemeClr val="bg1"/>
                </a:solidFill>
                <a:latin typeface="Arial" panose="020B0604020202020204" pitchFamily="34" charset="0"/>
                <a:ea typeface="나눔바른고딕" charset="-127"/>
                <a:cs typeface="Arial" panose="020B0604020202020204" pitchFamily="34" charset="0"/>
              </a:rPr>
              <a:t>Team Root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제목 1"/>
          <p:cNvSpPr>
            <a:spLocks noGrp="1"/>
          </p:cNvSpPr>
          <p:nvPr>
            <p:ph type="title"/>
          </p:nvPr>
        </p:nvSpPr>
        <p:spPr bwMode="auto">
          <a:xfrm>
            <a:off x="323850" y="215900"/>
            <a:ext cx="78867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팀 소개</a:t>
            </a:r>
            <a:endParaRPr lang="ko-KR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14842"/>
              </p:ext>
            </p:extLst>
          </p:nvPr>
        </p:nvGraphicFramePr>
        <p:xfrm>
          <a:off x="900114" y="2492896"/>
          <a:ext cx="7310436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6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정진용</a:t>
                      </a:r>
                    </a:p>
                  </a:txBody>
                  <a:tcPr marL="91433" marR="91433">
                    <a:solidFill>
                      <a:srgbClr val="A4C6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손지훈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33" marR="91433">
                    <a:solidFill>
                      <a:srgbClr val="A4C62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전재수</a:t>
                      </a:r>
                    </a:p>
                  </a:txBody>
                  <a:tcPr marL="91433" marR="91433">
                    <a:solidFill>
                      <a:srgbClr val="A4C6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marL="91433" marR="9143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팀장</a:t>
                      </a:r>
                    </a:p>
                  </a:txBody>
                  <a:tcPr marL="91433" marR="9143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marL="91433" marR="9143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회 공개</a:t>
                      </a:r>
                      <a:r>
                        <a:rPr lang="en-US" altLang="ko-KR" dirty="0"/>
                        <a:t>SW</a:t>
                      </a:r>
                      <a:r>
                        <a:rPr lang="ko-KR" altLang="en-US" dirty="0"/>
                        <a:t>개발자대회 참가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㈜</a:t>
                      </a:r>
                      <a:r>
                        <a:rPr lang="en-US" altLang="ko-KR" dirty="0" err="1"/>
                        <a:t>Lillycover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ios</a:t>
                      </a:r>
                      <a:r>
                        <a:rPr lang="en-US" altLang="ko-KR" dirty="0"/>
                        <a:t> App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 marL="91433" marR="914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회 임베디드 소프트웨어 경진대회 지능형 </a:t>
                      </a:r>
                      <a:r>
                        <a:rPr lang="ko-KR" altLang="en-US" dirty="0" err="1"/>
                        <a:t>휴머노이드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 marL="91433" marR="914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회 공개</a:t>
                      </a:r>
                      <a:r>
                        <a:rPr lang="en-US" altLang="ko-KR" dirty="0"/>
                        <a:t>SW</a:t>
                      </a:r>
                      <a:r>
                        <a:rPr lang="ko-KR" altLang="en-US" dirty="0"/>
                        <a:t>개발자대회 참가</a:t>
                      </a:r>
                    </a:p>
                  </a:txBody>
                  <a:tcPr marL="91433" marR="914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28856" y="-1154"/>
            <a:ext cx="3131553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0" b="1" spc="-300" dirty="0">
                <a:ln>
                  <a:prstDash val="solid"/>
                </a:ln>
                <a:solidFill>
                  <a:srgbClr val="A4C627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492125" y="2755900"/>
            <a:ext cx="504031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3400" b="1" spc="-150" dirty="0">
                <a:solidFill>
                  <a:srgbClr val="A4C627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아이템 소개</a:t>
            </a:r>
            <a:endParaRPr kumimoji="0" lang="en-US" altLang="ko-KR" sz="3400" b="1" spc="-150" dirty="0">
              <a:solidFill>
                <a:srgbClr val="A4C627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520700" y="3281363"/>
            <a:ext cx="5040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600" b="1">
                <a:solidFill>
                  <a:schemeClr val="bg1"/>
                </a:solidFill>
                <a:latin typeface="Arial" panose="020B0604020202020204" pitchFamily="34" charset="0"/>
                <a:ea typeface="나눔바른고딕" charset="-127"/>
                <a:cs typeface="Arial" panose="020B0604020202020204" pitchFamily="34" charset="0"/>
              </a:rPr>
              <a:t>Team Root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 txBox="1">
            <a:spLocks/>
          </p:cNvSpPr>
          <p:nvPr/>
        </p:nvSpPr>
        <p:spPr bwMode="auto">
          <a:xfrm>
            <a:off x="611188" y="3933056"/>
            <a:ext cx="816441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사용자가 직접 시간표를 입력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시간표에 따라 사용자가 휴대폰의 소리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진동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무음모드를 자동으로 설정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r>
              <a:rPr lang="ko-KR" altLang="en-US" sz="2400" spc="6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백그라운드 환경</a:t>
            </a:r>
            <a:r>
              <a:rPr lang="en-US" altLang="ko-KR" sz="2400" spc="6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(Service)</a:t>
            </a:r>
            <a:r>
              <a:rPr lang="ko-KR" altLang="en-US" sz="2400" spc="6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를 이용하여 학교 위치를 벗어나게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되면 사용자가 지정한 설정으로 변경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291" name="제목 1"/>
          <p:cNvSpPr>
            <a:spLocks noGrp="1"/>
          </p:cNvSpPr>
          <p:nvPr>
            <p:ph type="title"/>
          </p:nvPr>
        </p:nvSpPr>
        <p:spPr bwMode="auto">
          <a:xfrm>
            <a:off x="323850" y="215900"/>
            <a:ext cx="78867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/>
              <a:t>아이템 소개</a:t>
            </a:r>
            <a:endParaRPr lang="ko-KR" altLang="ko-KR" dirty="0"/>
          </a:p>
        </p:txBody>
      </p:sp>
      <p:pic>
        <p:nvPicPr>
          <p:cNvPr id="1229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84313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484313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더하기 기호 6"/>
          <p:cNvSpPr/>
          <p:nvPr/>
        </p:nvSpPr>
        <p:spPr>
          <a:xfrm>
            <a:off x="2744788" y="2060575"/>
            <a:ext cx="1035050" cy="1008063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295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484313"/>
            <a:ext cx="141128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더하기 기호 15"/>
          <p:cNvSpPr/>
          <p:nvPr/>
        </p:nvSpPr>
        <p:spPr>
          <a:xfrm>
            <a:off x="6042025" y="2047875"/>
            <a:ext cx="1035050" cy="1008063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1"/>
          <p:cNvSpPr>
            <a:spLocks noGrp="1"/>
          </p:cNvSpPr>
          <p:nvPr>
            <p:ph type="title"/>
          </p:nvPr>
        </p:nvSpPr>
        <p:spPr bwMode="auto">
          <a:xfrm>
            <a:off x="323850" y="215900"/>
            <a:ext cx="78867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/>
              <a:t>아이템 소개</a:t>
            </a:r>
            <a:endParaRPr lang="ko-KR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14301"/>
              </p:ext>
            </p:extLst>
          </p:nvPr>
        </p:nvGraphicFramePr>
        <p:xfrm>
          <a:off x="1475656" y="908720"/>
          <a:ext cx="6096000" cy="2341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207206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404278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31328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847287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301884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547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1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1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r>
                        <a:rPr lang="ko-KR" altLang="en-US" dirty="0"/>
                        <a:t>언어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396904"/>
                  </a:ext>
                </a:extLst>
              </a:tr>
              <a:tr h="487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r>
                        <a:rPr lang="ko-KR" altLang="en-US" dirty="0"/>
                        <a:t>언어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파이썬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5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자바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파이썬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4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자바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91418"/>
                  </a:ext>
                </a:extLst>
              </a:tr>
            </a:tbl>
          </a:graphicData>
        </a:graphic>
      </p:graphicFrame>
      <p:grpSp>
        <p:nvGrpSpPr>
          <p:cNvPr id="14364" name="그룹 14363"/>
          <p:cNvGrpSpPr/>
          <p:nvPr/>
        </p:nvGrpSpPr>
        <p:grpSpPr>
          <a:xfrm>
            <a:off x="3461050" y="3633881"/>
            <a:ext cx="2026806" cy="2531424"/>
            <a:chOff x="3519871" y="3352365"/>
            <a:chExt cx="2355866" cy="3094455"/>
          </a:xfrm>
        </p:grpSpPr>
        <p:cxnSp>
          <p:nvCxnSpPr>
            <p:cNvPr id="26" name="직선 연결선 25"/>
            <p:cNvCxnSpPr>
              <a:cxnSpLocks/>
            </p:cNvCxnSpPr>
            <p:nvPr/>
          </p:nvCxnSpPr>
          <p:spPr>
            <a:xfrm flipH="1">
              <a:off x="4644008" y="4077112"/>
              <a:ext cx="33694" cy="141472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353" name="그림 143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9871" y="4509120"/>
              <a:ext cx="2355866" cy="1937700"/>
            </a:xfrm>
            <a:prstGeom prst="rect">
              <a:avLst/>
            </a:prstGeom>
          </p:spPr>
        </p:pic>
        <p:cxnSp>
          <p:nvCxnSpPr>
            <p:cNvPr id="76" name="직선 연결선 75"/>
            <p:cNvCxnSpPr>
              <a:cxnSpLocks/>
            </p:cNvCxnSpPr>
            <p:nvPr/>
          </p:nvCxnSpPr>
          <p:spPr>
            <a:xfrm>
              <a:off x="4654200" y="5462188"/>
              <a:ext cx="347171" cy="53181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cxnSpLocks/>
            </p:cNvCxnSpPr>
            <p:nvPr/>
          </p:nvCxnSpPr>
          <p:spPr>
            <a:xfrm flipH="1">
              <a:off x="4294160" y="5436480"/>
              <a:ext cx="360040" cy="504056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809008">
              <a:off x="3626679" y="4017608"/>
              <a:ext cx="419762" cy="829030"/>
            </a:xfrm>
            <a:prstGeom prst="rect">
              <a:avLst/>
            </a:prstGeom>
          </p:spPr>
        </p:pic>
        <p:cxnSp>
          <p:nvCxnSpPr>
            <p:cNvPr id="79" name="직선 연결선 78"/>
            <p:cNvCxnSpPr>
              <a:cxnSpLocks/>
            </p:cNvCxnSpPr>
            <p:nvPr/>
          </p:nvCxnSpPr>
          <p:spPr>
            <a:xfrm>
              <a:off x="4660855" y="4432124"/>
              <a:ext cx="695935" cy="362623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cxnSpLocks/>
            </p:cNvCxnSpPr>
            <p:nvPr/>
          </p:nvCxnSpPr>
          <p:spPr>
            <a:xfrm flipH="1">
              <a:off x="4082590" y="4405713"/>
              <a:ext cx="607614" cy="263847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62" name="그룹 14361"/>
            <p:cNvGrpSpPr/>
            <p:nvPr/>
          </p:nvGrpSpPr>
          <p:grpSpPr>
            <a:xfrm>
              <a:off x="4186148" y="3352365"/>
              <a:ext cx="936104" cy="864096"/>
              <a:chOff x="4186148" y="3352365"/>
              <a:chExt cx="936104" cy="864096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4186148" y="3352365"/>
                <a:ext cx="936104" cy="8640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9" name="직선 연결선 58"/>
              <p:cNvCxnSpPr>
                <a:cxnSpLocks/>
              </p:cNvCxnSpPr>
              <p:nvPr/>
            </p:nvCxnSpPr>
            <p:spPr>
              <a:xfrm>
                <a:off x="4352852" y="3573016"/>
                <a:ext cx="219148" cy="23458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타원 59"/>
              <p:cNvSpPr/>
              <p:nvPr/>
            </p:nvSpPr>
            <p:spPr>
              <a:xfrm>
                <a:off x="4345481" y="3717032"/>
                <a:ext cx="154511" cy="1197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/>
              <p:cNvCxnSpPr>
                <a:cxnSpLocks/>
              </p:cNvCxnSpPr>
              <p:nvPr/>
            </p:nvCxnSpPr>
            <p:spPr>
              <a:xfrm flipV="1">
                <a:off x="4695027" y="3573016"/>
                <a:ext cx="309021" cy="25416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타원 84"/>
              <p:cNvSpPr/>
              <p:nvPr/>
            </p:nvSpPr>
            <p:spPr>
              <a:xfrm>
                <a:off x="4788024" y="3741249"/>
                <a:ext cx="154511" cy="1197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363" name="그룹 14362"/>
          <p:cNvGrpSpPr/>
          <p:nvPr/>
        </p:nvGrpSpPr>
        <p:grpSpPr>
          <a:xfrm>
            <a:off x="576747" y="3591588"/>
            <a:ext cx="1583973" cy="2285684"/>
            <a:chOff x="581733" y="3789066"/>
            <a:chExt cx="1583973" cy="2285684"/>
          </a:xfrm>
        </p:grpSpPr>
        <p:cxnSp>
          <p:nvCxnSpPr>
            <p:cNvPr id="5" name="직선 연결선 4"/>
            <p:cNvCxnSpPr>
              <a:cxnSpLocks/>
            </p:cNvCxnSpPr>
            <p:nvPr/>
          </p:nvCxnSpPr>
          <p:spPr>
            <a:xfrm flipH="1">
              <a:off x="1547664" y="4581128"/>
              <a:ext cx="36004" cy="936104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/>
            </p:cNvCxnSpPr>
            <p:nvPr/>
          </p:nvCxnSpPr>
          <p:spPr>
            <a:xfrm>
              <a:off x="1547664" y="5542940"/>
              <a:ext cx="347171" cy="53181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cxnSpLocks/>
            </p:cNvCxnSpPr>
            <p:nvPr/>
          </p:nvCxnSpPr>
          <p:spPr>
            <a:xfrm flipH="1">
              <a:off x="1187624" y="5517232"/>
              <a:ext cx="360040" cy="504056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cxnSpLocks/>
            </p:cNvCxnSpPr>
            <p:nvPr/>
          </p:nvCxnSpPr>
          <p:spPr>
            <a:xfrm flipV="1">
              <a:off x="1583668" y="4941168"/>
              <a:ext cx="582038" cy="10801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cxnSpLocks/>
            </p:cNvCxnSpPr>
            <p:nvPr/>
          </p:nvCxnSpPr>
          <p:spPr>
            <a:xfrm>
              <a:off x="957922" y="4897458"/>
              <a:ext cx="600040" cy="15172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350" name="그림 143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29039">
              <a:off x="581733" y="4338668"/>
              <a:ext cx="419762" cy="829030"/>
            </a:xfrm>
            <a:prstGeom prst="rect">
              <a:avLst/>
            </a:prstGeom>
          </p:spPr>
        </p:pic>
        <p:grpSp>
          <p:nvGrpSpPr>
            <p:cNvPr id="91" name="그룹 90"/>
            <p:cNvGrpSpPr/>
            <p:nvPr/>
          </p:nvGrpSpPr>
          <p:grpSpPr>
            <a:xfrm>
              <a:off x="1123987" y="3789066"/>
              <a:ext cx="936104" cy="864096"/>
              <a:chOff x="4186148" y="3352365"/>
              <a:chExt cx="936104" cy="864096"/>
            </a:xfrm>
          </p:grpSpPr>
          <p:sp>
            <p:nvSpPr>
              <p:cNvPr id="92" name="타원 91"/>
              <p:cNvSpPr/>
              <p:nvPr/>
            </p:nvSpPr>
            <p:spPr>
              <a:xfrm>
                <a:off x="4186148" y="3352365"/>
                <a:ext cx="936104" cy="8640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3" name="직선 연결선 92"/>
              <p:cNvCxnSpPr>
                <a:cxnSpLocks/>
              </p:cNvCxnSpPr>
              <p:nvPr/>
            </p:nvCxnSpPr>
            <p:spPr>
              <a:xfrm>
                <a:off x="4352852" y="3573016"/>
                <a:ext cx="219148" cy="23458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>
                <a:off x="4345481" y="3717032"/>
                <a:ext cx="154511" cy="1197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5" name="직선 연결선 94"/>
              <p:cNvCxnSpPr>
                <a:cxnSpLocks/>
              </p:cNvCxnSpPr>
              <p:nvPr/>
            </p:nvCxnSpPr>
            <p:spPr>
              <a:xfrm flipV="1">
                <a:off x="4695027" y="3573016"/>
                <a:ext cx="309021" cy="25416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타원 95"/>
              <p:cNvSpPr/>
              <p:nvPr/>
            </p:nvSpPr>
            <p:spPr>
              <a:xfrm>
                <a:off x="4788024" y="3741249"/>
                <a:ext cx="154511" cy="1197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365" name="그룹 14364"/>
          <p:cNvGrpSpPr/>
          <p:nvPr/>
        </p:nvGrpSpPr>
        <p:grpSpPr>
          <a:xfrm>
            <a:off x="6684507" y="3629070"/>
            <a:ext cx="1596283" cy="2248202"/>
            <a:chOff x="6416899" y="3801148"/>
            <a:chExt cx="1596283" cy="2248202"/>
          </a:xfrm>
        </p:grpSpPr>
        <p:cxnSp>
          <p:nvCxnSpPr>
            <p:cNvPr id="46" name="직선 연결선 45"/>
            <p:cNvCxnSpPr>
              <a:cxnSpLocks/>
            </p:cNvCxnSpPr>
            <p:nvPr/>
          </p:nvCxnSpPr>
          <p:spPr>
            <a:xfrm flipH="1">
              <a:off x="7395140" y="4555728"/>
              <a:ext cx="36004" cy="936104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cxnSpLocks/>
            </p:cNvCxnSpPr>
            <p:nvPr/>
          </p:nvCxnSpPr>
          <p:spPr>
            <a:xfrm>
              <a:off x="7395140" y="5517540"/>
              <a:ext cx="347171" cy="53181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cxnSpLocks/>
            </p:cNvCxnSpPr>
            <p:nvPr/>
          </p:nvCxnSpPr>
          <p:spPr>
            <a:xfrm flipH="1">
              <a:off x="7035100" y="5491832"/>
              <a:ext cx="360040" cy="504056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cxnSpLocks/>
            </p:cNvCxnSpPr>
            <p:nvPr/>
          </p:nvCxnSpPr>
          <p:spPr>
            <a:xfrm flipV="1">
              <a:off x="7431144" y="4915768"/>
              <a:ext cx="582038" cy="10801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cxnSpLocks/>
            </p:cNvCxnSpPr>
            <p:nvPr/>
          </p:nvCxnSpPr>
          <p:spPr>
            <a:xfrm>
              <a:off x="6805398" y="4872058"/>
              <a:ext cx="600040" cy="15172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29039">
              <a:off x="6416899" y="4338668"/>
              <a:ext cx="419762" cy="829030"/>
            </a:xfrm>
            <a:prstGeom prst="rect">
              <a:avLst/>
            </a:prstGeom>
          </p:spPr>
        </p:pic>
        <p:grpSp>
          <p:nvGrpSpPr>
            <p:cNvPr id="97" name="그룹 96"/>
            <p:cNvGrpSpPr/>
            <p:nvPr/>
          </p:nvGrpSpPr>
          <p:grpSpPr>
            <a:xfrm>
              <a:off x="6989345" y="3801148"/>
              <a:ext cx="936104" cy="864096"/>
              <a:chOff x="4186148" y="3352365"/>
              <a:chExt cx="936104" cy="864096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4186148" y="3352365"/>
                <a:ext cx="936104" cy="8640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>
                <a:cxnSpLocks/>
              </p:cNvCxnSpPr>
              <p:nvPr/>
            </p:nvCxnSpPr>
            <p:spPr>
              <a:xfrm>
                <a:off x="4352852" y="3573016"/>
                <a:ext cx="219148" cy="23458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타원 99"/>
              <p:cNvSpPr/>
              <p:nvPr/>
            </p:nvSpPr>
            <p:spPr>
              <a:xfrm>
                <a:off x="4345481" y="3717032"/>
                <a:ext cx="154511" cy="1197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1" name="직선 연결선 100"/>
              <p:cNvCxnSpPr>
                <a:cxnSpLocks/>
              </p:cNvCxnSpPr>
              <p:nvPr/>
            </p:nvCxnSpPr>
            <p:spPr>
              <a:xfrm flipV="1">
                <a:off x="4695027" y="3573016"/>
                <a:ext cx="309021" cy="25416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>
                <a:off x="4788024" y="3741249"/>
                <a:ext cx="154511" cy="1197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6" name="제목 2"/>
          <p:cNvSpPr txBox="1">
            <a:spLocks/>
          </p:cNvSpPr>
          <p:nvPr/>
        </p:nvSpPr>
        <p:spPr bwMode="auto">
          <a:xfrm>
            <a:off x="416466" y="6093296"/>
            <a:ext cx="23553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latinLnBrk="1">
              <a:defRPr/>
            </a:pP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09:00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등교 중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7" name="제목 2"/>
          <p:cNvSpPr txBox="1">
            <a:spLocks/>
          </p:cNvSpPr>
          <p:nvPr/>
        </p:nvSpPr>
        <p:spPr bwMode="auto">
          <a:xfrm>
            <a:off x="3296786" y="6090114"/>
            <a:ext cx="23553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latinLnBrk="1">
              <a:defRPr/>
            </a:pP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10:00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수업 중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8" name="제목 2"/>
          <p:cNvSpPr txBox="1">
            <a:spLocks/>
          </p:cNvSpPr>
          <p:nvPr/>
        </p:nvSpPr>
        <p:spPr bwMode="auto">
          <a:xfrm>
            <a:off x="6465138" y="6093296"/>
            <a:ext cx="23553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latinLnBrk="1">
              <a:defRPr/>
            </a:pP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11:00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하교 중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366" name="말풍선: 타원형 14365"/>
          <p:cNvSpPr/>
          <p:nvPr/>
        </p:nvSpPr>
        <p:spPr>
          <a:xfrm flipH="1">
            <a:off x="77737" y="2883707"/>
            <a:ext cx="911173" cy="928532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소리 모드</a:t>
            </a:r>
          </a:p>
        </p:txBody>
      </p:sp>
      <p:sp>
        <p:nvSpPr>
          <p:cNvPr id="110" name="말풍선: 타원형 109"/>
          <p:cNvSpPr/>
          <p:nvPr/>
        </p:nvSpPr>
        <p:spPr>
          <a:xfrm flipH="1">
            <a:off x="2736044" y="3122106"/>
            <a:ext cx="911173" cy="928532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무음 모드</a:t>
            </a:r>
          </a:p>
        </p:txBody>
      </p:sp>
      <p:sp>
        <p:nvSpPr>
          <p:cNvPr id="111" name="말풍선: 타원형 110"/>
          <p:cNvSpPr/>
          <p:nvPr/>
        </p:nvSpPr>
        <p:spPr>
          <a:xfrm flipH="1">
            <a:off x="5969759" y="3023476"/>
            <a:ext cx="911173" cy="928532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소리 모드</a:t>
            </a:r>
          </a:p>
        </p:txBody>
      </p:sp>
      <p:sp>
        <p:nvSpPr>
          <p:cNvPr id="32" name="화살표: 오른쪽 31"/>
          <p:cNvSpPr/>
          <p:nvPr/>
        </p:nvSpPr>
        <p:spPr>
          <a:xfrm>
            <a:off x="2346535" y="4710013"/>
            <a:ext cx="885026" cy="485510"/>
          </a:xfrm>
          <a:prstGeom prst="rightArrow">
            <a:avLst/>
          </a:prstGeom>
          <a:solidFill>
            <a:srgbClr val="A4C627"/>
          </a:solidFill>
          <a:ln>
            <a:solidFill>
              <a:srgbClr val="A4C6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화살표: 오른쪽 113"/>
          <p:cNvSpPr/>
          <p:nvPr/>
        </p:nvSpPr>
        <p:spPr>
          <a:xfrm>
            <a:off x="5652120" y="4714984"/>
            <a:ext cx="885026" cy="485510"/>
          </a:xfrm>
          <a:prstGeom prst="rightArrow">
            <a:avLst/>
          </a:prstGeom>
          <a:solidFill>
            <a:srgbClr val="A4C627"/>
          </a:solidFill>
          <a:ln>
            <a:solidFill>
              <a:srgbClr val="A4C6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2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 bwMode="auto">
          <a:xfrm>
            <a:off x="323850" y="215900"/>
            <a:ext cx="7886700" cy="56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아이템 소개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3220"/>
              </p:ext>
            </p:extLst>
          </p:nvPr>
        </p:nvGraphicFramePr>
        <p:xfrm>
          <a:off x="354646" y="1916832"/>
          <a:ext cx="8447087" cy="3455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8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6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99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AST</a:t>
                      </a:r>
                      <a:endParaRPr lang="ko-KR" alt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애브리</a:t>
                      </a:r>
                      <a:r>
                        <a:rPr lang="ko-KR" altLang="en-US" sz="1800" dirty="0"/>
                        <a:t> 타임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시간표 타임스프레드</a:t>
                      </a: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다운로드 수</a:t>
                      </a:r>
                    </a:p>
                  </a:txBody>
                  <a:tcPr marT="45734" marB="457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800" dirty="0"/>
                    </a:p>
                  </a:txBody>
                  <a:tcPr marT="45734" marB="457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100</a:t>
                      </a:r>
                      <a:r>
                        <a:rPr lang="ko-KR" altLang="en-US" sz="1800" dirty="0"/>
                        <a:t>만</a:t>
                      </a:r>
                    </a:p>
                  </a:txBody>
                  <a:tcPr marT="45734" marB="457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100</a:t>
                      </a:r>
                      <a:r>
                        <a:rPr lang="ko-KR" altLang="en-US" sz="1800" dirty="0"/>
                        <a:t>만</a:t>
                      </a:r>
                    </a:p>
                  </a:txBody>
                  <a:tcPr marT="45734" marB="4573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시간표기능</a:t>
                      </a:r>
                    </a:p>
                  </a:txBody>
                  <a:tcPr marT="45734" marB="4573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marT="45734" marB="4573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marT="45734" marB="4573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marT="45734" marB="4573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spc="-300" baseline="0" dirty="0"/>
                        <a:t>휴대폰제어기능</a:t>
                      </a:r>
                    </a:p>
                  </a:txBody>
                  <a:tcPr marT="45734" marB="457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marT="45734" marB="457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</a:t>
                      </a:r>
                      <a:endParaRPr lang="ko-KR" altLang="en-US" sz="1800" dirty="0"/>
                    </a:p>
                  </a:txBody>
                  <a:tcPr marT="45734" marB="457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X</a:t>
                      </a:r>
                      <a:endParaRPr lang="ko-KR" altLang="en-US" sz="1800" dirty="0"/>
                    </a:p>
                  </a:txBody>
                  <a:tcPr marT="45734" marB="4573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300" baseline="0" dirty="0"/>
                        <a:t>위치기반서비스</a:t>
                      </a:r>
                    </a:p>
                  </a:txBody>
                  <a:tcPr marT="45734" marB="4573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marT="45734" marB="4573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X</a:t>
                      </a:r>
                      <a:endParaRPr lang="ko-KR" altLang="en-US" sz="1800" dirty="0"/>
                    </a:p>
                  </a:txBody>
                  <a:tcPr marT="45734" marB="4573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X</a:t>
                      </a:r>
                      <a:endParaRPr lang="ko-KR" altLang="en-US" sz="1800" dirty="0"/>
                    </a:p>
                  </a:txBody>
                  <a:tcPr marT="45734" marB="4573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커뮤니티 기능</a:t>
                      </a:r>
                    </a:p>
                  </a:txBody>
                  <a:tcPr marT="45734" marB="457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marT="45734" marB="457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marT="45734" marB="457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O</a:t>
                      </a:r>
                      <a:endParaRPr lang="ko-KR" altLang="en-US" sz="1800" dirty="0"/>
                    </a:p>
                  </a:txBody>
                  <a:tcPr marT="45734" marB="4573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99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34" marB="4573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34" marB="4573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34" marB="4573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34" marB="4573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999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34" marB="457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34" marB="457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34" marB="4573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34" marB="4573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28856" y="-1154"/>
            <a:ext cx="3131553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0" b="1" spc="-300" dirty="0">
                <a:ln>
                  <a:prstDash val="solid"/>
                </a:ln>
                <a:solidFill>
                  <a:srgbClr val="A4C627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492125" y="2755900"/>
            <a:ext cx="504031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3400" b="1" spc="-150" dirty="0">
                <a:solidFill>
                  <a:srgbClr val="A4C627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목표 매출액 및 수요 분석</a:t>
            </a:r>
            <a:endParaRPr kumimoji="0" lang="en-US" altLang="ko-KR" sz="3400" b="1" spc="-150" dirty="0">
              <a:solidFill>
                <a:srgbClr val="A4C627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520700" y="3281363"/>
            <a:ext cx="5040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600" b="1">
                <a:solidFill>
                  <a:schemeClr val="bg1"/>
                </a:solidFill>
                <a:latin typeface="Arial" panose="020B0604020202020204" pitchFamily="34" charset="0"/>
                <a:ea typeface="나눔바른고딕" charset="-127"/>
                <a:cs typeface="Arial" panose="020B0604020202020204" pitchFamily="34" charset="0"/>
              </a:rPr>
              <a:t>Team Root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278</Words>
  <Application>Microsoft Office PowerPoint</Application>
  <PresentationFormat>화면 슬라이드 쇼(4:3)</PresentationFormat>
  <Paragraphs>116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나눔바른고딕</vt:lpstr>
      <vt:lpstr>맑은 고딕</vt:lpstr>
      <vt:lpstr>Arial</vt:lpstr>
      <vt:lpstr>5_Office 테마</vt:lpstr>
      <vt:lpstr>디자인 사용자 지정</vt:lpstr>
      <vt:lpstr>PowerPoint 프레젠테이션</vt:lpstr>
      <vt:lpstr>PowerPoint 프레젠테이션</vt:lpstr>
      <vt:lpstr>PowerPoint 프레젠테이션</vt:lpstr>
      <vt:lpstr>팀 소개</vt:lpstr>
      <vt:lpstr>PowerPoint 프레젠테이션</vt:lpstr>
      <vt:lpstr>아이템 소개</vt:lpstr>
      <vt:lpstr>아이템 소개</vt:lpstr>
      <vt:lpstr>아이템 소개</vt:lpstr>
      <vt:lpstr>PowerPoint 프레젠테이션</vt:lpstr>
      <vt:lpstr>목표 매출액 및 수요 분석</vt:lpstr>
      <vt:lpstr>목표 매출액 및 수요 분석</vt:lpstr>
      <vt:lpstr>PowerPoint 프레젠테이션</vt:lpstr>
      <vt:lpstr>사업화 연계 가능성</vt:lpstr>
      <vt:lpstr>PowerPoint 프레젠테이션</vt:lpstr>
      <vt:lpstr>추진 계획</vt:lpstr>
    </vt:vector>
  </TitlesOfParts>
  <Company>디브리드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정진용</cp:lastModifiedBy>
  <cp:revision>367</cp:revision>
  <dcterms:created xsi:type="dcterms:W3CDTF">2011-06-13T04:09:39Z</dcterms:created>
  <dcterms:modified xsi:type="dcterms:W3CDTF">2017-04-16T08:04:24Z</dcterms:modified>
</cp:coreProperties>
</file>