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Poppi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755vo/ALgQW7GvYNQ8dff2ICc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A553ED-74EC-421C-B0F9-8967C1282254}">
  <a:tblStyle styleId="{A6A553ED-74EC-421C-B0F9-8967C12822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1FFCDB4-2D1B-47E9-822C-31EAB031C70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C058631-4EE5-4E4A-813C-88A9766584BE}"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Poppi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8f1e11da0b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18f1e11da0b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74a909592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174a909592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74a909592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174a9095922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8f1e11da0b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g18f1e11da0b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a21a4ca8f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g1a21a4ca8f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a21a4ca8f3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g1a21a4ca8f3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8f1e11da0b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g18f1e11da0b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a2e8982e0a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7" name="Google Shape;387;g1a2e8982e0a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9dbfff99dd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confusion matrix : kesimpulan yg didapatkan dr hasil model menggunakan data asli dan data prediction nya </a:t>
            </a:r>
            <a:endParaRPr/>
          </a:p>
        </p:txBody>
      </p:sp>
      <p:sp>
        <p:nvSpPr>
          <p:cNvPr id="405" name="Google Shape;405;g19dbfff99dd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9dbfff99dd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4" name="Google Shape;424;g19dbfff99dd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9dbfff99dd_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1" name="Google Shape;441;g19dbfff99dd_2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8" name="Google Shape;4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8f1e11da0b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18f1e11da0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8f1e11da0b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18f1e11da0b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8f1e11da0b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18f1e11da0b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8f1e11da0b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18f1e11da0b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8f1e11da0b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18f1e11da0b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0.jpg"/><Relationship Id="rId5" Type="http://schemas.openxmlformats.org/officeDocument/2006/relationships/image" Target="../media/image2.jpg"/><Relationship Id="rId6"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
          <p:cNvGrpSpPr/>
          <p:nvPr/>
        </p:nvGrpSpPr>
        <p:grpSpPr>
          <a:xfrm>
            <a:off x="282754" y="1637450"/>
            <a:ext cx="1561381" cy="5322150"/>
            <a:chOff x="992038" y="1647645"/>
            <a:chExt cx="1561381" cy="5322150"/>
          </a:xfrm>
        </p:grpSpPr>
        <p:sp>
          <p:nvSpPr>
            <p:cNvPr id="85" name="Google Shape;85;p1"/>
            <p:cNvSpPr/>
            <p:nvPr/>
          </p:nvSpPr>
          <p:spPr>
            <a:xfrm>
              <a:off x="992038" y="1647645"/>
              <a:ext cx="1561381" cy="1561381"/>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a:off x="992038" y="2428335"/>
              <a:ext cx="1561381" cy="454146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87" name="Google Shape;87;p1"/>
          <p:cNvSpPr txBox="1"/>
          <p:nvPr/>
        </p:nvSpPr>
        <p:spPr>
          <a:xfrm>
            <a:off x="2182047" y="4014175"/>
            <a:ext cx="54750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lang="en-US" sz="6000">
                <a:solidFill>
                  <a:srgbClr val="262626"/>
                </a:solidFill>
                <a:latin typeface="Poppins"/>
                <a:ea typeface="Poppins"/>
                <a:cs typeface="Poppins"/>
                <a:sym typeface="Poppins"/>
              </a:rPr>
              <a:t>JB Link Churn Analysis</a:t>
            </a:r>
            <a:endParaRPr b="1" i="0" sz="6000" u="none" cap="none" strike="noStrike">
              <a:solidFill>
                <a:srgbClr val="262626"/>
              </a:solidFill>
              <a:latin typeface="Poppins"/>
              <a:ea typeface="Poppins"/>
              <a:cs typeface="Poppins"/>
              <a:sym typeface="Poppins"/>
            </a:endParaRPr>
          </a:p>
        </p:txBody>
      </p:sp>
      <p:grpSp>
        <p:nvGrpSpPr>
          <p:cNvPr id="88" name="Google Shape;88;p1"/>
          <p:cNvGrpSpPr/>
          <p:nvPr/>
        </p:nvGrpSpPr>
        <p:grpSpPr>
          <a:xfrm>
            <a:off x="10218468" y="4783346"/>
            <a:ext cx="1561382" cy="2074654"/>
            <a:chOff x="992038" y="1647645"/>
            <a:chExt cx="1561382" cy="2074654"/>
          </a:xfrm>
        </p:grpSpPr>
        <p:sp>
          <p:nvSpPr>
            <p:cNvPr id="89" name="Google Shape;89;p1"/>
            <p:cNvSpPr/>
            <p:nvPr/>
          </p:nvSpPr>
          <p:spPr>
            <a:xfrm>
              <a:off x="992038" y="1647645"/>
              <a:ext cx="1561381" cy="156138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p:nvPr/>
          </p:nvSpPr>
          <p:spPr>
            <a:xfrm>
              <a:off x="992039" y="2428336"/>
              <a:ext cx="1561381" cy="1293963"/>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91" name="Google Shape;91;p1"/>
          <p:cNvSpPr txBox="1"/>
          <p:nvPr/>
        </p:nvSpPr>
        <p:spPr>
          <a:xfrm>
            <a:off x="2168204" y="6367875"/>
            <a:ext cx="345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Poppins"/>
                <a:ea typeface="Poppins"/>
                <a:cs typeface="Poppins"/>
                <a:sym typeface="Poppins"/>
              </a:rPr>
              <a:t>Final Project Data Analytics</a:t>
            </a:r>
            <a:endParaRPr b="0" i="0" sz="1800" u="none" cap="none" strike="noStrike">
              <a:solidFill>
                <a:srgbClr val="262626"/>
              </a:solidFill>
              <a:latin typeface="Poppins"/>
              <a:ea typeface="Poppins"/>
              <a:cs typeface="Poppins"/>
              <a:sym typeface="Poppins"/>
            </a:endParaRPr>
          </a:p>
        </p:txBody>
      </p:sp>
      <p:sp>
        <p:nvSpPr>
          <p:cNvPr id="92" name="Google Shape;92;p1"/>
          <p:cNvSpPr/>
          <p:nvPr/>
        </p:nvSpPr>
        <p:spPr>
          <a:xfrm>
            <a:off x="10218467" y="3061515"/>
            <a:ext cx="1561381" cy="1561381"/>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3" name="Google Shape;93;p1"/>
          <p:cNvPicPr preferRelativeResize="0"/>
          <p:nvPr/>
        </p:nvPicPr>
        <p:blipFill rotWithShape="1">
          <a:blip r:embed="rId3">
            <a:alphaModFix/>
          </a:blip>
          <a:srcRect b="0" l="0" r="0" t="0"/>
          <a:stretch/>
        </p:blipFill>
        <p:spPr>
          <a:xfrm>
            <a:off x="0" y="-390755"/>
            <a:ext cx="2553419" cy="1805154"/>
          </a:xfrm>
          <a:prstGeom prst="rect">
            <a:avLst/>
          </a:prstGeom>
          <a:noFill/>
          <a:ln>
            <a:noFill/>
          </a:ln>
        </p:spPr>
      </p:pic>
      <p:pic>
        <p:nvPicPr>
          <p:cNvPr id="94" name="Google Shape;94;p1"/>
          <p:cNvPicPr preferRelativeResize="0"/>
          <p:nvPr/>
        </p:nvPicPr>
        <p:blipFill rotWithShape="1">
          <a:blip r:embed="rId4">
            <a:alphaModFix/>
          </a:blip>
          <a:srcRect b="0" l="0" r="0" t="0"/>
          <a:stretch/>
        </p:blipFill>
        <p:spPr>
          <a:xfrm>
            <a:off x="10408248" y="187743"/>
            <a:ext cx="1561381" cy="832024"/>
          </a:xfrm>
          <a:prstGeom prst="rect">
            <a:avLst/>
          </a:prstGeom>
          <a:noFill/>
          <a:ln>
            <a:noFill/>
          </a:ln>
        </p:spPr>
      </p:pic>
      <p:pic>
        <p:nvPicPr>
          <p:cNvPr id="95" name="Google Shape;95;p1"/>
          <p:cNvPicPr preferRelativeResize="0"/>
          <p:nvPr/>
        </p:nvPicPr>
        <p:blipFill>
          <a:blip r:embed="rId5">
            <a:alphaModFix/>
          </a:blip>
          <a:stretch>
            <a:fillRect/>
          </a:stretch>
        </p:blipFill>
        <p:spPr>
          <a:xfrm>
            <a:off x="3411149" y="490550"/>
            <a:ext cx="5475000" cy="364911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grpSp>
        <p:nvGrpSpPr>
          <p:cNvPr id="245" name="Google Shape;245;g18f1e11da0b_0_126"/>
          <p:cNvGrpSpPr/>
          <p:nvPr/>
        </p:nvGrpSpPr>
        <p:grpSpPr>
          <a:xfrm>
            <a:off x="24752" y="5272057"/>
            <a:ext cx="1586174" cy="1586172"/>
            <a:chOff x="992038" y="1647645"/>
            <a:chExt cx="1561502" cy="1561500"/>
          </a:xfrm>
        </p:grpSpPr>
        <p:sp>
          <p:nvSpPr>
            <p:cNvPr id="246" name="Google Shape;246;g18f1e11da0b_0_126"/>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7" name="Google Shape;247;g18f1e11da0b_0_126"/>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48" name="Google Shape;248;g18f1e11da0b_0_126"/>
          <p:cNvSpPr txBox="1"/>
          <p:nvPr/>
        </p:nvSpPr>
        <p:spPr>
          <a:xfrm>
            <a:off x="1813501" y="299075"/>
            <a:ext cx="8565000" cy="554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3000">
                <a:solidFill>
                  <a:schemeClr val="dk1"/>
                </a:solidFill>
                <a:latin typeface="Poppins"/>
                <a:ea typeface="Poppins"/>
                <a:cs typeface="Poppins"/>
                <a:sym typeface="Poppins"/>
              </a:rPr>
              <a:t>DATA VISUALISASI </a:t>
            </a:r>
            <a:r>
              <a:rPr b="1" lang="en-US" sz="3000">
                <a:solidFill>
                  <a:schemeClr val="dk1"/>
                </a:solidFill>
                <a:latin typeface="Poppins"/>
                <a:ea typeface="Poppins"/>
                <a:cs typeface="Poppins"/>
                <a:sym typeface="Poppins"/>
              </a:rPr>
              <a:t>PILIHAN</a:t>
            </a:r>
            <a:endParaRPr b="1" i="0" sz="3000" u="none" cap="none" strike="noStrike">
              <a:solidFill>
                <a:srgbClr val="262626"/>
              </a:solidFill>
              <a:latin typeface="Poppins"/>
              <a:ea typeface="Poppins"/>
              <a:cs typeface="Poppins"/>
              <a:sym typeface="Poppins"/>
            </a:endParaRPr>
          </a:p>
        </p:txBody>
      </p:sp>
      <p:grpSp>
        <p:nvGrpSpPr>
          <p:cNvPr id="249" name="Google Shape;249;g18f1e11da0b_0_126"/>
          <p:cNvGrpSpPr/>
          <p:nvPr/>
        </p:nvGrpSpPr>
        <p:grpSpPr>
          <a:xfrm rot="10800000">
            <a:off x="10761879" y="-63"/>
            <a:ext cx="1017943" cy="1352426"/>
            <a:chOff x="992038" y="1647645"/>
            <a:chExt cx="1561501" cy="2074591"/>
          </a:xfrm>
        </p:grpSpPr>
        <p:sp>
          <p:nvSpPr>
            <p:cNvPr id="250" name="Google Shape;250;g18f1e11da0b_0_126"/>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1" name="Google Shape;251;g18f1e11da0b_0_126"/>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52" name="Google Shape;252;g18f1e11da0b_0_126"/>
          <p:cNvSpPr/>
          <p:nvPr/>
        </p:nvSpPr>
        <p:spPr>
          <a:xfrm>
            <a:off x="10762027" y="1596474"/>
            <a:ext cx="1017900" cy="10179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53" name="Google Shape;253;g18f1e11da0b_0_126"/>
          <p:cNvGrpSpPr/>
          <p:nvPr/>
        </p:nvGrpSpPr>
        <p:grpSpPr>
          <a:xfrm>
            <a:off x="7133070" y="6231374"/>
            <a:ext cx="4962970" cy="460800"/>
            <a:chOff x="1046575" y="142239"/>
            <a:chExt cx="4962970" cy="460800"/>
          </a:xfrm>
        </p:grpSpPr>
        <p:sp>
          <p:nvSpPr>
            <p:cNvPr id="254" name="Google Shape;254;g18f1e11da0b_0_126"/>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5" name="Google Shape;255;g18f1e11da0b_0_126"/>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6" name="Google Shape;256;g18f1e11da0b_0_126"/>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257" name="Google Shape;257;g18f1e11da0b_0_126"/>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258" name="Google Shape;258;g18f1e11da0b_0_126"/>
          <p:cNvPicPr preferRelativeResize="0"/>
          <p:nvPr/>
        </p:nvPicPr>
        <p:blipFill>
          <a:blip r:embed="rId3">
            <a:alphaModFix/>
          </a:blip>
          <a:stretch>
            <a:fillRect/>
          </a:stretch>
        </p:blipFill>
        <p:spPr>
          <a:xfrm>
            <a:off x="1664687" y="4472325"/>
            <a:ext cx="5414626" cy="2139650"/>
          </a:xfrm>
          <a:prstGeom prst="rect">
            <a:avLst/>
          </a:prstGeom>
          <a:noFill/>
          <a:ln>
            <a:noFill/>
          </a:ln>
        </p:spPr>
      </p:pic>
      <p:sp>
        <p:nvSpPr>
          <p:cNvPr id="259" name="Google Shape;259;g18f1e11da0b_0_126"/>
          <p:cNvSpPr txBox="1"/>
          <p:nvPr/>
        </p:nvSpPr>
        <p:spPr>
          <a:xfrm>
            <a:off x="1336725" y="1017075"/>
            <a:ext cx="21648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Poppins"/>
              <a:buChar char="●"/>
            </a:pPr>
            <a:r>
              <a:rPr b="1" lang="en-US" sz="1500">
                <a:latin typeface="Poppins"/>
                <a:ea typeface="Poppins"/>
                <a:cs typeface="Poppins"/>
                <a:sym typeface="Poppins"/>
              </a:rPr>
              <a:t>Internet Type</a:t>
            </a:r>
            <a:endParaRPr b="1" sz="1500">
              <a:latin typeface="Poppins"/>
              <a:ea typeface="Poppins"/>
              <a:cs typeface="Poppins"/>
              <a:sym typeface="Poppins"/>
            </a:endParaRPr>
          </a:p>
        </p:txBody>
      </p:sp>
      <p:sp>
        <p:nvSpPr>
          <p:cNvPr id="260" name="Google Shape;260;g18f1e11da0b_0_126"/>
          <p:cNvSpPr txBox="1"/>
          <p:nvPr/>
        </p:nvSpPr>
        <p:spPr>
          <a:xfrm>
            <a:off x="6458275" y="1046875"/>
            <a:ext cx="21648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Poppins"/>
              <a:buChar char="●"/>
            </a:pPr>
            <a:r>
              <a:rPr b="1" lang="en-US" sz="1500">
                <a:latin typeface="Poppins"/>
                <a:ea typeface="Poppins"/>
                <a:cs typeface="Poppins"/>
                <a:sym typeface="Poppins"/>
              </a:rPr>
              <a:t>Contract</a:t>
            </a:r>
            <a:endParaRPr b="1" sz="1500">
              <a:latin typeface="Poppins"/>
              <a:ea typeface="Poppins"/>
              <a:cs typeface="Poppins"/>
              <a:sym typeface="Poppins"/>
            </a:endParaRPr>
          </a:p>
        </p:txBody>
      </p:sp>
      <p:pic>
        <p:nvPicPr>
          <p:cNvPr id="261" name="Google Shape;261;g18f1e11da0b_0_126"/>
          <p:cNvPicPr preferRelativeResize="0"/>
          <p:nvPr/>
        </p:nvPicPr>
        <p:blipFill>
          <a:blip r:embed="rId4">
            <a:alphaModFix/>
          </a:blip>
          <a:stretch>
            <a:fillRect/>
          </a:stretch>
        </p:blipFill>
        <p:spPr>
          <a:xfrm>
            <a:off x="1521827" y="1508775"/>
            <a:ext cx="3817006" cy="2529437"/>
          </a:xfrm>
          <a:prstGeom prst="rect">
            <a:avLst/>
          </a:prstGeom>
          <a:noFill/>
          <a:ln>
            <a:noFill/>
          </a:ln>
        </p:spPr>
      </p:pic>
      <p:pic>
        <p:nvPicPr>
          <p:cNvPr id="262" name="Google Shape;262;g18f1e11da0b_0_126"/>
          <p:cNvPicPr preferRelativeResize="0"/>
          <p:nvPr/>
        </p:nvPicPr>
        <p:blipFill>
          <a:blip r:embed="rId5">
            <a:alphaModFix/>
          </a:blip>
          <a:stretch>
            <a:fillRect/>
          </a:stretch>
        </p:blipFill>
        <p:spPr>
          <a:xfrm>
            <a:off x="6697183" y="1538575"/>
            <a:ext cx="3490315" cy="2324550"/>
          </a:xfrm>
          <a:prstGeom prst="rect">
            <a:avLst/>
          </a:prstGeom>
          <a:noFill/>
          <a:ln>
            <a:noFill/>
          </a:ln>
        </p:spPr>
      </p:pic>
      <p:sp>
        <p:nvSpPr>
          <p:cNvPr id="263" name="Google Shape;263;g18f1e11da0b_0_126"/>
          <p:cNvSpPr txBox="1"/>
          <p:nvPr/>
        </p:nvSpPr>
        <p:spPr>
          <a:xfrm>
            <a:off x="1521825" y="4047513"/>
            <a:ext cx="21648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Poppins"/>
              <a:buChar char="●"/>
            </a:pPr>
            <a:r>
              <a:rPr b="1" lang="en-US" sz="1500">
                <a:latin typeface="Poppins"/>
                <a:ea typeface="Poppins"/>
                <a:cs typeface="Poppins"/>
                <a:sym typeface="Poppins"/>
              </a:rPr>
              <a:t>Churn Reason</a:t>
            </a:r>
            <a:endParaRPr b="1" sz="1500">
              <a:latin typeface="Poppins"/>
              <a:ea typeface="Poppins"/>
              <a:cs typeface="Poppins"/>
              <a:sym typeface="Poppins"/>
            </a:endParaRPr>
          </a:p>
        </p:txBody>
      </p:sp>
      <p:sp>
        <p:nvSpPr>
          <p:cNvPr id="264" name="Google Shape;264;g18f1e11da0b_0_126"/>
          <p:cNvSpPr txBox="1"/>
          <p:nvPr/>
        </p:nvSpPr>
        <p:spPr>
          <a:xfrm>
            <a:off x="7255500" y="4224200"/>
            <a:ext cx="4419300" cy="133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500">
                <a:latin typeface="Poppins"/>
                <a:ea typeface="Poppins"/>
                <a:cs typeface="Poppins"/>
                <a:sym typeface="Poppins"/>
              </a:rPr>
              <a:t>Beberapa faktor utama yang menyebabkan </a:t>
            </a:r>
            <a:r>
              <a:rPr i="1" lang="en-US" sz="1500">
                <a:latin typeface="Poppins"/>
                <a:ea typeface="Poppins"/>
                <a:cs typeface="Poppins"/>
                <a:sym typeface="Poppins"/>
              </a:rPr>
              <a:t>user churn</a:t>
            </a:r>
            <a:r>
              <a:rPr lang="en-US" sz="1500">
                <a:latin typeface="Poppins"/>
                <a:ea typeface="Poppins"/>
                <a:cs typeface="Poppins"/>
                <a:sym typeface="Poppins"/>
              </a:rPr>
              <a:t> dari hasil data visualisasi ini adalah penawaran dan data yg di berikan kompetitor lebih baik dan keterbatasan </a:t>
            </a:r>
            <a:r>
              <a:rPr i="1" lang="en-US" sz="1500">
                <a:latin typeface="Poppins"/>
                <a:ea typeface="Poppins"/>
                <a:cs typeface="Poppins"/>
                <a:sym typeface="Poppins"/>
              </a:rPr>
              <a:t>service</a:t>
            </a:r>
            <a:r>
              <a:rPr lang="en-US" sz="1500">
                <a:latin typeface="Poppins"/>
                <a:ea typeface="Poppins"/>
                <a:cs typeface="Poppins"/>
                <a:sym typeface="Poppins"/>
              </a:rPr>
              <a:t> dari product JB Link. </a:t>
            </a:r>
            <a:endParaRPr sz="1500">
              <a:latin typeface="Poppins"/>
              <a:ea typeface="Poppins"/>
              <a:cs typeface="Poppins"/>
              <a:sym typeface="Poppins"/>
            </a:endParaRPr>
          </a:p>
        </p:txBody>
      </p:sp>
      <p:sp>
        <p:nvSpPr>
          <p:cNvPr id="265" name="Google Shape;265;g18f1e11da0b_0_126"/>
          <p:cNvSpPr/>
          <p:nvPr/>
        </p:nvSpPr>
        <p:spPr>
          <a:xfrm>
            <a:off x="7255500" y="4210650"/>
            <a:ext cx="4419300" cy="135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grpSp>
        <p:nvGrpSpPr>
          <p:cNvPr id="270" name="Google Shape;270;g174a9095922_0_0"/>
          <p:cNvGrpSpPr/>
          <p:nvPr/>
        </p:nvGrpSpPr>
        <p:grpSpPr>
          <a:xfrm>
            <a:off x="24752" y="5272057"/>
            <a:ext cx="1586174" cy="1586172"/>
            <a:chOff x="992038" y="1647645"/>
            <a:chExt cx="1561502" cy="1561500"/>
          </a:xfrm>
        </p:grpSpPr>
        <p:sp>
          <p:nvSpPr>
            <p:cNvPr id="271" name="Google Shape;271;g174a9095922_0_0"/>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2" name="Google Shape;272;g174a9095922_0_0"/>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73" name="Google Shape;273;g174a9095922_0_0"/>
          <p:cNvSpPr txBox="1"/>
          <p:nvPr/>
        </p:nvSpPr>
        <p:spPr>
          <a:xfrm>
            <a:off x="1813501" y="571225"/>
            <a:ext cx="8565000" cy="554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3000">
                <a:solidFill>
                  <a:schemeClr val="dk1"/>
                </a:solidFill>
                <a:latin typeface="Poppins"/>
                <a:ea typeface="Poppins"/>
                <a:cs typeface="Poppins"/>
                <a:sym typeface="Poppins"/>
              </a:rPr>
              <a:t>DATA VISUALISASI PILIHAN</a:t>
            </a:r>
            <a:endParaRPr b="1" i="0" sz="3000" u="none" cap="none" strike="noStrike">
              <a:solidFill>
                <a:srgbClr val="262626"/>
              </a:solidFill>
              <a:latin typeface="Poppins"/>
              <a:ea typeface="Poppins"/>
              <a:cs typeface="Poppins"/>
              <a:sym typeface="Poppins"/>
            </a:endParaRPr>
          </a:p>
        </p:txBody>
      </p:sp>
      <p:grpSp>
        <p:nvGrpSpPr>
          <p:cNvPr id="274" name="Google Shape;274;g174a9095922_0_0"/>
          <p:cNvGrpSpPr/>
          <p:nvPr/>
        </p:nvGrpSpPr>
        <p:grpSpPr>
          <a:xfrm rot="10800000">
            <a:off x="10761879" y="-63"/>
            <a:ext cx="1017943" cy="1352426"/>
            <a:chOff x="992038" y="1647645"/>
            <a:chExt cx="1561501" cy="2074591"/>
          </a:xfrm>
        </p:grpSpPr>
        <p:sp>
          <p:nvSpPr>
            <p:cNvPr id="275" name="Google Shape;275;g174a9095922_0_0"/>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6" name="Google Shape;276;g174a9095922_0_0"/>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77" name="Google Shape;277;g174a9095922_0_0"/>
          <p:cNvSpPr/>
          <p:nvPr/>
        </p:nvSpPr>
        <p:spPr>
          <a:xfrm>
            <a:off x="10762027" y="1596474"/>
            <a:ext cx="1017900" cy="10179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78" name="Google Shape;278;g174a9095922_0_0"/>
          <p:cNvGrpSpPr/>
          <p:nvPr/>
        </p:nvGrpSpPr>
        <p:grpSpPr>
          <a:xfrm>
            <a:off x="7133070" y="6231374"/>
            <a:ext cx="4962970" cy="460800"/>
            <a:chOff x="1046575" y="142239"/>
            <a:chExt cx="4962970" cy="460800"/>
          </a:xfrm>
        </p:grpSpPr>
        <p:sp>
          <p:nvSpPr>
            <p:cNvPr id="279" name="Google Shape;279;g174a9095922_0_0"/>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0" name="Google Shape;280;g174a9095922_0_0"/>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1" name="Google Shape;281;g174a9095922_0_0"/>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282" name="Google Shape;282;g174a9095922_0_0"/>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83" name="Google Shape;283;g174a9095922_0_0"/>
          <p:cNvSpPr txBox="1"/>
          <p:nvPr/>
        </p:nvSpPr>
        <p:spPr>
          <a:xfrm>
            <a:off x="1514725" y="1183638"/>
            <a:ext cx="7889700" cy="4155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SzPts val="1500"/>
              <a:buFont typeface="Poppins"/>
              <a:buChar char="●"/>
            </a:pPr>
            <a:r>
              <a:rPr b="1" lang="en-US" sz="1500">
                <a:solidFill>
                  <a:schemeClr val="dk1"/>
                </a:solidFill>
                <a:latin typeface="Poppins"/>
                <a:ea typeface="Poppins"/>
                <a:cs typeface="Poppins"/>
                <a:sym typeface="Poppins"/>
              </a:rPr>
              <a:t>Tenure in Months, Monthly Charge, Total Regular Charges</a:t>
            </a:r>
            <a:endParaRPr b="1" sz="1500">
              <a:latin typeface="Poppins"/>
              <a:ea typeface="Poppins"/>
              <a:cs typeface="Poppins"/>
              <a:sym typeface="Poppins"/>
            </a:endParaRPr>
          </a:p>
        </p:txBody>
      </p:sp>
      <p:pic>
        <p:nvPicPr>
          <p:cNvPr id="284" name="Google Shape;284;g174a9095922_0_0"/>
          <p:cNvPicPr preferRelativeResize="0"/>
          <p:nvPr/>
        </p:nvPicPr>
        <p:blipFill>
          <a:blip r:embed="rId3">
            <a:alphaModFix/>
          </a:blip>
          <a:stretch>
            <a:fillRect/>
          </a:stretch>
        </p:blipFill>
        <p:spPr>
          <a:xfrm>
            <a:off x="1514713" y="1565049"/>
            <a:ext cx="9162554" cy="3312200"/>
          </a:xfrm>
          <a:prstGeom prst="rect">
            <a:avLst/>
          </a:prstGeom>
          <a:noFill/>
          <a:ln>
            <a:noFill/>
          </a:ln>
        </p:spPr>
      </p:pic>
      <p:sp>
        <p:nvSpPr>
          <p:cNvPr id="285" name="Google Shape;285;g174a9095922_0_0"/>
          <p:cNvSpPr txBox="1"/>
          <p:nvPr/>
        </p:nvSpPr>
        <p:spPr>
          <a:xfrm>
            <a:off x="1718250" y="4955675"/>
            <a:ext cx="2878200" cy="100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1200">
                <a:solidFill>
                  <a:schemeClr val="dk1"/>
                </a:solidFill>
                <a:latin typeface="Poppins"/>
                <a:ea typeface="Poppins"/>
                <a:cs typeface="Poppins"/>
                <a:sym typeface="Poppins"/>
              </a:rPr>
              <a:t>Secara deskriptif, kecenderungan customer churn memiliki tenure in months yg rendah dengan tenur 0-30 bulan </a:t>
            </a:r>
            <a:endParaRPr sz="1200">
              <a:latin typeface="Poppins"/>
              <a:ea typeface="Poppins"/>
              <a:cs typeface="Poppins"/>
              <a:sym typeface="Poppins"/>
            </a:endParaRPr>
          </a:p>
        </p:txBody>
      </p:sp>
      <p:sp>
        <p:nvSpPr>
          <p:cNvPr id="286" name="Google Shape;286;g174a9095922_0_0"/>
          <p:cNvSpPr txBox="1"/>
          <p:nvPr/>
        </p:nvSpPr>
        <p:spPr>
          <a:xfrm>
            <a:off x="4830550" y="4955675"/>
            <a:ext cx="2937300" cy="100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1200">
                <a:solidFill>
                  <a:schemeClr val="dk1"/>
                </a:solidFill>
                <a:latin typeface="Poppins"/>
                <a:ea typeface="Poppins"/>
                <a:cs typeface="Poppins"/>
                <a:sym typeface="Poppins"/>
              </a:rPr>
              <a:t>Se</a:t>
            </a:r>
            <a:r>
              <a:rPr lang="en-US" sz="1200">
                <a:solidFill>
                  <a:schemeClr val="dk1"/>
                </a:solidFill>
                <a:latin typeface="Poppins"/>
                <a:ea typeface="Poppins"/>
                <a:cs typeface="Poppins"/>
                <a:sym typeface="Poppins"/>
              </a:rPr>
              <a:t>cara deskriptif, kecenderungan customer churn memiliki monthly charge yg tinggi dengan biaya Rp60.000 - Rp100.000 per bulan</a:t>
            </a:r>
            <a:endParaRPr sz="1200">
              <a:latin typeface="Poppins"/>
              <a:ea typeface="Poppins"/>
              <a:cs typeface="Poppins"/>
              <a:sym typeface="Poppins"/>
            </a:endParaRPr>
          </a:p>
        </p:txBody>
      </p:sp>
      <p:sp>
        <p:nvSpPr>
          <p:cNvPr id="287" name="Google Shape;287;g174a9095922_0_0"/>
          <p:cNvSpPr txBox="1"/>
          <p:nvPr/>
        </p:nvSpPr>
        <p:spPr>
          <a:xfrm>
            <a:off x="8001950" y="4955675"/>
            <a:ext cx="2878200" cy="100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1200">
                <a:solidFill>
                  <a:schemeClr val="dk1"/>
                </a:solidFill>
                <a:latin typeface="Poppins"/>
                <a:ea typeface="Poppins"/>
                <a:cs typeface="Poppins"/>
                <a:sym typeface="Poppins"/>
              </a:rPr>
              <a:t>Secara d</a:t>
            </a:r>
            <a:r>
              <a:rPr lang="en-US" sz="1200">
                <a:solidFill>
                  <a:schemeClr val="dk1"/>
                </a:solidFill>
                <a:latin typeface="Poppins"/>
                <a:ea typeface="Poppins"/>
                <a:cs typeface="Poppins"/>
                <a:sym typeface="Poppins"/>
              </a:rPr>
              <a:t>eskriptif, kecenderungan customer churn memiliki total regular charge yg rendah dengan biaya 0 - Rp2.000</a:t>
            </a:r>
            <a:endParaRPr sz="1200">
              <a:latin typeface="Poppins"/>
              <a:ea typeface="Poppins"/>
              <a:cs typeface="Poppins"/>
              <a:sym typeface="Poppins"/>
            </a:endParaRPr>
          </a:p>
        </p:txBody>
      </p:sp>
      <p:sp>
        <p:nvSpPr>
          <p:cNvPr id="288" name="Google Shape;288;g174a9095922_0_0"/>
          <p:cNvSpPr/>
          <p:nvPr/>
        </p:nvSpPr>
        <p:spPr>
          <a:xfrm>
            <a:off x="1764450" y="4949975"/>
            <a:ext cx="2785800" cy="101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174a9095922_0_0"/>
          <p:cNvSpPr/>
          <p:nvPr/>
        </p:nvSpPr>
        <p:spPr>
          <a:xfrm>
            <a:off x="4906300" y="4949975"/>
            <a:ext cx="2785800" cy="101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174a9095922_0_0"/>
          <p:cNvSpPr/>
          <p:nvPr/>
        </p:nvSpPr>
        <p:spPr>
          <a:xfrm>
            <a:off x="8048150" y="4949975"/>
            <a:ext cx="2785800" cy="101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grpSp>
        <p:nvGrpSpPr>
          <p:cNvPr id="295" name="Google Shape;295;g174a9095922_0_23"/>
          <p:cNvGrpSpPr/>
          <p:nvPr/>
        </p:nvGrpSpPr>
        <p:grpSpPr>
          <a:xfrm>
            <a:off x="24752" y="5272057"/>
            <a:ext cx="1586174" cy="1586172"/>
            <a:chOff x="992038" y="1647645"/>
            <a:chExt cx="1561502" cy="1561500"/>
          </a:xfrm>
        </p:grpSpPr>
        <p:sp>
          <p:nvSpPr>
            <p:cNvPr id="296" name="Google Shape;296;g174a9095922_0_23"/>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7" name="Google Shape;297;g174a9095922_0_23"/>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98" name="Google Shape;298;g174a9095922_0_23"/>
          <p:cNvSpPr txBox="1"/>
          <p:nvPr/>
        </p:nvSpPr>
        <p:spPr>
          <a:xfrm>
            <a:off x="1813501" y="299075"/>
            <a:ext cx="8565000" cy="554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3000">
                <a:solidFill>
                  <a:schemeClr val="dk1"/>
                </a:solidFill>
                <a:latin typeface="Poppins"/>
                <a:ea typeface="Poppins"/>
                <a:cs typeface="Poppins"/>
                <a:sym typeface="Poppins"/>
              </a:rPr>
              <a:t>DATA VISUALISASI PILIHAN</a:t>
            </a:r>
            <a:endParaRPr b="1" i="0" sz="3000" u="none" cap="none" strike="noStrike">
              <a:solidFill>
                <a:srgbClr val="262626"/>
              </a:solidFill>
              <a:latin typeface="Poppins"/>
              <a:ea typeface="Poppins"/>
              <a:cs typeface="Poppins"/>
              <a:sym typeface="Poppins"/>
            </a:endParaRPr>
          </a:p>
        </p:txBody>
      </p:sp>
      <p:grpSp>
        <p:nvGrpSpPr>
          <p:cNvPr id="299" name="Google Shape;299;g174a9095922_0_23"/>
          <p:cNvGrpSpPr/>
          <p:nvPr/>
        </p:nvGrpSpPr>
        <p:grpSpPr>
          <a:xfrm rot="10800000">
            <a:off x="10761879" y="-63"/>
            <a:ext cx="1017943" cy="1352426"/>
            <a:chOff x="992038" y="1647645"/>
            <a:chExt cx="1561501" cy="2074591"/>
          </a:xfrm>
        </p:grpSpPr>
        <p:sp>
          <p:nvSpPr>
            <p:cNvPr id="300" name="Google Shape;300;g174a9095922_0_23"/>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1" name="Google Shape;301;g174a9095922_0_23"/>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02" name="Google Shape;302;g174a9095922_0_23"/>
          <p:cNvSpPr/>
          <p:nvPr/>
        </p:nvSpPr>
        <p:spPr>
          <a:xfrm>
            <a:off x="10762027" y="1596474"/>
            <a:ext cx="1017900" cy="10179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03" name="Google Shape;303;g174a9095922_0_23"/>
          <p:cNvGrpSpPr/>
          <p:nvPr/>
        </p:nvGrpSpPr>
        <p:grpSpPr>
          <a:xfrm>
            <a:off x="7133070" y="6231374"/>
            <a:ext cx="4962970" cy="460800"/>
            <a:chOff x="1046575" y="142239"/>
            <a:chExt cx="4962970" cy="460800"/>
          </a:xfrm>
        </p:grpSpPr>
        <p:sp>
          <p:nvSpPr>
            <p:cNvPr id="304" name="Google Shape;304;g174a9095922_0_23"/>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5" name="Google Shape;305;g174a9095922_0_23"/>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6" name="Google Shape;306;g174a9095922_0_23"/>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307" name="Google Shape;307;g174a9095922_0_23"/>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08" name="Google Shape;308;g174a9095922_0_23"/>
          <p:cNvSpPr txBox="1"/>
          <p:nvPr/>
        </p:nvSpPr>
        <p:spPr>
          <a:xfrm>
            <a:off x="8084875" y="3221250"/>
            <a:ext cx="3848700" cy="4155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SzPts val="1500"/>
              <a:buFont typeface="Poppins"/>
              <a:buChar char="●"/>
            </a:pPr>
            <a:r>
              <a:rPr b="1" lang="en-US" sz="1500">
                <a:solidFill>
                  <a:schemeClr val="dk1"/>
                </a:solidFill>
                <a:latin typeface="Poppins"/>
                <a:ea typeface="Poppins"/>
                <a:cs typeface="Poppins"/>
                <a:sym typeface="Poppins"/>
              </a:rPr>
              <a:t>Hasil menggunakan matplotlib</a:t>
            </a:r>
            <a:endParaRPr b="1" sz="1500">
              <a:latin typeface="Poppins"/>
              <a:ea typeface="Poppins"/>
              <a:cs typeface="Poppins"/>
              <a:sym typeface="Poppins"/>
            </a:endParaRPr>
          </a:p>
        </p:txBody>
      </p:sp>
      <p:pic>
        <p:nvPicPr>
          <p:cNvPr id="309" name="Google Shape;309;g174a9095922_0_23"/>
          <p:cNvPicPr preferRelativeResize="0"/>
          <p:nvPr/>
        </p:nvPicPr>
        <p:blipFill>
          <a:blip r:embed="rId3">
            <a:alphaModFix/>
          </a:blip>
          <a:stretch>
            <a:fillRect/>
          </a:stretch>
        </p:blipFill>
        <p:spPr>
          <a:xfrm>
            <a:off x="1610925" y="1125375"/>
            <a:ext cx="6229774" cy="5350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grpSp>
        <p:nvGrpSpPr>
          <p:cNvPr id="314" name="Google Shape;314;g18f1e11da0b_0_47"/>
          <p:cNvGrpSpPr/>
          <p:nvPr/>
        </p:nvGrpSpPr>
        <p:grpSpPr>
          <a:xfrm>
            <a:off x="24752" y="5272057"/>
            <a:ext cx="1586174" cy="1586172"/>
            <a:chOff x="992038" y="1647645"/>
            <a:chExt cx="1561502" cy="1561500"/>
          </a:xfrm>
        </p:grpSpPr>
        <p:sp>
          <p:nvSpPr>
            <p:cNvPr id="315" name="Google Shape;315;g18f1e11da0b_0_47"/>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6" name="Google Shape;316;g18f1e11da0b_0_47"/>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17" name="Google Shape;317;g18f1e11da0b_0_47"/>
          <p:cNvSpPr txBox="1"/>
          <p:nvPr/>
        </p:nvSpPr>
        <p:spPr>
          <a:xfrm>
            <a:off x="1813501" y="798275"/>
            <a:ext cx="8565000" cy="554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3000">
                <a:solidFill>
                  <a:schemeClr val="dk1"/>
                </a:solidFill>
                <a:latin typeface="Poppins"/>
                <a:ea typeface="Poppins"/>
                <a:cs typeface="Poppins"/>
                <a:sym typeface="Poppins"/>
              </a:rPr>
              <a:t>DATA PREPARATION</a:t>
            </a:r>
            <a:endParaRPr b="1" i="0" sz="3000" u="none" cap="none" strike="noStrike">
              <a:solidFill>
                <a:srgbClr val="262626"/>
              </a:solidFill>
              <a:latin typeface="Poppins"/>
              <a:ea typeface="Poppins"/>
              <a:cs typeface="Poppins"/>
              <a:sym typeface="Poppins"/>
            </a:endParaRPr>
          </a:p>
        </p:txBody>
      </p:sp>
      <p:grpSp>
        <p:nvGrpSpPr>
          <p:cNvPr id="318" name="Google Shape;318;g18f1e11da0b_0_47"/>
          <p:cNvGrpSpPr/>
          <p:nvPr/>
        </p:nvGrpSpPr>
        <p:grpSpPr>
          <a:xfrm rot="10800000">
            <a:off x="10761879" y="-63"/>
            <a:ext cx="1017943" cy="1352426"/>
            <a:chOff x="992038" y="1647645"/>
            <a:chExt cx="1561501" cy="2074591"/>
          </a:xfrm>
        </p:grpSpPr>
        <p:sp>
          <p:nvSpPr>
            <p:cNvPr id="319" name="Google Shape;319;g18f1e11da0b_0_47"/>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0" name="Google Shape;320;g18f1e11da0b_0_47"/>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21" name="Google Shape;321;g18f1e11da0b_0_47"/>
          <p:cNvSpPr/>
          <p:nvPr/>
        </p:nvSpPr>
        <p:spPr>
          <a:xfrm>
            <a:off x="10762027" y="1596474"/>
            <a:ext cx="1017900" cy="10179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22" name="Google Shape;322;g18f1e11da0b_0_47"/>
          <p:cNvGrpSpPr/>
          <p:nvPr/>
        </p:nvGrpSpPr>
        <p:grpSpPr>
          <a:xfrm>
            <a:off x="7133070" y="6231374"/>
            <a:ext cx="4962970" cy="460800"/>
            <a:chOff x="1046575" y="142239"/>
            <a:chExt cx="4962970" cy="460800"/>
          </a:xfrm>
        </p:grpSpPr>
        <p:sp>
          <p:nvSpPr>
            <p:cNvPr id="323" name="Google Shape;323;g18f1e11da0b_0_47"/>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4" name="Google Shape;324;g18f1e11da0b_0_47"/>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5" name="Google Shape;325;g18f1e11da0b_0_47"/>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326" name="Google Shape;326;g18f1e11da0b_0_47"/>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327" name="Google Shape;327;g18f1e11da0b_0_47"/>
          <p:cNvPicPr preferRelativeResize="0"/>
          <p:nvPr/>
        </p:nvPicPr>
        <p:blipFill>
          <a:blip r:embed="rId3">
            <a:alphaModFix/>
          </a:blip>
          <a:stretch>
            <a:fillRect/>
          </a:stretch>
        </p:blipFill>
        <p:spPr>
          <a:xfrm>
            <a:off x="2634796" y="1596484"/>
            <a:ext cx="6922400" cy="4065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a21a4ca8f3_0_0"/>
          <p:cNvSpPr txBox="1"/>
          <p:nvPr/>
        </p:nvSpPr>
        <p:spPr>
          <a:xfrm>
            <a:off x="740150" y="1465025"/>
            <a:ext cx="4660200" cy="338700"/>
          </a:xfrm>
          <a:prstGeom prst="rect">
            <a:avLst/>
          </a:prstGeom>
          <a:noFill/>
          <a:ln>
            <a:noFill/>
          </a:ln>
        </p:spPr>
        <p:txBody>
          <a:bodyPr anchorCtr="0" anchor="t" bIns="45700" lIns="91425" spcFirstLastPara="1" rIns="91425" wrap="square" tIns="45700">
            <a:spAutoFit/>
          </a:bodyPr>
          <a:lstStyle/>
          <a:p>
            <a:pPr indent="-330200" lvl="0" marL="457200" rtl="0" algn="just">
              <a:lnSpc>
                <a:spcPct val="115000"/>
              </a:lnSpc>
              <a:spcBef>
                <a:spcPts val="0"/>
              </a:spcBef>
              <a:spcAft>
                <a:spcPts val="0"/>
              </a:spcAft>
              <a:buClr>
                <a:schemeClr val="dk1"/>
              </a:buClr>
              <a:buSzPts val="1600"/>
              <a:buFont typeface="Poppins"/>
              <a:buChar char="●"/>
            </a:pPr>
            <a:r>
              <a:rPr b="1" lang="en-US" sz="1600">
                <a:solidFill>
                  <a:schemeClr val="dk1"/>
                </a:solidFill>
                <a:latin typeface="Poppins"/>
                <a:ea typeface="Poppins"/>
                <a:cs typeface="Poppins"/>
                <a:sym typeface="Poppins"/>
              </a:rPr>
              <a:t>Data </a:t>
            </a:r>
            <a:r>
              <a:rPr b="1" i="1" lang="en-US" sz="1600">
                <a:solidFill>
                  <a:schemeClr val="dk1"/>
                </a:solidFill>
                <a:latin typeface="Poppins"/>
                <a:ea typeface="Poppins"/>
                <a:cs typeface="Poppins"/>
                <a:sym typeface="Poppins"/>
              </a:rPr>
              <a:t>cleaning</a:t>
            </a:r>
            <a:endParaRPr b="1" i="0" sz="1600" u="none" cap="none" strike="noStrike">
              <a:solidFill>
                <a:srgbClr val="262626"/>
              </a:solidFill>
              <a:latin typeface="Poppins"/>
              <a:ea typeface="Poppins"/>
              <a:cs typeface="Poppins"/>
              <a:sym typeface="Poppins"/>
            </a:endParaRPr>
          </a:p>
        </p:txBody>
      </p:sp>
      <p:grpSp>
        <p:nvGrpSpPr>
          <p:cNvPr id="333" name="Google Shape;333;g1a21a4ca8f3_0_0"/>
          <p:cNvGrpSpPr/>
          <p:nvPr/>
        </p:nvGrpSpPr>
        <p:grpSpPr>
          <a:xfrm rot="10800000">
            <a:off x="10761879" y="-63"/>
            <a:ext cx="1017943" cy="1352426"/>
            <a:chOff x="992038" y="1647645"/>
            <a:chExt cx="1561501" cy="2074591"/>
          </a:xfrm>
        </p:grpSpPr>
        <p:sp>
          <p:nvSpPr>
            <p:cNvPr id="334" name="Google Shape;334;g1a21a4ca8f3_0_0"/>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5" name="Google Shape;335;g1a21a4ca8f3_0_0"/>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36" name="Google Shape;336;g1a21a4ca8f3_0_0"/>
          <p:cNvSpPr/>
          <p:nvPr/>
        </p:nvSpPr>
        <p:spPr>
          <a:xfrm>
            <a:off x="10762027" y="1596474"/>
            <a:ext cx="1017900" cy="10179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37" name="Google Shape;337;g1a21a4ca8f3_0_0"/>
          <p:cNvGrpSpPr/>
          <p:nvPr/>
        </p:nvGrpSpPr>
        <p:grpSpPr>
          <a:xfrm>
            <a:off x="7133070" y="6231374"/>
            <a:ext cx="4962970" cy="460800"/>
            <a:chOff x="1046575" y="142239"/>
            <a:chExt cx="4962970" cy="460800"/>
          </a:xfrm>
        </p:grpSpPr>
        <p:sp>
          <p:nvSpPr>
            <p:cNvPr id="338" name="Google Shape;338;g1a21a4ca8f3_0_0"/>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9" name="Google Shape;339;g1a21a4ca8f3_0_0"/>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0" name="Google Shape;340;g1a21a4ca8f3_0_0"/>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341" name="Google Shape;341;g1a21a4ca8f3_0_0"/>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342" name="Google Shape;342;g1a21a4ca8f3_0_0"/>
          <p:cNvPicPr preferRelativeResize="0"/>
          <p:nvPr/>
        </p:nvPicPr>
        <p:blipFill>
          <a:blip r:embed="rId3">
            <a:alphaModFix/>
          </a:blip>
          <a:stretch>
            <a:fillRect/>
          </a:stretch>
        </p:blipFill>
        <p:spPr>
          <a:xfrm>
            <a:off x="892150" y="1885463"/>
            <a:ext cx="4610100" cy="1409700"/>
          </a:xfrm>
          <a:prstGeom prst="rect">
            <a:avLst/>
          </a:prstGeom>
          <a:noFill/>
          <a:ln>
            <a:noFill/>
          </a:ln>
        </p:spPr>
      </p:pic>
      <p:sp>
        <p:nvSpPr>
          <p:cNvPr id="343" name="Google Shape;343;g1a21a4ca8f3_0_0"/>
          <p:cNvSpPr txBox="1"/>
          <p:nvPr/>
        </p:nvSpPr>
        <p:spPr>
          <a:xfrm>
            <a:off x="1813501" y="798275"/>
            <a:ext cx="8565000" cy="554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3000">
                <a:solidFill>
                  <a:schemeClr val="dk1"/>
                </a:solidFill>
                <a:latin typeface="Poppins"/>
                <a:ea typeface="Poppins"/>
                <a:cs typeface="Poppins"/>
                <a:sym typeface="Poppins"/>
              </a:rPr>
              <a:t>DATA PREPARATION</a:t>
            </a:r>
            <a:endParaRPr b="1" i="0" sz="3000" u="none" cap="none" strike="noStrike">
              <a:solidFill>
                <a:srgbClr val="262626"/>
              </a:solidFill>
              <a:latin typeface="Poppins"/>
              <a:ea typeface="Poppins"/>
              <a:cs typeface="Poppins"/>
              <a:sym typeface="Poppins"/>
            </a:endParaRPr>
          </a:p>
        </p:txBody>
      </p:sp>
      <p:sp>
        <p:nvSpPr>
          <p:cNvPr id="344" name="Google Shape;344;g1a21a4ca8f3_0_0"/>
          <p:cNvSpPr txBox="1"/>
          <p:nvPr/>
        </p:nvSpPr>
        <p:spPr>
          <a:xfrm>
            <a:off x="740150" y="3590450"/>
            <a:ext cx="4660200" cy="338700"/>
          </a:xfrm>
          <a:prstGeom prst="rect">
            <a:avLst/>
          </a:prstGeom>
          <a:noFill/>
          <a:ln>
            <a:noFill/>
          </a:ln>
        </p:spPr>
        <p:txBody>
          <a:bodyPr anchorCtr="0" anchor="t" bIns="45700" lIns="91425" spcFirstLastPara="1" rIns="91425" wrap="square" tIns="45700">
            <a:spAutoFit/>
          </a:bodyPr>
          <a:lstStyle/>
          <a:p>
            <a:pPr indent="-330200" lvl="0" marL="457200" rtl="0" algn="just">
              <a:lnSpc>
                <a:spcPct val="115000"/>
              </a:lnSpc>
              <a:spcBef>
                <a:spcPts val="0"/>
              </a:spcBef>
              <a:spcAft>
                <a:spcPts val="0"/>
              </a:spcAft>
              <a:buClr>
                <a:schemeClr val="dk1"/>
              </a:buClr>
              <a:buSzPts val="1600"/>
              <a:buFont typeface="Poppins"/>
              <a:buChar char="●"/>
            </a:pPr>
            <a:r>
              <a:rPr b="1" i="1" lang="en-US" sz="1600">
                <a:solidFill>
                  <a:schemeClr val="dk1"/>
                </a:solidFill>
                <a:latin typeface="Poppins"/>
                <a:ea typeface="Poppins"/>
                <a:cs typeface="Poppins"/>
                <a:sym typeface="Poppins"/>
              </a:rPr>
              <a:t>Label Encodin</a:t>
            </a:r>
            <a:r>
              <a:rPr b="1" i="1" lang="en-US" sz="1600">
                <a:solidFill>
                  <a:schemeClr val="dk1"/>
                </a:solidFill>
                <a:latin typeface="Poppins"/>
                <a:ea typeface="Poppins"/>
                <a:cs typeface="Poppins"/>
                <a:sym typeface="Poppins"/>
              </a:rPr>
              <a:t>g</a:t>
            </a:r>
            <a:endParaRPr b="1" i="1" sz="1600" u="none" cap="none" strike="noStrike">
              <a:solidFill>
                <a:srgbClr val="262626"/>
              </a:solidFill>
              <a:latin typeface="Poppins"/>
              <a:ea typeface="Poppins"/>
              <a:cs typeface="Poppins"/>
              <a:sym typeface="Poppins"/>
            </a:endParaRPr>
          </a:p>
        </p:txBody>
      </p:sp>
      <p:pic>
        <p:nvPicPr>
          <p:cNvPr id="345" name="Google Shape;345;g1a21a4ca8f3_0_0"/>
          <p:cNvPicPr preferRelativeResize="0"/>
          <p:nvPr/>
        </p:nvPicPr>
        <p:blipFill>
          <a:blip r:embed="rId4">
            <a:alphaModFix/>
          </a:blip>
          <a:stretch>
            <a:fillRect/>
          </a:stretch>
        </p:blipFill>
        <p:spPr>
          <a:xfrm>
            <a:off x="892150" y="4050650"/>
            <a:ext cx="5341975" cy="2067580"/>
          </a:xfrm>
          <a:prstGeom prst="rect">
            <a:avLst/>
          </a:prstGeom>
          <a:noFill/>
          <a:ln>
            <a:noFill/>
          </a:ln>
        </p:spPr>
      </p:pic>
      <p:sp>
        <p:nvSpPr>
          <p:cNvPr id="346" name="Google Shape;346;g1a21a4ca8f3_0_0"/>
          <p:cNvSpPr txBox="1"/>
          <p:nvPr/>
        </p:nvSpPr>
        <p:spPr>
          <a:xfrm>
            <a:off x="6132725" y="1465025"/>
            <a:ext cx="4660200" cy="338700"/>
          </a:xfrm>
          <a:prstGeom prst="rect">
            <a:avLst/>
          </a:prstGeom>
          <a:noFill/>
          <a:ln>
            <a:noFill/>
          </a:ln>
        </p:spPr>
        <p:txBody>
          <a:bodyPr anchorCtr="0" anchor="t" bIns="45700" lIns="91425" spcFirstLastPara="1" rIns="91425" wrap="square" tIns="45700">
            <a:spAutoFit/>
          </a:bodyPr>
          <a:lstStyle/>
          <a:p>
            <a:pPr indent="-330200" lvl="0" marL="457200" rtl="0" algn="just">
              <a:lnSpc>
                <a:spcPct val="115000"/>
              </a:lnSpc>
              <a:spcBef>
                <a:spcPts val="0"/>
              </a:spcBef>
              <a:spcAft>
                <a:spcPts val="0"/>
              </a:spcAft>
              <a:buClr>
                <a:schemeClr val="dk1"/>
              </a:buClr>
              <a:buSzPts val="1600"/>
              <a:buFont typeface="Poppins"/>
              <a:buChar char="●"/>
            </a:pPr>
            <a:r>
              <a:rPr b="1" i="1" lang="en-US" sz="1600">
                <a:solidFill>
                  <a:schemeClr val="dk1"/>
                </a:solidFill>
                <a:latin typeface="Poppins"/>
                <a:ea typeface="Poppins"/>
                <a:cs typeface="Poppins"/>
                <a:sym typeface="Poppins"/>
              </a:rPr>
              <a:t>One Hot Encoding</a:t>
            </a:r>
            <a:endParaRPr b="1" i="1" sz="1600" u="none" cap="none" strike="noStrike">
              <a:solidFill>
                <a:srgbClr val="262626"/>
              </a:solidFill>
              <a:latin typeface="Poppins"/>
              <a:ea typeface="Poppins"/>
              <a:cs typeface="Poppins"/>
              <a:sym typeface="Poppins"/>
            </a:endParaRPr>
          </a:p>
        </p:txBody>
      </p:sp>
      <p:sp>
        <p:nvSpPr>
          <p:cNvPr id="347" name="Google Shape;347;g1a21a4ca8f3_0_0"/>
          <p:cNvSpPr txBox="1"/>
          <p:nvPr/>
        </p:nvSpPr>
        <p:spPr>
          <a:xfrm>
            <a:off x="6234125" y="1885475"/>
            <a:ext cx="4426500" cy="2660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200">
                <a:solidFill>
                  <a:srgbClr val="202124"/>
                </a:solidFill>
                <a:highlight>
                  <a:srgbClr val="FFFFFF"/>
                </a:highlight>
                <a:latin typeface="Poppins"/>
                <a:ea typeface="Poppins"/>
                <a:cs typeface="Poppins"/>
                <a:sym typeface="Poppins"/>
              </a:rPr>
              <a:t>Kolom yang kami gunakan adalah </a:t>
            </a:r>
            <a:r>
              <a:rPr i="1" lang="en-US" sz="1200">
                <a:solidFill>
                  <a:srgbClr val="202124"/>
                </a:solidFill>
                <a:highlight>
                  <a:srgbClr val="FFFFFF"/>
                </a:highlight>
                <a:latin typeface="Poppins"/>
                <a:ea typeface="Poppins"/>
                <a:cs typeface="Poppins"/>
                <a:sym typeface="Poppins"/>
              </a:rPr>
              <a:t>'Referred a Friend', 'Number of Referrals', 'Tenure in Months', 'Phone Service', 'Avg Monthly Long Distance Charges', 'Multiple Lines', 'Internet Service', 'Avg Monthly GB Download', 'Online Security', 'Online Backup', 'Device Protection Plan', 'Premium Tech Support', 'Streaming TV', 'Streaming Movies', 'Streaming Music', 'Unlimited Data', 'Paperless Billing', 'Age', 'Senior Citizen', 'Married', 'Dependents', 'Cable', 'DSL', 'Fiber Optic', 'None', 'Female', 'Male', 'None', 'Offer A', 'Offer B', 'Offer C', 'Offer D', 'Offer E', 'Bank Withdrawal', 'Credit Card','Mailed Check', 'Month-to-Month','One Year' dan'Two Year'.</a:t>
            </a:r>
            <a:endParaRPr i="1" sz="1200">
              <a:solidFill>
                <a:schemeClr val="dk1"/>
              </a:solidFill>
              <a:latin typeface="Poppins"/>
              <a:ea typeface="Poppins"/>
              <a:cs typeface="Poppins"/>
              <a:sym typeface="Poppins"/>
            </a:endParaRPr>
          </a:p>
          <a:p>
            <a:pPr indent="0" lvl="0" marL="0" rtl="0" algn="ctr">
              <a:spcBef>
                <a:spcPts val="0"/>
              </a:spcBef>
              <a:spcAft>
                <a:spcPts val="0"/>
              </a:spcAft>
              <a:buNone/>
            </a:pPr>
            <a:r>
              <a:t/>
            </a:r>
            <a:endParaRPr i="1" sz="1700">
              <a:solidFill>
                <a:schemeClr val="dk1"/>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1a21a4ca8f3_0_29"/>
          <p:cNvSpPr txBox="1"/>
          <p:nvPr/>
        </p:nvSpPr>
        <p:spPr>
          <a:xfrm>
            <a:off x="740150" y="1465025"/>
            <a:ext cx="4660200" cy="338700"/>
          </a:xfrm>
          <a:prstGeom prst="rect">
            <a:avLst/>
          </a:prstGeom>
          <a:noFill/>
          <a:ln>
            <a:noFill/>
          </a:ln>
        </p:spPr>
        <p:txBody>
          <a:bodyPr anchorCtr="0" anchor="t" bIns="45700" lIns="91425" spcFirstLastPara="1" rIns="91425" wrap="square" tIns="45700">
            <a:spAutoFit/>
          </a:bodyPr>
          <a:lstStyle/>
          <a:p>
            <a:pPr indent="-330200" lvl="0" marL="457200" rtl="0" algn="just">
              <a:lnSpc>
                <a:spcPct val="115000"/>
              </a:lnSpc>
              <a:spcBef>
                <a:spcPts val="0"/>
              </a:spcBef>
              <a:spcAft>
                <a:spcPts val="0"/>
              </a:spcAft>
              <a:buClr>
                <a:schemeClr val="dk1"/>
              </a:buClr>
              <a:buSzPts val="1600"/>
              <a:buFont typeface="Poppins"/>
              <a:buChar char="●"/>
            </a:pPr>
            <a:r>
              <a:rPr b="1" lang="en-US" sz="1600">
                <a:solidFill>
                  <a:schemeClr val="dk1"/>
                </a:solidFill>
                <a:latin typeface="Poppins"/>
                <a:ea typeface="Poppins"/>
                <a:cs typeface="Poppins"/>
                <a:sym typeface="Poppins"/>
              </a:rPr>
              <a:t>Normalisasi</a:t>
            </a:r>
            <a:endParaRPr b="1" i="0" sz="1600" u="none" cap="none" strike="noStrike">
              <a:solidFill>
                <a:srgbClr val="262626"/>
              </a:solidFill>
              <a:latin typeface="Poppins"/>
              <a:ea typeface="Poppins"/>
              <a:cs typeface="Poppins"/>
              <a:sym typeface="Poppins"/>
            </a:endParaRPr>
          </a:p>
        </p:txBody>
      </p:sp>
      <p:grpSp>
        <p:nvGrpSpPr>
          <p:cNvPr id="353" name="Google Shape;353;g1a21a4ca8f3_0_29"/>
          <p:cNvGrpSpPr/>
          <p:nvPr/>
        </p:nvGrpSpPr>
        <p:grpSpPr>
          <a:xfrm rot="10800000">
            <a:off x="10761879" y="-63"/>
            <a:ext cx="1017943" cy="1352426"/>
            <a:chOff x="992038" y="1647645"/>
            <a:chExt cx="1561501" cy="2074591"/>
          </a:xfrm>
        </p:grpSpPr>
        <p:sp>
          <p:nvSpPr>
            <p:cNvPr id="354" name="Google Shape;354;g1a21a4ca8f3_0_29"/>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5" name="Google Shape;355;g1a21a4ca8f3_0_29"/>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56" name="Google Shape;356;g1a21a4ca8f3_0_29"/>
          <p:cNvSpPr/>
          <p:nvPr/>
        </p:nvSpPr>
        <p:spPr>
          <a:xfrm>
            <a:off x="10762027" y="1596474"/>
            <a:ext cx="1017900" cy="10179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57" name="Google Shape;357;g1a21a4ca8f3_0_29"/>
          <p:cNvGrpSpPr/>
          <p:nvPr/>
        </p:nvGrpSpPr>
        <p:grpSpPr>
          <a:xfrm>
            <a:off x="7133070" y="6231374"/>
            <a:ext cx="4962970" cy="460800"/>
            <a:chOff x="1046575" y="142239"/>
            <a:chExt cx="4962970" cy="460800"/>
          </a:xfrm>
        </p:grpSpPr>
        <p:sp>
          <p:nvSpPr>
            <p:cNvPr id="358" name="Google Shape;358;g1a21a4ca8f3_0_29"/>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9" name="Google Shape;359;g1a21a4ca8f3_0_29"/>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0" name="Google Shape;360;g1a21a4ca8f3_0_29"/>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361" name="Google Shape;361;g1a21a4ca8f3_0_29"/>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62" name="Google Shape;362;g1a21a4ca8f3_0_29"/>
          <p:cNvSpPr txBox="1"/>
          <p:nvPr/>
        </p:nvSpPr>
        <p:spPr>
          <a:xfrm>
            <a:off x="1813501" y="798275"/>
            <a:ext cx="8565000" cy="554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3000">
                <a:solidFill>
                  <a:schemeClr val="dk1"/>
                </a:solidFill>
                <a:latin typeface="Poppins"/>
                <a:ea typeface="Poppins"/>
                <a:cs typeface="Poppins"/>
                <a:sym typeface="Poppins"/>
              </a:rPr>
              <a:t>DATA PREPARATION</a:t>
            </a:r>
            <a:endParaRPr b="1" i="0" sz="3000" u="none" cap="none" strike="noStrike">
              <a:solidFill>
                <a:srgbClr val="262626"/>
              </a:solidFill>
              <a:latin typeface="Poppins"/>
              <a:ea typeface="Poppins"/>
              <a:cs typeface="Poppins"/>
              <a:sym typeface="Poppins"/>
            </a:endParaRPr>
          </a:p>
        </p:txBody>
      </p:sp>
      <p:sp>
        <p:nvSpPr>
          <p:cNvPr id="363" name="Google Shape;363;g1a21a4ca8f3_0_29"/>
          <p:cNvSpPr txBox="1"/>
          <p:nvPr/>
        </p:nvSpPr>
        <p:spPr>
          <a:xfrm>
            <a:off x="913750" y="1885475"/>
            <a:ext cx="8679300" cy="1407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n-US" sz="1500">
                <a:solidFill>
                  <a:schemeClr val="dk1"/>
                </a:solidFill>
                <a:latin typeface="Poppins"/>
                <a:ea typeface="Poppins"/>
                <a:cs typeface="Poppins"/>
                <a:sym typeface="Poppins"/>
              </a:rPr>
              <a:t>Pada </a:t>
            </a:r>
            <a:r>
              <a:rPr i="1" lang="en-US" sz="1500">
                <a:solidFill>
                  <a:schemeClr val="dk1"/>
                </a:solidFill>
                <a:latin typeface="Poppins"/>
                <a:ea typeface="Poppins"/>
                <a:cs typeface="Poppins"/>
                <a:sym typeface="Poppins"/>
              </a:rPr>
              <a:t>preparation</a:t>
            </a:r>
            <a:r>
              <a:rPr lang="en-US" sz="1500">
                <a:solidFill>
                  <a:schemeClr val="dk1"/>
                </a:solidFill>
                <a:latin typeface="Poppins"/>
                <a:ea typeface="Poppins"/>
                <a:cs typeface="Poppins"/>
                <a:sym typeface="Poppins"/>
              </a:rPr>
              <a:t>, kami menggunakan </a:t>
            </a:r>
            <a:r>
              <a:rPr i="1" lang="en-US" sz="1500">
                <a:solidFill>
                  <a:schemeClr val="dk1"/>
                </a:solidFill>
                <a:latin typeface="Poppins"/>
                <a:ea typeface="Poppins"/>
                <a:cs typeface="Poppins"/>
                <a:sym typeface="Poppins"/>
              </a:rPr>
              <a:t>s</a:t>
            </a:r>
            <a:r>
              <a:rPr i="1" lang="en-US" sz="1500">
                <a:solidFill>
                  <a:schemeClr val="dk1"/>
                </a:solidFill>
                <a:highlight>
                  <a:srgbClr val="FFFFFF"/>
                </a:highlight>
                <a:latin typeface="Poppins"/>
                <a:ea typeface="Poppins"/>
                <a:cs typeface="Poppins"/>
                <a:sym typeface="Poppins"/>
              </a:rPr>
              <a:t>tandard scaler</a:t>
            </a:r>
            <a:r>
              <a:rPr lang="en-US" sz="1500">
                <a:solidFill>
                  <a:schemeClr val="dk1"/>
                </a:solidFill>
                <a:highlight>
                  <a:srgbClr val="FFFFFF"/>
                </a:highlight>
                <a:latin typeface="Poppins"/>
                <a:ea typeface="Poppins"/>
                <a:cs typeface="Poppins"/>
                <a:sym typeface="Poppins"/>
              </a:rPr>
              <a:t> untuk melakukan normalisasi data agar data yang digunakan tidak memiliki penyimpangan yang besar. </a:t>
            </a:r>
            <a:r>
              <a:rPr i="1" lang="en-US" sz="1500">
                <a:solidFill>
                  <a:schemeClr val="dk1"/>
                </a:solidFill>
                <a:highlight>
                  <a:srgbClr val="FFFFFF"/>
                </a:highlight>
                <a:latin typeface="Poppins"/>
                <a:ea typeface="Poppins"/>
                <a:cs typeface="Poppins"/>
                <a:sym typeface="Poppins"/>
              </a:rPr>
              <a:t>fit_transform method</a:t>
            </a:r>
            <a:r>
              <a:rPr lang="en-US" sz="1500">
                <a:solidFill>
                  <a:schemeClr val="dk1"/>
                </a:solidFill>
                <a:highlight>
                  <a:srgbClr val="FFFFFF"/>
                </a:highlight>
                <a:latin typeface="Poppins"/>
                <a:ea typeface="Poppins"/>
                <a:cs typeface="Poppins"/>
                <a:sym typeface="Poppins"/>
              </a:rPr>
              <a:t> adalah dua </a:t>
            </a:r>
            <a:r>
              <a:rPr i="1" lang="en-US" sz="1500">
                <a:solidFill>
                  <a:schemeClr val="dk1"/>
                </a:solidFill>
                <a:highlight>
                  <a:srgbClr val="FFFFFF"/>
                </a:highlight>
                <a:latin typeface="Poppins"/>
                <a:ea typeface="Poppins"/>
                <a:cs typeface="Poppins"/>
                <a:sym typeface="Poppins"/>
              </a:rPr>
              <a:t>method</a:t>
            </a:r>
            <a:r>
              <a:rPr lang="en-US" sz="1500">
                <a:solidFill>
                  <a:schemeClr val="dk1"/>
                </a:solidFill>
                <a:highlight>
                  <a:srgbClr val="FFFFFF"/>
                </a:highlight>
                <a:latin typeface="Poppins"/>
                <a:ea typeface="Poppins"/>
                <a:cs typeface="Poppins"/>
                <a:sym typeface="Poppins"/>
              </a:rPr>
              <a:t> yang digabungkan menjadi satu yaitu </a:t>
            </a:r>
            <a:r>
              <a:rPr i="1" lang="en-US" sz="1500">
                <a:solidFill>
                  <a:schemeClr val="dk1"/>
                </a:solidFill>
                <a:highlight>
                  <a:srgbClr val="FFFFFF"/>
                </a:highlight>
                <a:latin typeface="Poppins"/>
                <a:ea typeface="Poppins"/>
                <a:cs typeface="Poppins"/>
                <a:sym typeface="Poppins"/>
              </a:rPr>
              <a:t>method fit</a:t>
            </a:r>
            <a:r>
              <a:rPr lang="en-US" sz="1500">
                <a:solidFill>
                  <a:schemeClr val="dk1"/>
                </a:solidFill>
                <a:highlight>
                  <a:srgbClr val="FFFFFF"/>
                </a:highlight>
                <a:latin typeface="Poppins"/>
                <a:ea typeface="Poppins"/>
                <a:cs typeface="Poppins"/>
                <a:sym typeface="Poppins"/>
              </a:rPr>
              <a:t> dan </a:t>
            </a:r>
            <a:r>
              <a:rPr i="1" lang="en-US" sz="1500">
                <a:solidFill>
                  <a:schemeClr val="dk1"/>
                </a:solidFill>
                <a:highlight>
                  <a:srgbClr val="FFFFFF"/>
                </a:highlight>
                <a:latin typeface="Poppins"/>
                <a:ea typeface="Poppins"/>
                <a:cs typeface="Poppins"/>
                <a:sym typeface="Poppins"/>
              </a:rPr>
              <a:t>method transform.</a:t>
            </a:r>
            <a:r>
              <a:rPr lang="en-US" sz="1500">
                <a:solidFill>
                  <a:schemeClr val="dk1"/>
                </a:solidFill>
                <a:highlight>
                  <a:srgbClr val="FFFFFF"/>
                </a:highlight>
                <a:latin typeface="Poppins"/>
                <a:ea typeface="Poppins"/>
                <a:cs typeface="Poppins"/>
                <a:sym typeface="Poppins"/>
              </a:rPr>
              <a:t> </a:t>
            </a:r>
            <a:r>
              <a:rPr i="1" lang="en-US" sz="1500">
                <a:solidFill>
                  <a:schemeClr val="dk1"/>
                </a:solidFill>
                <a:highlight>
                  <a:srgbClr val="FFFFFF"/>
                </a:highlight>
                <a:latin typeface="Poppins"/>
                <a:ea typeface="Poppins"/>
                <a:cs typeface="Poppins"/>
                <a:sym typeface="Poppins"/>
              </a:rPr>
              <a:t>Fit</a:t>
            </a:r>
            <a:r>
              <a:rPr lang="en-US" sz="1500">
                <a:solidFill>
                  <a:schemeClr val="dk1"/>
                </a:solidFill>
                <a:highlight>
                  <a:srgbClr val="FFFFFF"/>
                </a:highlight>
                <a:latin typeface="Poppins"/>
                <a:ea typeface="Poppins"/>
                <a:cs typeface="Poppins"/>
                <a:sym typeface="Poppins"/>
              </a:rPr>
              <a:t> bertujuan untuk melatih model. Maka dari itu, di </a:t>
            </a:r>
            <a:r>
              <a:rPr i="1" lang="en-US" sz="1500">
                <a:solidFill>
                  <a:schemeClr val="dk1"/>
                </a:solidFill>
                <a:highlight>
                  <a:srgbClr val="FFFFFF"/>
                </a:highlight>
                <a:latin typeface="Poppins"/>
                <a:ea typeface="Poppins"/>
                <a:cs typeface="Poppins"/>
                <a:sym typeface="Poppins"/>
              </a:rPr>
              <a:t>testing</a:t>
            </a:r>
            <a:r>
              <a:rPr lang="en-US" sz="1500">
                <a:solidFill>
                  <a:schemeClr val="dk1"/>
                </a:solidFill>
                <a:highlight>
                  <a:srgbClr val="FFFFFF"/>
                </a:highlight>
                <a:latin typeface="Poppins"/>
                <a:ea typeface="Poppins"/>
                <a:cs typeface="Poppins"/>
                <a:sym typeface="Poppins"/>
              </a:rPr>
              <a:t> dataset hanya menggunakan </a:t>
            </a:r>
            <a:r>
              <a:rPr i="1" lang="en-US" sz="1500">
                <a:solidFill>
                  <a:schemeClr val="dk1"/>
                </a:solidFill>
                <a:highlight>
                  <a:srgbClr val="FFFFFF"/>
                </a:highlight>
                <a:latin typeface="Poppins"/>
                <a:ea typeface="Poppins"/>
                <a:cs typeface="Poppins"/>
                <a:sym typeface="Poppins"/>
              </a:rPr>
              <a:t>transform.</a:t>
            </a:r>
            <a:endParaRPr i="1" sz="1500">
              <a:solidFill>
                <a:schemeClr val="dk1"/>
              </a:solidFill>
              <a:highlight>
                <a:srgbClr val="FFFFFF"/>
              </a:highlight>
              <a:latin typeface="Poppins"/>
              <a:ea typeface="Poppins"/>
              <a:cs typeface="Poppins"/>
              <a:sym typeface="Poppins"/>
            </a:endParaRPr>
          </a:p>
          <a:p>
            <a:pPr indent="0" lvl="0" marL="0" rtl="0" algn="just">
              <a:lnSpc>
                <a:spcPct val="115000"/>
              </a:lnSpc>
              <a:spcBef>
                <a:spcPts val="0"/>
              </a:spcBef>
              <a:spcAft>
                <a:spcPts val="0"/>
              </a:spcAft>
              <a:buNone/>
            </a:pPr>
            <a:r>
              <a:t/>
            </a:r>
            <a:endParaRPr i="1" sz="1500">
              <a:solidFill>
                <a:schemeClr val="dk1"/>
              </a:solidFill>
              <a:highlight>
                <a:srgbClr val="FFFFFF"/>
              </a:highlight>
              <a:latin typeface="Poppins"/>
              <a:ea typeface="Poppins"/>
              <a:cs typeface="Poppins"/>
              <a:sym typeface="Poppins"/>
            </a:endParaRPr>
          </a:p>
          <a:p>
            <a:pPr indent="0" lvl="0" marL="0" rtl="0" algn="just">
              <a:lnSpc>
                <a:spcPct val="115000"/>
              </a:lnSpc>
              <a:spcBef>
                <a:spcPts val="0"/>
              </a:spcBef>
              <a:spcAft>
                <a:spcPts val="0"/>
              </a:spcAft>
              <a:buNone/>
            </a:pPr>
            <a:r>
              <a:t/>
            </a:r>
            <a:endParaRPr sz="1200">
              <a:solidFill>
                <a:srgbClr val="202124"/>
              </a:solidFill>
              <a:highlight>
                <a:srgbClr val="FFFFFF"/>
              </a:highlight>
              <a:latin typeface="Poppins"/>
              <a:ea typeface="Poppins"/>
              <a:cs typeface="Poppins"/>
              <a:sym typeface="Poppins"/>
            </a:endParaRPr>
          </a:p>
          <a:p>
            <a:pPr indent="0" lvl="0" marL="0" rtl="0" algn="ctr">
              <a:spcBef>
                <a:spcPts val="0"/>
              </a:spcBef>
              <a:spcAft>
                <a:spcPts val="0"/>
              </a:spcAft>
              <a:buNone/>
            </a:pPr>
            <a:r>
              <a:t/>
            </a:r>
            <a:endParaRPr sz="1700">
              <a:solidFill>
                <a:schemeClr val="dk1"/>
              </a:solidFill>
              <a:latin typeface="Poppins"/>
              <a:ea typeface="Poppins"/>
              <a:cs typeface="Poppins"/>
              <a:sym typeface="Poppins"/>
            </a:endParaRPr>
          </a:p>
        </p:txBody>
      </p:sp>
      <p:sp>
        <p:nvSpPr>
          <p:cNvPr id="364" name="Google Shape;364;g1a21a4ca8f3_0_29"/>
          <p:cNvSpPr txBox="1"/>
          <p:nvPr/>
        </p:nvSpPr>
        <p:spPr>
          <a:xfrm>
            <a:off x="740150" y="4250250"/>
            <a:ext cx="4660200" cy="338700"/>
          </a:xfrm>
          <a:prstGeom prst="rect">
            <a:avLst/>
          </a:prstGeom>
          <a:noFill/>
          <a:ln>
            <a:noFill/>
          </a:ln>
        </p:spPr>
        <p:txBody>
          <a:bodyPr anchorCtr="0" anchor="t" bIns="45700" lIns="91425" spcFirstLastPara="1" rIns="91425" wrap="square" tIns="45700">
            <a:spAutoFit/>
          </a:bodyPr>
          <a:lstStyle/>
          <a:p>
            <a:pPr indent="-330200" lvl="0" marL="457200" rtl="0" algn="just">
              <a:lnSpc>
                <a:spcPct val="115000"/>
              </a:lnSpc>
              <a:spcBef>
                <a:spcPts val="0"/>
              </a:spcBef>
              <a:spcAft>
                <a:spcPts val="0"/>
              </a:spcAft>
              <a:buClr>
                <a:schemeClr val="dk1"/>
              </a:buClr>
              <a:buSzPts val="1600"/>
              <a:buFont typeface="Poppins"/>
              <a:buChar char="●"/>
            </a:pPr>
            <a:r>
              <a:rPr b="1" i="1" lang="en-US" sz="1600">
                <a:solidFill>
                  <a:schemeClr val="dk1"/>
                </a:solidFill>
                <a:latin typeface="Poppins"/>
                <a:ea typeface="Poppins"/>
                <a:cs typeface="Poppins"/>
                <a:sym typeface="Poppins"/>
              </a:rPr>
              <a:t>Splitting Data Testing dan Training</a:t>
            </a:r>
            <a:endParaRPr b="1" i="1" sz="1800" u="none" cap="none" strike="noStrike">
              <a:solidFill>
                <a:srgbClr val="262626"/>
              </a:solidFill>
              <a:latin typeface="Poppins"/>
              <a:ea typeface="Poppins"/>
              <a:cs typeface="Poppins"/>
              <a:sym typeface="Poppins"/>
            </a:endParaRPr>
          </a:p>
        </p:txBody>
      </p:sp>
      <p:graphicFrame>
        <p:nvGraphicFramePr>
          <p:cNvPr id="365" name="Google Shape;365;g1a21a4ca8f3_0_29"/>
          <p:cNvGraphicFramePr/>
          <p:nvPr/>
        </p:nvGraphicFramePr>
        <p:xfrm>
          <a:off x="1066150" y="4751639"/>
          <a:ext cx="3000000" cy="3000000"/>
        </p:xfrm>
        <a:graphic>
          <a:graphicData uri="http://schemas.openxmlformats.org/drawingml/2006/table">
            <a:tbl>
              <a:tblPr>
                <a:noFill/>
                <a:tableStyleId>{CC058631-4EE5-4E4A-813C-88A9766584BE}</a:tableStyleId>
              </a:tblPr>
              <a:tblGrid>
                <a:gridCol w="3407575"/>
                <a:gridCol w="2532650"/>
                <a:gridCol w="2624775"/>
              </a:tblGrid>
              <a:tr h="583650">
                <a:tc>
                  <a:txBody>
                    <a:bodyPr/>
                    <a:lstStyle/>
                    <a:p>
                      <a:pPr indent="0" lvl="0" marL="0" rtl="0" algn="l">
                        <a:spcBef>
                          <a:spcPts val="0"/>
                        </a:spcBef>
                        <a:spcAft>
                          <a:spcPts val="0"/>
                        </a:spcAft>
                        <a:buNone/>
                      </a:pPr>
                      <a:r>
                        <a:rPr lang="en-US" sz="2000">
                          <a:solidFill>
                            <a:srgbClr val="202124"/>
                          </a:solidFill>
                          <a:highlight>
                            <a:srgbClr val="FFFFFF"/>
                          </a:highlight>
                          <a:latin typeface="Times"/>
                          <a:ea typeface="Times"/>
                          <a:cs typeface="Times"/>
                          <a:sym typeface="Times"/>
                        </a:rPr>
                        <a:t>Data </a:t>
                      </a:r>
                      <a:r>
                        <a:rPr i="1" lang="en-US" sz="2000">
                          <a:solidFill>
                            <a:srgbClr val="202124"/>
                          </a:solidFill>
                          <a:highlight>
                            <a:srgbClr val="FFFFFF"/>
                          </a:highlight>
                          <a:latin typeface="Times"/>
                          <a:ea typeface="Times"/>
                          <a:cs typeface="Times"/>
                          <a:sym typeface="Times"/>
                        </a:rPr>
                        <a:t>Training</a:t>
                      </a:r>
                      <a:endParaRPr i="1" sz="2000">
                        <a:solidFill>
                          <a:srgbClr val="202124"/>
                        </a:solidFill>
                        <a:highlight>
                          <a:srgbClr val="FFFFFF"/>
                        </a:highlight>
                        <a:latin typeface="Times"/>
                        <a:ea typeface="Times"/>
                        <a:cs typeface="Times"/>
                        <a:sym typeface="Times"/>
                      </a:endParaRPr>
                    </a:p>
                  </a:txBody>
                  <a:tcPr marT="63500" marB="63500" marR="63500" marL="63500"/>
                </a:tc>
                <a:tc>
                  <a:txBody>
                    <a:bodyPr/>
                    <a:lstStyle/>
                    <a:p>
                      <a:pPr indent="0" lvl="0" marL="0" rtl="0" algn="l">
                        <a:spcBef>
                          <a:spcPts val="0"/>
                        </a:spcBef>
                        <a:spcAft>
                          <a:spcPts val="0"/>
                        </a:spcAft>
                        <a:buNone/>
                      </a:pPr>
                      <a:r>
                        <a:rPr lang="en-US" sz="2000">
                          <a:solidFill>
                            <a:srgbClr val="202124"/>
                          </a:solidFill>
                          <a:highlight>
                            <a:srgbClr val="FFFFFF"/>
                          </a:highlight>
                          <a:latin typeface="Times"/>
                          <a:ea typeface="Times"/>
                          <a:cs typeface="Times"/>
                          <a:sym typeface="Times"/>
                        </a:rPr>
                        <a:t>70%</a:t>
                      </a:r>
                      <a:endParaRPr sz="2000">
                        <a:solidFill>
                          <a:srgbClr val="202124"/>
                        </a:solidFill>
                        <a:highlight>
                          <a:srgbClr val="FFFFFF"/>
                        </a:highlight>
                        <a:latin typeface="Times"/>
                        <a:ea typeface="Times"/>
                        <a:cs typeface="Times"/>
                        <a:sym typeface="Times"/>
                      </a:endParaRPr>
                    </a:p>
                  </a:txBody>
                  <a:tcPr marT="63500" marB="63500" marR="63500" marL="63500"/>
                </a:tc>
                <a:tc>
                  <a:txBody>
                    <a:bodyPr/>
                    <a:lstStyle/>
                    <a:p>
                      <a:pPr indent="0" lvl="0" marL="0" rtl="0" algn="l">
                        <a:spcBef>
                          <a:spcPts val="0"/>
                        </a:spcBef>
                        <a:spcAft>
                          <a:spcPts val="0"/>
                        </a:spcAft>
                        <a:buNone/>
                      </a:pPr>
                      <a:r>
                        <a:rPr lang="en-US" sz="2000">
                          <a:solidFill>
                            <a:srgbClr val="202124"/>
                          </a:solidFill>
                          <a:highlight>
                            <a:srgbClr val="FFFFFF"/>
                          </a:highlight>
                          <a:latin typeface="Times"/>
                          <a:ea typeface="Times"/>
                          <a:cs typeface="Times"/>
                          <a:sym typeface="Times"/>
                        </a:rPr>
                        <a:t>4.930 Observasi</a:t>
                      </a:r>
                      <a:endParaRPr sz="2000">
                        <a:solidFill>
                          <a:srgbClr val="202124"/>
                        </a:solidFill>
                        <a:highlight>
                          <a:srgbClr val="FFFFFF"/>
                        </a:highlight>
                        <a:latin typeface="Times"/>
                        <a:ea typeface="Times"/>
                        <a:cs typeface="Times"/>
                        <a:sym typeface="Times"/>
                      </a:endParaRPr>
                    </a:p>
                  </a:txBody>
                  <a:tcPr marT="63500" marB="63500" marR="63500" marL="63500"/>
                </a:tc>
              </a:tr>
              <a:tr h="583650">
                <a:tc>
                  <a:txBody>
                    <a:bodyPr/>
                    <a:lstStyle/>
                    <a:p>
                      <a:pPr indent="0" lvl="0" marL="0" rtl="0" algn="l">
                        <a:spcBef>
                          <a:spcPts val="0"/>
                        </a:spcBef>
                        <a:spcAft>
                          <a:spcPts val="0"/>
                        </a:spcAft>
                        <a:buNone/>
                      </a:pPr>
                      <a:r>
                        <a:rPr lang="en-US" sz="2000">
                          <a:solidFill>
                            <a:srgbClr val="202124"/>
                          </a:solidFill>
                          <a:highlight>
                            <a:srgbClr val="FFFFFF"/>
                          </a:highlight>
                          <a:latin typeface="Times"/>
                          <a:ea typeface="Times"/>
                          <a:cs typeface="Times"/>
                          <a:sym typeface="Times"/>
                        </a:rPr>
                        <a:t>Data </a:t>
                      </a:r>
                      <a:r>
                        <a:rPr i="1" lang="en-US" sz="2000">
                          <a:solidFill>
                            <a:srgbClr val="202124"/>
                          </a:solidFill>
                          <a:highlight>
                            <a:srgbClr val="FFFFFF"/>
                          </a:highlight>
                          <a:latin typeface="Times"/>
                          <a:ea typeface="Times"/>
                          <a:cs typeface="Times"/>
                          <a:sym typeface="Times"/>
                        </a:rPr>
                        <a:t>Testing</a:t>
                      </a:r>
                      <a:endParaRPr i="1" sz="2000">
                        <a:solidFill>
                          <a:srgbClr val="202124"/>
                        </a:solidFill>
                        <a:highlight>
                          <a:srgbClr val="FFFFFF"/>
                        </a:highlight>
                        <a:latin typeface="Times"/>
                        <a:ea typeface="Times"/>
                        <a:cs typeface="Times"/>
                        <a:sym typeface="Times"/>
                      </a:endParaRPr>
                    </a:p>
                  </a:txBody>
                  <a:tcPr marT="63500" marB="63500" marR="63500" marL="63500"/>
                </a:tc>
                <a:tc>
                  <a:txBody>
                    <a:bodyPr/>
                    <a:lstStyle/>
                    <a:p>
                      <a:pPr indent="0" lvl="0" marL="0" rtl="0" algn="l">
                        <a:spcBef>
                          <a:spcPts val="0"/>
                        </a:spcBef>
                        <a:spcAft>
                          <a:spcPts val="0"/>
                        </a:spcAft>
                        <a:buNone/>
                      </a:pPr>
                      <a:r>
                        <a:rPr lang="en-US" sz="2000">
                          <a:solidFill>
                            <a:srgbClr val="202124"/>
                          </a:solidFill>
                          <a:highlight>
                            <a:srgbClr val="FFFFFF"/>
                          </a:highlight>
                          <a:latin typeface="Times"/>
                          <a:ea typeface="Times"/>
                          <a:cs typeface="Times"/>
                          <a:sym typeface="Times"/>
                        </a:rPr>
                        <a:t>30%</a:t>
                      </a:r>
                      <a:endParaRPr sz="2000">
                        <a:solidFill>
                          <a:srgbClr val="202124"/>
                        </a:solidFill>
                        <a:highlight>
                          <a:srgbClr val="FFFFFF"/>
                        </a:highlight>
                        <a:latin typeface="Times"/>
                        <a:ea typeface="Times"/>
                        <a:cs typeface="Times"/>
                        <a:sym typeface="Times"/>
                      </a:endParaRPr>
                    </a:p>
                  </a:txBody>
                  <a:tcPr marT="63500" marB="63500" marR="63500" marL="63500"/>
                </a:tc>
                <a:tc>
                  <a:txBody>
                    <a:bodyPr/>
                    <a:lstStyle/>
                    <a:p>
                      <a:pPr indent="0" lvl="0" marL="0" rtl="0" algn="l">
                        <a:spcBef>
                          <a:spcPts val="0"/>
                        </a:spcBef>
                        <a:spcAft>
                          <a:spcPts val="0"/>
                        </a:spcAft>
                        <a:buNone/>
                      </a:pPr>
                      <a:r>
                        <a:rPr lang="en-US" sz="2000">
                          <a:solidFill>
                            <a:srgbClr val="202124"/>
                          </a:solidFill>
                          <a:highlight>
                            <a:srgbClr val="FFFFFF"/>
                          </a:highlight>
                          <a:latin typeface="Times"/>
                          <a:ea typeface="Times"/>
                          <a:cs typeface="Times"/>
                          <a:sym typeface="Times"/>
                        </a:rPr>
                        <a:t>2.113 Observasi</a:t>
                      </a:r>
                      <a:endParaRPr sz="2000">
                        <a:solidFill>
                          <a:srgbClr val="202124"/>
                        </a:solidFill>
                        <a:highlight>
                          <a:srgbClr val="FFFFFF"/>
                        </a:highlight>
                        <a:latin typeface="Times"/>
                        <a:ea typeface="Times"/>
                        <a:cs typeface="Times"/>
                        <a:sym typeface="Times"/>
                      </a:endParaRPr>
                    </a:p>
                  </a:txBody>
                  <a:tcPr marT="63500" marB="63500" marR="63500" marL="63500"/>
                </a:tc>
              </a:tr>
            </a:tbl>
          </a:graphicData>
        </a:graphic>
      </p:graphicFrame>
      <p:pic>
        <p:nvPicPr>
          <p:cNvPr id="366" name="Google Shape;366;g1a21a4ca8f3_0_29"/>
          <p:cNvPicPr preferRelativeResize="0"/>
          <p:nvPr/>
        </p:nvPicPr>
        <p:blipFill>
          <a:blip r:embed="rId3">
            <a:alphaModFix/>
          </a:blip>
          <a:stretch>
            <a:fillRect/>
          </a:stretch>
        </p:blipFill>
        <p:spPr>
          <a:xfrm>
            <a:off x="989950" y="3274325"/>
            <a:ext cx="5940226" cy="7972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grpSp>
        <p:nvGrpSpPr>
          <p:cNvPr id="371" name="Google Shape;371;g18f1e11da0b_0_168"/>
          <p:cNvGrpSpPr/>
          <p:nvPr/>
        </p:nvGrpSpPr>
        <p:grpSpPr>
          <a:xfrm>
            <a:off x="24752" y="5272057"/>
            <a:ext cx="1586174" cy="1586172"/>
            <a:chOff x="992038" y="1647645"/>
            <a:chExt cx="1561502" cy="1561500"/>
          </a:xfrm>
        </p:grpSpPr>
        <p:sp>
          <p:nvSpPr>
            <p:cNvPr id="372" name="Google Shape;372;g18f1e11da0b_0_168"/>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3" name="Google Shape;373;g18f1e11da0b_0_168"/>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74" name="Google Shape;374;g18f1e11da0b_0_168"/>
          <p:cNvGrpSpPr/>
          <p:nvPr/>
        </p:nvGrpSpPr>
        <p:grpSpPr>
          <a:xfrm rot="10800000">
            <a:off x="10761879" y="-63"/>
            <a:ext cx="1017943" cy="1352426"/>
            <a:chOff x="992038" y="1647645"/>
            <a:chExt cx="1561501" cy="2074591"/>
          </a:xfrm>
        </p:grpSpPr>
        <p:sp>
          <p:nvSpPr>
            <p:cNvPr id="375" name="Google Shape;375;g18f1e11da0b_0_168"/>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6" name="Google Shape;376;g18f1e11da0b_0_168"/>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77" name="Google Shape;377;g18f1e11da0b_0_168"/>
          <p:cNvGrpSpPr/>
          <p:nvPr/>
        </p:nvGrpSpPr>
        <p:grpSpPr>
          <a:xfrm>
            <a:off x="7133070" y="6231374"/>
            <a:ext cx="4962970" cy="460800"/>
            <a:chOff x="1046575" y="142239"/>
            <a:chExt cx="4962970" cy="460800"/>
          </a:xfrm>
        </p:grpSpPr>
        <p:sp>
          <p:nvSpPr>
            <p:cNvPr id="378" name="Google Shape;378;g18f1e11da0b_0_168"/>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9" name="Google Shape;379;g18f1e11da0b_0_168"/>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0" name="Google Shape;380;g18f1e11da0b_0_168"/>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381" name="Google Shape;381;g18f1e11da0b_0_168"/>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382" name="Google Shape;382;g18f1e11da0b_0_168"/>
          <p:cNvPicPr preferRelativeResize="0"/>
          <p:nvPr/>
        </p:nvPicPr>
        <p:blipFill>
          <a:blip r:embed="rId3">
            <a:alphaModFix/>
          </a:blip>
          <a:stretch>
            <a:fillRect/>
          </a:stretch>
        </p:blipFill>
        <p:spPr>
          <a:xfrm>
            <a:off x="1991924" y="1486250"/>
            <a:ext cx="5913822" cy="4146288"/>
          </a:xfrm>
          <a:prstGeom prst="rect">
            <a:avLst/>
          </a:prstGeom>
          <a:noFill/>
          <a:ln>
            <a:noFill/>
          </a:ln>
        </p:spPr>
      </p:pic>
      <p:sp>
        <p:nvSpPr>
          <p:cNvPr id="383" name="Google Shape;383;g18f1e11da0b_0_168"/>
          <p:cNvSpPr txBox="1"/>
          <p:nvPr/>
        </p:nvSpPr>
        <p:spPr>
          <a:xfrm>
            <a:off x="8203250" y="2136000"/>
            <a:ext cx="3153000" cy="2586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i="1" lang="en-US" sz="1500">
                <a:solidFill>
                  <a:schemeClr val="dk1"/>
                </a:solidFill>
                <a:latin typeface="Poppins"/>
                <a:ea typeface="Poppins"/>
                <a:cs typeface="Poppins"/>
                <a:sym typeface="Poppins"/>
              </a:rPr>
              <a:t>Primary metrics : f1-score</a:t>
            </a:r>
            <a:endParaRPr i="1" sz="1500">
              <a:solidFill>
                <a:schemeClr val="dk1"/>
              </a:solidFill>
              <a:latin typeface="Poppins"/>
              <a:ea typeface="Poppins"/>
              <a:cs typeface="Poppins"/>
              <a:sym typeface="Poppins"/>
            </a:endParaRPr>
          </a:p>
          <a:p>
            <a:pPr indent="0" lvl="0" marL="0" rtl="0" algn="just">
              <a:lnSpc>
                <a:spcPct val="115000"/>
              </a:lnSpc>
              <a:spcBef>
                <a:spcPts val="0"/>
              </a:spcBef>
              <a:spcAft>
                <a:spcPts val="0"/>
              </a:spcAft>
              <a:buNone/>
            </a:pPr>
            <a:r>
              <a:rPr lang="en-US" sz="1500">
                <a:solidFill>
                  <a:schemeClr val="dk1"/>
                </a:solidFill>
                <a:latin typeface="Poppins"/>
                <a:ea typeface="Poppins"/>
                <a:cs typeface="Poppins"/>
                <a:sym typeface="Poppins"/>
              </a:rPr>
              <a:t>Karena f</a:t>
            </a:r>
            <a:r>
              <a:rPr i="1" lang="en-US" sz="1500">
                <a:solidFill>
                  <a:schemeClr val="dk1"/>
                </a:solidFill>
                <a:latin typeface="Poppins"/>
                <a:ea typeface="Poppins"/>
                <a:cs typeface="Poppins"/>
                <a:sym typeface="Poppins"/>
              </a:rPr>
              <a:t>1-score balance recall</a:t>
            </a:r>
            <a:r>
              <a:rPr lang="en-US" sz="1500">
                <a:solidFill>
                  <a:schemeClr val="dk1"/>
                </a:solidFill>
                <a:latin typeface="Poppins"/>
                <a:ea typeface="Poppins"/>
                <a:cs typeface="Poppins"/>
                <a:sym typeface="Poppins"/>
              </a:rPr>
              <a:t> dengan </a:t>
            </a:r>
            <a:r>
              <a:rPr i="1" lang="en-US" sz="1500">
                <a:solidFill>
                  <a:schemeClr val="dk1"/>
                </a:solidFill>
                <a:latin typeface="Poppins"/>
                <a:ea typeface="Poppins"/>
                <a:cs typeface="Poppins"/>
                <a:sym typeface="Poppins"/>
              </a:rPr>
              <a:t>precion.</a:t>
            </a:r>
            <a:endParaRPr i="1" sz="1500">
              <a:solidFill>
                <a:schemeClr val="dk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rPr i="1" lang="en-US" sz="1500">
                <a:solidFill>
                  <a:schemeClr val="dk1"/>
                </a:solidFill>
                <a:latin typeface="Poppins"/>
                <a:ea typeface="Poppins"/>
                <a:cs typeface="Poppins"/>
                <a:sym typeface="Poppins"/>
              </a:rPr>
              <a:t>Secondary metrics : recall</a:t>
            </a:r>
            <a:r>
              <a:rPr lang="en-US" sz="1500">
                <a:solidFill>
                  <a:schemeClr val="dk1"/>
                </a:solidFill>
                <a:latin typeface="Poppins"/>
                <a:ea typeface="Poppins"/>
                <a:cs typeface="Poppins"/>
                <a:sym typeface="Poppins"/>
              </a:rPr>
              <a:t> </a:t>
            </a:r>
            <a:endParaRPr sz="1500">
              <a:solidFill>
                <a:schemeClr val="dk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latin typeface="Poppins"/>
                <a:ea typeface="Poppins"/>
                <a:cs typeface="Poppins"/>
                <a:sym typeface="Poppins"/>
              </a:rPr>
              <a:t>Karena ingin mendapatkan potensi </a:t>
            </a:r>
            <a:r>
              <a:rPr i="1" lang="en-US" sz="1500">
                <a:solidFill>
                  <a:schemeClr val="dk1"/>
                </a:solidFill>
                <a:latin typeface="Poppins"/>
                <a:ea typeface="Poppins"/>
                <a:cs typeface="Poppins"/>
                <a:sym typeface="Poppins"/>
              </a:rPr>
              <a:t>churn</a:t>
            </a:r>
            <a:r>
              <a:rPr lang="en-US" sz="1500">
                <a:solidFill>
                  <a:schemeClr val="dk1"/>
                </a:solidFill>
                <a:latin typeface="Poppins"/>
                <a:ea typeface="Poppins"/>
                <a:cs typeface="Poppins"/>
                <a:sym typeface="Poppins"/>
              </a:rPr>
              <a:t> sebanyak mungkin.</a:t>
            </a:r>
            <a:endParaRPr sz="1500">
              <a:solidFill>
                <a:schemeClr val="dk1"/>
              </a:solidFill>
              <a:latin typeface="Poppins"/>
              <a:ea typeface="Poppins"/>
              <a:cs typeface="Poppins"/>
              <a:sym typeface="Poppins"/>
            </a:endParaRPr>
          </a:p>
          <a:p>
            <a:pPr indent="0" lvl="0" marL="0" rtl="0" algn="l">
              <a:spcBef>
                <a:spcPts val="0"/>
              </a:spcBef>
              <a:spcAft>
                <a:spcPts val="0"/>
              </a:spcAft>
              <a:buNone/>
            </a:pPr>
            <a:r>
              <a:t/>
            </a:r>
            <a:endParaRPr sz="1800">
              <a:latin typeface="Poppins"/>
              <a:ea typeface="Poppins"/>
              <a:cs typeface="Poppins"/>
              <a:sym typeface="Poppins"/>
            </a:endParaRPr>
          </a:p>
        </p:txBody>
      </p:sp>
      <p:sp>
        <p:nvSpPr>
          <p:cNvPr id="384" name="Google Shape;384;g18f1e11da0b_0_168"/>
          <p:cNvSpPr txBox="1"/>
          <p:nvPr/>
        </p:nvSpPr>
        <p:spPr>
          <a:xfrm>
            <a:off x="1813501" y="722075"/>
            <a:ext cx="8565000" cy="554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3000">
                <a:solidFill>
                  <a:schemeClr val="dk1"/>
                </a:solidFill>
                <a:latin typeface="Poppins"/>
                <a:ea typeface="Poppins"/>
                <a:cs typeface="Poppins"/>
                <a:sym typeface="Poppins"/>
              </a:rPr>
              <a:t>MODELLING</a:t>
            </a:r>
            <a:endParaRPr b="1" i="0" sz="3000" u="none" cap="none" strike="noStrike">
              <a:solidFill>
                <a:srgbClr val="262626"/>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grpSp>
        <p:nvGrpSpPr>
          <p:cNvPr id="389" name="Google Shape;389;g1a2e8982e0a_0_52"/>
          <p:cNvGrpSpPr/>
          <p:nvPr/>
        </p:nvGrpSpPr>
        <p:grpSpPr>
          <a:xfrm>
            <a:off x="24752" y="5272057"/>
            <a:ext cx="1586174" cy="1586172"/>
            <a:chOff x="992038" y="1647645"/>
            <a:chExt cx="1561502" cy="1561500"/>
          </a:xfrm>
        </p:grpSpPr>
        <p:sp>
          <p:nvSpPr>
            <p:cNvPr id="390" name="Google Shape;390;g1a2e8982e0a_0_52"/>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1" name="Google Shape;391;g1a2e8982e0a_0_52"/>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92" name="Google Shape;392;g1a2e8982e0a_0_52"/>
          <p:cNvSpPr txBox="1"/>
          <p:nvPr/>
        </p:nvSpPr>
        <p:spPr>
          <a:xfrm>
            <a:off x="1813501" y="722075"/>
            <a:ext cx="8565000" cy="554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3000">
                <a:solidFill>
                  <a:schemeClr val="dk1"/>
                </a:solidFill>
                <a:latin typeface="Poppins"/>
                <a:ea typeface="Poppins"/>
                <a:cs typeface="Poppins"/>
                <a:sym typeface="Poppins"/>
              </a:rPr>
              <a:t>MODELLING</a:t>
            </a:r>
            <a:endParaRPr b="1" i="0" sz="3000" u="none" cap="none" strike="noStrike">
              <a:solidFill>
                <a:srgbClr val="262626"/>
              </a:solidFill>
              <a:latin typeface="Poppins"/>
              <a:ea typeface="Poppins"/>
              <a:cs typeface="Poppins"/>
              <a:sym typeface="Poppins"/>
            </a:endParaRPr>
          </a:p>
        </p:txBody>
      </p:sp>
      <p:grpSp>
        <p:nvGrpSpPr>
          <p:cNvPr id="393" name="Google Shape;393;g1a2e8982e0a_0_52"/>
          <p:cNvGrpSpPr/>
          <p:nvPr/>
        </p:nvGrpSpPr>
        <p:grpSpPr>
          <a:xfrm rot="10800000">
            <a:off x="10761879" y="-63"/>
            <a:ext cx="1017943" cy="1352426"/>
            <a:chOff x="992038" y="1647645"/>
            <a:chExt cx="1561501" cy="2074591"/>
          </a:xfrm>
        </p:grpSpPr>
        <p:sp>
          <p:nvSpPr>
            <p:cNvPr id="394" name="Google Shape;394;g1a2e8982e0a_0_52"/>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5" name="Google Shape;395;g1a2e8982e0a_0_52"/>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96" name="Google Shape;396;g1a2e8982e0a_0_52"/>
          <p:cNvGrpSpPr/>
          <p:nvPr/>
        </p:nvGrpSpPr>
        <p:grpSpPr>
          <a:xfrm>
            <a:off x="7133070" y="6231374"/>
            <a:ext cx="4962970" cy="460800"/>
            <a:chOff x="1046575" y="142239"/>
            <a:chExt cx="4962970" cy="460800"/>
          </a:xfrm>
        </p:grpSpPr>
        <p:sp>
          <p:nvSpPr>
            <p:cNvPr id="397" name="Google Shape;397;g1a2e8982e0a_0_52"/>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8" name="Google Shape;398;g1a2e8982e0a_0_52"/>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9" name="Google Shape;399;g1a2e8982e0a_0_52"/>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400" name="Google Shape;400;g1a2e8982e0a_0_52"/>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401" name="Google Shape;401;g1a2e8982e0a_0_52"/>
          <p:cNvPicPr preferRelativeResize="0"/>
          <p:nvPr/>
        </p:nvPicPr>
        <p:blipFill>
          <a:blip r:embed="rId3">
            <a:alphaModFix/>
          </a:blip>
          <a:stretch>
            <a:fillRect/>
          </a:stretch>
        </p:blipFill>
        <p:spPr>
          <a:xfrm>
            <a:off x="2913187" y="1898800"/>
            <a:ext cx="6365625" cy="3905125"/>
          </a:xfrm>
          <a:prstGeom prst="rect">
            <a:avLst/>
          </a:prstGeom>
          <a:noFill/>
          <a:ln>
            <a:noFill/>
          </a:ln>
        </p:spPr>
      </p:pic>
      <p:sp>
        <p:nvSpPr>
          <p:cNvPr id="402" name="Google Shape;402;g1a2e8982e0a_0_52"/>
          <p:cNvSpPr txBox="1"/>
          <p:nvPr/>
        </p:nvSpPr>
        <p:spPr>
          <a:xfrm>
            <a:off x="2205600" y="1391488"/>
            <a:ext cx="32511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Poppins"/>
              <a:buChar char="●"/>
            </a:pPr>
            <a:r>
              <a:rPr b="1" i="1" lang="en-US" sz="1600">
                <a:latin typeface="Poppins"/>
                <a:ea typeface="Poppins"/>
                <a:cs typeface="Poppins"/>
                <a:sym typeface="Poppins"/>
              </a:rPr>
              <a:t>Feature Important</a:t>
            </a:r>
            <a:endParaRPr b="1" i="1" sz="1600">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grpSp>
        <p:nvGrpSpPr>
          <p:cNvPr id="407" name="Google Shape;407;g19dbfff99dd_2_0"/>
          <p:cNvGrpSpPr/>
          <p:nvPr/>
        </p:nvGrpSpPr>
        <p:grpSpPr>
          <a:xfrm>
            <a:off x="24752" y="5272057"/>
            <a:ext cx="1586174" cy="1586172"/>
            <a:chOff x="992038" y="1647645"/>
            <a:chExt cx="1561502" cy="1561500"/>
          </a:xfrm>
        </p:grpSpPr>
        <p:sp>
          <p:nvSpPr>
            <p:cNvPr id="408" name="Google Shape;408;g19dbfff99dd_2_0"/>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9" name="Google Shape;409;g19dbfff99dd_2_0"/>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10" name="Google Shape;410;g19dbfff99dd_2_0"/>
          <p:cNvSpPr txBox="1"/>
          <p:nvPr/>
        </p:nvSpPr>
        <p:spPr>
          <a:xfrm>
            <a:off x="1813501" y="798275"/>
            <a:ext cx="8565000" cy="554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3000">
                <a:solidFill>
                  <a:schemeClr val="dk1"/>
                </a:solidFill>
                <a:latin typeface="Poppins"/>
                <a:ea typeface="Poppins"/>
                <a:cs typeface="Poppins"/>
                <a:sym typeface="Poppins"/>
              </a:rPr>
              <a:t>MODEL EVALUATION</a:t>
            </a:r>
            <a:endParaRPr b="1" i="0" sz="3000" u="none" cap="none" strike="noStrike">
              <a:solidFill>
                <a:srgbClr val="262626"/>
              </a:solidFill>
              <a:latin typeface="Poppins"/>
              <a:ea typeface="Poppins"/>
              <a:cs typeface="Poppins"/>
              <a:sym typeface="Poppins"/>
            </a:endParaRPr>
          </a:p>
        </p:txBody>
      </p:sp>
      <p:grpSp>
        <p:nvGrpSpPr>
          <p:cNvPr id="411" name="Google Shape;411;g19dbfff99dd_2_0"/>
          <p:cNvGrpSpPr/>
          <p:nvPr/>
        </p:nvGrpSpPr>
        <p:grpSpPr>
          <a:xfrm rot="10800000">
            <a:off x="10761879" y="-63"/>
            <a:ext cx="1017943" cy="1352426"/>
            <a:chOff x="992038" y="1647645"/>
            <a:chExt cx="1561501" cy="2074591"/>
          </a:xfrm>
        </p:grpSpPr>
        <p:sp>
          <p:nvSpPr>
            <p:cNvPr id="412" name="Google Shape;412;g19dbfff99dd_2_0"/>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3" name="Google Shape;413;g19dbfff99dd_2_0"/>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14" name="Google Shape;414;g19dbfff99dd_2_0"/>
          <p:cNvGrpSpPr/>
          <p:nvPr/>
        </p:nvGrpSpPr>
        <p:grpSpPr>
          <a:xfrm>
            <a:off x="7133070" y="6231374"/>
            <a:ext cx="4962970" cy="460800"/>
            <a:chOff x="1046575" y="142239"/>
            <a:chExt cx="4962970" cy="460800"/>
          </a:xfrm>
        </p:grpSpPr>
        <p:sp>
          <p:nvSpPr>
            <p:cNvPr id="415" name="Google Shape;415;g19dbfff99dd_2_0"/>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6" name="Google Shape;416;g19dbfff99dd_2_0"/>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7" name="Google Shape;417;g19dbfff99dd_2_0"/>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418" name="Google Shape;418;g19dbfff99dd_2_0"/>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19" name="Google Shape;419;g19dbfff99dd_2_0"/>
          <p:cNvSpPr txBox="1"/>
          <p:nvPr/>
        </p:nvSpPr>
        <p:spPr>
          <a:xfrm>
            <a:off x="1128200" y="1776488"/>
            <a:ext cx="48093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Font typeface="Poppins"/>
              <a:buChar char="●"/>
            </a:pPr>
            <a:r>
              <a:rPr b="1" lang="en-US" sz="1600">
                <a:solidFill>
                  <a:schemeClr val="dk1"/>
                </a:solidFill>
                <a:latin typeface="Poppins"/>
                <a:ea typeface="Poppins"/>
                <a:cs typeface="Poppins"/>
                <a:sym typeface="Poppins"/>
              </a:rPr>
              <a:t>Gradient Boosting Classifier</a:t>
            </a:r>
            <a:endParaRPr b="1" sz="1600">
              <a:latin typeface="Poppins"/>
              <a:ea typeface="Poppins"/>
              <a:cs typeface="Poppins"/>
              <a:sym typeface="Poppins"/>
            </a:endParaRPr>
          </a:p>
        </p:txBody>
      </p:sp>
      <p:pic>
        <p:nvPicPr>
          <p:cNvPr id="420" name="Google Shape;420;g19dbfff99dd_2_0"/>
          <p:cNvPicPr preferRelativeResize="0"/>
          <p:nvPr/>
        </p:nvPicPr>
        <p:blipFill>
          <a:blip r:embed="rId3">
            <a:alphaModFix/>
          </a:blip>
          <a:stretch>
            <a:fillRect/>
          </a:stretch>
        </p:blipFill>
        <p:spPr>
          <a:xfrm>
            <a:off x="1534725" y="2508074"/>
            <a:ext cx="4962975" cy="2450453"/>
          </a:xfrm>
          <a:prstGeom prst="rect">
            <a:avLst/>
          </a:prstGeom>
          <a:noFill/>
          <a:ln>
            <a:noFill/>
          </a:ln>
        </p:spPr>
      </p:pic>
      <p:pic>
        <p:nvPicPr>
          <p:cNvPr id="421" name="Google Shape;421;g19dbfff99dd_2_0"/>
          <p:cNvPicPr preferRelativeResize="0"/>
          <p:nvPr/>
        </p:nvPicPr>
        <p:blipFill>
          <a:blip r:embed="rId4">
            <a:alphaModFix/>
          </a:blip>
          <a:stretch>
            <a:fillRect/>
          </a:stretch>
        </p:blipFill>
        <p:spPr>
          <a:xfrm>
            <a:off x="6751975" y="2360000"/>
            <a:ext cx="3902425" cy="2746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grpSp>
        <p:nvGrpSpPr>
          <p:cNvPr id="426" name="Google Shape;426;g19dbfff99dd_2_15"/>
          <p:cNvGrpSpPr/>
          <p:nvPr/>
        </p:nvGrpSpPr>
        <p:grpSpPr>
          <a:xfrm>
            <a:off x="24752" y="5272057"/>
            <a:ext cx="1586174" cy="1586172"/>
            <a:chOff x="992038" y="1647645"/>
            <a:chExt cx="1561502" cy="1561500"/>
          </a:xfrm>
        </p:grpSpPr>
        <p:sp>
          <p:nvSpPr>
            <p:cNvPr id="427" name="Google Shape;427;g19dbfff99dd_2_15"/>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8" name="Google Shape;428;g19dbfff99dd_2_15"/>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29" name="Google Shape;429;g19dbfff99dd_2_15"/>
          <p:cNvGrpSpPr/>
          <p:nvPr/>
        </p:nvGrpSpPr>
        <p:grpSpPr>
          <a:xfrm rot="10800000">
            <a:off x="10761879" y="-63"/>
            <a:ext cx="1017943" cy="1352426"/>
            <a:chOff x="992038" y="1647645"/>
            <a:chExt cx="1561501" cy="2074591"/>
          </a:xfrm>
        </p:grpSpPr>
        <p:sp>
          <p:nvSpPr>
            <p:cNvPr id="430" name="Google Shape;430;g19dbfff99dd_2_15"/>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1" name="Google Shape;431;g19dbfff99dd_2_15"/>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32" name="Google Shape;432;g19dbfff99dd_2_15"/>
          <p:cNvGrpSpPr/>
          <p:nvPr/>
        </p:nvGrpSpPr>
        <p:grpSpPr>
          <a:xfrm>
            <a:off x="7133070" y="6231374"/>
            <a:ext cx="4962970" cy="460800"/>
            <a:chOff x="1046575" y="142239"/>
            <a:chExt cx="4962970" cy="460800"/>
          </a:xfrm>
        </p:grpSpPr>
        <p:sp>
          <p:nvSpPr>
            <p:cNvPr id="433" name="Google Shape;433;g19dbfff99dd_2_15"/>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4" name="Google Shape;434;g19dbfff99dd_2_15"/>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5" name="Google Shape;435;g19dbfff99dd_2_15"/>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436" name="Google Shape;436;g19dbfff99dd_2_15"/>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37" name="Google Shape;437;g19dbfff99dd_2_15"/>
          <p:cNvSpPr txBox="1"/>
          <p:nvPr/>
        </p:nvSpPr>
        <p:spPr>
          <a:xfrm>
            <a:off x="1722450" y="1794000"/>
            <a:ext cx="8747100" cy="3270000"/>
          </a:xfrm>
          <a:prstGeom prst="rect">
            <a:avLst/>
          </a:prstGeom>
          <a:noFill/>
          <a:ln>
            <a:noFill/>
          </a:ln>
        </p:spPr>
        <p:txBody>
          <a:bodyPr anchorCtr="0" anchor="t" bIns="45700" lIns="91425" spcFirstLastPara="1" rIns="91425" wrap="square" tIns="45700">
            <a:noAutofit/>
          </a:bodyPr>
          <a:lstStyle/>
          <a:p>
            <a:pPr indent="-349250" lvl="0" marL="457200" rtl="0" algn="just">
              <a:lnSpc>
                <a:spcPct val="115000"/>
              </a:lnSpc>
              <a:spcBef>
                <a:spcPts val="0"/>
              </a:spcBef>
              <a:spcAft>
                <a:spcPts val="0"/>
              </a:spcAft>
              <a:buClr>
                <a:schemeClr val="dk1"/>
              </a:buClr>
              <a:buSzPts val="1900"/>
              <a:buFont typeface="Poppins"/>
              <a:buAutoNum type="arabicPeriod"/>
            </a:pPr>
            <a:r>
              <a:rPr lang="en-US" sz="1900">
                <a:solidFill>
                  <a:schemeClr val="dk1"/>
                </a:solidFill>
                <a:latin typeface="Poppins"/>
                <a:ea typeface="Poppins"/>
                <a:cs typeface="Poppins"/>
                <a:sym typeface="Poppins"/>
              </a:rPr>
              <a:t>Kami menggunakan </a:t>
            </a:r>
            <a:r>
              <a:rPr i="1" lang="en-US" sz="1900">
                <a:solidFill>
                  <a:schemeClr val="dk1"/>
                </a:solidFill>
                <a:latin typeface="Poppins"/>
                <a:ea typeface="Poppins"/>
                <a:cs typeface="Poppins"/>
                <a:sym typeface="Poppins"/>
              </a:rPr>
              <a:t>modelling Gradient Boosting Classifier</a:t>
            </a:r>
            <a:r>
              <a:rPr lang="en-US" sz="1900">
                <a:solidFill>
                  <a:schemeClr val="dk1"/>
                </a:solidFill>
                <a:latin typeface="Poppins"/>
                <a:ea typeface="Poppins"/>
                <a:cs typeface="Poppins"/>
                <a:sym typeface="Poppins"/>
              </a:rPr>
              <a:t> karena memiliki nilai </a:t>
            </a:r>
            <a:r>
              <a:rPr i="1" lang="en-US" sz="1900">
                <a:solidFill>
                  <a:schemeClr val="dk1"/>
                </a:solidFill>
                <a:latin typeface="Poppins"/>
                <a:ea typeface="Poppins"/>
                <a:cs typeface="Poppins"/>
                <a:sym typeface="Poppins"/>
              </a:rPr>
              <a:t>f1-score</a:t>
            </a:r>
            <a:r>
              <a:rPr lang="en-US" sz="1900">
                <a:solidFill>
                  <a:schemeClr val="dk1"/>
                </a:solidFill>
                <a:latin typeface="Poppins"/>
                <a:ea typeface="Poppins"/>
                <a:cs typeface="Poppins"/>
                <a:sym typeface="Poppins"/>
              </a:rPr>
              <a:t> yang tinggi pada customer yang </a:t>
            </a:r>
            <a:r>
              <a:rPr i="1" lang="en-US" sz="1900">
                <a:solidFill>
                  <a:schemeClr val="dk1"/>
                </a:solidFill>
                <a:latin typeface="Poppins"/>
                <a:ea typeface="Poppins"/>
                <a:cs typeface="Poppins"/>
                <a:sym typeface="Poppins"/>
              </a:rPr>
              <a:t>churn</a:t>
            </a:r>
            <a:r>
              <a:rPr lang="en-US" sz="1900">
                <a:solidFill>
                  <a:schemeClr val="dk1"/>
                </a:solidFill>
                <a:latin typeface="Poppins"/>
                <a:ea typeface="Poppins"/>
                <a:cs typeface="Poppins"/>
                <a:sym typeface="Poppins"/>
              </a:rPr>
              <a:t> sehingga dapat mengurangi tingkat </a:t>
            </a:r>
            <a:r>
              <a:rPr i="1" lang="en-US" sz="1900">
                <a:solidFill>
                  <a:schemeClr val="dk1"/>
                </a:solidFill>
                <a:latin typeface="Poppins"/>
                <a:ea typeface="Poppins"/>
                <a:cs typeface="Poppins"/>
                <a:sym typeface="Poppins"/>
              </a:rPr>
              <a:t>churn</a:t>
            </a:r>
            <a:r>
              <a:rPr lang="en-US" sz="1900">
                <a:solidFill>
                  <a:schemeClr val="dk1"/>
                </a:solidFill>
                <a:latin typeface="Poppins"/>
                <a:ea typeface="Poppins"/>
                <a:cs typeface="Poppins"/>
                <a:sym typeface="Poppins"/>
              </a:rPr>
              <a:t> pada </a:t>
            </a:r>
            <a:r>
              <a:rPr i="1" lang="en-US" sz="1900">
                <a:solidFill>
                  <a:schemeClr val="dk1"/>
                </a:solidFill>
                <a:latin typeface="Poppins"/>
                <a:ea typeface="Poppins"/>
                <a:cs typeface="Poppins"/>
                <a:sym typeface="Poppins"/>
              </a:rPr>
              <a:t>customer.</a:t>
            </a:r>
            <a:endParaRPr sz="1900">
              <a:solidFill>
                <a:schemeClr val="dk1"/>
              </a:solidFill>
              <a:latin typeface="Poppins"/>
              <a:ea typeface="Poppins"/>
              <a:cs typeface="Poppins"/>
              <a:sym typeface="Poppins"/>
            </a:endParaRPr>
          </a:p>
          <a:p>
            <a:pPr indent="-349250" lvl="0" marL="457200" rtl="0" algn="just">
              <a:lnSpc>
                <a:spcPct val="115000"/>
              </a:lnSpc>
              <a:spcBef>
                <a:spcPts val="0"/>
              </a:spcBef>
              <a:spcAft>
                <a:spcPts val="0"/>
              </a:spcAft>
              <a:buClr>
                <a:schemeClr val="dk1"/>
              </a:buClr>
              <a:buSzPts val="1900"/>
              <a:buFont typeface="Poppins"/>
              <a:buAutoNum type="arabicPeriod"/>
            </a:pPr>
            <a:r>
              <a:rPr i="1" lang="en-US" sz="1900">
                <a:solidFill>
                  <a:schemeClr val="dk1"/>
                </a:solidFill>
                <a:latin typeface="Poppins"/>
                <a:ea typeface="Poppins"/>
                <a:cs typeface="Poppins"/>
                <a:sym typeface="Poppins"/>
              </a:rPr>
              <a:t>Customer</a:t>
            </a:r>
            <a:r>
              <a:rPr lang="en-US" sz="1900">
                <a:solidFill>
                  <a:schemeClr val="dk1"/>
                </a:solidFill>
                <a:latin typeface="Poppins"/>
                <a:ea typeface="Poppins"/>
                <a:cs typeface="Poppins"/>
                <a:sym typeface="Poppins"/>
              </a:rPr>
              <a:t> yang </a:t>
            </a:r>
            <a:r>
              <a:rPr i="1" lang="en-US" sz="1900">
                <a:solidFill>
                  <a:schemeClr val="dk1"/>
                </a:solidFill>
                <a:latin typeface="Poppins"/>
                <a:ea typeface="Poppins"/>
                <a:cs typeface="Poppins"/>
                <a:sym typeface="Poppins"/>
              </a:rPr>
              <a:t>churn</a:t>
            </a:r>
            <a:r>
              <a:rPr lang="en-US" sz="1900">
                <a:solidFill>
                  <a:schemeClr val="dk1"/>
                </a:solidFill>
                <a:latin typeface="Poppins"/>
                <a:ea typeface="Poppins"/>
                <a:cs typeface="Poppins"/>
                <a:sym typeface="Poppins"/>
              </a:rPr>
              <a:t> itu paling banyak pada </a:t>
            </a:r>
            <a:r>
              <a:rPr i="1" lang="en-US" sz="1900">
                <a:solidFill>
                  <a:schemeClr val="dk1"/>
                </a:solidFill>
                <a:latin typeface="Poppins"/>
                <a:ea typeface="Poppins"/>
                <a:cs typeface="Poppins"/>
                <a:sym typeface="Poppins"/>
              </a:rPr>
              <a:t>customer</a:t>
            </a:r>
            <a:r>
              <a:rPr lang="en-US" sz="1900">
                <a:solidFill>
                  <a:schemeClr val="dk1"/>
                </a:solidFill>
                <a:latin typeface="Poppins"/>
                <a:ea typeface="Poppins"/>
                <a:cs typeface="Poppins"/>
                <a:sym typeface="Poppins"/>
              </a:rPr>
              <a:t> yang memilih berlangganan bulan </a:t>
            </a:r>
            <a:r>
              <a:rPr i="1" lang="en-US" sz="1900">
                <a:solidFill>
                  <a:schemeClr val="dk1"/>
                </a:solidFill>
                <a:latin typeface="Poppins"/>
                <a:ea typeface="Poppins"/>
                <a:cs typeface="Poppins"/>
                <a:sym typeface="Poppins"/>
              </a:rPr>
              <a:t>month to month</a:t>
            </a:r>
            <a:r>
              <a:rPr lang="en-US" sz="1900">
                <a:solidFill>
                  <a:schemeClr val="dk1"/>
                </a:solidFill>
                <a:latin typeface="Poppins"/>
                <a:ea typeface="Poppins"/>
                <a:cs typeface="Poppins"/>
                <a:sym typeface="Poppins"/>
              </a:rPr>
              <a:t> dari hasil dari </a:t>
            </a:r>
            <a:r>
              <a:rPr i="1" lang="en-US" sz="1900">
                <a:solidFill>
                  <a:schemeClr val="dk1"/>
                </a:solidFill>
                <a:latin typeface="Poppins"/>
                <a:ea typeface="Poppins"/>
                <a:cs typeface="Poppins"/>
                <a:sym typeface="Poppins"/>
              </a:rPr>
              <a:t>feature important.</a:t>
            </a:r>
            <a:endParaRPr i="1" sz="1900">
              <a:solidFill>
                <a:schemeClr val="dk1"/>
              </a:solidFill>
              <a:latin typeface="Poppins"/>
              <a:ea typeface="Poppins"/>
              <a:cs typeface="Poppins"/>
              <a:sym typeface="Poppins"/>
            </a:endParaRPr>
          </a:p>
          <a:p>
            <a:pPr indent="-349250" lvl="0" marL="457200" rtl="0" algn="just">
              <a:lnSpc>
                <a:spcPct val="115000"/>
              </a:lnSpc>
              <a:spcBef>
                <a:spcPts val="0"/>
              </a:spcBef>
              <a:spcAft>
                <a:spcPts val="0"/>
              </a:spcAft>
              <a:buClr>
                <a:schemeClr val="dk1"/>
              </a:buClr>
              <a:buSzPts val="1900"/>
              <a:buFont typeface="Poppins"/>
              <a:buAutoNum type="arabicPeriod"/>
            </a:pPr>
            <a:r>
              <a:rPr lang="en-US" sz="1900">
                <a:solidFill>
                  <a:schemeClr val="dk1"/>
                </a:solidFill>
                <a:latin typeface="Poppins"/>
                <a:ea typeface="Poppins"/>
                <a:cs typeface="Poppins"/>
                <a:sym typeface="Poppins"/>
              </a:rPr>
              <a:t>Perusahaan ini kalah bersaing dengan kompetitor lain sehingga menjadi salah satu alasan bisa terjadi </a:t>
            </a:r>
            <a:r>
              <a:rPr i="1" lang="en-US" sz="1900">
                <a:solidFill>
                  <a:schemeClr val="dk1"/>
                </a:solidFill>
                <a:latin typeface="Poppins"/>
                <a:ea typeface="Poppins"/>
                <a:cs typeface="Poppins"/>
                <a:sym typeface="Poppins"/>
              </a:rPr>
              <a:t>customer churn</a:t>
            </a:r>
            <a:r>
              <a:rPr lang="en-US" sz="1900">
                <a:solidFill>
                  <a:schemeClr val="dk1"/>
                </a:solidFill>
                <a:latin typeface="Poppins"/>
                <a:ea typeface="Poppins"/>
                <a:cs typeface="Poppins"/>
                <a:sym typeface="Poppins"/>
              </a:rPr>
              <a:t> dari hasil data visualisasi.</a:t>
            </a:r>
            <a:endParaRPr sz="1900">
              <a:solidFill>
                <a:schemeClr val="dk1"/>
              </a:solidFill>
              <a:latin typeface="Poppins"/>
              <a:ea typeface="Poppins"/>
              <a:cs typeface="Poppins"/>
              <a:sym typeface="Poppins"/>
            </a:endParaRPr>
          </a:p>
          <a:p>
            <a:pPr indent="0" lvl="0" marL="457200" rtl="0" algn="just">
              <a:lnSpc>
                <a:spcPct val="115000"/>
              </a:lnSpc>
              <a:spcBef>
                <a:spcPts val="0"/>
              </a:spcBef>
              <a:spcAft>
                <a:spcPts val="0"/>
              </a:spcAft>
              <a:buNone/>
            </a:pPr>
            <a:r>
              <a:t/>
            </a:r>
            <a:endParaRPr sz="2000">
              <a:solidFill>
                <a:schemeClr val="dk1"/>
              </a:solidFill>
              <a:latin typeface="Poppins"/>
              <a:ea typeface="Poppins"/>
              <a:cs typeface="Poppins"/>
              <a:sym typeface="Poppins"/>
            </a:endParaRPr>
          </a:p>
        </p:txBody>
      </p:sp>
      <p:sp>
        <p:nvSpPr>
          <p:cNvPr id="438" name="Google Shape;438;g19dbfff99dd_2_15"/>
          <p:cNvSpPr txBox="1"/>
          <p:nvPr/>
        </p:nvSpPr>
        <p:spPr>
          <a:xfrm>
            <a:off x="1813501" y="798275"/>
            <a:ext cx="8565000" cy="554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3000">
                <a:solidFill>
                  <a:schemeClr val="dk1"/>
                </a:solidFill>
                <a:latin typeface="Poppins"/>
                <a:ea typeface="Poppins"/>
                <a:cs typeface="Poppins"/>
                <a:sym typeface="Poppins"/>
              </a:rPr>
              <a:t>KESIMPULAN</a:t>
            </a:r>
            <a:endParaRPr b="1" i="0" sz="3000" u="none" cap="none" strike="noStrike">
              <a:solidFill>
                <a:srgbClr val="262626"/>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pSp>
        <p:nvGrpSpPr>
          <p:cNvPr id="100" name="Google Shape;100;p2"/>
          <p:cNvGrpSpPr/>
          <p:nvPr/>
        </p:nvGrpSpPr>
        <p:grpSpPr>
          <a:xfrm rot="5400000">
            <a:off x="650640" y="4779750"/>
            <a:ext cx="1273569" cy="2574853"/>
            <a:chOff x="992038" y="1647645"/>
            <a:chExt cx="1561381" cy="3156742"/>
          </a:xfrm>
        </p:grpSpPr>
        <p:sp>
          <p:nvSpPr>
            <p:cNvPr id="101" name="Google Shape;101;p2"/>
            <p:cNvSpPr/>
            <p:nvPr/>
          </p:nvSpPr>
          <p:spPr>
            <a:xfrm>
              <a:off x="992038" y="1647645"/>
              <a:ext cx="1561381" cy="156138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2"/>
            <p:cNvSpPr/>
            <p:nvPr/>
          </p:nvSpPr>
          <p:spPr>
            <a:xfrm>
              <a:off x="992038" y="2428335"/>
              <a:ext cx="1561381" cy="2376052"/>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03" name="Google Shape;103;p2"/>
          <p:cNvSpPr txBox="1"/>
          <p:nvPr/>
        </p:nvSpPr>
        <p:spPr>
          <a:xfrm>
            <a:off x="600812" y="321025"/>
            <a:ext cx="66495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262626"/>
                </a:solidFill>
                <a:latin typeface="Poppins"/>
                <a:ea typeface="Poppins"/>
                <a:cs typeface="Poppins"/>
                <a:sym typeface="Poppins"/>
              </a:rPr>
              <a:t>Profile G</a:t>
            </a:r>
            <a:r>
              <a:rPr b="1" lang="en-US" sz="6000">
                <a:solidFill>
                  <a:srgbClr val="262626"/>
                </a:solidFill>
                <a:latin typeface="Poppins"/>
                <a:ea typeface="Poppins"/>
                <a:cs typeface="Poppins"/>
                <a:sym typeface="Poppins"/>
              </a:rPr>
              <a:t>roup 4</a:t>
            </a:r>
            <a:endParaRPr b="1" i="0" sz="6000" u="none" cap="none" strike="noStrike">
              <a:solidFill>
                <a:srgbClr val="262626"/>
              </a:solidFill>
              <a:latin typeface="Poppins"/>
              <a:ea typeface="Poppins"/>
              <a:cs typeface="Poppins"/>
              <a:sym typeface="Poppins"/>
            </a:endParaRPr>
          </a:p>
        </p:txBody>
      </p:sp>
      <p:sp>
        <p:nvSpPr>
          <p:cNvPr id="104" name="Google Shape;104;p2"/>
          <p:cNvSpPr txBox="1"/>
          <p:nvPr/>
        </p:nvSpPr>
        <p:spPr>
          <a:xfrm>
            <a:off x="-214825" y="4359150"/>
            <a:ext cx="37122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lang="en-US" sz="1600">
                <a:solidFill>
                  <a:srgbClr val="262626"/>
                </a:solidFill>
                <a:latin typeface="Poppins"/>
                <a:ea typeface="Poppins"/>
                <a:cs typeface="Poppins"/>
                <a:sym typeface="Poppins"/>
              </a:rPr>
              <a:t>M. Alwansyah Mardika</a:t>
            </a:r>
            <a:endParaRPr b="1" sz="1600">
              <a:solidFill>
                <a:srgbClr val="262626"/>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600"/>
              <a:buFont typeface="Arial"/>
              <a:buNone/>
            </a:pPr>
            <a:r>
              <a:rPr b="1" lang="en-US" sz="1600">
                <a:solidFill>
                  <a:srgbClr val="262626"/>
                </a:solidFill>
                <a:latin typeface="Poppins"/>
                <a:ea typeface="Poppins"/>
                <a:cs typeface="Poppins"/>
                <a:sym typeface="Poppins"/>
              </a:rPr>
              <a:t>Informatika</a:t>
            </a:r>
            <a:endParaRPr b="1" sz="1600">
              <a:solidFill>
                <a:srgbClr val="262626"/>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600"/>
              <a:buFont typeface="Arial"/>
              <a:buNone/>
            </a:pPr>
            <a:r>
              <a:rPr b="1" lang="en-US" sz="1600">
                <a:solidFill>
                  <a:srgbClr val="262626"/>
                </a:solidFill>
                <a:latin typeface="Poppins"/>
                <a:ea typeface="Poppins"/>
                <a:cs typeface="Poppins"/>
                <a:sym typeface="Poppins"/>
              </a:rPr>
              <a:t>Universitas Gunadarma</a:t>
            </a:r>
            <a:endParaRPr b="1" sz="1600">
              <a:solidFill>
                <a:srgbClr val="262626"/>
              </a:solidFill>
              <a:latin typeface="Poppins"/>
              <a:ea typeface="Poppins"/>
              <a:cs typeface="Poppins"/>
              <a:sym typeface="Poppins"/>
            </a:endParaRPr>
          </a:p>
        </p:txBody>
      </p:sp>
      <p:sp>
        <p:nvSpPr>
          <p:cNvPr id="105" name="Google Shape;105;p2"/>
          <p:cNvSpPr/>
          <p:nvPr/>
        </p:nvSpPr>
        <p:spPr>
          <a:xfrm rot="5400000">
            <a:off x="2816348" y="5430389"/>
            <a:ext cx="1273569" cy="1273569"/>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6" name="Google Shape;106;p2"/>
          <p:cNvPicPr preferRelativeResize="0"/>
          <p:nvPr/>
        </p:nvPicPr>
        <p:blipFill rotWithShape="1">
          <a:blip r:embed="rId3">
            <a:alphaModFix/>
          </a:blip>
          <a:srcRect b="0" l="0" r="0" t="0"/>
          <a:stretch/>
        </p:blipFill>
        <p:spPr>
          <a:xfrm rot="-5400000">
            <a:off x="353840" y="1543900"/>
            <a:ext cx="2574900" cy="2574900"/>
          </a:xfrm>
          <a:prstGeom prst="ellipse">
            <a:avLst/>
          </a:prstGeom>
          <a:noFill/>
          <a:ln>
            <a:noFill/>
          </a:ln>
        </p:spPr>
      </p:pic>
      <p:grpSp>
        <p:nvGrpSpPr>
          <p:cNvPr id="107" name="Google Shape;107;p2"/>
          <p:cNvGrpSpPr/>
          <p:nvPr/>
        </p:nvGrpSpPr>
        <p:grpSpPr>
          <a:xfrm>
            <a:off x="7133070" y="6231374"/>
            <a:ext cx="4962970" cy="460772"/>
            <a:chOff x="1046575" y="142239"/>
            <a:chExt cx="4962970" cy="460772"/>
          </a:xfrm>
        </p:grpSpPr>
        <p:sp>
          <p:nvSpPr>
            <p:cNvPr id="108" name="Google Shape;108;p2"/>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2"/>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2"/>
            <p:cNvSpPr/>
            <p:nvPr/>
          </p:nvSpPr>
          <p:spPr>
            <a:xfrm>
              <a:off x="1381760" y="142239"/>
              <a:ext cx="3810000" cy="46077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111" name="Google Shape;111;p2"/>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112" name="Google Shape;112;p2"/>
          <p:cNvPicPr preferRelativeResize="0"/>
          <p:nvPr/>
        </p:nvPicPr>
        <p:blipFill rotWithShape="1">
          <a:blip r:embed="rId4">
            <a:alphaModFix/>
          </a:blip>
          <a:srcRect b="0" l="0" r="0" t="0"/>
          <a:stretch/>
        </p:blipFill>
        <p:spPr>
          <a:xfrm>
            <a:off x="3225472" y="1560537"/>
            <a:ext cx="2574900" cy="2574900"/>
          </a:xfrm>
          <a:prstGeom prst="ellipse">
            <a:avLst/>
          </a:prstGeom>
          <a:noFill/>
          <a:ln>
            <a:noFill/>
          </a:ln>
        </p:spPr>
      </p:pic>
      <p:pic>
        <p:nvPicPr>
          <p:cNvPr id="113" name="Google Shape;113;p2"/>
          <p:cNvPicPr preferRelativeResize="0"/>
          <p:nvPr/>
        </p:nvPicPr>
        <p:blipFill rotWithShape="1">
          <a:blip r:embed="rId5">
            <a:alphaModFix/>
          </a:blip>
          <a:srcRect b="0" l="59" r="49" t="0"/>
          <a:stretch/>
        </p:blipFill>
        <p:spPr>
          <a:xfrm>
            <a:off x="6266772" y="1560524"/>
            <a:ext cx="2574900" cy="2574900"/>
          </a:xfrm>
          <a:prstGeom prst="ellipse">
            <a:avLst/>
          </a:prstGeom>
          <a:noFill/>
          <a:ln>
            <a:noFill/>
          </a:ln>
        </p:spPr>
      </p:pic>
      <p:pic>
        <p:nvPicPr>
          <p:cNvPr id="114" name="Google Shape;114;p2"/>
          <p:cNvPicPr preferRelativeResize="0"/>
          <p:nvPr/>
        </p:nvPicPr>
        <p:blipFill rotWithShape="1">
          <a:blip r:embed="rId6">
            <a:alphaModFix/>
          </a:blip>
          <a:srcRect b="12479" l="0" r="0" t="12479"/>
          <a:stretch/>
        </p:blipFill>
        <p:spPr>
          <a:xfrm>
            <a:off x="9158452" y="1082806"/>
            <a:ext cx="3036000" cy="3036000"/>
          </a:xfrm>
          <a:prstGeom prst="ellipse">
            <a:avLst/>
          </a:prstGeom>
          <a:noFill/>
          <a:ln>
            <a:noFill/>
          </a:ln>
        </p:spPr>
      </p:pic>
      <p:sp>
        <p:nvSpPr>
          <p:cNvPr id="115" name="Google Shape;115;p2"/>
          <p:cNvSpPr txBox="1"/>
          <p:nvPr/>
        </p:nvSpPr>
        <p:spPr>
          <a:xfrm>
            <a:off x="3056875" y="4367413"/>
            <a:ext cx="29121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lang="en-US" sz="1600">
                <a:solidFill>
                  <a:srgbClr val="262626"/>
                </a:solidFill>
                <a:latin typeface="Poppins"/>
                <a:ea typeface="Poppins"/>
                <a:cs typeface="Poppins"/>
                <a:sym typeface="Poppins"/>
              </a:rPr>
              <a:t>Ayu Nur Baiti</a:t>
            </a:r>
            <a:endParaRPr b="1" sz="1600">
              <a:solidFill>
                <a:srgbClr val="262626"/>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600"/>
              <a:buFont typeface="Arial"/>
              <a:buNone/>
            </a:pPr>
            <a:r>
              <a:rPr b="1" lang="en-US" sz="1600">
                <a:solidFill>
                  <a:srgbClr val="262626"/>
                </a:solidFill>
                <a:latin typeface="Poppins"/>
                <a:ea typeface="Poppins"/>
                <a:cs typeface="Poppins"/>
                <a:sym typeface="Poppins"/>
              </a:rPr>
              <a:t>Ilmu Ekonomi</a:t>
            </a:r>
            <a:endParaRPr b="1" sz="1600">
              <a:solidFill>
                <a:srgbClr val="262626"/>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600"/>
              <a:buFont typeface="Arial"/>
              <a:buNone/>
            </a:pPr>
            <a:r>
              <a:rPr b="1" lang="en-US" sz="1600">
                <a:solidFill>
                  <a:srgbClr val="262626"/>
                </a:solidFill>
                <a:latin typeface="Poppins"/>
                <a:ea typeface="Poppins"/>
                <a:cs typeface="Poppins"/>
                <a:sym typeface="Poppins"/>
              </a:rPr>
              <a:t>Universitas </a:t>
            </a:r>
            <a:r>
              <a:rPr b="1" lang="en-US" sz="1600">
                <a:solidFill>
                  <a:srgbClr val="262626"/>
                </a:solidFill>
                <a:latin typeface="Poppins"/>
                <a:ea typeface="Poppins"/>
                <a:cs typeface="Poppins"/>
                <a:sym typeface="Poppins"/>
              </a:rPr>
              <a:t>Padjadjaran</a:t>
            </a:r>
            <a:endParaRPr b="1" sz="1600">
              <a:solidFill>
                <a:srgbClr val="262626"/>
              </a:solidFill>
              <a:latin typeface="Poppins"/>
              <a:ea typeface="Poppins"/>
              <a:cs typeface="Poppins"/>
              <a:sym typeface="Poppins"/>
            </a:endParaRPr>
          </a:p>
        </p:txBody>
      </p:sp>
      <p:sp>
        <p:nvSpPr>
          <p:cNvPr id="116" name="Google Shape;116;p2"/>
          <p:cNvSpPr txBox="1"/>
          <p:nvPr/>
        </p:nvSpPr>
        <p:spPr>
          <a:xfrm>
            <a:off x="5459325" y="4359150"/>
            <a:ext cx="41898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lang="en-US" sz="1600">
                <a:solidFill>
                  <a:srgbClr val="262626"/>
                </a:solidFill>
                <a:latin typeface="Poppins"/>
                <a:ea typeface="Poppins"/>
                <a:cs typeface="Poppins"/>
                <a:sym typeface="Poppins"/>
              </a:rPr>
              <a:t>Andesta Wistara S</a:t>
            </a:r>
            <a:endParaRPr b="1" sz="1600">
              <a:solidFill>
                <a:srgbClr val="262626"/>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600"/>
              <a:buFont typeface="Arial"/>
              <a:buNone/>
            </a:pPr>
            <a:r>
              <a:rPr b="1" lang="en-US" sz="1600">
                <a:solidFill>
                  <a:srgbClr val="262626"/>
                </a:solidFill>
                <a:latin typeface="Poppins"/>
                <a:ea typeface="Poppins"/>
                <a:cs typeface="Poppins"/>
                <a:sym typeface="Poppins"/>
              </a:rPr>
              <a:t>Ekonomi Pembangunan</a:t>
            </a:r>
            <a:endParaRPr b="1" sz="1600">
              <a:solidFill>
                <a:srgbClr val="262626"/>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600"/>
              <a:buFont typeface="Arial"/>
              <a:buNone/>
            </a:pPr>
            <a:r>
              <a:rPr b="1" lang="en-US" sz="1600">
                <a:solidFill>
                  <a:srgbClr val="262626"/>
                </a:solidFill>
                <a:latin typeface="Poppins"/>
                <a:ea typeface="Poppins"/>
                <a:cs typeface="Poppins"/>
                <a:sym typeface="Poppins"/>
              </a:rPr>
              <a:t>Universitas Sebelas Maret</a:t>
            </a:r>
            <a:endParaRPr b="1" sz="1600">
              <a:solidFill>
                <a:srgbClr val="262626"/>
              </a:solidFill>
              <a:latin typeface="Poppins"/>
              <a:ea typeface="Poppins"/>
              <a:cs typeface="Poppins"/>
              <a:sym typeface="Poppins"/>
            </a:endParaRPr>
          </a:p>
        </p:txBody>
      </p:sp>
      <p:sp>
        <p:nvSpPr>
          <p:cNvPr id="117" name="Google Shape;117;p2"/>
          <p:cNvSpPr txBox="1"/>
          <p:nvPr/>
        </p:nvSpPr>
        <p:spPr>
          <a:xfrm>
            <a:off x="8654200" y="4359150"/>
            <a:ext cx="4189800" cy="107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lang="en-US" sz="1600">
                <a:solidFill>
                  <a:srgbClr val="262626"/>
                </a:solidFill>
                <a:latin typeface="Poppins"/>
                <a:ea typeface="Poppins"/>
                <a:cs typeface="Poppins"/>
                <a:sym typeface="Poppins"/>
              </a:rPr>
              <a:t>Elsha Nansa Abigail</a:t>
            </a:r>
            <a:endParaRPr b="1" sz="1600">
              <a:solidFill>
                <a:srgbClr val="262626"/>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600"/>
              <a:buFont typeface="Arial"/>
              <a:buNone/>
            </a:pPr>
            <a:r>
              <a:rPr b="1" lang="en-US" sz="1600">
                <a:solidFill>
                  <a:srgbClr val="262626"/>
                </a:solidFill>
                <a:latin typeface="Poppins"/>
                <a:ea typeface="Poppins"/>
                <a:cs typeface="Poppins"/>
                <a:sym typeface="Poppins"/>
              </a:rPr>
              <a:t>Teknik Kelautan</a:t>
            </a:r>
            <a:endParaRPr b="1" sz="1600">
              <a:solidFill>
                <a:srgbClr val="262626"/>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600"/>
              <a:buFont typeface="Arial"/>
              <a:buNone/>
            </a:pPr>
            <a:r>
              <a:rPr b="1" lang="en-US" sz="1600">
                <a:solidFill>
                  <a:srgbClr val="262626"/>
                </a:solidFill>
                <a:latin typeface="Poppins"/>
                <a:ea typeface="Poppins"/>
                <a:cs typeface="Poppins"/>
                <a:sym typeface="Poppins"/>
              </a:rPr>
              <a:t>Institut Teknologi Sepuluh </a:t>
            </a:r>
            <a:endParaRPr b="1" sz="1600">
              <a:solidFill>
                <a:srgbClr val="262626"/>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600"/>
              <a:buFont typeface="Arial"/>
              <a:buNone/>
            </a:pPr>
            <a:r>
              <a:rPr b="1" lang="en-US" sz="1600">
                <a:solidFill>
                  <a:srgbClr val="262626"/>
                </a:solidFill>
                <a:latin typeface="Poppins"/>
                <a:ea typeface="Poppins"/>
                <a:cs typeface="Poppins"/>
                <a:sym typeface="Poppins"/>
              </a:rPr>
              <a:t>Nopember</a:t>
            </a:r>
            <a:endParaRPr b="1" sz="1600">
              <a:solidFill>
                <a:srgbClr val="262626"/>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grpSp>
        <p:nvGrpSpPr>
          <p:cNvPr id="443" name="Google Shape;443;g19dbfff99dd_2_30"/>
          <p:cNvGrpSpPr/>
          <p:nvPr/>
        </p:nvGrpSpPr>
        <p:grpSpPr>
          <a:xfrm>
            <a:off x="24752" y="5272057"/>
            <a:ext cx="1586174" cy="1586172"/>
            <a:chOff x="992038" y="1647645"/>
            <a:chExt cx="1561502" cy="1561500"/>
          </a:xfrm>
        </p:grpSpPr>
        <p:sp>
          <p:nvSpPr>
            <p:cNvPr id="444" name="Google Shape;444;g19dbfff99dd_2_30"/>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5" name="Google Shape;445;g19dbfff99dd_2_30"/>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46" name="Google Shape;446;g19dbfff99dd_2_30"/>
          <p:cNvSpPr txBox="1"/>
          <p:nvPr/>
        </p:nvSpPr>
        <p:spPr>
          <a:xfrm>
            <a:off x="1813501" y="798275"/>
            <a:ext cx="8565000" cy="554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3000">
                <a:solidFill>
                  <a:schemeClr val="dk1"/>
                </a:solidFill>
                <a:latin typeface="Poppins"/>
                <a:ea typeface="Poppins"/>
                <a:cs typeface="Poppins"/>
                <a:sym typeface="Poppins"/>
              </a:rPr>
              <a:t>BUSINESS RECOMMENDATION</a:t>
            </a:r>
            <a:endParaRPr b="1" i="0" sz="3000" u="none" cap="none" strike="noStrike">
              <a:solidFill>
                <a:srgbClr val="262626"/>
              </a:solidFill>
              <a:latin typeface="Poppins"/>
              <a:ea typeface="Poppins"/>
              <a:cs typeface="Poppins"/>
              <a:sym typeface="Poppins"/>
            </a:endParaRPr>
          </a:p>
        </p:txBody>
      </p:sp>
      <p:grpSp>
        <p:nvGrpSpPr>
          <p:cNvPr id="447" name="Google Shape;447;g19dbfff99dd_2_30"/>
          <p:cNvGrpSpPr/>
          <p:nvPr/>
        </p:nvGrpSpPr>
        <p:grpSpPr>
          <a:xfrm rot="10800000">
            <a:off x="10761879" y="-63"/>
            <a:ext cx="1017943" cy="1352426"/>
            <a:chOff x="992038" y="1647645"/>
            <a:chExt cx="1561501" cy="2074591"/>
          </a:xfrm>
        </p:grpSpPr>
        <p:sp>
          <p:nvSpPr>
            <p:cNvPr id="448" name="Google Shape;448;g19dbfff99dd_2_30"/>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9" name="Google Shape;449;g19dbfff99dd_2_30"/>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50" name="Google Shape;450;g19dbfff99dd_2_30"/>
          <p:cNvGrpSpPr/>
          <p:nvPr/>
        </p:nvGrpSpPr>
        <p:grpSpPr>
          <a:xfrm>
            <a:off x="7133070" y="6231374"/>
            <a:ext cx="4962970" cy="460800"/>
            <a:chOff x="1046575" y="142239"/>
            <a:chExt cx="4962970" cy="460800"/>
          </a:xfrm>
        </p:grpSpPr>
        <p:sp>
          <p:nvSpPr>
            <p:cNvPr id="451" name="Google Shape;451;g19dbfff99dd_2_30"/>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2" name="Google Shape;452;g19dbfff99dd_2_30"/>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3" name="Google Shape;453;g19dbfff99dd_2_30"/>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454" name="Google Shape;454;g19dbfff99dd_2_30"/>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55" name="Google Shape;455;g19dbfff99dd_2_30"/>
          <p:cNvSpPr txBox="1"/>
          <p:nvPr/>
        </p:nvSpPr>
        <p:spPr>
          <a:xfrm>
            <a:off x="1813500" y="1761800"/>
            <a:ext cx="8565000" cy="3681000"/>
          </a:xfrm>
          <a:prstGeom prst="rect">
            <a:avLst/>
          </a:prstGeom>
          <a:noFill/>
          <a:ln>
            <a:noFill/>
          </a:ln>
        </p:spPr>
        <p:txBody>
          <a:bodyPr anchorCtr="0" anchor="t" bIns="45700" lIns="91425" spcFirstLastPara="1" rIns="91425" wrap="square" tIns="45700">
            <a:noAutofit/>
          </a:bodyPr>
          <a:lstStyle/>
          <a:p>
            <a:pPr indent="-342900" lvl="0" marL="457200" rtl="0" algn="just">
              <a:lnSpc>
                <a:spcPct val="115000"/>
              </a:lnSpc>
              <a:spcBef>
                <a:spcPts val="0"/>
              </a:spcBef>
              <a:spcAft>
                <a:spcPts val="0"/>
              </a:spcAft>
              <a:buClr>
                <a:schemeClr val="dk1"/>
              </a:buClr>
              <a:buSzPts val="1800"/>
              <a:buFont typeface="Poppins"/>
              <a:buAutoNum type="arabicPeriod"/>
            </a:pPr>
            <a:r>
              <a:rPr lang="en-US" sz="1800">
                <a:solidFill>
                  <a:schemeClr val="dk1"/>
                </a:solidFill>
                <a:latin typeface="Poppins"/>
                <a:ea typeface="Poppins"/>
                <a:cs typeface="Poppins"/>
                <a:sym typeface="Poppins"/>
              </a:rPr>
              <a:t>Perusahaan dapat memberikan diskon harga terhadap </a:t>
            </a:r>
            <a:r>
              <a:rPr i="1" lang="en-US" sz="1800">
                <a:solidFill>
                  <a:schemeClr val="dk1"/>
                </a:solidFill>
                <a:latin typeface="Poppins"/>
                <a:ea typeface="Poppins"/>
                <a:cs typeface="Poppins"/>
                <a:sym typeface="Poppins"/>
              </a:rPr>
              <a:t>contract customer</a:t>
            </a:r>
            <a:r>
              <a:rPr lang="en-US" sz="1800">
                <a:solidFill>
                  <a:schemeClr val="dk1"/>
                </a:solidFill>
                <a:latin typeface="Poppins"/>
                <a:ea typeface="Poppins"/>
                <a:cs typeface="Poppins"/>
                <a:sym typeface="Poppins"/>
              </a:rPr>
              <a:t> yang berlangganan</a:t>
            </a:r>
            <a:r>
              <a:rPr i="1" lang="en-US" sz="1800">
                <a:solidFill>
                  <a:schemeClr val="dk1"/>
                </a:solidFill>
                <a:latin typeface="Poppins"/>
                <a:ea typeface="Poppins"/>
                <a:cs typeface="Poppins"/>
                <a:sym typeface="Poppins"/>
              </a:rPr>
              <a:t> month to month.</a:t>
            </a:r>
            <a:endParaRPr i="1" sz="1800">
              <a:solidFill>
                <a:schemeClr val="dk1"/>
              </a:solidFill>
              <a:latin typeface="Poppins"/>
              <a:ea typeface="Poppins"/>
              <a:cs typeface="Poppins"/>
              <a:sym typeface="Poppins"/>
            </a:endParaRPr>
          </a:p>
          <a:p>
            <a:pPr indent="-342900" lvl="0" marL="457200" rtl="0" algn="just">
              <a:lnSpc>
                <a:spcPct val="115000"/>
              </a:lnSpc>
              <a:spcBef>
                <a:spcPts val="0"/>
              </a:spcBef>
              <a:spcAft>
                <a:spcPts val="0"/>
              </a:spcAft>
              <a:buClr>
                <a:schemeClr val="dk1"/>
              </a:buClr>
              <a:buSzPts val="1800"/>
              <a:buFont typeface="Poppins"/>
              <a:buAutoNum type="arabicPeriod"/>
            </a:pPr>
            <a:r>
              <a:rPr lang="en-US" sz="1800">
                <a:solidFill>
                  <a:schemeClr val="dk1"/>
                </a:solidFill>
                <a:latin typeface="Poppins"/>
                <a:ea typeface="Poppins"/>
                <a:cs typeface="Poppins"/>
                <a:sym typeface="Poppins"/>
              </a:rPr>
              <a:t>Perusahaan perlu memperbaiki dan meningkatkan kualitas jaringan</a:t>
            </a:r>
            <a:r>
              <a:rPr i="1" lang="en-US" sz="1800">
                <a:solidFill>
                  <a:schemeClr val="dk1"/>
                </a:solidFill>
                <a:latin typeface="Poppins"/>
                <a:ea typeface="Poppins"/>
                <a:cs typeface="Poppins"/>
                <a:sym typeface="Poppins"/>
              </a:rPr>
              <a:t> </a:t>
            </a:r>
            <a:r>
              <a:rPr lang="en-US" sz="1800">
                <a:solidFill>
                  <a:schemeClr val="dk1"/>
                </a:solidFill>
                <a:latin typeface="Poppins"/>
                <a:ea typeface="Poppins"/>
                <a:cs typeface="Poppins"/>
                <a:sym typeface="Poppins"/>
              </a:rPr>
              <a:t>yang digunakan untuk jenis tipe internet pelanggan.</a:t>
            </a:r>
            <a:endParaRPr sz="1800">
              <a:solidFill>
                <a:schemeClr val="dk1"/>
              </a:solidFill>
              <a:latin typeface="Poppins"/>
              <a:ea typeface="Poppins"/>
              <a:cs typeface="Poppins"/>
              <a:sym typeface="Poppins"/>
            </a:endParaRPr>
          </a:p>
          <a:p>
            <a:pPr indent="-342900" lvl="0" marL="457200" rtl="0" algn="just">
              <a:lnSpc>
                <a:spcPct val="115000"/>
              </a:lnSpc>
              <a:spcBef>
                <a:spcPts val="0"/>
              </a:spcBef>
              <a:spcAft>
                <a:spcPts val="0"/>
              </a:spcAft>
              <a:buClr>
                <a:schemeClr val="dk1"/>
              </a:buClr>
              <a:buSzPts val="1800"/>
              <a:buFont typeface="Poppins"/>
              <a:buAutoNum type="arabicPeriod"/>
            </a:pPr>
            <a:r>
              <a:rPr lang="en-US" sz="1800">
                <a:solidFill>
                  <a:schemeClr val="dk1"/>
                </a:solidFill>
                <a:latin typeface="Poppins"/>
                <a:ea typeface="Poppins"/>
                <a:cs typeface="Poppins"/>
                <a:sym typeface="Poppins"/>
              </a:rPr>
              <a:t>Perusahaan dapat memberikan </a:t>
            </a:r>
            <a:r>
              <a:rPr i="1" lang="en-US" sz="1800">
                <a:solidFill>
                  <a:schemeClr val="dk1"/>
                </a:solidFill>
                <a:latin typeface="Poppins"/>
                <a:ea typeface="Poppins"/>
                <a:cs typeface="Poppins"/>
                <a:sym typeface="Poppins"/>
              </a:rPr>
              <a:t>voucher</a:t>
            </a:r>
            <a:r>
              <a:rPr lang="en-US" sz="1800">
                <a:solidFill>
                  <a:schemeClr val="dk1"/>
                </a:solidFill>
                <a:latin typeface="Poppins"/>
                <a:ea typeface="Poppins"/>
                <a:cs typeface="Poppins"/>
                <a:sym typeface="Poppins"/>
              </a:rPr>
              <a:t> diskon atau </a:t>
            </a:r>
            <a:r>
              <a:rPr i="1" lang="en-US" sz="1800">
                <a:solidFill>
                  <a:schemeClr val="dk1"/>
                </a:solidFill>
                <a:latin typeface="Poppins"/>
                <a:ea typeface="Poppins"/>
                <a:cs typeface="Poppins"/>
                <a:sym typeface="Poppins"/>
              </a:rPr>
              <a:t>cashback</a:t>
            </a:r>
            <a:r>
              <a:rPr lang="en-US" sz="1800">
                <a:solidFill>
                  <a:schemeClr val="dk1"/>
                </a:solidFill>
                <a:latin typeface="Poppins"/>
                <a:ea typeface="Poppins"/>
                <a:cs typeface="Poppins"/>
                <a:sym typeface="Poppins"/>
              </a:rPr>
              <a:t> apabila </a:t>
            </a:r>
            <a:r>
              <a:rPr i="1" lang="en-US" sz="1800">
                <a:solidFill>
                  <a:schemeClr val="dk1"/>
                </a:solidFill>
                <a:latin typeface="Poppins"/>
                <a:ea typeface="Poppins"/>
                <a:cs typeface="Poppins"/>
                <a:sym typeface="Poppins"/>
              </a:rPr>
              <a:t>customer </a:t>
            </a:r>
            <a:r>
              <a:rPr lang="en-US" sz="1800">
                <a:solidFill>
                  <a:schemeClr val="dk1"/>
                </a:solidFill>
                <a:latin typeface="Poppins"/>
                <a:ea typeface="Poppins"/>
                <a:cs typeface="Poppins"/>
                <a:sym typeface="Poppins"/>
              </a:rPr>
              <a:t>berhasil mengajak teman atau keluarganya untuk berlangganan kepada perusahaan JB Link Telco.</a:t>
            </a:r>
            <a:endParaRPr sz="1800">
              <a:solidFill>
                <a:schemeClr val="dk1"/>
              </a:solidFill>
              <a:latin typeface="Poppins"/>
              <a:ea typeface="Poppins"/>
              <a:cs typeface="Poppins"/>
              <a:sym typeface="Poppins"/>
            </a:endParaRPr>
          </a:p>
          <a:p>
            <a:pPr indent="-342900" lvl="0" marL="457200" rtl="0" algn="just">
              <a:lnSpc>
                <a:spcPct val="115000"/>
              </a:lnSpc>
              <a:spcBef>
                <a:spcPts val="0"/>
              </a:spcBef>
              <a:spcAft>
                <a:spcPts val="0"/>
              </a:spcAft>
              <a:buClr>
                <a:schemeClr val="dk1"/>
              </a:buClr>
              <a:buSzPts val="1800"/>
              <a:buFont typeface="Poppins"/>
              <a:buAutoNum type="arabicPeriod"/>
            </a:pPr>
            <a:r>
              <a:rPr lang="en-US" sz="1800">
                <a:solidFill>
                  <a:schemeClr val="dk1"/>
                </a:solidFill>
                <a:latin typeface="Poppins"/>
                <a:ea typeface="Poppins"/>
                <a:cs typeface="Poppins"/>
                <a:sym typeface="Poppins"/>
              </a:rPr>
              <a:t>Perusahaan perlu meningkatkan kecepatan internet dan menjaga kualitas internet agar tidak melambat dan memberikan batas FUP internet yang tinggi.</a:t>
            </a:r>
            <a:endParaRPr sz="1800">
              <a:solidFill>
                <a:schemeClr val="dk1"/>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
          <p:cNvSpPr txBox="1"/>
          <p:nvPr/>
        </p:nvSpPr>
        <p:spPr>
          <a:xfrm>
            <a:off x="4171350" y="2534900"/>
            <a:ext cx="3849300" cy="569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3100" u="none" cap="none" strike="noStrike">
                <a:solidFill>
                  <a:srgbClr val="262626"/>
                </a:solidFill>
                <a:latin typeface="Poppins"/>
                <a:ea typeface="Poppins"/>
                <a:cs typeface="Poppins"/>
                <a:sym typeface="Poppins"/>
              </a:rPr>
              <a:t>Thank you!</a:t>
            </a:r>
            <a:endParaRPr b="1" i="0" sz="3100" u="none" cap="none" strike="noStrike">
              <a:solidFill>
                <a:srgbClr val="262626"/>
              </a:solidFill>
              <a:latin typeface="Poppins"/>
              <a:ea typeface="Poppins"/>
              <a:cs typeface="Poppins"/>
              <a:sym typeface="Poppins"/>
            </a:endParaRPr>
          </a:p>
        </p:txBody>
      </p:sp>
      <p:sp>
        <p:nvSpPr>
          <p:cNvPr id="461" name="Google Shape;461;p7"/>
          <p:cNvSpPr txBox="1"/>
          <p:nvPr/>
        </p:nvSpPr>
        <p:spPr>
          <a:xfrm>
            <a:off x="4496250" y="3399950"/>
            <a:ext cx="319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See u on the next event ☺</a:t>
            </a:r>
            <a:endParaRPr b="0" i="0" sz="1800" u="none" cap="none" strike="noStrike">
              <a:solidFill>
                <a:srgbClr val="262626"/>
              </a:solidFill>
              <a:latin typeface="Poppins"/>
              <a:ea typeface="Poppins"/>
              <a:cs typeface="Poppins"/>
              <a:sym typeface="Poppins"/>
            </a:endParaRPr>
          </a:p>
        </p:txBody>
      </p:sp>
      <p:grpSp>
        <p:nvGrpSpPr>
          <p:cNvPr id="462" name="Google Shape;462;p7"/>
          <p:cNvGrpSpPr/>
          <p:nvPr/>
        </p:nvGrpSpPr>
        <p:grpSpPr>
          <a:xfrm rot="10800000">
            <a:off x="10942320" y="-1"/>
            <a:ext cx="1116627" cy="2603811"/>
            <a:chOff x="992038" y="1647645"/>
            <a:chExt cx="1561384" cy="3640917"/>
          </a:xfrm>
        </p:grpSpPr>
        <p:sp>
          <p:nvSpPr>
            <p:cNvPr id="463" name="Google Shape;463;p7"/>
            <p:cNvSpPr/>
            <p:nvPr/>
          </p:nvSpPr>
          <p:spPr>
            <a:xfrm>
              <a:off x="992038" y="1647645"/>
              <a:ext cx="1561381" cy="156138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4" name="Google Shape;464;p7"/>
            <p:cNvSpPr/>
            <p:nvPr/>
          </p:nvSpPr>
          <p:spPr>
            <a:xfrm>
              <a:off x="992041" y="2428337"/>
              <a:ext cx="1561381" cy="2860225"/>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65" name="Google Shape;465;p7"/>
          <p:cNvSpPr/>
          <p:nvPr/>
        </p:nvSpPr>
        <p:spPr>
          <a:xfrm>
            <a:off x="10942320" y="2763817"/>
            <a:ext cx="1116625" cy="1116625"/>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66" name="Google Shape;466;p7"/>
          <p:cNvGrpSpPr/>
          <p:nvPr/>
        </p:nvGrpSpPr>
        <p:grpSpPr>
          <a:xfrm>
            <a:off x="282754" y="1637450"/>
            <a:ext cx="1561381" cy="5322150"/>
            <a:chOff x="992038" y="1647645"/>
            <a:chExt cx="1561381" cy="5322150"/>
          </a:xfrm>
        </p:grpSpPr>
        <p:sp>
          <p:nvSpPr>
            <p:cNvPr id="467" name="Google Shape;467;p7"/>
            <p:cNvSpPr/>
            <p:nvPr/>
          </p:nvSpPr>
          <p:spPr>
            <a:xfrm>
              <a:off x="992038" y="1647645"/>
              <a:ext cx="1561381" cy="156138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8" name="Google Shape;468;p7"/>
            <p:cNvSpPr/>
            <p:nvPr/>
          </p:nvSpPr>
          <p:spPr>
            <a:xfrm>
              <a:off x="992038" y="2428335"/>
              <a:ext cx="1561381" cy="454146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cxnSp>
        <p:nvCxnSpPr>
          <p:cNvPr id="122" name="Google Shape;122;p3"/>
          <p:cNvCxnSpPr>
            <a:stCxn id="123" idx="0"/>
          </p:cNvCxnSpPr>
          <p:nvPr/>
        </p:nvCxnSpPr>
        <p:spPr>
          <a:xfrm rot="10800000">
            <a:off x="6096000" y="12"/>
            <a:ext cx="0" cy="4897500"/>
          </a:xfrm>
          <a:prstGeom prst="straightConnector1">
            <a:avLst/>
          </a:prstGeom>
          <a:noFill/>
          <a:ln cap="flat" cmpd="sng" w="38100">
            <a:solidFill>
              <a:srgbClr val="FCD33E"/>
            </a:solidFill>
            <a:prstDash val="solid"/>
            <a:miter lim="800000"/>
            <a:headEnd len="sm" w="sm" type="none"/>
            <a:tailEnd len="sm" w="sm" type="none"/>
          </a:ln>
        </p:spPr>
      </p:cxnSp>
      <p:grpSp>
        <p:nvGrpSpPr>
          <p:cNvPr id="124" name="Google Shape;124;p3"/>
          <p:cNvGrpSpPr/>
          <p:nvPr/>
        </p:nvGrpSpPr>
        <p:grpSpPr>
          <a:xfrm rot="10800000">
            <a:off x="1112807" y="-182891"/>
            <a:ext cx="1586001" cy="1585999"/>
            <a:chOff x="992038" y="1647645"/>
            <a:chExt cx="1561383" cy="1561382"/>
          </a:xfrm>
        </p:grpSpPr>
        <p:sp>
          <p:nvSpPr>
            <p:cNvPr id="125" name="Google Shape;125;p3"/>
            <p:cNvSpPr/>
            <p:nvPr/>
          </p:nvSpPr>
          <p:spPr>
            <a:xfrm>
              <a:off x="992038" y="1647645"/>
              <a:ext cx="1561381" cy="1561381"/>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p3"/>
            <p:cNvSpPr/>
            <p:nvPr/>
          </p:nvSpPr>
          <p:spPr>
            <a:xfrm>
              <a:off x="992040" y="2428336"/>
              <a:ext cx="1561381" cy="780691"/>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27" name="Google Shape;127;p3"/>
          <p:cNvSpPr txBox="1"/>
          <p:nvPr/>
        </p:nvSpPr>
        <p:spPr>
          <a:xfrm>
            <a:off x="1112809" y="1837305"/>
            <a:ext cx="340029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lang="en-US" sz="6000">
                <a:solidFill>
                  <a:srgbClr val="262626"/>
                </a:solidFill>
                <a:latin typeface="Poppins"/>
                <a:ea typeface="Poppins"/>
                <a:cs typeface="Poppins"/>
                <a:sym typeface="Poppins"/>
              </a:rPr>
              <a:t>Outline</a:t>
            </a:r>
            <a:endParaRPr b="1" i="0" sz="6000" u="none" cap="none" strike="noStrike">
              <a:solidFill>
                <a:srgbClr val="262626"/>
              </a:solidFill>
              <a:latin typeface="Poppins"/>
              <a:ea typeface="Poppins"/>
              <a:cs typeface="Poppins"/>
              <a:sym typeface="Poppins"/>
            </a:endParaRPr>
          </a:p>
        </p:txBody>
      </p:sp>
      <p:sp>
        <p:nvSpPr>
          <p:cNvPr id="128" name="Google Shape;128;p3"/>
          <p:cNvSpPr/>
          <p:nvPr/>
        </p:nvSpPr>
        <p:spPr>
          <a:xfrm>
            <a:off x="5809643" y="2058779"/>
            <a:ext cx="572714" cy="572714"/>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Poppins"/>
                <a:ea typeface="Poppins"/>
                <a:cs typeface="Poppins"/>
                <a:sym typeface="Poppins"/>
              </a:rPr>
              <a:t>2</a:t>
            </a:r>
            <a:endParaRPr b="1" i="0" sz="1800" u="none" cap="none" strike="noStrike">
              <a:solidFill>
                <a:schemeClr val="lt1"/>
              </a:solidFill>
              <a:latin typeface="Poppins"/>
              <a:ea typeface="Poppins"/>
              <a:cs typeface="Poppins"/>
              <a:sym typeface="Poppins"/>
            </a:endParaRPr>
          </a:p>
        </p:txBody>
      </p:sp>
      <p:sp>
        <p:nvSpPr>
          <p:cNvPr id="129" name="Google Shape;129;p3"/>
          <p:cNvSpPr/>
          <p:nvPr/>
        </p:nvSpPr>
        <p:spPr>
          <a:xfrm>
            <a:off x="5809643" y="3010563"/>
            <a:ext cx="572714" cy="572714"/>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latin typeface="Poppins"/>
                <a:ea typeface="Poppins"/>
                <a:cs typeface="Poppins"/>
                <a:sym typeface="Poppins"/>
              </a:rPr>
              <a:t>3</a:t>
            </a:r>
            <a:endParaRPr b="1" i="0" sz="1800" u="none" cap="none" strike="noStrike">
              <a:solidFill>
                <a:schemeClr val="lt1"/>
              </a:solidFill>
              <a:latin typeface="Poppins"/>
              <a:ea typeface="Poppins"/>
              <a:cs typeface="Poppins"/>
              <a:sym typeface="Poppins"/>
            </a:endParaRPr>
          </a:p>
        </p:txBody>
      </p:sp>
      <p:sp>
        <p:nvSpPr>
          <p:cNvPr id="130" name="Google Shape;130;p3"/>
          <p:cNvSpPr/>
          <p:nvPr/>
        </p:nvSpPr>
        <p:spPr>
          <a:xfrm>
            <a:off x="5809643" y="3962347"/>
            <a:ext cx="572714" cy="572714"/>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latin typeface="Poppins"/>
                <a:ea typeface="Poppins"/>
                <a:cs typeface="Poppins"/>
                <a:sym typeface="Poppins"/>
              </a:rPr>
              <a:t>4</a:t>
            </a:r>
            <a:endParaRPr b="1" i="0" sz="1800" u="none" cap="none" strike="noStrike">
              <a:solidFill>
                <a:schemeClr val="lt1"/>
              </a:solidFill>
              <a:latin typeface="Poppins"/>
              <a:ea typeface="Poppins"/>
              <a:cs typeface="Poppins"/>
              <a:sym typeface="Poppins"/>
            </a:endParaRPr>
          </a:p>
        </p:txBody>
      </p:sp>
      <p:sp>
        <p:nvSpPr>
          <p:cNvPr id="123" name="Google Shape;123;p3"/>
          <p:cNvSpPr/>
          <p:nvPr/>
        </p:nvSpPr>
        <p:spPr>
          <a:xfrm>
            <a:off x="5809643" y="4897512"/>
            <a:ext cx="572714" cy="572714"/>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latin typeface="Poppins"/>
                <a:ea typeface="Poppins"/>
                <a:cs typeface="Poppins"/>
                <a:sym typeface="Poppins"/>
              </a:rPr>
              <a:t>5</a:t>
            </a:r>
            <a:endParaRPr b="1" i="0" sz="1800" u="none" cap="none" strike="noStrike">
              <a:solidFill>
                <a:schemeClr val="lt1"/>
              </a:solidFill>
              <a:latin typeface="Poppins"/>
              <a:ea typeface="Poppins"/>
              <a:cs typeface="Poppins"/>
              <a:sym typeface="Poppins"/>
            </a:endParaRPr>
          </a:p>
        </p:txBody>
      </p:sp>
      <p:sp>
        <p:nvSpPr>
          <p:cNvPr id="131" name="Google Shape;131;p3"/>
          <p:cNvSpPr txBox="1"/>
          <p:nvPr/>
        </p:nvSpPr>
        <p:spPr>
          <a:xfrm>
            <a:off x="6489440" y="1135568"/>
            <a:ext cx="4897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lang="en-US" sz="1600">
                <a:solidFill>
                  <a:srgbClr val="262626"/>
                </a:solidFill>
                <a:latin typeface="Poppins"/>
                <a:ea typeface="Poppins"/>
                <a:cs typeface="Poppins"/>
                <a:sym typeface="Poppins"/>
              </a:rPr>
              <a:t>Business Understanding</a:t>
            </a:r>
            <a:endParaRPr b="0" i="0" sz="1600" u="none" cap="none" strike="noStrike">
              <a:solidFill>
                <a:srgbClr val="262626"/>
              </a:solidFill>
              <a:latin typeface="Poppins"/>
              <a:ea typeface="Poppins"/>
              <a:cs typeface="Poppins"/>
              <a:sym typeface="Poppins"/>
            </a:endParaRPr>
          </a:p>
        </p:txBody>
      </p:sp>
      <p:sp>
        <p:nvSpPr>
          <p:cNvPr id="132" name="Google Shape;132;p3"/>
          <p:cNvSpPr txBox="1"/>
          <p:nvPr/>
        </p:nvSpPr>
        <p:spPr>
          <a:xfrm>
            <a:off x="6488768" y="3129202"/>
            <a:ext cx="4897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lang="en-US" sz="1600">
                <a:solidFill>
                  <a:srgbClr val="262626"/>
                </a:solidFill>
                <a:latin typeface="Poppins"/>
                <a:ea typeface="Poppins"/>
                <a:cs typeface="Poppins"/>
                <a:sym typeface="Poppins"/>
              </a:rPr>
              <a:t>Data Preparation</a:t>
            </a:r>
            <a:endParaRPr b="0" i="0" sz="1600" u="none" cap="none" strike="noStrike">
              <a:solidFill>
                <a:srgbClr val="262626"/>
              </a:solidFill>
              <a:latin typeface="Poppins"/>
              <a:ea typeface="Poppins"/>
              <a:cs typeface="Poppins"/>
              <a:sym typeface="Poppins"/>
            </a:endParaRPr>
          </a:p>
        </p:txBody>
      </p:sp>
      <p:sp>
        <p:nvSpPr>
          <p:cNvPr id="133" name="Google Shape;133;p3"/>
          <p:cNvSpPr txBox="1"/>
          <p:nvPr/>
        </p:nvSpPr>
        <p:spPr>
          <a:xfrm>
            <a:off x="6489440" y="4071855"/>
            <a:ext cx="4897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lang="en-US" sz="1600">
                <a:solidFill>
                  <a:srgbClr val="262626"/>
                </a:solidFill>
                <a:latin typeface="Poppins"/>
                <a:ea typeface="Poppins"/>
                <a:cs typeface="Poppins"/>
                <a:sym typeface="Poppins"/>
              </a:rPr>
              <a:t>Modelling</a:t>
            </a:r>
            <a:endParaRPr b="0" i="0" sz="1600" u="none" cap="none" strike="noStrike">
              <a:solidFill>
                <a:srgbClr val="262626"/>
              </a:solidFill>
              <a:latin typeface="Poppins"/>
              <a:ea typeface="Poppins"/>
              <a:cs typeface="Poppins"/>
              <a:sym typeface="Poppins"/>
            </a:endParaRPr>
          </a:p>
        </p:txBody>
      </p:sp>
      <p:sp>
        <p:nvSpPr>
          <p:cNvPr id="134" name="Google Shape;134;p3"/>
          <p:cNvSpPr txBox="1"/>
          <p:nvPr/>
        </p:nvSpPr>
        <p:spPr>
          <a:xfrm>
            <a:off x="6488768" y="5014489"/>
            <a:ext cx="4897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lang="en-US" sz="1600">
                <a:solidFill>
                  <a:srgbClr val="262626"/>
                </a:solidFill>
                <a:latin typeface="Poppins"/>
                <a:ea typeface="Poppins"/>
                <a:cs typeface="Poppins"/>
                <a:sym typeface="Poppins"/>
              </a:rPr>
              <a:t>Deployment</a:t>
            </a:r>
            <a:endParaRPr b="1" sz="1600">
              <a:solidFill>
                <a:srgbClr val="262626"/>
              </a:solidFill>
              <a:latin typeface="Poppins"/>
              <a:ea typeface="Poppins"/>
              <a:cs typeface="Poppins"/>
              <a:sym typeface="Poppins"/>
            </a:endParaRPr>
          </a:p>
        </p:txBody>
      </p:sp>
      <p:grpSp>
        <p:nvGrpSpPr>
          <p:cNvPr id="135" name="Google Shape;135;p3"/>
          <p:cNvGrpSpPr/>
          <p:nvPr/>
        </p:nvGrpSpPr>
        <p:grpSpPr>
          <a:xfrm>
            <a:off x="7133070" y="6231374"/>
            <a:ext cx="4962970" cy="460772"/>
            <a:chOff x="1046575" y="142239"/>
            <a:chExt cx="4962970" cy="460772"/>
          </a:xfrm>
        </p:grpSpPr>
        <p:sp>
          <p:nvSpPr>
            <p:cNvPr id="136" name="Google Shape;136;p3"/>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3"/>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3"/>
            <p:cNvSpPr/>
            <p:nvPr/>
          </p:nvSpPr>
          <p:spPr>
            <a:xfrm>
              <a:off x="1381760" y="142239"/>
              <a:ext cx="3810000" cy="46077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139" name="Google Shape;139;p3"/>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40" name="Google Shape;140;p3"/>
          <p:cNvSpPr txBox="1"/>
          <p:nvPr/>
        </p:nvSpPr>
        <p:spPr>
          <a:xfrm>
            <a:off x="6473118" y="2132390"/>
            <a:ext cx="4897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lang="en-US" sz="1600">
                <a:solidFill>
                  <a:srgbClr val="262626"/>
                </a:solidFill>
                <a:latin typeface="Poppins"/>
                <a:ea typeface="Poppins"/>
                <a:cs typeface="Poppins"/>
                <a:sym typeface="Poppins"/>
              </a:rPr>
              <a:t>Data </a:t>
            </a:r>
            <a:r>
              <a:rPr b="1" lang="en-US" sz="1600">
                <a:solidFill>
                  <a:srgbClr val="262626"/>
                </a:solidFill>
                <a:latin typeface="Poppins"/>
                <a:ea typeface="Poppins"/>
                <a:cs typeface="Poppins"/>
                <a:sym typeface="Poppins"/>
              </a:rPr>
              <a:t>Understanding</a:t>
            </a:r>
            <a:endParaRPr b="0" i="0" sz="1600" u="none" cap="none" strike="noStrike">
              <a:solidFill>
                <a:srgbClr val="262626"/>
              </a:solidFill>
              <a:latin typeface="Poppins"/>
              <a:ea typeface="Poppins"/>
              <a:cs typeface="Poppins"/>
              <a:sym typeface="Poppins"/>
            </a:endParaRPr>
          </a:p>
        </p:txBody>
      </p:sp>
      <p:sp>
        <p:nvSpPr>
          <p:cNvPr id="141" name="Google Shape;141;p3"/>
          <p:cNvSpPr/>
          <p:nvPr/>
        </p:nvSpPr>
        <p:spPr>
          <a:xfrm>
            <a:off x="5809643" y="1018579"/>
            <a:ext cx="572700" cy="5727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Poppins"/>
                <a:ea typeface="Poppins"/>
                <a:cs typeface="Poppins"/>
                <a:sym typeface="Poppins"/>
              </a:rPr>
              <a:t>1</a:t>
            </a:r>
            <a:endParaRPr b="1" i="0" sz="1800" u="none" cap="none" strike="noStrike">
              <a:solidFill>
                <a:schemeClr val="lt1"/>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p4"/>
          <p:cNvGrpSpPr/>
          <p:nvPr/>
        </p:nvGrpSpPr>
        <p:grpSpPr>
          <a:xfrm>
            <a:off x="24752" y="5272057"/>
            <a:ext cx="1586053" cy="1586052"/>
            <a:chOff x="992038" y="1647645"/>
            <a:chExt cx="1561383" cy="1561382"/>
          </a:xfrm>
        </p:grpSpPr>
        <p:sp>
          <p:nvSpPr>
            <p:cNvPr id="147" name="Google Shape;147;p4"/>
            <p:cNvSpPr/>
            <p:nvPr/>
          </p:nvSpPr>
          <p:spPr>
            <a:xfrm>
              <a:off x="992038" y="1647645"/>
              <a:ext cx="1561381" cy="1561381"/>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4"/>
            <p:cNvSpPr/>
            <p:nvPr/>
          </p:nvSpPr>
          <p:spPr>
            <a:xfrm>
              <a:off x="992040" y="2428336"/>
              <a:ext cx="1561381" cy="780691"/>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49" name="Google Shape;149;p4"/>
          <p:cNvSpPr txBox="1"/>
          <p:nvPr/>
        </p:nvSpPr>
        <p:spPr>
          <a:xfrm>
            <a:off x="1813501" y="798275"/>
            <a:ext cx="8565000" cy="554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3000">
                <a:solidFill>
                  <a:schemeClr val="dk1"/>
                </a:solidFill>
                <a:latin typeface="Poppins"/>
                <a:ea typeface="Poppins"/>
                <a:cs typeface="Poppins"/>
                <a:sym typeface="Poppins"/>
              </a:rPr>
              <a:t>BUSINESS UNDERSTANDING</a:t>
            </a:r>
            <a:endParaRPr b="1" i="0" sz="3000" u="none" cap="none" strike="noStrike">
              <a:solidFill>
                <a:srgbClr val="262626"/>
              </a:solidFill>
              <a:latin typeface="Poppins"/>
              <a:ea typeface="Poppins"/>
              <a:cs typeface="Poppins"/>
              <a:sym typeface="Poppins"/>
            </a:endParaRPr>
          </a:p>
        </p:txBody>
      </p:sp>
      <p:sp>
        <p:nvSpPr>
          <p:cNvPr id="150" name="Google Shape;150;p4"/>
          <p:cNvSpPr txBox="1"/>
          <p:nvPr/>
        </p:nvSpPr>
        <p:spPr>
          <a:xfrm>
            <a:off x="1712550" y="2274600"/>
            <a:ext cx="8766900" cy="259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2000">
                <a:solidFill>
                  <a:schemeClr val="dk1"/>
                </a:solidFill>
                <a:latin typeface="Poppins"/>
                <a:ea typeface="Poppins"/>
                <a:cs typeface="Poppins"/>
                <a:sym typeface="Poppins"/>
              </a:rPr>
              <a:t>JB Link adalah perusahaan telekomunikasi ukuran kecil yang berlokasi di negara bagian California yang menyediakan layanan Telepon dan Internet kepada </a:t>
            </a:r>
            <a:r>
              <a:rPr i="1" lang="en-US" sz="2000">
                <a:solidFill>
                  <a:schemeClr val="dk1"/>
                </a:solidFill>
                <a:latin typeface="Poppins"/>
                <a:ea typeface="Poppins"/>
                <a:cs typeface="Poppins"/>
                <a:sym typeface="Poppins"/>
              </a:rPr>
              <a:t>customer</a:t>
            </a:r>
            <a:r>
              <a:rPr lang="en-US" sz="2000">
                <a:solidFill>
                  <a:schemeClr val="dk1"/>
                </a:solidFill>
                <a:latin typeface="Poppins"/>
                <a:ea typeface="Poppins"/>
                <a:cs typeface="Poppins"/>
                <a:sym typeface="Poppins"/>
              </a:rPr>
              <a:t> di lebih dari 1.000 kota dan 1.600 kode pos.</a:t>
            </a:r>
            <a:r>
              <a:rPr lang="en-US" sz="2000">
                <a:solidFill>
                  <a:srgbClr val="262626"/>
                </a:solidFill>
                <a:latin typeface="Poppins"/>
                <a:ea typeface="Poppins"/>
                <a:cs typeface="Poppins"/>
                <a:sym typeface="Poppins"/>
              </a:rPr>
              <a:t> Perusahaan yang bergerak melayani internet dan telepon. </a:t>
            </a:r>
            <a:r>
              <a:rPr lang="en-US" sz="2000">
                <a:solidFill>
                  <a:schemeClr val="dk1"/>
                </a:solidFill>
                <a:latin typeface="Poppins"/>
                <a:ea typeface="Poppins"/>
                <a:cs typeface="Poppins"/>
                <a:sym typeface="Poppins"/>
              </a:rPr>
              <a:t>Perusahaan ini sudah berjalan 6 tahun dan telah berkembang pesat dengan berinvestasi pada infrastruktur untuk membawa jaringan internet dan telepon ke daerah-daerah yang memiliki jangkauan yang buruk atau tidak terjangkau sama sekali.</a:t>
            </a:r>
            <a:endParaRPr sz="2000">
              <a:solidFill>
                <a:srgbClr val="262626"/>
              </a:solidFill>
              <a:latin typeface="Poppins"/>
              <a:ea typeface="Poppins"/>
              <a:cs typeface="Poppins"/>
              <a:sym typeface="Poppins"/>
            </a:endParaRPr>
          </a:p>
        </p:txBody>
      </p:sp>
      <p:grpSp>
        <p:nvGrpSpPr>
          <p:cNvPr id="151" name="Google Shape;151;p4"/>
          <p:cNvGrpSpPr/>
          <p:nvPr/>
        </p:nvGrpSpPr>
        <p:grpSpPr>
          <a:xfrm rot="10800000">
            <a:off x="10762028" y="0"/>
            <a:ext cx="1017821" cy="1352409"/>
            <a:chOff x="992038" y="1647645"/>
            <a:chExt cx="1561382" cy="2074654"/>
          </a:xfrm>
        </p:grpSpPr>
        <p:sp>
          <p:nvSpPr>
            <p:cNvPr id="152" name="Google Shape;152;p4"/>
            <p:cNvSpPr/>
            <p:nvPr/>
          </p:nvSpPr>
          <p:spPr>
            <a:xfrm>
              <a:off x="992038" y="1647645"/>
              <a:ext cx="1561381" cy="156138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p4"/>
            <p:cNvSpPr/>
            <p:nvPr/>
          </p:nvSpPr>
          <p:spPr>
            <a:xfrm>
              <a:off x="992039" y="2428336"/>
              <a:ext cx="1561381" cy="1293963"/>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54" name="Google Shape;154;p4"/>
          <p:cNvSpPr/>
          <p:nvPr/>
        </p:nvSpPr>
        <p:spPr>
          <a:xfrm>
            <a:off x="10762027" y="1596474"/>
            <a:ext cx="1017821" cy="1017821"/>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55" name="Google Shape;155;p4"/>
          <p:cNvGrpSpPr/>
          <p:nvPr/>
        </p:nvGrpSpPr>
        <p:grpSpPr>
          <a:xfrm>
            <a:off x="7133070" y="6231374"/>
            <a:ext cx="4962970" cy="460772"/>
            <a:chOff x="1046575" y="142239"/>
            <a:chExt cx="4962970" cy="460772"/>
          </a:xfrm>
        </p:grpSpPr>
        <p:sp>
          <p:nvSpPr>
            <p:cNvPr id="156" name="Google Shape;156;p4"/>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4"/>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4"/>
            <p:cNvSpPr/>
            <p:nvPr/>
          </p:nvSpPr>
          <p:spPr>
            <a:xfrm>
              <a:off x="1381760" y="142239"/>
              <a:ext cx="3810000" cy="46077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159" name="Google Shape;159;p4"/>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60" name="Google Shape;160;p4"/>
          <p:cNvSpPr/>
          <p:nvPr/>
        </p:nvSpPr>
        <p:spPr>
          <a:xfrm>
            <a:off x="1661700" y="2070600"/>
            <a:ext cx="8868600" cy="3021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pSp>
        <p:nvGrpSpPr>
          <p:cNvPr id="165" name="Google Shape;165;g18f1e11da0b_0_3"/>
          <p:cNvGrpSpPr/>
          <p:nvPr/>
        </p:nvGrpSpPr>
        <p:grpSpPr>
          <a:xfrm>
            <a:off x="24752" y="5272057"/>
            <a:ext cx="1586174" cy="1586172"/>
            <a:chOff x="992038" y="1647645"/>
            <a:chExt cx="1561502" cy="1561500"/>
          </a:xfrm>
        </p:grpSpPr>
        <p:sp>
          <p:nvSpPr>
            <p:cNvPr id="166" name="Google Shape;166;g18f1e11da0b_0_3"/>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g18f1e11da0b_0_3"/>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68" name="Google Shape;168;g18f1e11da0b_0_3"/>
          <p:cNvSpPr txBox="1"/>
          <p:nvPr/>
        </p:nvSpPr>
        <p:spPr>
          <a:xfrm>
            <a:off x="644900" y="874475"/>
            <a:ext cx="4660200" cy="5388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2900">
                <a:solidFill>
                  <a:schemeClr val="dk1"/>
                </a:solidFill>
                <a:latin typeface="Poppins"/>
                <a:ea typeface="Poppins"/>
                <a:cs typeface="Poppins"/>
                <a:sym typeface="Poppins"/>
              </a:rPr>
              <a:t>RUMUSAN MASALAH</a:t>
            </a:r>
            <a:endParaRPr b="1" i="0" sz="2900" u="none" cap="none" strike="noStrike">
              <a:solidFill>
                <a:srgbClr val="262626"/>
              </a:solidFill>
              <a:latin typeface="Poppins"/>
              <a:ea typeface="Poppins"/>
              <a:cs typeface="Poppins"/>
              <a:sym typeface="Poppins"/>
            </a:endParaRPr>
          </a:p>
        </p:txBody>
      </p:sp>
      <p:sp>
        <p:nvSpPr>
          <p:cNvPr id="169" name="Google Shape;169;g18f1e11da0b_0_3"/>
          <p:cNvSpPr txBox="1"/>
          <p:nvPr/>
        </p:nvSpPr>
        <p:spPr>
          <a:xfrm>
            <a:off x="605150" y="1868175"/>
            <a:ext cx="4739700" cy="3075600"/>
          </a:xfrm>
          <a:prstGeom prst="rect">
            <a:avLst/>
          </a:prstGeom>
          <a:noFill/>
          <a:ln>
            <a:noFill/>
          </a:ln>
        </p:spPr>
        <p:txBody>
          <a:bodyPr anchorCtr="0" anchor="t" bIns="45700" lIns="91425" spcFirstLastPara="1" rIns="91425" wrap="square" tIns="45700">
            <a:normAutofit lnSpcReduction="10000"/>
          </a:bodyPr>
          <a:lstStyle/>
          <a:p>
            <a:pPr indent="-336550" lvl="0" marL="457200" rtl="0" algn="just">
              <a:lnSpc>
                <a:spcPct val="115000"/>
              </a:lnSpc>
              <a:spcBef>
                <a:spcPts val="300"/>
              </a:spcBef>
              <a:spcAft>
                <a:spcPts val="0"/>
              </a:spcAft>
              <a:buClr>
                <a:schemeClr val="dk1"/>
              </a:buClr>
              <a:buSzPts val="1700"/>
              <a:buFont typeface="Poppins"/>
              <a:buAutoNum type="arabicPeriod"/>
            </a:pPr>
            <a:r>
              <a:rPr lang="en-US" sz="1700">
                <a:solidFill>
                  <a:schemeClr val="dk1"/>
                </a:solidFill>
                <a:latin typeface="Poppins"/>
                <a:ea typeface="Poppins"/>
                <a:cs typeface="Poppins"/>
                <a:sym typeface="Poppins"/>
              </a:rPr>
              <a:t>B</a:t>
            </a:r>
            <a:r>
              <a:rPr lang="en-US" sz="1600">
                <a:solidFill>
                  <a:schemeClr val="dk1"/>
                </a:solidFill>
                <a:latin typeface="Poppins"/>
                <a:ea typeface="Poppins"/>
                <a:cs typeface="Poppins"/>
                <a:sym typeface="Poppins"/>
              </a:rPr>
              <a:t>erapa total seluruh pelanggan JB Link dan berapa pelanggan yang berhenti berlangganan?</a:t>
            </a:r>
            <a:endParaRPr sz="1600">
              <a:solidFill>
                <a:schemeClr val="dk1"/>
              </a:solidFill>
              <a:latin typeface="Poppins"/>
              <a:ea typeface="Poppins"/>
              <a:cs typeface="Poppins"/>
              <a:sym typeface="Poppins"/>
            </a:endParaRPr>
          </a:p>
          <a:p>
            <a:pPr indent="-330200" lvl="0" marL="457200" rtl="0" algn="just">
              <a:lnSpc>
                <a:spcPct val="115000"/>
              </a:lnSpc>
              <a:spcBef>
                <a:spcPts val="0"/>
              </a:spcBef>
              <a:spcAft>
                <a:spcPts val="0"/>
              </a:spcAft>
              <a:buClr>
                <a:schemeClr val="dk1"/>
              </a:buClr>
              <a:buSzPts val="1600"/>
              <a:buFont typeface="Poppins"/>
              <a:buAutoNum type="arabicPeriod"/>
            </a:pPr>
            <a:r>
              <a:rPr lang="en-US" sz="1600">
                <a:solidFill>
                  <a:schemeClr val="dk1"/>
                </a:solidFill>
                <a:latin typeface="Poppins"/>
                <a:ea typeface="Poppins"/>
                <a:cs typeface="Poppins"/>
                <a:sym typeface="Poppins"/>
              </a:rPr>
              <a:t>Mengapa perusahaan JB Link kehilangan pelanggan dan faktor apa saja yang mempengaruhi perusahaan kehilangan pelanggan?</a:t>
            </a:r>
            <a:endParaRPr sz="1600">
              <a:solidFill>
                <a:schemeClr val="dk1"/>
              </a:solidFill>
              <a:latin typeface="Poppins"/>
              <a:ea typeface="Poppins"/>
              <a:cs typeface="Poppins"/>
              <a:sym typeface="Poppins"/>
            </a:endParaRPr>
          </a:p>
          <a:p>
            <a:pPr indent="-330200" lvl="0" marL="457200" rtl="0" algn="just">
              <a:lnSpc>
                <a:spcPct val="115000"/>
              </a:lnSpc>
              <a:spcBef>
                <a:spcPts val="0"/>
              </a:spcBef>
              <a:spcAft>
                <a:spcPts val="0"/>
              </a:spcAft>
              <a:buClr>
                <a:schemeClr val="dk1"/>
              </a:buClr>
              <a:buSzPts val="1600"/>
              <a:buFont typeface="Poppins"/>
              <a:buAutoNum type="arabicPeriod"/>
            </a:pPr>
            <a:r>
              <a:rPr lang="en-US" sz="1600">
                <a:solidFill>
                  <a:schemeClr val="dk1"/>
                </a:solidFill>
                <a:latin typeface="Poppins"/>
                <a:ea typeface="Poppins"/>
                <a:cs typeface="Poppins"/>
                <a:sym typeface="Poppins"/>
              </a:rPr>
              <a:t>Bagaimana upaya dan strategi perusahaan untuk meningkatkan jumlah pelanggan dan menjadi pelanggan tetap? </a:t>
            </a:r>
            <a:endParaRPr sz="1600">
              <a:solidFill>
                <a:schemeClr val="dk1"/>
              </a:solidFill>
              <a:latin typeface="Poppins"/>
              <a:ea typeface="Poppins"/>
              <a:cs typeface="Poppins"/>
              <a:sym typeface="Poppins"/>
            </a:endParaRPr>
          </a:p>
        </p:txBody>
      </p:sp>
      <p:grpSp>
        <p:nvGrpSpPr>
          <p:cNvPr id="170" name="Google Shape;170;g18f1e11da0b_0_3"/>
          <p:cNvGrpSpPr/>
          <p:nvPr/>
        </p:nvGrpSpPr>
        <p:grpSpPr>
          <a:xfrm rot="10800000">
            <a:off x="10761879" y="-63"/>
            <a:ext cx="1017943" cy="1352426"/>
            <a:chOff x="992038" y="1647645"/>
            <a:chExt cx="1561501" cy="2074591"/>
          </a:xfrm>
        </p:grpSpPr>
        <p:sp>
          <p:nvSpPr>
            <p:cNvPr id="171" name="Google Shape;171;g18f1e11da0b_0_3"/>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2" name="Google Shape;172;g18f1e11da0b_0_3"/>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73" name="Google Shape;173;g18f1e11da0b_0_3"/>
          <p:cNvSpPr/>
          <p:nvPr/>
        </p:nvSpPr>
        <p:spPr>
          <a:xfrm>
            <a:off x="10762027" y="1596474"/>
            <a:ext cx="1017900" cy="10179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74" name="Google Shape;174;g18f1e11da0b_0_3"/>
          <p:cNvGrpSpPr/>
          <p:nvPr/>
        </p:nvGrpSpPr>
        <p:grpSpPr>
          <a:xfrm>
            <a:off x="7133070" y="6231374"/>
            <a:ext cx="4962970" cy="460800"/>
            <a:chOff x="1046575" y="142239"/>
            <a:chExt cx="4962970" cy="460800"/>
          </a:xfrm>
        </p:grpSpPr>
        <p:sp>
          <p:nvSpPr>
            <p:cNvPr id="175" name="Google Shape;175;g18f1e11da0b_0_3"/>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g18f1e11da0b_0_3"/>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g18f1e11da0b_0_3"/>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178" name="Google Shape;178;g18f1e11da0b_0_3"/>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79" name="Google Shape;179;g18f1e11da0b_0_3"/>
          <p:cNvSpPr txBox="1"/>
          <p:nvPr/>
        </p:nvSpPr>
        <p:spPr>
          <a:xfrm>
            <a:off x="5964025" y="874475"/>
            <a:ext cx="4660200" cy="5388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2900">
                <a:solidFill>
                  <a:schemeClr val="dk1"/>
                </a:solidFill>
                <a:latin typeface="Poppins"/>
                <a:ea typeface="Poppins"/>
                <a:cs typeface="Poppins"/>
                <a:sym typeface="Poppins"/>
              </a:rPr>
              <a:t>TUJUAN</a:t>
            </a:r>
            <a:endParaRPr b="1" i="0" sz="2900" u="none" cap="none" strike="noStrike">
              <a:solidFill>
                <a:srgbClr val="262626"/>
              </a:solidFill>
              <a:latin typeface="Poppins"/>
              <a:ea typeface="Poppins"/>
              <a:cs typeface="Poppins"/>
              <a:sym typeface="Poppins"/>
            </a:endParaRPr>
          </a:p>
        </p:txBody>
      </p:sp>
      <p:sp>
        <p:nvSpPr>
          <p:cNvPr id="180" name="Google Shape;180;g18f1e11da0b_0_3"/>
          <p:cNvSpPr txBox="1"/>
          <p:nvPr/>
        </p:nvSpPr>
        <p:spPr>
          <a:xfrm>
            <a:off x="5972137" y="1774425"/>
            <a:ext cx="4660200" cy="3263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300"/>
              </a:spcBef>
              <a:spcAft>
                <a:spcPts val="0"/>
              </a:spcAft>
              <a:buClr>
                <a:schemeClr val="dk1"/>
              </a:buClr>
              <a:buSzPts val="1600"/>
              <a:buFont typeface="Poppins"/>
              <a:buAutoNum type="arabicPeriod"/>
            </a:pPr>
            <a:r>
              <a:rPr lang="en-US" sz="1600">
                <a:solidFill>
                  <a:schemeClr val="dk1"/>
                </a:solidFill>
                <a:latin typeface="Poppins"/>
                <a:ea typeface="Poppins"/>
                <a:cs typeface="Poppins"/>
                <a:sym typeface="Poppins"/>
              </a:rPr>
              <a:t>Untuk mengetahui jumlah pelanggan yang berhenti berlangganan dan mengapa perusahaan  bisa terjadi kehilangan pelanggan.</a:t>
            </a:r>
            <a:endParaRPr sz="1600">
              <a:solidFill>
                <a:schemeClr val="dk1"/>
              </a:solidFill>
              <a:latin typeface="Poppins"/>
              <a:ea typeface="Poppins"/>
              <a:cs typeface="Poppins"/>
              <a:sym typeface="Poppins"/>
            </a:endParaRPr>
          </a:p>
          <a:p>
            <a:pPr indent="-330200" lvl="0" marL="457200" rtl="0" algn="just">
              <a:lnSpc>
                <a:spcPct val="115000"/>
              </a:lnSpc>
              <a:spcBef>
                <a:spcPts val="0"/>
              </a:spcBef>
              <a:spcAft>
                <a:spcPts val="0"/>
              </a:spcAft>
              <a:buClr>
                <a:schemeClr val="dk1"/>
              </a:buClr>
              <a:buSzPts val="1600"/>
              <a:buFont typeface="Poppins"/>
              <a:buAutoNum type="arabicPeriod"/>
            </a:pPr>
            <a:r>
              <a:rPr lang="en-US" sz="1600">
                <a:solidFill>
                  <a:schemeClr val="dk1"/>
                </a:solidFill>
                <a:latin typeface="Poppins"/>
                <a:ea typeface="Poppins"/>
                <a:cs typeface="Poppins"/>
                <a:sym typeface="Poppins"/>
              </a:rPr>
              <a:t>Untuk memprediksi pelanggan yang berlangganan dan menjadi pelanggan tetap.</a:t>
            </a:r>
            <a:endParaRPr sz="1600">
              <a:solidFill>
                <a:schemeClr val="dk1"/>
              </a:solidFill>
              <a:latin typeface="Poppins"/>
              <a:ea typeface="Poppins"/>
              <a:cs typeface="Poppins"/>
              <a:sym typeface="Poppins"/>
            </a:endParaRPr>
          </a:p>
          <a:p>
            <a:pPr indent="-330200" lvl="0" marL="457200" rtl="0" algn="just">
              <a:lnSpc>
                <a:spcPct val="115000"/>
              </a:lnSpc>
              <a:spcBef>
                <a:spcPts val="0"/>
              </a:spcBef>
              <a:spcAft>
                <a:spcPts val="0"/>
              </a:spcAft>
              <a:buClr>
                <a:schemeClr val="dk1"/>
              </a:buClr>
              <a:buSzPts val="1600"/>
              <a:buFont typeface="Poppins"/>
              <a:buAutoNum type="arabicPeriod"/>
            </a:pPr>
            <a:r>
              <a:rPr lang="en-US" sz="1600">
                <a:solidFill>
                  <a:schemeClr val="dk1"/>
                </a:solidFill>
                <a:latin typeface="Poppins"/>
                <a:ea typeface="Poppins"/>
                <a:cs typeface="Poppins"/>
                <a:sym typeface="Poppins"/>
              </a:rPr>
              <a:t>Untuk memberikan solusi strategi kepada perusahaan JB Link dapat meningkatkan jumlah pelanggan dan inovasi baru pada teknologi.</a:t>
            </a:r>
            <a:endParaRPr sz="1600">
              <a:solidFill>
                <a:schemeClr val="dk1"/>
              </a:solidFill>
              <a:latin typeface="Poppins"/>
              <a:ea typeface="Poppins"/>
              <a:cs typeface="Poppins"/>
              <a:sym typeface="Poppins"/>
            </a:endParaRPr>
          </a:p>
        </p:txBody>
      </p:sp>
      <p:cxnSp>
        <p:nvCxnSpPr>
          <p:cNvPr id="181" name="Google Shape;181;g18f1e11da0b_0_3"/>
          <p:cNvCxnSpPr/>
          <p:nvPr/>
        </p:nvCxnSpPr>
        <p:spPr>
          <a:xfrm flipH="1">
            <a:off x="5819050" y="830350"/>
            <a:ext cx="23400" cy="4441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pSp>
        <p:nvGrpSpPr>
          <p:cNvPr id="186" name="Google Shape;186;g18f1e11da0b_0_25"/>
          <p:cNvGrpSpPr/>
          <p:nvPr/>
        </p:nvGrpSpPr>
        <p:grpSpPr>
          <a:xfrm>
            <a:off x="24752" y="5272057"/>
            <a:ext cx="1586174" cy="1586172"/>
            <a:chOff x="992038" y="1647645"/>
            <a:chExt cx="1561502" cy="1561500"/>
          </a:xfrm>
        </p:grpSpPr>
        <p:sp>
          <p:nvSpPr>
            <p:cNvPr id="187" name="Google Shape;187;g18f1e11da0b_0_25"/>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g18f1e11da0b_0_25"/>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89" name="Google Shape;189;g18f1e11da0b_0_25"/>
          <p:cNvSpPr txBox="1"/>
          <p:nvPr/>
        </p:nvSpPr>
        <p:spPr>
          <a:xfrm>
            <a:off x="644900" y="798275"/>
            <a:ext cx="4660200" cy="5388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2900">
                <a:solidFill>
                  <a:schemeClr val="dk1"/>
                </a:solidFill>
                <a:latin typeface="Poppins"/>
                <a:ea typeface="Poppins"/>
                <a:cs typeface="Poppins"/>
                <a:sym typeface="Poppins"/>
              </a:rPr>
              <a:t>TARGET</a:t>
            </a:r>
            <a:endParaRPr b="1" i="0" sz="2900" u="none" cap="none" strike="noStrike">
              <a:solidFill>
                <a:srgbClr val="262626"/>
              </a:solidFill>
              <a:latin typeface="Poppins"/>
              <a:ea typeface="Poppins"/>
              <a:cs typeface="Poppins"/>
              <a:sym typeface="Poppins"/>
            </a:endParaRPr>
          </a:p>
        </p:txBody>
      </p:sp>
      <p:sp>
        <p:nvSpPr>
          <p:cNvPr id="190" name="Google Shape;190;g18f1e11da0b_0_25"/>
          <p:cNvSpPr txBox="1"/>
          <p:nvPr/>
        </p:nvSpPr>
        <p:spPr>
          <a:xfrm>
            <a:off x="438950" y="1868700"/>
            <a:ext cx="5072100" cy="13524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300"/>
              </a:spcBef>
              <a:spcAft>
                <a:spcPts val="2700"/>
              </a:spcAft>
              <a:buNone/>
            </a:pPr>
            <a:r>
              <a:rPr lang="en-US" sz="1600">
                <a:solidFill>
                  <a:schemeClr val="dk1"/>
                </a:solidFill>
                <a:latin typeface="Poppins"/>
                <a:ea typeface="Poppins"/>
                <a:cs typeface="Poppins"/>
                <a:sym typeface="Poppins"/>
              </a:rPr>
              <a:t>Menurunkan </a:t>
            </a:r>
            <a:r>
              <a:rPr i="1" lang="en-US" sz="1600">
                <a:solidFill>
                  <a:schemeClr val="dk1"/>
                </a:solidFill>
                <a:latin typeface="Poppins"/>
                <a:ea typeface="Poppins"/>
                <a:cs typeface="Poppins"/>
                <a:sym typeface="Poppins"/>
              </a:rPr>
              <a:t>Customer Churn Rate</a:t>
            </a:r>
            <a:r>
              <a:rPr lang="en-US" sz="1600">
                <a:solidFill>
                  <a:schemeClr val="dk1"/>
                </a:solidFill>
                <a:latin typeface="Poppins"/>
                <a:ea typeface="Poppins"/>
                <a:cs typeface="Poppins"/>
                <a:sym typeface="Poppins"/>
              </a:rPr>
              <a:t>, meminimalisir kerugian akibat dari </a:t>
            </a:r>
            <a:r>
              <a:rPr i="1" lang="en-US" sz="1600">
                <a:solidFill>
                  <a:schemeClr val="dk1"/>
                </a:solidFill>
                <a:latin typeface="Poppins"/>
                <a:ea typeface="Poppins"/>
                <a:cs typeface="Poppins"/>
                <a:sym typeface="Poppins"/>
              </a:rPr>
              <a:t>customer churn</a:t>
            </a:r>
            <a:r>
              <a:rPr lang="en-US" sz="1600">
                <a:solidFill>
                  <a:schemeClr val="dk1"/>
                </a:solidFill>
                <a:latin typeface="Poppins"/>
                <a:ea typeface="Poppins"/>
                <a:cs typeface="Poppins"/>
                <a:sym typeface="Poppins"/>
              </a:rPr>
              <a:t> dan membuat perusahaan mampu bersaing dengan kompetitor lain.</a:t>
            </a:r>
            <a:endParaRPr sz="1600">
              <a:solidFill>
                <a:schemeClr val="dk1"/>
              </a:solidFill>
              <a:latin typeface="Poppins"/>
              <a:ea typeface="Poppins"/>
              <a:cs typeface="Poppins"/>
              <a:sym typeface="Poppins"/>
            </a:endParaRPr>
          </a:p>
        </p:txBody>
      </p:sp>
      <p:grpSp>
        <p:nvGrpSpPr>
          <p:cNvPr id="191" name="Google Shape;191;g18f1e11da0b_0_25"/>
          <p:cNvGrpSpPr/>
          <p:nvPr/>
        </p:nvGrpSpPr>
        <p:grpSpPr>
          <a:xfrm rot="10800000">
            <a:off x="10761879" y="-63"/>
            <a:ext cx="1017943" cy="1352426"/>
            <a:chOff x="992038" y="1647645"/>
            <a:chExt cx="1561501" cy="2074591"/>
          </a:xfrm>
        </p:grpSpPr>
        <p:sp>
          <p:nvSpPr>
            <p:cNvPr id="192" name="Google Shape;192;g18f1e11da0b_0_25"/>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g18f1e11da0b_0_25"/>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94" name="Google Shape;194;g18f1e11da0b_0_25"/>
          <p:cNvGrpSpPr/>
          <p:nvPr/>
        </p:nvGrpSpPr>
        <p:grpSpPr>
          <a:xfrm>
            <a:off x="7133070" y="6231374"/>
            <a:ext cx="4962970" cy="460800"/>
            <a:chOff x="1046575" y="142239"/>
            <a:chExt cx="4962970" cy="460800"/>
          </a:xfrm>
        </p:grpSpPr>
        <p:sp>
          <p:nvSpPr>
            <p:cNvPr id="195" name="Google Shape;195;g18f1e11da0b_0_25"/>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6" name="Google Shape;196;g18f1e11da0b_0_25"/>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7" name="Google Shape;197;g18f1e11da0b_0_25"/>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198" name="Google Shape;198;g18f1e11da0b_0_25"/>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99" name="Google Shape;199;g18f1e11da0b_0_25"/>
          <p:cNvSpPr txBox="1"/>
          <p:nvPr/>
        </p:nvSpPr>
        <p:spPr>
          <a:xfrm>
            <a:off x="5964025" y="798275"/>
            <a:ext cx="4660200" cy="5388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2900">
                <a:solidFill>
                  <a:schemeClr val="dk1"/>
                </a:solidFill>
                <a:latin typeface="Poppins"/>
                <a:ea typeface="Poppins"/>
                <a:cs typeface="Poppins"/>
                <a:sym typeface="Poppins"/>
              </a:rPr>
              <a:t>HIPOTESIS</a:t>
            </a:r>
            <a:endParaRPr b="1" i="0" sz="2900" u="none" cap="none" strike="noStrike">
              <a:solidFill>
                <a:srgbClr val="262626"/>
              </a:solidFill>
              <a:latin typeface="Poppins"/>
              <a:ea typeface="Poppins"/>
              <a:cs typeface="Poppins"/>
              <a:sym typeface="Poppins"/>
            </a:endParaRPr>
          </a:p>
        </p:txBody>
      </p:sp>
      <p:sp>
        <p:nvSpPr>
          <p:cNvPr id="200" name="Google Shape;200;g18f1e11da0b_0_25"/>
          <p:cNvSpPr txBox="1"/>
          <p:nvPr/>
        </p:nvSpPr>
        <p:spPr>
          <a:xfrm>
            <a:off x="5964026" y="1830600"/>
            <a:ext cx="5197200" cy="35463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1200"/>
              </a:spcBef>
              <a:spcAft>
                <a:spcPts val="0"/>
              </a:spcAft>
              <a:buClr>
                <a:schemeClr val="dk1"/>
              </a:buClr>
              <a:buSzPts val="1600"/>
              <a:buFont typeface="Poppins"/>
              <a:buAutoNum type="arabicPeriod"/>
            </a:pPr>
            <a:r>
              <a:rPr i="1" lang="en-US" sz="1600">
                <a:solidFill>
                  <a:schemeClr val="dk1"/>
                </a:solidFill>
                <a:latin typeface="Poppins"/>
                <a:ea typeface="Poppins"/>
                <a:cs typeface="Poppins"/>
                <a:sym typeface="Poppins"/>
              </a:rPr>
              <a:t>Customer churn</a:t>
            </a:r>
            <a:r>
              <a:rPr lang="en-US" sz="1600">
                <a:solidFill>
                  <a:schemeClr val="dk1"/>
                </a:solidFill>
                <a:latin typeface="Poppins"/>
                <a:ea typeface="Poppins"/>
                <a:cs typeface="Poppins"/>
                <a:sym typeface="Poppins"/>
              </a:rPr>
              <a:t> karena pelayanan yang buruk dan tidak ada perkembangan di bagian inovasi dan teknologi.</a:t>
            </a:r>
            <a:endParaRPr sz="1600">
              <a:solidFill>
                <a:schemeClr val="dk1"/>
              </a:solidFill>
              <a:latin typeface="Poppins"/>
              <a:ea typeface="Poppins"/>
              <a:cs typeface="Poppins"/>
              <a:sym typeface="Poppins"/>
            </a:endParaRPr>
          </a:p>
          <a:p>
            <a:pPr indent="-330200" lvl="0" marL="457200" rtl="0" algn="just">
              <a:lnSpc>
                <a:spcPct val="115000"/>
              </a:lnSpc>
              <a:spcBef>
                <a:spcPts val="0"/>
              </a:spcBef>
              <a:spcAft>
                <a:spcPts val="0"/>
              </a:spcAft>
              <a:buClr>
                <a:schemeClr val="dk1"/>
              </a:buClr>
              <a:buSzPts val="1600"/>
              <a:buFont typeface="Poppins"/>
              <a:buAutoNum type="arabicPeriod"/>
            </a:pPr>
            <a:r>
              <a:rPr i="1" lang="en-US" sz="1600">
                <a:solidFill>
                  <a:schemeClr val="dk1"/>
                </a:solidFill>
                <a:latin typeface="Poppins"/>
                <a:ea typeface="Poppins"/>
                <a:cs typeface="Poppins"/>
                <a:sym typeface="Poppins"/>
              </a:rPr>
              <a:t>Customer churn</a:t>
            </a:r>
            <a:r>
              <a:rPr lang="en-US" sz="1600">
                <a:solidFill>
                  <a:schemeClr val="dk1"/>
                </a:solidFill>
                <a:latin typeface="Poppins"/>
                <a:ea typeface="Poppins"/>
                <a:cs typeface="Poppins"/>
                <a:sym typeface="Poppins"/>
              </a:rPr>
              <a:t> dengan </a:t>
            </a:r>
            <a:r>
              <a:rPr i="1" lang="en-US" sz="1600">
                <a:solidFill>
                  <a:schemeClr val="dk1"/>
                </a:solidFill>
                <a:latin typeface="Poppins"/>
                <a:ea typeface="Poppins"/>
                <a:cs typeface="Poppins"/>
                <a:sym typeface="Poppins"/>
              </a:rPr>
              <a:t>tenure in month</a:t>
            </a:r>
            <a:r>
              <a:rPr lang="en-US" sz="1600">
                <a:solidFill>
                  <a:schemeClr val="dk1"/>
                </a:solidFill>
                <a:latin typeface="Poppins"/>
                <a:ea typeface="Poppins"/>
                <a:cs typeface="Poppins"/>
                <a:sym typeface="Poppins"/>
              </a:rPr>
              <a:t> yang rendah </a:t>
            </a:r>
            <a:r>
              <a:rPr lang="en-US" sz="1600">
                <a:solidFill>
                  <a:schemeClr val="dk1"/>
                </a:solidFill>
                <a:highlight>
                  <a:srgbClr val="FFFFFF"/>
                </a:highlight>
                <a:latin typeface="Poppins"/>
                <a:ea typeface="Poppins"/>
                <a:cs typeface="Poppins"/>
                <a:sym typeface="Poppins"/>
              </a:rPr>
              <a:t>memiliki kecenderungan </a:t>
            </a:r>
            <a:r>
              <a:rPr i="1" lang="en-US" sz="1600">
                <a:solidFill>
                  <a:schemeClr val="dk1"/>
                </a:solidFill>
                <a:highlight>
                  <a:srgbClr val="FFFFFF"/>
                </a:highlight>
                <a:latin typeface="Poppins"/>
                <a:ea typeface="Poppins"/>
                <a:cs typeface="Poppins"/>
                <a:sym typeface="Poppins"/>
              </a:rPr>
              <a:t>churn</a:t>
            </a:r>
            <a:r>
              <a:rPr lang="en-US" sz="1600">
                <a:solidFill>
                  <a:schemeClr val="dk1"/>
                </a:solidFill>
                <a:highlight>
                  <a:srgbClr val="FFFFFF"/>
                </a:highlight>
                <a:latin typeface="Poppins"/>
                <a:ea typeface="Poppins"/>
                <a:cs typeface="Poppins"/>
                <a:sym typeface="Poppins"/>
              </a:rPr>
              <a:t> lebih tinggi dibandingkan </a:t>
            </a:r>
            <a:r>
              <a:rPr i="1" lang="en-US" sz="1600">
                <a:solidFill>
                  <a:schemeClr val="dk1"/>
                </a:solidFill>
                <a:highlight>
                  <a:srgbClr val="FFFFFF"/>
                </a:highlight>
                <a:latin typeface="Poppins"/>
                <a:ea typeface="Poppins"/>
                <a:cs typeface="Poppins"/>
                <a:sym typeface="Poppins"/>
              </a:rPr>
              <a:t>customer</a:t>
            </a:r>
            <a:r>
              <a:rPr lang="en-US" sz="1600">
                <a:solidFill>
                  <a:schemeClr val="dk1"/>
                </a:solidFill>
                <a:highlight>
                  <a:srgbClr val="FFFFFF"/>
                </a:highlight>
                <a:latin typeface="Poppins"/>
                <a:ea typeface="Poppins"/>
                <a:cs typeface="Poppins"/>
                <a:sym typeface="Poppins"/>
              </a:rPr>
              <a:t> dengan </a:t>
            </a:r>
            <a:r>
              <a:rPr i="1" lang="en-US" sz="1600">
                <a:solidFill>
                  <a:schemeClr val="dk1"/>
                </a:solidFill>
                <a:highlight>
                  <a:srgbClr val="FFFFFF"/>
                </a:highlight>
                <a:latin typeface="Poppins"/>
                <a:ea typeface="Poppins"/>
                <a:cs typeface="Poppins"/>
                <a:sym typeface="Poppins"/>
              </a:rPr>
              <a:t>tenure</a:t>
            </a:r>
            <a:r>
              <a:rPr lang="en-US" sz="1600">
                <a:solidFill>
                  <a:schemeClr val="dk1"/>
                </a:solidFill>
                <a:highlight>
                  <a:srgbClr val="FFFFFF"/>
                </a:highlight>
                <a:latin typeface="Poppins"/>
                <a:ea typeface="Poppins"/>
                <a:cs typeface="Poppins"/>
                <a:sym typeface="Poppins"/>
              </a:rPr>
              <a:t> yang tinggi.</a:t>
            </a:r>
            <a:endParaRPr i="1" sz="1600">
              <a:solidFill>
                <a:schemeClr val="dk1"/>
              </a:solidFill>
              <a:latin typeface="Poppins"/>
              <a:ea typeface="Poppins"/>
              <a:cs typeface="Poppins"/>
              <a:sym typeface="Poppins"/>
            </a:endParaRPr>
          </a:p>
          <a:p>
            <a:pPr indent="-330200" lvl="0" marL="457200" rtl="0" algn="just">
              <a:lnSpc>
                <a:spcPct val="115000"/>
              </a:lnSpc>
              <a:spcBef>
                <a:spcPts val="0"/>
              </a:spcBef>
              <a:spcAft>
                <a:spcPts val="0"/>
              </a:spcAft>
              <a:buClr>
                <a:schemeClr val="dk1"/>
              </a:buClr>
              <a:buSzPts val="1600"/>
              <a:buFont typeface="Poppins"/>
              <a:buAutoNum type="arabicPeriod"/>
            </a:pPr>
            <a:r>
              <a:rPr lang="en-US" sz="1600">
                <a:solidFill>
                  <a:schemeClr val="dk1"/>
                </a:solidFill>
                <a:latin typeface="Poppins"/>
                <a:ea typeface="Poppins"/>
                <a:cs typeface="Poppins"/>
                <a:sym typeface="Poppins"/>
              </a:rPr>
              <a:t>Tingkat </a:t>
            </a:r>
            <a:r>
              <a:rPr i="1" lang="en-US" sz="1600">
                <a:solidFill>
                  <a:schemeClr val="dk1"/>
                </a:solidFill>
                <a:latin typeface="Poppins"/>
                <a:ea typeface="Poppins"/>
                <a:cs typeface="Poppins"/>
                <a:sym typeface="Poppins"/>
              </a:rPr>
              <a:t>monthly charge</a:t>
            </a:r>
            <a:r>
              <a:rPr lang="en-US" sz="1600">
                <a:solidFill>
                  <a:schemeClr val="dk1"/>
                </a:solidFill>
                <a:latin typeface="Poppins"/>
                <a:ea typeface="Poppins"/>
                <a:cs typeface="Poppins"/>
                <a:sym typeface="Poppins"/>
              </a:rPr>
              <a:t> yang rendah mempengaruhi kecenderungan </a:t>
            </a:r>
            <a:r>
              <a:rPr i="1" lang="en-US" sz="1600">
                <a:solidFill>
                  <a:schemeClr val="dk1"/>
                </a:solidFill>
                <a:latin typeface="Poppins"/>
                <a:ea typeface="Poppins"/>
                <a:cs typeface="Poppins"/>
                <a:sym typeface="Poppins"/>
              </a:rPr>
              <a:t>customer churn.</a:t>
            </a:r>
            <a:endParaRPr i="1" sz="1600">
              <a:solidFill>
                <a:schemeClr val="dk1"/>
              </a:solidFill>
              <a:latin typeface="Poppins"/>
              <a:ea typeface="Poppins"/>
              <a:cs typeface="Poppins"/>
              <a:sym typeface="Poppins"/>
            </a:endParaRPr>
          </a:p>
          <a:p>
            <a:pPr indent="-330200" lvl="0" marL="457200" rtl="0" algn="just">
              <a:lnSpc>
                <a:spcPct val="115000"/>
              </a:lnSpc>
              <a:spcBef>
                <a:spcPts val="0"/>
              </a:spcBef>
              <a:spcAft>
                <a:spcPts val="0"/>
              </a:spcAft>
              <a:buClr>
                <a:schemeClr val="dk1"/>
              </a:buClr>
              <a:buSzPts val="1600"/>
              <a:buFont typeface="Poppins"/>
              <a:buAutoNum type="arabicPeriod"/>
            </a:pPr>
            <a:r>
              <a:rPr lang="en-US" sz="1600">
                <a:solidFill>
                  <a:schemeClr val="dk1"/>
                </a:solidFill>
                <a:latin typeface="Poppins"/>
                <a:ea typeface="Poppins"/>
                <a:cs typeface="Poppins"/>
                <a:sym typeface="Poppins"/>
              </a:rPr>
              <a:t>Pemilihan </a:t>
            </a:r>
            <a:r>
              <a:rPr i="1" lang="en-US" sz="1600">
                <a:solidFill>
                  <a:schemeClr val="dk1"/>
                </a:solidFill>
                <a:latin typeface="Poppins"/>
                <a:ea typeface="Poppins"/>
                <a:cs typeface="Poppins"/>
                <a:sym typeface="Poppins"/>
              </a:rPr>
              <a:t>contract </a:t>
            </a:r>
            <a:r>
              <a:rPr lang="en-US" sz="1600">
                <a:solidFill>
                  <a:schemeClr val="dk1"/>
                </a:solidFill>
                <a:highlight>
                  <a:srgbClr val="FFFFFF"/>
                </a:highlight>
                <a:latin typeface="Poppins"/>
                <a:ea typeface="Poppins"/>
                <a:cs typeface="Poppins"/>
                <a:sym typeface="Poppins"/>
              </a:rPr>
              <a:t>langganan </a:t>
            </a:r>
            <a:r>
              <a:rPr i="1" lang="en-US" sz="1600">
                <a:solidFill>
                  <a:schemeClr val="dk1"/>
                </a:solidFill>
                <a:highlight>
                  <a:srgbClr val="FFFFFF"/>
                </a:highlight>
                <a:latin typeface="Poppins"/>
                <a:ea typeface="Poppins"/>
                <a:cs typeface="Poppins"/>
                <a:sym typeface="Poppins"/>
              </a:rPr>
              <a:t>customer</a:t>
            </a:r>
            <a:r>
              <a:rPr lang="en-US" sz="1600">
                <a:solidFill>
                  <a:schemeClr val="dk1"/>
                </a:solidFill>
                <a:highlight>
                  <a:srgbClr val="FFFFFF"/>
                </a:highlight>
                <a:latin typeface="Poppins"/>
                <a:ea typeface="Poppins"/>
                <a:cs typeface="Poppins"/>
                <a:sym typeface="Poppins"/>
              </a:rPr>
              <a:t> diawal </a:t>
            </a:r>
            <a:r>
              <a:rPr lang="en-US" sz="1600">
                <a:solidFill>
                  <a:schemeClr val="dk1"/>
                </a:solidFill>
                <a:latin typeface="Poppins"/>
                <a:ea typeface="Poppins"/>
                <a:cs typeface="Poppins"/>
                <a:sym typeface="Poppins"/>
              </a:rPr>
              <a:t>mempengaruhi tingkat </a:t>
            </a:r>
            <a:r>
              <a:rPr i="1" lang="en-US" sz="1600">
                <a:solidFill>
                  <a:schemeClr val="dk1"/>
                </a:solidFill>
                <a:latin typeface="Poppins"/>
                <a:ea typeface="Poppins"/>
                <a:cs typeface="Poppins"/>
                <a:sym typeface="Poppins"/>
              </a:rPr>
              <a:t>churn.</a:t>
            </a:r>
            <a:endParaRPr i="1" sz="1600">
              <a:solidFill>
                <a:schemeClr val="dk1"/>
              </a:solidFill>
              <a:latin typeface="Poppins"/>
              <a:ea typeface="Poppins"/>
              <a:cs typeface="Poppins"/>
              <a:sym typeface="Poppins"/>
            </a:endParaRPr>
          </a:p>
        </p:txBody>
      </p:sp>
      <p:sp>
        <p:nvSpPr>
          <p:cNvPr id="201" name="Google Shape;201;g18f1e11da0b_0_25"/>
          <p:cNvSpPr/>
          <p:nvPr/>
        </p:nvSpPr>
        <p:spPr>
          <a:xfrm>
            <a:off x="316550" y="1773450"/>
            <a:ext cx="5316900" cy="1542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8f1e11da0b_0_25"/>
          <p:cNvSpPr/>
          <p:nvPr/>
        </p:nvSpPr>
        <p:spPr>
          <a:xfrm>
            <a:off x="6045675" y="1803150"/>
            <a:ext cx="5197200" cy="3573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pSp>
        <p:nvGrpSpPr>
          <p:cNvPr id="207" name="Google Shape;207;g18f1e11da0b_0_67"/>
          <p:cNvGrpSpPr/>
          <p:nvPr/>
        </p:nvGrpSpPr>
        <p:grpSpPr>
          <a:xfrm>
            <a:off x="24752" y="5272057"/>
            <a:ext cx="1586174" cy="1586172"/>
            <a:chOff x="992038" y="1647645"/>
            <a:chExt cx="1561502" cy="1561500"/>
          </a:xfrm>
        </p:grpSpPr>
        <p:sp>
          <p:nvSpPr>
            <p:cNvPr id="208" name="Google Shape;208;g18f1e11da0b_0_67"/>
            <p:cNvSpPr/>
            <p:nvPr/>
          </p:nvSpPr>
          <p:spPr>
            <a:xfrm>
              <a:off x="992038" y="1647645"/>
              <a:ext cx="1561500" cy="1561500"/>
            </a:xfrm>
            <a:prstGeom prst="ellipse">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9" name="Google Shape;209;g18f1e11da0b_0_67"/>
            <p:cNvSpPr/>
            <p:nvPr/>
          </p:nvSpPr>
          <p:spPr>
            <a:xfrm>
              <a:off x="992040" y="2428336"/>
              <a:ext cx="1561500" cy="780600"/>
            </a:xfrm>
            <a:prstGeom prst="rect">
              <a:avLst/>
            </a:prstGeom>
            <a:solidFill>
              <a:srgbClr val="35B3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0" name="Google Shape;210;g18f1e11da0b_0_67"/>
          <p:cNvSpPr txBox="1"/>
          <p:nvPr/>
        </p:nvSpPr>
        <p:spPr>
          <a:xfrm>
            <a:off x="1813501" y="798275"/>
            <a:ext cx="8565000" cy="554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US" sz="3000">
                <a:solidFill>
                  <a:schemeClr val="dk1"/>
                </a:solidFill>
                <a:latin typeface="Poppins"/>
                <a:ea typeface="Poppins"/>
                <a:cs typeface="Poppins"/>
                <a:sym typeface="Poppins"/>
              </a:rPr>
              <a:t>DATA</a:t>
            </a:r>
            <a:r>
              <a:rPr b="1" lang="en-US" sz="3000">
                <a:solidFill>
                  <a:schemeClr val="dk1"/>
                </a:solidFill>
                <a:latin typeface="Poppins"/>
                <a:ea typeface="Poppins"/>
                <a:cs typeface="Poppins"/>
                <a:sym typeface="Poppins"/>
              </a:rPr>
              <a:t> UNDERSTANDING</a:t>
            </a:r>
            <a:endParaRPr b="1" i="0" sz="3000" u="none" cap="none" strike="noStrike">
              <a:solidFill>
                <a:srgbClr val="262626"/>
              </a:solidFill>
              <a:latin typeface="Poppins"/>
              <a:ea typeface="Poppins"/>
              <a:cs typeface="Poppins"/>
              <a:sym typeface="Poppins"/>
            </a:endParaRPr>
          </a:p>
        </p:txBody>
      </p:sp>
      <p:sp>
        <p:nvSpPr>
          <p:cNvPr id="211" name="Google Shape;211;g18f1e11da0b_0_67"/>
          <p:cNvSpPr txBox="1"/>
          <p:nvPr/>
        </p:nvSpPr>
        <p:spPr>
          <a:xfrm>
            <a:off x="1506300" y="1461275"/>
            <a:ext cx="9179400" cy="956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Poppins"/>
                <a:ea typeface="Poppins"/>
                <a:cs typeface="Poppins"/>
                <a:sym typeface="Poppins"/>
              </a:rPr>
              <a:t>Tim Ilmu Data diberi kumpulan data dengan sampel acak 7.043 </a:t>
            </a:r>
            <a:r>
              <a:rPr i="1" lang="en-US" sz="1700">
                <a:solidFill>
                  <a:schemeClr val="dk1"/>
                </a:solidFill>
                <a:latin typeface="Poppins"/>
                <a:ea typeface="Poppins"/>
                <a:cs typeface="Poppins"/>
                <a:sym typeface="Poppins"/>
              </a:rPr>
              <a:t>customer</a:t>
            </a:r>
            <a:r>
              <a:rPr lang="en-US" sz="1700">
                <a:solidFill>
                  <a:schemeClr val="dk1"/>
                </a:solidFill>
                <a:latin typeface="Poppins"/>
                <a:ea typeface="Poppins"/>
                <a:cs typeface="Poppins"/>
                <a:sym typeface="Poppins"/>
              </a:rPr>
              <a:t> yang dapat membantu mencapai tugas ini. Menggunakan dataset </a:t>
            </a:r>
            <a:r>
              <a:rPr i="1" lang="en-US" sz="1700">
                <a:solidFill>
                  <a:schemeClr val="dk1"/>
                </a:solidFill>
                <a:latin typeface="Poppins"/>
                <a:ea typeface="Poppins"/>
                <a:cs typeface="Poppins"/>
                <a:sym typeface="Poppins"/>
              </a:rPr>
              <a:t>telco_churn_data.</a:t>
            </a:r>
            <a:r>
              <a:rPr lang="en-US" sz="1700">
                <a:solidFill>
                  <a:schemeClr val="dk1"/>
                </a:solidFill>
                <a:latin typeface="Poppins"/>
                <a:ea typeface="Poppins"/>
                <a:cs typeface="Poppins"/>
                <a:sym typeface="Poppins"/>
              </a:rPr>
              <a:t> Data juga berisi mengenai demografi </a:t>
            </a:r>
            <a:r>
              <a:rPr i="1" lang="en-US" sz="1700">
                <a:solidFill>
                  <a:schemeClr val="dk1"/>
                </a:solidFill>
                <a:latin typeface="Poppins"/>
                <a:ea typeface="Poppins"/>
                <a:cs typeface="Poppins"/>
                <a:sym typeface="Poppins"/>
              </a:rPr>
              <a:t>customer.</a:t>
            </a:r>
            <a:endParaRPr i="1" sz="1700">
              <a:solidFill>
                <a:srgbClr val="262626"/>
              </a:solidFill>
              <a:latin typeface="Poppins"/>
              <a:ea typeface="Poppins"/>
              <a:cs typeface="Poppins"/>
              <a:sym typeface="Poppins"/>
            </a:endParaRPr>
          </a:p>
        </p:txBody>
      </p:sp>
      <p:grpSp>
        <p:nvGrpSpPr>
          <p:cNvPr id="212" name="Google Shape;212;g18f1e11da0b_0_67"/>
          <p:cNvGrpSpPr/>
          <p:nvPr/>
        </p:nvGrpSpPr>
        <p:grpSpPr>
          <a:xfrm rot="10800000">
            <a:off x="10761879" y="-63"/>
            <a:ext cx="1017943" cy="1352426"/>
            <a:chOff x="992038" y="1647645"/>
            <a:chExt cx="1561501" cy="2074591"/>
          </a:xfrm>
        </p:grpSpPr>
        <p:sp>
          <p:nvSpPr>
            <p:cNvPr id="213" name="Google Shape;213;g18f1e11da0b_0_67"/>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g18f1e11da0b_0_67"/>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15" name="Google Shape;215;g18f1e11da0b_0_67"/>
          <p:cNvGrpSpPr/>
          <p:nvPr/>
        </p:nvGrpSpPr>
        <p:grpSpPr>
          <a:xfrm>
            <a:off x="7133070" y="6231374"/>
            <a:ext cx="4962970" cy="460800"/>
            <a:chOff x="1046575" y="142239"/>
            <a:chExt cx="4962970" cy="460800"/>
          </a:xfrm>
        </p:grpSpPr>
        <p:sp>
          <p:nvSpPr>
            <p:cNvPr id="216" name="Google Shape;216;g18f1e11da0b_0_67"/>
            <p:cNvSpPr/>
            <p:nvPr/>
          </p:nvSpPr>
          <p:spPr>
            <a:xfrm>
              <a:off x="552694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7" name="Google Shape;217;g18f1e11da0b_0_67"/>
            <p:cNvSpPr/>
            <p:nvPr/>
          </p:nvSpPr>
          <p:spPr>
            <a:xfrm>
              <a:off x="1046575"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 name="Google Shape;218;g18f1e11da0b_0_67"/>
            <p:cNvSpPr/>
            <p:nvPr/>
          </p:nvSpPr>
          <p:spPr>
            <a:xfrm>
              <a:off x="1381760" y="142239"/>
              <a:ext cx="3810000" cy="460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262626"/>
                  </a:solidFill>
                  <a:latin typeface="Poppins"/>
                  <a:ea typeface="Poppins"/>
                  <a:cs typeface="Poppins"/>
                  <a:sym typeface="Poppins"/>
                </a:rPr>
                <a:t>SIB Data Analytics</a:t>
              </a:r>
              <a:endParaRPr b="0" i="0" sz="1800" u="none" cap="none" strike="noStrike">
                <a:solidFill>
                  <a:srgbClr val="262626"/>
                </a:solidFill>
                <a:latin typeface="Poppins"/>
                <a:ea typeface="Poppins"/>
                <a:cs typeface="Poppins"/>
                <a:sym typeface="Poppins"/>
              </a:endParaRPr>
            </a:p>
          </p:txBody>
        </p:sp>
        <p:sp>
          <p:nvSpPr>
            <p:cNvPr id="219" name="Google Shape;219;g18f1e11da0b_0_67"/>
            <p:cNvSpPr/>
            <p:nvPr/>
          </p:nvSpPr>
          <p:spPr>
            <a:xfrm>
              <a:off x="5058768" y="142239"/>
              <a:ext cx="482600" cy="460772"/>
            </a:xfrm>
            <a:prstGeom prst="flowChartInputOutpu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20" name="Google Shape;220;g18f1e11da0b_0_67"/>
          <p:cNvSpPr txBox="1"/>
          <p:nvPr/>
        </p:nvSpPr>
        <p:spPr>
          <a:xfrm>
            <a:off x="2427900" y="3006388"/>
            <a:ext cx="7336200" cy="1048200"/>
          </a:xfrm>
          <a:prstGeom prst="rect">
            <a:avLst/>
          </a:prstGeom>
          <a:noFill/>
          <a:ln>
            <a:noFill/>
          </a:ln>
        </p:spPr>
        <p:txBody>
          <a:bodyPr anchorCtr="0" anchor="t" bIns="91425" lIns="91425" spcFirstLastPara="1" rIns="91425" wrap="square" tIns="91425">
            <a:spAutoFit/>
          </a:bodyPr>
          <a:lstStyle/>
          <a:p>
            <a:pPr indent="-336550" lvl="0" marL="457200" rtl="0" algn="just">
              <a:lnSpc>
                <a:spcPct val="115000"/>
              </a:lnSpc>
              <a:spcBef>
                <a:spcPts val="0"/>
              </a:spcBef>
              <a:spcAft>
                <a:spcPts val="0"/>
              </a:spcAft>
              <a:buClr>
                <a:schemeClr val="dk1"/>
              </a:buClr>
              <a:buSzPts val="1700"/>
              <a:buFont typeface="Poppins"/>
              <a:buChar char="●"/>
            </a:pPr>
            <a:r>
              <a:rPr lang="en-US" sz="1700">
                <a:solidFill>
                  <a:schemeClr val="dk1"/>
                </a:solidFill>
                <a:latin typeface="Poppins"/>
                <a:ea typeface="Poppins"/>
                <a:cs typeface="Poppins"/>
                <a:sym typeface="Poppins"/>
              </a:rPr>
              <a:t>Total pelanggan = 7.043</a:t>
            </a:r>
            <a:endParaRPr sz="1700">
              <a:solidFill>
                <a:schemeClr val="dk1"/>
              </a:solidFill>
              <a:latin typeface="Poppins"/>
              <a:ea typeface="Poppins"/>
              <a:cs typeface="Poppins"/>
              <a:sym typeface="Poppins"/>
            </a:endParaRPr>
          </a:p>
          <a:p>
            <a:pPr indent="-336550" lvl="0" marL="457200" rtl="0" algn="just">
              <a:lnSpc>
                <a:spcPct val="115000"/>
              </a:lnSpc>
              <a:spcBef>
                <a:spcPts val="0"/>
              </a:spcBef>
              <a:spcAft>
                <a:spcPts val="0"/>
              </a:spcAft>
              <a:buClr>
                <a:schemeClr val="dk1"/>
              </a:buClr>
              <a:buSzPts val="1700"/>
              <a:buFont typeface="Poppins"/>
              <a:buChar char="●"/>
            </a:pPr>
            <a:r>
              <a:rPr i="1" lang="en-US" sz="1700">
                <a:solidFill>
                  <a:schemeClr val="dk1"/>
                </a:solidFill>
                <a:latin typeface="Poppins"/>
                <a:ea typeface="Poppins"/>
                <a:cs typeface="Poppins"/>
                <a:sym typeface="Poppins"/>
              </a:rPr>
              <a:t>Customer churn</a:t>
            </a:r>
            <a:r>
              <a:rPr lang="en-US" sz="1700">
                <a:solidFill>
                  <a:schemeClr val="dk1"/>
                </a:solidFill>
                <a:latin typeface="Poppins"/>
                <a:ea typeface="Poppins"/>
                <a:cs typeface="Poppins"/>
                <a:sym typeface="Poppins"/>
              </a:rPr>
              <a:t> = 57% , 7043 x 57% = 4.014,51</a:t>
            </a:r>
            <a:endParaRPr sz="1700">
              <a:solidFill>
                <a:schemeClr val="dk1"/>
              </a:solidFill>
              <a:latin typeface="Poppins"/>
              <a:ea typeface="Poppins"/>
              <a:cs typeface="Poppins"/>
              <a:sym typeface="Poppins"/>
            </a:endParaRPr>
          </a:p>
          <a:p>
            <a:pPr indent="-336550" lvl="0" marL="457200" rtl="0" algn="just">
              <a:lnSpc>
                <a:spcPct val="115000"/>
              </a:lnSpc>
              <a:spcBef>
                <a:spcPts val="0"/>
              </a:spcBef>
              <a:spcAft>
                <a:spcPts val="0"/>
              </a:spcAft>
              <a:buClr>
                <a:schemeClr val="dk1"/>
              </a:buClr>
              <a:buSzPts val="1700"/>
              <a:buFont typeface="Poppins"/>
              <a:buChar char="●"/>
            </a:pPr>
            <a:r>
              <a:rPr lang="en-US" sz="1700">
                <a:solidFill>
                  <a:schemeClr val="dk1"/>
                </a:solidFill>
                <a:latin typeface="Poppins"/>
                <a:ea typeface="Poppins"/>
                <a:cs typeface="Poppins"/>
                <a:sym typeface="Poppins"/>
              </a:rPr>
              <a:t>Pelanggan yang bertahan = 43% , 7043 x 43% = 3.028,49</a:t>
            </a:r>
            <a:endParaRPr sz="1700">
              <a:solidFill>
                <a:schemeClr val="dk1"/>
              </a:solidFill>
              <a:latin typeface="Poppins"/>
              <a:ea typeface="Poppins"/>
              <a:cs typeface="Poppins"/>
              <a:sym typeface="Poppins"/>
            </a:endParaRPr>
          </a:p>
        </p:txBody>
      </p:sp>
      <p:sp>
        <p:nvSpPr>
          <p:cNvPr id="221" name="Google Shape;221;g18f1e11da0b_0_67"/>
          <p:cNvSpPr/>
          <p:nvPr/>
        </p:nvSpPr>
        <p:spPr>
          <a:xfrm>
            <a:off x="2347750" y="2988147"/>
            <a:ext cx="6889800" cy="114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22" name="Google Shape;222;g18f1e11da0b_0_67"/>
          <p:cNvGraphicFramePr/>
          <p:nvPr/>
        </p:nvGraphicFramePr>
        <p:xfrm>
          <a:off x="2456600" y="4810125"/>
          <a:ext cx="3000000" cy="3000000"/>
        </p:xfrm>
        <a:graphic>
          <a:graphicData uri="http://schemas.openxmlformats.org/drawingml/2006/table">
            <a:tbl>
              <a:tblPr>
                <a:noFill/>
                <a:tableStyleId>{A6A553ED-74EC-421C-B0F9-8967C1282254}</a:tableStyleId>
              </a:tblPr>
              <a:tblGrid>
                <a:gridCol w="2219400"/>
                <a:gridCol w="2219400"/>
              </a:tblGrid>
              <a:tr h="381675">
                <a:tc>
                  <a:txBody>
                    <a:bodyPr/>
                    <a:lstStyle/>
                    <a:p>
                      <a:pPr indent="0" lvl="0" marL="0" rtl="0" algn="ctr">
                        <a:spcBef>
                          <a:spcPts val="0"/>
                        </a:spcBef>
                        <a:spcAft>
                          <a:spcPts val="0"/>
                        </a:spcAft>
                        <a:buNone/>
                      </a:pPr>
                      <a:r>
                        <a:rPr b="1" lang="en-US" sz="1600">
                          <a:latin typeface="Poppins"/>
                          <a:ea typeface="Poppins"/>
                          <a:cs typeface="Poppins"/>
                          <a:sym typeface="Poppins"/>
                        </a:rPr>
                        <a:t>Jenis Kolom</a:t>
                      </a:r>
                      <a:endParaRPr b="1" sz="1600">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b="1" lang="en-US" sz="1600">
                          <a:latin typeface="Poppins"/>
                          <a:ea typeface="Poppins"/>
                          <a:cs typeface="Poppins"/>
                          <a:sym typeface="Poppins"/>
                        </a:rPr>
                        <a:t>Jumlah</a:t>
                      </a:r>
                      <a:endParaRPr b="1" sz="1600">
                        <a:latin typeface="Poppins"/>
                        <a:ea typeface="Poppins"/>
                        <a:cs typeface="Poppins"/>
                        <a:sym typeface="Poppins"/>
                      </a:endParaRPr>
                    </a:p>
                  </a:txBody>
                  <a:tcPr marT="91425" marB="91425" marR="91425" marL="91425"/>
                </a:tc>
              </a:tr>
              <a:tr h="396200">
                <a:tc>
                  <a:txBody>
                    <a:bodyPr/>
                    <a:lstStyle/>
                    <a:p>
                      <a:pPr indent="0" lvl="0" marL="0" rtl="0" algn="ctr">
                        <a:spcBef>
                          <a:spcPts val="0"/>
                        </a:spcBef>
                        <a:spcAft>
                          <a:spcPts val="0"/>
                        </a:spcAft>
                        <a:buNone/>
                      </a:pPr>
                      <a:r>
                        <a:rPr lang="en-US" sz="1600"/>
                        <a:t>Integer</a:t>
                      </a:r>
                      <a:endParaRPr sz="1600"/>
                    </a:p>
                  </a:txBody>
                  <a:tcPr marT="91425" marB="91425" marR="91425" marL="91425"/>
                </a:tc>
                <a:tc>
                  <a:txBody>
                    <a:bodyPr/>
                    <a:lstStyle/>
                    <a:p>
                      <a:pPr indent="0" lvl="0" marL="0" rtl="0" algn="ctr">
                        <a:spcBef>
                          <a:spcPts val="0"/>
                        </a:spcBef>
                        <a:spcAft>
                          <a:spcPts val="0"/>
                        </a:spcAft>
                        <a:buNone/>
                      </a:pPr>
                      <a:r>
                        <a:rPr lang="en-US" sz="1600"/>
                        <a:t>20</a:t>
                      </a:r>
                      <a:endParaRPr sz="1600"/>
                    </a:p>
                  </a:txBody>
                  <a:tcPr marT="91425" marB="91425" marR="91425" marL="91425"/>
                </a:tc>
              </a:tr>
              <a:tr h="396200">
                <a:tc>
                  <a:txBody>
                    <a:bodyPr/>
                    <a:lstStyle/>
                    <a:p>
                      <a:pPr indent="0" lvl="0" marL="0" rtl="0" algn="ctr">
                        <a:spcBef>
                          <a:spcPts val="0"/>
                        </a:spcBef>
                        <a:spcAft>
                          <a:spcPts val="0"/>
                        </a:spcAft>
                        <a:buNone/>
                      </a:pPr>
                      <a:r>
                        <a:rPr lang="en-US" sz="1600"/>
                        <a:t>String</a:t>
                      </a:r>
                      <a:endParaRPr sz="1600"/>
                    </a:p>
                  </a:txBody>
                  <a:tcPr marT="91425" marB="91425" marR="91425" marL="91425"/>
                </a:tc>
                <a:tc>
                  <a:txBody>
                    <a:bodyPr/>
                    <a:lstStyle/>
                    <a:p>
                      <a:pPr indent="0" lvl="0" marL="0" rtl="0" algn="ctr">
                        <a:spcBef>
                          <a:spcPts val="0"/>
                        </a:spcBef>
                        <a:spcAft>
                          <a:spcPts val="0"/>
                        </a:spcAft>
                        <a:buNone/>
                      </a:pPr>
                      <a:r>
                        <a:rPr lang="en-US" sz="1600"/>
                        <a:t>26</a:t>
                      </a:r>
                      <a:endParaRPr sz="1600"/>
                    </a:p>
                  </a:txBody>
                  <a:tcPr marT="91425" marB="91425" marR="91425" marL="91425"/>
                </a:tc>
              </a:tr>
            </a:tbl>
          </a:graphicData>
        </a:graphic>
      </p:graphicFrame>
      <p:sp>
        <p:nvSpPr>
          <p:cNvPr id="223" name="Google Shape;223;g18f1e11da0b_0_67"/>
          <p:cNvSpPr txBox="1"/>
          <p:nvPr/>
        </p:nvSpPr>
        <p:spPr>
          <a:xfrm>
            <a:off x="7346475" y="4733925"/>
            <a:ext cx="353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Poppins"/>
                <a:ea typeface="Poppins"/>
                <a:cs typeface="Poppins"/>
                <a:sym typeface="Poppins"/>
              </a:rPr>
              <a:t>Total Kolom = 46</a:t>
            </a:r>
            <a:endParaRPr sz="1700">
              <a:latin typeface="Poppins"/>
              <a:ea typeface="Poppins"/>
              <a:cs typeface="Poppins"/>
              <a:sym typeface="Poppins"/>
            </a:endParaRPr>
          </a:p>
        </p:txBody>
      </p:sp>
      <p:sp>
        <p:nvSpPr>
          <p:cNvPr id="224" name="Google Shape;224;g18f1e11da0b_0_67"/>
          <p:cNvSpPr txBox="1"/>
          <p:nvPr/>
        </p:nvSpPr>
        <p:spPr>
          <a:xfrm>
            <a:off x="1506300" y="4361413"/>
            <a:ext cx="4660200" cy="338700"/>
          </a:xfrm>
          <a:prstGeom prst="rect">
            <a:avLst/>
          </a:prstGeom>
          <a:noFill/>
          <a:ln>
            <a:noFill/>
          </a:ln>
        </p:spPr>
        <p:txBody>
          <a:bodyPr anchorCtr="0" anchor="t" bIns="45700" lIns="91425" spcFirstLastPara="1" rIns="91425" wrap="square" tIns="45700">
            <a:spAutoFit/>
          </a:bodyPr>
          <a:lstStyle/>
          <a:p>
            <a:pPr indent="-330200" lvl="0" marL="457200" rtl="0" algn="just">
              <a:lnSpc>
                <a:spcPct val="115000"/>
              </a:lnSpc>
              <a:spcBef>
                <a:spcPts val="0"/>
              </a:spcBef>
              <a:spcAft>
                <a:spcPts val="0"/>
              </a:spcAft>
              <a:buClr>
                <a:schemeClr val="dk1"/>
              </a:buClr>
              <a:buSzPts val="1600"/>
              <a:buFont typeface="Poppins"/>
              <a:buChar char="●"/>
            </a:pPr>
            <a:r>
              <a:rPr b="1" lang="en-US" sz="1600">
                <a:solidFill>
                  <a:schemeClr val="dk1"/>
                </a:solidFill>
                <a:latin typeface="Poppins"/>
                <a:ea typeface="Poppins"/>
                <a:cs typeface="Poppins"/>
                <a:sym typeface="Poppins"/>
              </a:rPr>
              <a:t>Data </a:t>
            </a:r>
            <a:r>
              <a:rPr b="1" i="1" lang="en-US" sz="1600">
                <a:solidFill>
                  <a:schemeClr val="dk1"/>
                </a:solidFill>
                <a:latin typeface="Poppins"/>
                <a:ea typeface="Poppins"/>
                <a:cs typeface="Poppins"/>
                <a:sym typeface="Poppins"/>
              </a:rPr>
              <a:t>Dictionary</a:t>
            </a:r>
            <a:endParaRPr b="1" i="0" sz="1600" u="none" cap="none" strike="noStrike">
              <a:solidFill>
                <a:srgbClr val="262626"/>
              </a:solidFill>
              <a:latin typeface="Poppins"/>
              <a:ea typeface="Poppins"/>
              <a:cs typeface="Poppins"/>
              <a:sym typeface="Poppins"/>
            </a:endParaRPr>
          </a:p>
        </p:txBody>
      </p:sp>
      <p:sp>
        <p:nvSpPr>
          <p:cNvPr id="225" name="Google Shape;225;g18f1e11da0b_0_67"/>
          <p:cNvSpPr txBox="1"/>
          <p:nvPr/>
        </p:nvSpPr>
        <p:spPr>
          <a:xfrm>
            <a:off x="1610925" y="2573238"/>
            <a:ext cx="4660200" cy="338700"/>
          </a:xfrm>
          <a:prstGeom prst="rect">
            <a:avLst/>
          </a:prstGeom>
          <a:noFill/>
          <a:ln>
            <a:noFill/>
          </a:ln>
        </p:spPr>
        <p:txBody>
          <a:bodyPr anchorCtr="0" anchor="t" bIns="45700" lIns="91425" spcFirstLastPara="1" rIns="91425" wrap="square" tIns="45700">
            <a:spAutoFit/>
          </a:bodyPr>
          <a:lstStyle/>
          <a:p>
            <a:pPr indent="-330200" lvl="0" marL="457200" rtl="0" algn="just">
              <a:lnSpc>
                <a:spcPct val="115000"/>
              </a:lnSpc>
              <a:spcBef>
                <a:spcPts val="0"/>
              </a:spcBef>
              <a:spcAft>
                <a:spcPts val="0"/>
              </a:spcAft>
              <a:buClr>
                <a:schemeClr val="dk1"/>
              </a:buClr>
              <a:buSzPts val="1600"/>
              <a:buFont typeface="Poppins"/>
              <a:buChar char="●"/>
            </a:pPr>
            <a:r>
              <a:rPr b="1" lang="en-US" sz="1600">
                <a:solidFill>
                  <a:schemeClr val="dk1"/>
                </a:solidFill>
                <a:latin typeface="Poppins"/>
                <a:ea typeface="Poppins"/>
                <a:cs typeface="Poppins"/>
                <a:sym typeface="Poppins"/>
              </a:rPr>
              <a:t>Informasi Data</a:t>
            </a:r>
            <a:endParaRPr b="1" i="0" sz="1600" u="none" cap="none" strike="noStrike">
              <a:solidFill>
                <a:srgbClr val="262626"/>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pSp>
        <p:nvGrpSpPr>
          <p:cNvPr id="230" name="Google Shape;230;g18f1e11da0b_0_88"/>
          <p:cNvGrpSpPr/>
          <p:nvPr/>
        </p:nvGrpSpPr>
        <p:grpSpPr>
          <a:xfrm rot="10800000">
            <a:off x="10761879" y="-63"/>
            <a:ext cx="1017943" cy="1352426"/>
            <a:chOff x="992038" y="1647645"/>
            <a:chExt cx="1561501" cy="2074591"/>
          </a:xfrm>
        </p:grpSpPr>
        <p:sp>
          <p:nvSpPr>
            <p:cNvPr id="231" name="Google Shape;231;g18f1e11da0b_0_88"/>
            <p:cNvSpPr/>
            <p:nvPr/>
          </p:nvSpPr>
          <p:spPr>
            <a:xfrm>
              <a:off x="992038" y="1647645"/>
              <a:ext cx="1561500" cy="1561500"/>
            </a:xfrm>
            <a:prstGeom prst="ellipse">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g18f1e11da0b_0_88"/>
            <p:cNvSpPr/>
            <p:nvPr/>
          </p:nvSpPr>
          <p:spPr>
            <a:xfrm>
              <a:off x="992039" y="2428336"/>
              <a:ext cx="1561500" cy="1293900"/>
            </a:xfrm>
            <a:prstGeom prst="rect">
              <a:avLst/>
            </a:prstGeom>
            <a:solidFill>
              <a:srgbClr val="FCD33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aphicFrame>
        <p:nvGraphicFramePr>
          <p:cNvPr id="233" name="Google Shape;233;g18f1e11da0b_0_88"/>
          <p:cNvGraphicFramePr/>
          <p:nvPr/>
        </p:nvGraphicFramePr>
        <p:xfrm>
          <a:off x="1133475" y="874675"/>
          <a:ext cx="3000000" cy="3000000"/>
        </p:xfrm>
        <a:graphic>
          <a:graphicData uri="http://schemas.openxmlformats.org/drawingml/2006/table">
            <a:tbl>
              <a:tblPr>
                <a:noFill/>
                <a:tableStyleId>{71FFCDB4-2D1B-47E9-822C-31EAB031C703}</a:tableStyleId>
              </a:tblPr>
              <a:tblGrid>
                <a:gridCol w="685800"/>
                <a:gridCol w="2371725"/>
                <a:gridCol w="1133475"/>
                <a:gridCol w="5734050"/>
              </a:tblGrid>
              <a:tr h="219075">
                <a:tc>
                  <a:txBody>
                    <a:bodyPr/>
                    <a:lstStyle/>
                    <a:p>
                      <a:pPr indent="0" lvl="0" marL="0" rtl="0" algn="ctr">
                        <a:lnSpc>
                          <a:spcPct val="115000"/>
                        </a:lnSpc>
                        <a:spcBef>
                          <a:spcPts val="0"/>
                        </a:spcBef>
                        <a:spcAft>
                          <a:spcPts val="0"/>
                        </a:spcAft>
                        <a:buNone/>
                      </a:pPr>
                      <a:r>
                        <a:rPr b="1" lang="en-US" sz="1200">
                          <a:latin typeface="Times"/>
                          <a:ea typeface="Times"/>
                          <a:cs typeface="Times"/>
                          <a:sym typeface="Times"/>
                        </a:rPr>
                        <a:t>No</a:t>
                      </a:r>
                      <a:endParaRPr b="1"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latin typeface="Times"/>
                          <a:ea typeface="Times"/>
                          <a:cs typeface="Times"/>
                          <a:sym typeface="Times"/>
                        </a:rPr>
                        <a:t>Column Name</a:t>
                      </a:r>
                      <a:endParaRPr b="1"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latin typeface="Times"/>
                          <a:ea typeface="Times"/>
                          <a:cs typeface="Times"/>
                          <a:sym typeface="Times"/>
                        </a:rPr>
                        <a:t>Type</a:t>
                      </a:r>
                      <a:endParaRPr b="1"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latin typeface="Times"/>
                          <a:ea typeface="Times"/>
                          <a:cs typeface="Times"/>
                          <a:sym typeface="Times"/>
                        </a:rPr>
                        <a:t>Description</a:t>
                      </a:r>
                      <a:endParaRPr b="1"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1</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Customer ID</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ID setiap pelanggan yang bersifat unik, berbeda dari setiap pelanggan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2</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Referred a Friend</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Menampilkan apakah pelanggan memberikan rekomendasi kepada teman atau keluarga nya</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3</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Number of Referrals</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Menampilkan jumlah pelanggan memberikan rekomendasi</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4</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Tenure in Months</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Menampilkan jumlah </a:t>
                      </a:r>
                      <a:r>
                        <a:rPr lang="en-US" sz="1200">
                          <a:latin typeface="Times"/>
                          <a:ea typeface="Times"/>
                          <a:cs typeface="Times"/>
                          <a:sym typeface="Times"/>
                          <a:extLst>
                            <a:ext uri="http://customooxmlschemas.google.com/">
                              <go:slidesCustomData xmlns:go="http://customooxmlschemas.google.com/" textRoundtripDataId="0"/>
                            </a:ext>
                          </a:extLst>
                        </a:rPr>
                        <a:t>total</a:t>
                      </a:r>
                      <a:r>
                        <a:rPr lang="en-US" sz="1200">
                          <a:latin typeface="Times"/>
                          <a:ea typeface="Times"/>
                          <a:cs typeface="Times"/>
                          <a:sym typeface="Times"/>
                        </a:rPr>
                        <a:t> bulan pelanggan berlangganan dengan perusahaan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5</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Offer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Menampilkan pilihan paket atau pesanan yang digunakan pelanggan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6</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Phone Service</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Menampilkan pelanggan yang menggunakan layanan telefon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7</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Avg Monthly Long Distance Charges</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Rata-rata biaya jangka panjang bulanan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8</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Multiple Lines</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Beberapa baris</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9</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Internet Service</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M</a:t>
                      </a:r>
                      <a:r>
                        <a:rPr lang="en-US" sz="1300">
                          <a:latin typeface="Times New Roman"/>
                          <a:ea typeface="Times New Roman"/>
                          <a:cs typeface="Times New Roman"/>
                          <a:sym typeface="Times New Roman"/>
                        </a:rPr>
                        <a:t>enampilkan pelanggan yang menggunakan layanan internet</a:t>
                      </a:r>
                      <a:endParaRPr sz="13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10</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Internet Type</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Menampilkan tipe internet yang digunakan pelanggan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11</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Avg Monthly GB Download</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Menampilkan rata-rata penggunaan internet dalam gb perbulan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12</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Online Security</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Menampilkan pelanggan yang menggunakan layanan keamanan online</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13</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Online Backup</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Menampilkan pelanggan yang menggunakan bantuan secara online</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14</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Device Protection Plan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Menunjukan perlindungan perangkat kepada konsumen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15</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Premium Tech Support</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Menunjukan dukungan teknis kepada pelanggan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16</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Streaming TV</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Menunjukan layanan menonton acara televisi</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17</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Streaming Movies</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Menunjukan layanan menonton film</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18</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Streaming Music</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Menunjukan layanan mendengarkan musik</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19</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Unlimited Data</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Layanan data internet yang tidak terbatas</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20</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Contract</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Perjanjian antara dua pihak atau lebih</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21</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Paperless Billing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Menunjukan sistem tagihan tanpa kertas</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22</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Payment Method</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Menunjukan metode pembayaran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34" name="Google Shape;234;g18f1e11da0b_0_88"/>
          <p:cNvSpPr txBox="1"/>
          <p:nvPr/>
        </p:nvSpPr>
        <p:spPr>
          <a:xfrm>
            <a:off x="3152925" y="261525"/>
            <a:ext cx="56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5" name="Google Shape;235;g18f1e11da0b_0_88"/>
          <p:cNvSpPr txBox="1"/>
          <p:nvPr/>
        </p:nvSpPr>
        <p:spPr>
          <a:xfrm>
            <a:off x="3685950" y="138375"/>
            <a:ext cx="4820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latin typeface="Poppins"/>
                <a:ea typeface="Poppins"/>
                <a:cs typeface="Poppins"/>
                <a:sym typeface="Poppins"/>
              </a:rPr>
              <a:t>DATA DICTIONARY</a:t>
            </a:r>
            <a:endParaRPr b="1" sz="3000">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graphicFrame>
        <p:nvGraphicFramePr>
          <p:cNvPr id="240" name="Google Shape;240;g18f1e11da0b_0_112"/>
          <p:cNvGraphicFramePr/>
          <p:nvPr/>
        </p:nvGraphicFramePr>
        <p:xfrm>
          <a:off x="729000" y="37500"/>
          <a:ext cx="3000000" cy="3000000"/>
        </p:xfrm>
        <a:graphic>
          <a:graphicData uri="http://schemas.openxmlformats.org/drawingml/2006/table">
            <a:tbl>
              <a:tblPr>
                <a:noFill/>
                <a:tableStyleId>{71FFCDB4-2D1B-47E9-822C-31EAB031C703}</a:tableStyleId>
              </a:tblPr>
              <a:tblGrid>
                <a:gridCol w="742025"/>
                <a:gridCol w="2566175"/>
                <a:gridCol w="1226425"/>
                <a:gridCol w="6204225"/>
              </a:tblGrid>
              <a:tr h="225525">
                <a:tc>
                  <a:txBody>
                    <a:bodyPr/>
                    <a:lstStyle/>
                    <a:p>
                      <a:pPr indent="0" lvl="0" marL="0" rtl="0" algn="ctr">
                        <a:lnSpc>
                          <a:spcPct val="115000"/>
                        </a:lnSpc>
                        <a:spcBef>
                          <a:spcPts val="0"/>
                        </a:spcBef>
                        <a:spcAft>
                          <a:spcPts val="0"/>
                        </a:spcAft>
                        <a:buNone/>
                      </a:pPr>
                      <a:r>
                        <a:rPr b="1" lang="en-US" sz="1200">
                          <a:latin typeface="Times"/>
                          <a:ea typeface="Times"/>
                          <a:cs typeface="Times"/>
                          <a:sym typeface="Times"/>
                        </a:rPr>
                        <a:t>No</a:t>
                      </a:r>
                      <a:endParaRPr b="1"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latin typeface="Times"/>
                          <a:ea typeface="Times"/>
                          <a:cs typeface="Times"/>
                          <a:sym typeface="Times"/>
                        </a:rPr>
                        <a:t>Column Name</a:t>
                      </a:r>
                      <a:endParaRPr b="1"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latin typeface="Times"/>
                          <a:ea typeface="Times"/>
                          <a:cs typeface="Times"/>
                          <a:sym typeface="Times"/>
                        </a:rPr>
                        <a:t>Type</a:t>
                      </a:r>
                      <a:endParaRPr b="1"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latin typeface="Times"/>
                          <a:ea typeface="Times"/>
                          <a:cs typeface="Times"/>
                          <a:sym typeface="Times"/>
                        </a:rPr>
                        <a:t>Description</a:t>
                      </a:r>
                      <a:endParaRPr b="1"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23</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Monthly Charge</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Menunjukan biaya bulanan untuk analisis deskriptif</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24</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Total Regular Charges</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Menunjukkan total biaya reguler pelanggan, tidak termasuk biaya tambahan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25</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Total Refunds</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Menunjukkan total pengembalian uang pelanggan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63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26</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Total Extra Data Charges</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Menunjukkan total biaya pelanggan untuk unduhan data tambahan di atas yang ditentukan dalam paket mereka</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63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27</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Total Long Distance Charges</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Menunjukkan total biaya yang berlaku untuk panggilan telepon yang dilakukan ke lokasi di luar area panggilan lokal yang ditentukan.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01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28</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Gender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Menunjukkan total biaya pelanggan untuk jarak jauh di atas yang ditentukan dalam paket mereka</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29</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Age</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Usia pelanggan saat ini</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30</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Under 30</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Menunjukkan jika </a:t>
                      </a:r>
                      <a:r>
                        <a:rPr lang="en-US" sz="1200">
                          <a:latin typeface="Times"/>
                          <a:ea typeface="Times"/>
                          <a:cs typeface="Times"/>
                          <a:sym typeface="Times"/>
                          <a:extLst>
                            <a:ext uri="http://customooxmlschemas.google.com/">
                              <go:slidesCustomData xmlns:go="http://customooxmlschemas.google.com/" textRoundtripDataId="1"/>
                            </a:ext>
                          </a:extLst>
                        </a:rPr>
                        <a:t>pelanggan</a:t>
                      </a:r>
                      <a:r>
                        <a:rPr lang="en-US" sz="1200">
                          <a:latin typeface="Times"/>
                          <a:ea typeface="Times"/>
                          <a:cs typeface="Times"/>
                          <a:sym typeface="Times"/>
                        </a:rPr>
                        <a:t> berusia di bawah 30 tahun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31</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Senior Citizen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Menunjukkan jika pelanggan berusia 65 tahun ke atas</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32</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Married</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Menunjukkan jika pelanggan sudah menikah</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637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33</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Dependents</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Menunjukkan jika pelanggan tinggal dengan tanggungan: Ya, Tidak. Tanggungan bisa anak-anak, orang tua, kakek-nenek, dll.</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34</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Number of Dependents</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Menunjukkan jumlah tanggungan yang tinggal bersama pelanggan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35</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City</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Menunjukan kota pelanggan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36</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Zip Code</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Menunjukan kode zip</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37</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Latitude</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Menunjukan garis lintang di permukaan bumi</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38</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Longitude</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Menunjukan garis bujur di permukaan bumi</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39</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Population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Menunjukan jumlah populasi</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40</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Churn </a:t>
                      </a:r>
                      <a:r>
                        <a:rPr lang="en-US" sz="1200">
                          <a:latin typeface="Times"/>
                          <a:ea typeface="Times"/>
                          <a:cs typeface="Times"/>
                          <a:sym typeface="Times"/>
                          <a:extLst>
                            <a:ext uri="http://customooxmlschemas.google.com/">
                              <go:slidesCustomData xmlns:go="http://customooxmlschemas.google.com/" textRoundtripDataId="2"/>
                            </a:ext>
                          </a:extLst>
                        </a:rPr>
                        <a:t>Value</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Kondisi dimana pelanggan meninggalkan atau tetap bersama perusahaan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41</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CLTV</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Nilai Seumur Hidup Pelanggan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42</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Churn Category</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Kategori tingkat tinggi untuk alasan pelanggan melakukan pengadukan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43</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Churn Reason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String</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Menunjukan alasan khusus pelanggan meninggalkan perusahaan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44</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Total Customer Svc Requests</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Menunjukan jumlah pelanggan menghubungi layanan pelanggan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45</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Product/Service Issues Reported</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Menunjukan peringkat kepuasan pelanggan perusahaan secara keseluruhan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525">
                <a:tc>
                  <a:txBody>
                    <a:bodyPr/>
                    <a:lstStyle/>
                    <a:p>
                      <a:pPr indent="0" lvl="0" marL="0" rtl="0" algn="r">
                        <a:lnSpc>
                          <a:spcPct val="115000"/>
                        </a:lnSpc>
                        <a:spcBef>
                          <a:spcPts val="0"/>
                        </a:spcBef>
                        <a:spcAft>
                          <a:spcPts val="0"/>
                        </a:spcAft>
                        <a:buNone/>
                      </a:pPr>
                      <a:r>
                        <a:rPr lang="en-US" sz="1200">
                          <a:latin typeface="Times"/>
                          <a:ea typeface="Times"/>
                          <a:cs typeface="Times"/>
                          <a:sym typeface="Times"/>
                        </a:rPr>
                        <a:t>46</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Customer Satisfaction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Integer</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a:ea typeface="Times"/>
                          <a:cs typeface="Times"/>
                          <a:sym typeface="Times"/>
                        </a:rPr>
                        <a:t>Menunjukan tingkat kepuasan pelanggan</a:t>
                      </a:r>
                      <a:endParaRPr sz="1200">
                        <a:latin typeface="Times"/>
                        <a:ea typeface="Times"/>
                        <a:cs typeface="Times"/>
                        <a:sym typeface="Time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2022-06-30T03:42:09Z</dcterms:created>
  <dc:creator>Septian Afif Rizkyana</dc:creator>
</cp:coreProperties>
</file>