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8"/>
    <p:restoredTop sz="94761"/>
  </p:normalViewPr>
  <p:slideViewPr>
    <p:cSldViewPr snapToGrid="0" snapToObjects="1">
      <p:cViewPr varScale="1">
        <p:scale>
          <a:sx n="88" d="100"/>
          <a:sy n="88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15DB-D0B0-D441-9FB9-23BDBAE0B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883F7-4291-C04F-B33C-7E1D7472C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6D519-B591-1249-8FE5-0DFDFFDB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B3A7-FA9D-074C-98C8-7062841941F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95386-D7A9-DB44-ADF7-5F62524A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4BCF8-E214-5944-A5FD-DFCEB17F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C13A-9781-9848-9D05-E827C13D9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8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ABC9-417D-1748-AA3B-430CFD5B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6A644-417E-7A47-AE53-75D7F1364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7E3CF-03B3-6F43-ADF9-617A2B31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B3A7-FA9D-074C-98C8-7062841941F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72681-DDE0-A14C-BC77-08AD91BB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8329A-A602-5042-A5AD-3132D8FE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C13A-9781-9848-9D05-E827C13D9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4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96B06E-6DD8-9941-89A5-AF449485C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B213D-6399-2542-8687-FDC25564F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7C468-7FA4-814F-8072-1D8F6C95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B3A7-FA9D-074C-98C8-7062841941F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855A6-E257-6E47-8B61-35F8A452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B7847-D60F-074F-BC8F-4CC351A5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C13A-9781-9848-9D05-E827C13D9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5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2EA4-4C22-984F-88DD-D2A3410A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E271-5A86-C54A-8E9A-EAAEAB82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07BC4-E765-AE4D-A100-554A5393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B3A7-FA9D-074C-98C8-7062841941F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0D201-4E89-C34D-B407-94CB2133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91500-84D9-5C46-A26C-EA93B60D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C13A-9781-9848-9D05-E827C13D9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0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B22C-49A0-7E41-9D1D-E4B978E9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2022-AF27-7F45-B13D-63FAA8A99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60730-2F78-D744-B4CC-F70F684F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B3A7-FA9D-074C-98C8-7062841941F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03D6-1247-C84C-8161-C5F10C39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5843F-ED4C-C24E-A3B9-52F1CB25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C13A-9781-9848-9D05-E827C13D9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1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9A98-D674-2D4A-A07A-84EAC01A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B8806-38E0-4F48-AF96-06213C39F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0B2D3-E1BA-A748-B5A5-7E8BA5D9A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FE16-9ACF-A949-A08B-E7A7C27B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B3A7-FA9D-074C-98C8-7062841941F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366A3-1723-0F41-BDE6-825121FD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3DD32-CB4B-EB4E-A916-08586601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C13A-9781-9848-9D05-E827C13D9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3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368F-04A4-924C-9775-0E2B9484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D1344-E18D-5941-9073-41FDF619B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E9F08-9015-804D-80AA-D26BADD6C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025D62-D21B-6043-B7C8-F04ABB018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24BF9-BFE7-5B45-BE5E-3FE78FBCA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B40EA-4873-3940-AD76-F66E90BF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B3A7-FA9D-074C-98C8-7062841941F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2C61E-1E8E-A74B-AAEB-13B697FA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3FA158-9F08-1643-ABA9-736F5693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C13A-9781-9848-9D05-E827C13D9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420B-57E3-5743-B3A6-6A35F3FC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6AE61-A7C0-0C41-BE0B-053706AB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B3A7-FA9D-074C-98C8-7062841941F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3EA19-E935-EB49-8222-1F8358BD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0B510-025C-C944-8D50-1371FF92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C13A-9781-9848-9D05-E827C13D9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B0699-80FE-0D49-84F1-1EE32C0A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B3A7-FA9D-074C-98C8-7062841941F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8CDD2E-DC73-B045-9A4B-255C9812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8F0E2-6B06-DC43-B1BE-683A7AF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C13A-9781-9848-9D05-E827C13D9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4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7910-371B-C445-90FA-EEAA233C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10A5B-A7BD-0446-984E-41ECAA5CC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22662-D593-BF49-B312-7B81A8B5B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5295B-7544-E14B-8EC0-3263F228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B3A7-FA9D-074C-98C8-7062841941F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3EBA9-46F6-FA48-B7BD-3400E2AC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6715A-B641-4844-8D54-A9293B9E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C13A-9781-9848-9D05-E827C13D9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7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8057-2F94-3740-84E8-FC3ECC05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8E13D-234C-0349-BA13-EB925F76F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D8ECD-22C5-AD4A-B90E-22951FD71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3D68F-A272-594D-8292-9B1FD42B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B3A7-FA9D-074C-98C8-7062841941F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DDD09-F0F2-0B4C-ABFC-A0AB00EA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DA094-88AF-0040-A837-7C7699C2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C13A-9781-9848-9D05-E827C13D9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9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2E3D4-5B44-2849-A506-18967708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3B8FC-47B7-EE4F-AAD3-08A43C30C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CD1E4-1552-864F-B5E0-4A5177FEE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AB3A7-FA9D-074C-98C8-7062841941F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12039-4680-C448-B739-12B8203FA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0ABC-9E01-C04B-B3CE-D237B1C06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CC13A-9781-9848-9D05-E827C13D9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1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69F6-8FB9-924F-878B-BE8151D27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much is a job worth?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1BEB7-6BFD-6B45-856A-FB9EF84F1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Impacts of firm-specific tax incentives on outcomes between two industry mature locations. </a:t>
            </a:r>
          </a:p>
          <a:p>
            <a:endParaRPr lang="en-US" dirty="0"/>
          </a:p>
          <a:p>
            <a:r>
              <a:rPr lang="en-US" dirty="0"/>
              <a:t>Jon Holder</a:t>
            </a:r>
          </a:p>
        </p:txBody>
      </p:sp>
    </p:spTree>
    <p:extLst>
      <p:ext uri="{BB962C8B-B14F-4D97-AF65-F5344CB8AC3E}">
        <p14:creationId xmlns:p14="http://schemas.microsoft.com/office/powerpoint/2010/main" val="79755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A918-1868-6A43-BE34-37218675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51575-83BD-7C46-A3F3-20F382323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 location-based tax incentives influence job growth and wage growth when the competition is between established locations?</a:t>
            </a:r>
          </a:p>
          <a:p>
            <a:endParaRPr lang="en-US" dirty="0"/>
          </a:p>
          <a:p>
            <a:r>
              <a:rPr lang="en-US" dirty="0"/>
              <a:t>States and cities are offering millions and even billions to lure businesses to relocate.</a:t>
            </a:r>
          </a:p>
          <a:p>
            <a:pPr lvl="1"/>
            <a:r>
              <a:rPr lang="en-US" dirty="0"/>
              <a:t>Virginia and Arlington Co authorized $573 million incentive for Amazon HQ2</a:t>
            </a:r>
          </a:p>
          <a:p>
            <a:pPr lvl="1"/>
            <a:r>
              <a:rPr lang="en-US" dirty="0"/>
              <a:t>State of Washington authorized $8.7 billion incentive for Boeing 777X production line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Cost of incentives may be larger than benefit; reduced public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3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06D9-A235-A749-AF85-BF023D8E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different from previous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277B-6D95-7242-A246-55101088F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Location-based tax generally viewed as mechanism to build new industry in an area.</a:t>
            </a:r>
          </a:p>
          <a:p>
            <a:pPr lvl="1"/>
            <a:r>
              <a:rPr lang="en-US" dirty="0"/>
              <a:t>Generate employment</a:t>
            </a:r>
          </a:p>
          <a:p>
            <a:pPr lvl="1"/>
            <a:r>
              <a:rPr lang="en-US" dirty="0"/>
              <a:t>Generate new ancillary businesses</a:t>
            </a:r>
          </a:p>
          <a:p>
            <a:r>
              <a:rPr lang="en-US" dirty="0"/>
              <a:t>Promised direct impact jobs are often delivered. Ancillary employment gains are often temporary</a:t>
            </a:r>
          </a:p>
          <a:p>
            <a:endParaRPr lang="en-US" dirty="0"/>
          </a:p>
          <a:p>
            <a:r>
              <a:rPr lang="en-US" dirty="0"/>
              <a:t>Examine competitions between two established locations</a:t>
            </a:r>
          </a:p>
          <a:p>
            <a:pPr lvl="1"/>
            <a:r>
              <a:rPr lang="en-US" dirty="0"/>
              <a:t>Competition as a mechanism to slow wage growth</a:t>
            </a:r>
          </a:p>
        </p:txBody>
      </p:sp>
    </p:spTree>
    <p:extLst>
      <p:ext uri="{BB962C8B-B14F-4D97-AF65-F5344CB8AC3E}">
        <p14:creationId xmlns:p14="http://schemas.microsoft.com/office/powerpoint/2010/main" val="247879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5BF2-5A7E-B44B-A7F0-AF258192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8633-E377-4A4E-A1E0-9546E0E65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2013-2014 Site Selection Competition for Boeing 777X</a:t>
            </a:r>
          </a:p>
          <a:p>
            <a:r>
              <a:rPr lang="en-US" dirty="0"/>
              <a:t>Treatment: WA – $8.7 billion in tax incentives.*</a:t>
            </a:r>
            <a:br>
              <a:rPr lang="en-US" dirty="0"/>
            </a:br>
            <a:r>
              <a:rPr lang="en-US" dirty="0"/>
              <a:t>Established commercial airplane manufacturing. Selected site.</a:t>
            </a:r>
          </a:p>
          <a:p>
            <a:r>
              <a:rPr lang="en-US" dirty="0"/>
              <a:t>Control: MO - Offered $3 billion in tax incentives.</a:t>
            </a:r>
            <a:br>
              <a:rPr lang="en-US" dirty="0"/>
            </a:br>
            <a:r>
              <a:rPr lang="en-US" dirty="0"/>
              <a:t>Established military airplane manufacturing and commercial aircraft parts.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 A portion of this tax incentive was repealed in 2020 due to a WTO finding</a:t>
            </a:r>
          </a:p>
        </p:txBody>
      </p:sp>
    </p:spTree>
    <p:extLst>
      <p:ext uri="{BB962C8B-B14F-4D97-AF65-F5344CB8AC3E}">
        <p14:creationId xmlns:p14="http://schemas.microsoft.com/office/powerpoint/2010/main" val="77354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5BF2-5A7E-B44B-A7F0-AF258192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Potential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8633-E377-4A4E-A1E0-9546E0E65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</a:rPr>
              <a:t>Washington</a:t>
            </a:r>
          </a:p>
          <a:p>
            <a:pPr lvl="1"/>
            <a:r>
              <a:rPr lang="en-US" dirty="0">
                <a:latin typeface="Cambria Math" panose="02040503050406030204" pitchFamily="18" charset="0"/>
              </a:rPr>
              <a:t>Y</a:t>
            </a:r>
            <a:r>
              <a:rPr lang="en-US" baseline="30000" dirty="0">
                <a:latin typeface="Cambria Math" panose="02040503050406030204" pitchFamily="18" charset="0"/>
              </a:rPr>
              <a:t>1</a:t>
            </a:r>
            <a:r>
              <a:rPr lang="en-US" dirty="0">
                <a:latin typeface="Cambria Math" panose="02040503050406030204" pitchFamily="18" charset="0"/>
              </a:rPr>
              <a:t>: Moderated employment growth and wage growth </a:t>
            </a:r>
          </a:p>
          <a:p>
            <a:pPr lvl="1"/>
            <a:r>
              <a:rPr lang="en-US" dirty="0">
                <a:latin typeface="Cambria Math" panose="02040503050406030204" pitchFamily="18" charset="0"/>
              </a:rPr>
              <a:t>Y</a:t>
            </a:r>
            <a:r>
              <a:rPr lang="en-US" baseline="30000" dirty="0">
                <a:latin typeface="Cambria Math" panose="02040503050406030204" pitchFamily="18" charset="0"/>
              </a:rPr>
              <a:t>0</a:t>
            </a:r>
            <a:r>
              <a:rPr lang="en-US" dirty="0">
                <a:latin typeface="Cambria Math" panose="02040503050406030204" pitchFamily="18" charset="0"/>
              </a:rPr>
              <a:t>: Sharp employment decline,  wage growth stagnation or decline</a:t>
            </a:r>
          </a:p>
          <a:p>
            <a:r>
              <a:rPr lang="en-US" dirty="0">
                <a:latin typeface="Cambria Math" panose="02040503050406030204" pitchFamily="18" charset="0"/>
              </a:rPr>
              <a:t>Missouri</a:t>
            </a:r>
          </a:p>
          <a:p>
            <a:pPr lvl="1"/>
            <a:r>
              <a:rPr lang="en-US" dirty="0">
                <a:latin typeface="Cambria Math" panose="02040503050406030204" pitchFamily="18" charset="0"/>
              </a:rPr>
              <a:t>Y</a:t>
            </a:r>
            <a:r>
              <a:rPr lang="en-US" baseline="30000" dirty="0">
                <a:latin typeface="Cambria Math" panose="02040503050406030204" pitchFamily="18" charset="0"/>
              </a:rPr>
              <a:t>1</a:t>
            </a:r>
            <a:r>
              <a:rPr lang="en-US" dirty="0">
                <a:latin typeface="Cambria Math" panose="02040503050406030204" pitchFamily="18" charset="0"/>
              </a:rPr>
              <a:t>: Sharp employment growth and wage growth </a:t>
            </a:r>
          </a:p>
          <a:p>
            <a:pPr lvl="1"/>
            <a:r>
              <a:rPr lang="en-US" dirty="0">
                <a:latin typeface="Cambria Math" panose="02040503050406030204" pitchFamily="18" charset="0"/>
              </a:rPr>
              <a:t>Y</a:t>
            </a:r>
            <a:r>
              <a:rPr lang="en-US" baseline="30000" dirty="0">
                <a:latin typeface="Cambria Math" panose="02040503050406030204" pitchFamily="18" charset="0"/>
              </a:rPr>
              <a:t>0</a:t>
            </a:r>
            <a:r>
              <a:rPr lang="en-US" dirty="0">
                <a:latin typeface="Cambria Math" panose="02040503050406030204" pitchFamily="18" charset="0"/>
              </a:rPr>
              <a:t>: Employment growth unchanged, wage growth unchanged</a:t>
            </a:r>
          </a:p>
          <a:p>
            <a:endParaRPr lang="en-US" dirty="0"/>
          </a:p>
          <a:p>
            <a:r>
              <a:rPr lang="en-US" dirty="0"/>
              <a:t>Estimated 20,000 jobs would be supported by this project.</a:t>
            </a:r>
          </a:p>
        </p:txBody>
      </p:sp>
    </p:spTree>
    <p:extLst>
      <p:ext uri="{BB962C8B-B14F-4D97-AF65-F5344CB8AC3E}">
        <p14:creationId xmlns:p14="http://schemas.microsoft.com/office/powerpoint/2010/main" val="233754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BDC4-E19A-3646-8F5C-1D5BF15A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Data and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42F8E-D3DB-2847-8FE1-1C227B3DE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Job level data using NAICS 3364 – Aerospace manufacturing</a:t>
            </a:r>
          </a:p>
          <a:p>
            <a:pPr lvl="1"/>
            <a:r>
              <a:rPr lang="en-US" dirty="0"/>
              <a:t>State level data from BLS and Census</a:t>
            </a:r>
          </a:p>
          <a:p>
            <a:r>
              <a:rPr lang="en-US" dirty="0"/>
              <a:t>Diff-in-diff model</a:t>
            </a:r>
          </a:p>
          <a:p>
            <a:pPr lvl="1"/>
            <a:r>
              <a:rPr lang="en-US" dirty="0"/>
              <a:t>Outcomes:</a:t>
            </a:r>
          </a:p>
          <a:p>
            <a:pPr lvl="2"/>
            <a:r>
              <a:rPr lang="en-US" dirty="0"/>
              <a:t>Ln(wages)</a:t>
            </a:r>
          </a:p>
          <a:p>
            <a:pPr lvl="2"/>
            <a:r>
              <a:rPr lang="en-US" dirty="0"/>
              <a:t>Ln(employment)</a:t>
            </a:r>
          </a:p>
          <a:p>
            <a:pPr lvl="1"/>
            <a:r>
              <a:rPr lang="en-US" dirty="0"/>
              <a:t>Covariates</a:t>
            </a:r>
          </a:p>
          <a:p>
            <a:pPr lvl="2"/>
            <a:r>
              <a:rPr lang="en-US" dirty="0"/>
              <a:t>State population</a:t>
            </a:r>
          </a:p>
          <a:p>
            <a:pPr lvl="2"/>
            <a:r>
              <a:rPr lang="en-US" dirty="0"/>
              <a:t>State Unemployment</a:t>
            </a:r>
          </a:p>
          <a:p>
            <a:pPr lvl="2"/>
            <a:r>
              <a:rPr lang="en-US" dirty="0"/>
              <a:t>BEA – Other transportation manufacturing GDP yearly change</a:t>
            </a:r>
          </a:p>
        </p:txBody>
      </p:sp>
    </p:spTree>
    <p:extLst>
      <p:ext uri="{BB962C8B-B14F-4D97-AF65-F5344CB8AC3E}">
        <p14:creationId xmlns:p14="http://schemas.microsoft.com/office/powerpoint/2010/main" val="17542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FA58-6044-5A47-812C-9354652D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9CAA-9A6F-264A-AE82-45F77E7E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317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How much is a job worth?</vt:lpstr>
      <vt:lpstr>Research Question</vt:lpstr>
      <vt:lpstr>Why is this different from previous analysis?</vt:lpstr>
      <vt:lpstr>The Setup</vt:lpstr>
      <vt:lpstr>Examining Potential Outcomes</vt:lpstr>
      <vt:lpstr> The Data and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much is a job worth?</dc:title>
  <dc:creator>jon h</dc:creator>
  <cp:lastModifiedBy>jon h</cp:lastModifiedBy>
  <cp:revision>3</cp:revision>
  <dcterms:created xsi:type="dcterms:W3CDTF">2022-01-25T15:24:02Z</dcterms:created>
  <dcterms:modified xsi:type="dcterms:W3CDTF">2022-01-28T02:34:11Z</dcterms:modified>
</cp:coreProperties>
</file>