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61" r:id="rId5"/>
    <p:sldId id="259" r:id="rId6"/>
    <p:sldId id="260" r:id="rId7"/>
    <p:sldId id="263" r:id="rId8"/>
    <p:sldId id="258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3"/>
    <p:restoredTop sz="94762"/>
  </p:normalViewPr>
  <p:slideViewPr>
    <p:cSldViewPr snapToGrid="0" snapToObjects="1">
      <p:cViewPr varScale="1">
        <p:scale>
          <a:sx n="87" d="100"/>
          <a:sy n="87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B520A-7E12-9A47-8066-A99F754C9465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1D477-3018-CA45-AD9A-D236D223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7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1D477-3018-CA45-AD9A-D236D22352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9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1D477-3018-CA45-AD9A-D236D22352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2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1D477-3018-CA45-AD9A-D236D22352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7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A906-938E-E54E-89A3-2BEDA59DB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17424-B4D8-A844-84A7-2DB4C28B4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BB6DF-E669-E146-AE8E-921911E5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328D-07F0-4542-915B-DAF78687BB5E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5731F-4FCE-E94A-AE99-2C71EC5D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92823-22A9-7243-A4CE-CBD65691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EB83-1798-124A-8645-1248F885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8C4B-FB1C-EF47-BDB7-AEF49E98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9431F-2D52-414A-BEB4-3065A201D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824F1-03ED-1D41-AF63-DD0BC3AB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328D-07F0-4542-915B-DAF78687BB5E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BA7A-820B-D441-97CA-6206D416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AEC0F-0D82-AF4F-B52C-85659BF8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EB83-1798-124A-8645-1248F885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9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88D6D-7911-A14E-849D-7774D13C4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1C673-71B0-634F-AA09-EF798FFB1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F7103-D467-3743-9D75-1390F875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328D-07F0-4542-915B-DAF78687BB5E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E1EE8-4CA2-7342-A755-C82651D5D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724C2-AD73-1541-909C-F594CD84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EB83-1798-124A-8645-1248F885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0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ECCB-2E34-2842-99FC-B330B6C6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AC2F0-75B2-D445-AA4E-B628AED9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2CC21-3DDF-1244-B5A0-14502854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328D-07F0-4542-915B-DAF78687BB5E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45890-CE5A-E84A-9CCF-41778A90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1EE47-DD62-E943-BCA7-D06D1DDB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EB83-1798-124A-8645-1248F885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2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FCE6-09F7-0A49-8977-756493E0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E7F63-26B1-AE40-BFE1-986CFAA17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9FC6-AF82-A842-97D8-FAB9F1E1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328D-07F0-4542-915B-DAF78687BB5E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88D79-C1DA-4246-8F9A-555C0C60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F2E94-5600-B04C-8224-5A9D88BD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EB83-1798-124A-8645-1248F885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2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705D-E87D-4E45-B798-2D240338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EB3CF-83F6-B44A-91E2-AE2983429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70FD4-D50F-1741-B86B-3C0B2186A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48480-4997-924E-A538-54352A4D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328D-07F0-4542-915B-DAF78687BB5E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9DB37-68B8-9642-A425-1E37D46B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FD45C-12B7-CD47-8EBC-4C2CA7A4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EB83-1798-124A-8645-1248F885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9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ABA7-3122-3347-96A4-67B6F2ED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B2BB9-41E4-0347-B44C-09DE353D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D565F-6272-E240-B1A4-46D7FC944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8551C-DD60-0B41-B10B-77E2CD4F1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22A8C-5C9A-E34A-89A2-4C742A0FF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A0824-84A9-4444-8CD7-3BB26E41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328D-07F0-4542-915B-DAF78687BB5E}" type="datetimeFigureOut">
              <a:rPr lang="en-US" smtClean="0"/>
              <a:t>7/7/21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6AB1A9-85D1-4049-9F26-F1BF6804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4C6CC-DA30-2441-B39A-35E30226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EB83-1798-124A-8645-1248F885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4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C21F-732D-7347-8558-204A5091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A8E21-44DE-4242-98A6-51A19E12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328D-07F0-4542-915B-DAF78687BB5E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5BBBB-66D2-FB4F-9E65-11182452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B54A0-73C4-D344-8825-678029E0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EB83-1798-124A-8645-1248F885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3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74709-824B-0E42-A36D-95D99420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328D-07F0-4542-915B-DAF78687BB5E}" type="datetimeFigureOut">
              <a:rPr lang="en-US" smtClean="0"/>
              <a:t>7/7/21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D7709-542B-A84A-B144-BF6BAC89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2BB01-7856-8445-A857-4F4B5D20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EB83-1798-124A-8645-1248F885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4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F0EF-C26B-2B41-94A8-9DB4D188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FA56-48C5-5D4C-A8E7-583038351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35240-336C-BD4D-B5E9-5428696A6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C619F-FC42-CD4D-90DB-B3B1B72D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328D-07F0-4542-915B-DAF78687BB5E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E9149-B46B-664B-9411-E6950FE3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C03DC-247B-2446-9B33-A1993C25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EB83-1798-124A-8645-1248F885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7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1B07-052B-3A4D-A003-2F9533A9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CEAD6-DECB-C24C-8BA0-FE149944F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F521B-14D8-484C-A47A-C4AE5E652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79D45-148A-094E-80F9-3E686E1C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328D-07F0-4542-915B-DAF78687BB5E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2C7D4-54EB-B84B-AA65-FC593B8D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08088-3DA0-7742-8E29-AECFA144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EB83-1798-124A-8645-1248F885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5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E780E3-58FB-354C-B1C6-3EE25075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943CC-B6F8-7A49-9890-3707F8C78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52ED8-D207-7F40-B3E8-DB7BB74B3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8328D-07F0-4542-915B-DAF78687BB5E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FA45-2D48-B54E-8ADB-D11E0CA0C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862C2-3CD8-E546-9770-E0143E1DE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4EB83-1798-124A-8645-1248F885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8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A92C-385E-BF47-BD09-564E91C25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Simplified Gravity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8A992-D7A6-1D44-8989-3107709EB1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 Holder</a:t>
            </a:r>
          </a:p>
        </p:txBody>
      </p:sp>
    </p:spTree>
    <p:extLst>
      <p:ext uri="{BB962C8B-B14F-4D97-AF65-F5344CB8AC3E}">
        <p14:creationId xmlns:p14="http://schemas.microsoft.com/office/powerpoint/2010/main" val="386750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AE6D-1163-C54B-A3C4-B11E0307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45E511-4B2F-2249-B768-5DF779F7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Exports from the US will increase:</a:t>
            </a:r>
          </a:p>
          <a:p>
            <a:pPr lvl="1"/>
            <a:r>
              <a:rPr lang="en-US" dirty="0"/>
              <a:t>GDP of trading partner is larger rather than smaller</a:t>
            </a:r>
          </a:p>
          <a:p>
            <a:pPr lvl="1"/>
            <a:r>
              <a:rPr lang="en-US" dirty="0"/>
              <a:t>Countries have fewer trade barriers</a:t>
            </a:r>
          </a:p>
          <a:p>
            <a:pPr lvl="1"/>
            <a:r>
              <a:rPr lang="en-US" dirty="0"/>
              <a:t>Closer in distance</a:t>
            </a:r>
          </a:p>
          <a:p>
            <a:r>
              <a:rPr lang="en-US" dirty="0"/>
              <a:t>Bilateral agreements may have a positive impact on US exports but not at a statistically significant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4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F1E0-43EC-BA45-B04C-27656CCB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Gravity Model</a:t>
            </a:r>
          </a:p>
        </p:txBody>
      </p:sp>
      <p:pic>
        <p:nvPicPr>
          <p:cNvPr id="9" name="Content Placeholder 8" descr="Graphical user interface, logo&#10;&#10;Description automatically generated">
            <a:extLst>
              <a:ext uri="{FF2B5EF4-FFF2-40B4-BE49-F238E27FC236}">
                <a16:creationId xmlns:a16="http://schemas.microsoft.com/office/drawing/2014/main" id="{4619886B-E734-D741-BCAA-D4E31E260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062" y="1863725"/>
            <a:ext cx="6515675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4EC73A-7CC2-734F-BD75-4802DB19D451}"/>
              </a:ext>
            </a:extLst>
          </p:cNvPr>
          <p:cNvSpPr txBox="1"/>
          <p:nvPr/>
        </p:nvSpPr>
        <p:spPr>
          <a:xfrm>
            <a:off x="5699759" y="1705065"/>
            <a:ext cx="59781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Gravity model estimates the “force” of  trade relationship between countries as function of country size and trade friction.</a:t>
            </a:r>
          </a:p>
          <a:p>
            <a:endParaRPr lang="en-US" dirty="0"/>
          </a:p>
          <a:p>
            <a:r>
              <a:rPr lang="en-US" dirty="0"/>
              <a:t>A country will trade more with partners with lower trade costs, </a:t>
            </a:r>
            <a:r>
              <a:rPr lang="en-US" dirty="0" err="1"/>
              <a:t>ie</a:t>
            </a:r>
            <a:r>
              <a:rPr lang="en-US" dirty="0"/>
              <a:t> geographically closer, shared language, favorable trade terms.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country will trade more with partners with more goods to trade, </a:t>
            </a:r>
            <a:r>
              <a:rPr lang="en-US" dirty="0" err="1"/>
              <a:t>ie</a:t>
            </a:r>
            <a:r>
              <a:rPr lang="en-US" dirty="0"/>
              <a:t> larger GDP .</a:t>
            </a:r>
          </a:p>
        </p:txBody>
      </p:sp>
    </p:spTree>
    <p:extLst>
      <p:ext uri="{BB962C8B-B14F-4D97-AF65-F5344CB8AC3E}">
        <p14:creationId xmlns:p14="http://schemas.microsoft.com/office/powerpoint/2010/main" val="22282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CC35-69B8-D643-AE37-8AFF5A32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Gravity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C7019-7252-314F-BE5B-7CB6815AA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2154"/>
            <a:ext cx="10515600" cy="1019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Expect that sharing a common language and sharing a common border would reduce the trade cost.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404F0EC-B51F-C64F-8620-3BCACEBC6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43"/>
          <a:stretch/>
        </p:blipFill>
        <p:spPr>
          <a:xfrm>
            <a:off x="646749" y="2489479"/>
            <a:ext cx="9701276" cy="5163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73C0E2-1719-1C4F-AAC2-47722DE4254D}"/>
                  </a:ext>
                </a:extLst>
              </p:cNvPr>
              <p:cNvSpPr/>
              <p:nvPr/>
            </p:nvSpPr>
            <p:spPr>
              <a:xfrm>
                <a:off x="838200" y="1690688"/>
                <a:ext cx="8944131" cy="825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𝑈𝑆𝐴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𝑐𝑜𝑚𝑚𝑜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𝑎𝑛𝑔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𝑠h𝑎𝑟𝑒𝑑𝐵𝑜𝑟𝑑𝑒𝑟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𝐺𝐷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𝑈𝑆𝐴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𝑐𝑜𝑚𝑚𝑜𝑛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𝑙𝑎𝑛𝑔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𝑈𝑆𝐴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𝑈𝑆𝐴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73C0E2-1719-1C4F-AAC2-47722DE42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8944131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78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CF15-22D0-314A-867B-02D83B70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8FB3E5C-7DAE-3544-B8FA-80603810927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29159892"/>
              </p:ext>
            </p:extLst>
          </p:nvPr>
        </p:nvGraphicFramePr>
        <p:xfrm>
          <a:off x="838200" y="1851479"/>
          <a:ext cx="4633150" cy="1325564"/>
        </p:xfrm>
        <a:graphic>
          <a:graphicData uri="http://schemas.openxmlformats.org/drawingml/2006/table">
            <a:tbl>
              <a:tblPr/>
              <a:tblGrid>
                <a:gridCol w="844550">
                  <a:extLst>
                    <a:ext uri="{9D8B030D-6E8A-4147-A177-3AD203B41FA5}">
                      <a16:colId xmlns:a16="http://schemas.microsoft.com/office/drawing/2014/main" val="2253384690"/>
                    </a:ext>
                  </a:extLst>
                </a:gridCol>
                <a:gridCol w="410400">
                  <a:extLst>
                    <a:ext uri="{9D8B030D-6E8A-4147-A177-3AD203B41FA5}">
                      <a16:colId xmlns:a16="http://schemas.microsoft.com/office/drawing/2014/main" val="246265269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723341043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1650947972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1320752432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3563998851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Variable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Std. dev.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10450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usExp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7.41E+09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2.92E+10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3.12E+11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36447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gdp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3.20E+11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9.88E+11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1.17E+08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1.05E+13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969863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distanceKm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8718.804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3701.592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733.894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16834.42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502415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F453B-65EA-FE4E-93BA-1822C9949E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29 Countries in the US Export data are missing GDP data. Reasons include:</a:t>
            </a:r>
          </a:p>
          <a:p>
            <a:pPr lvl="1"/>
            <a:r>
              <a:rPr lang="en-US" dirty="0"/>
              <a:t>Active civil war in 2014</a:t>
            </a:r>
          </a:p>
          <a:p>
            <a:pPr lvl="1"/>
            <a:r>
              <a:rPr lang="en-US" dirty="0"/>
              <a:t>Overseas territories identified as countries in the US Export data</a:t>
            </a:r>
          </a:p>
          <a:p>
            <a:pPr lvl="1"/>
            <a:r>
              <a:rPr lang="en-US" dirty="0"/>
              <a:t>Country GDP data not reported data</a:t>
            </a: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D443EBE3-1908-D04B-90E7-F5469876A2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0629546"/>
              </p:ext>
            </p:extLst>
          </p:nvPr>
        </p:nvGraphicFramePr>
        <p:xfrm>
          <a:off x="838199" y="3555588"/>
          <a:ext cx="3024883" cy="1365733"/>
        </p:xfrm>
        <a:graphic>
          <a:graphicData uri="http://schemas.openxmlformats.org/drawingml/2006/table">
            <a:tbl>
              <a:tblPr/>
              <a:tblGrid>
                <a:gridCol w="1216797">
                  <a:extLst>
                    <a:ext uri="{9D8B030D-6E8A-4147-A177-3AD203B41FA5}">
                      <a16:colId xmlns:a16="http://schemas.microsoft.com/office/drawing/2014/main" val="2253384690"/>
                    </a:ext>
                  </a:extLst>
                </a:gridCol>
                <a:gridCol w="814693">
                  <a:extLst>
                    <a:ext uri="{9D8B030D-6E8A-4147-A177-3AD203B41FA5}">
                      <a16:colId xmlns:a16="http://schemas.microsoft.com/office/drawing/2014/main" val="2462652694"/>
                    </a:ext>
                  </a:extLst>
                </a:gridCol>
                <a:gridCol w="993393">
                  <a:extLst>
                    <a:ext uri="{9D8B030D-6E8A-4147-A177-3AD203B41FA5}">
                      <a16:colId xmlns:a16="http://schemas.microsoft.com/office/drawing/2014/main" val="723341043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common_lang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10450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0=Not English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36447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1=English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969863"/>
                  </a:ext>
                </a:extLst>
              </a:tr>
              <a:tr h="37156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502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52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4268-9CE0-0A4C-8B45-56559D0D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primary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172AD-1342-C946-BE31-819F25D6CFA0}"/>
              </a:ext>
            </a:extLst>
          </p:cNvPr>
          <p:cNvSpPr txBox="1"/>
          <p:nvPr/>
        </p:nvSpPr>
        <p:spPr>
          <a:xfrm>
            <a:off x="224852" y="1326288"/>
            <a:ext cx="67760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Scatter plots follow theory: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Trade increases proportionally to the size of the economy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Trade decreases proportionally to the distance between economies</a:t>
            </a:r>
          </a:p>
          <a:p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2A90A67-195B-4A40-A3CA-5BD7F7BCE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152" y="2359787"/>
            <a:ext cx="5682996" cy="4133088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BCD5871C-1E41-6744-849C-87BF23FDF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52" y="2359787"/>
            <a:ext cx="5682996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1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784518-3BE0-1245-9D84-73FEDA8B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 Exports higher values to nearer most countries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CC02C-52AF-EF42-9C46-95082E9E2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77497" cy="4351338"/>
          </a:xfrm>
        </p:spPr>
        <p:txBody>
          <a:bodyPr/>
          <a:lstStyle/>
          <a:p>
            <a:r>
              <a:rPr lang="en-US" dirty="0"/>
              <a:t>USA Exports most goods by value to closer countries.</a:t>
            </a:r>
          </a:p>
          <a:p>
            <a:r>
              <a:rPr lang="en-US" dirty="0"/>
              <a:t>32 Trading Partners less than 4000 km ($21 billion mean exports)</a:t>
            </a:r>
          </a:p>
          <a:p>
            <a:r>
              <a:rPr lang="en-US" dirty="0"/>
              <a:t>187 Trading Partners more than 4000 km ($5.49 billion mean exports)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C6F643E9-4B98-FA49-A598-41C5D2CEB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052" y="2140331"/>
            <a:ext cx="5984748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2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6B6E-216E-0942-B1B2-1FD1AD4A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trade agreements influence US exports?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F83AD-ED1F-B14C-9166-D712EA5FC0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Jordan:</a:t>
            </a:r>
          </a:p>
          <a:p>
            <a:pPr lvl="1"/>
            <a:r>
              <a:rPr lang="en-US" dirty="0"/>
              <a:t>Distance: 9,540 km</a:t>
            </a:r>
          </a:p>
          <a:p>
            <a:pPr lvl="1"/>
            <a:r>
              <a:rPr lang="en-US" dirty="0"/>
              <a:t>GDP: $35.8 billion</a:t>
            </a:r>
          </a:p>
          <a:p>
            <a:pPr lvl="1"/>
            <a:r>
              <a:rPr lang="en-US" dirty="0"/>
              <a:t>US Exports: $2 billion</a:t>
            </a:r>
          </a:p>
          <a:p>
            <a:r>
              <a:rPr lang="en-US" dirty="0"/>
              <a:t>Jordan Free Trade Agreement (2001)</a:t>
            </a:r>
          </a:p>
          <a:p>
            <a:pPr lvl="1"/>
            <a:r>
              <a:rPr lang="en-US" dirty="0"/>
              <a:t>Almost all Jordanian goods enter US duty free.</a:t>
            </a:r>
          </a:p>
          <a:p>
            <a:pPr lvl="1"/>
            <a:r>
              <a:rPr lang="en-US" dirty="0"/>
              <a:t>Contributed to increase in textile imports from Jordan.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0CC7C-646E-3945-A643-4C3A316D59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Chile:</a:t>
            </a:r>
          </a:p>
          <a:p>
            <a:pPr lvl="1"/>
            <a:r>
              <a:rPr lang="en-US" dirty="0"/>
              <a:t>Distance: 8,079 km</a:t>
            </a:r>
          </a:p>
          <a:p>
            <a:pPr lvl="1"/>
            <a:r>
              <a:rPr lang="en-US" dirty="0"/>
              <a:t>GDP: $260 billion</a:t>
            </a:r>
          </a:p>
          <a:p>
            <a:pPr lvl="1"/>
            <a:r>
              <a:rPr lang="en-US" dirty="0"/>
              <a:t>US Exports: $16.6 billion</a:t>
            </a:r>
          </a:p>
          <a:p>
            <a:r>
              <a:rPr lang="en-US" dirty="0"/>
              <a:t>Chile Free Trade Agreement (2004)</a:t>
            </a:r>
          </a:p>
          <a:p>
            <a:pPr lvl="1"/>
            <a:r>
              <a:rPr lang="en-US" dirty="0"/>
              <a:t>90 % of tariffs on US goods entering Chile eliminated.</a:t>
            </a:r>
          </a:p>
          <a:p>
            <a:pPr lvl="1"/>
            <a:r>
              <a:rPr lang="en-US" dirty="0"/>
              <a:t>Almost all Chilean goods enter US duty free.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64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615F-15D6-F042-A42B-972E348CA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25" y="-9806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Estimates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95CCC9C-B0DF-C349-9220-27E3712DF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927" y="5849858"/>
            <a:ext cx="4008384" cy="4434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*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effectLst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&lt;0.05; **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effectLst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&lt;0.01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6C1E33-0277-F14E-8B19-A45D0F01177E}"/>
              </a:ext>
            </a:extLst>
          </p:cNvPr>
          <p:cNvSpPr txBox="1"/>
          <p:nvPr/>
        </p:nvSpPr>
        <p:spPr>
          <a:xfrm>
            <a:off x="6172202" y="876681"/>
            <a:ext cx="52980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GDP is significant (1% level): </a:t>
            </a:r>
            <a:r>
              <a:rPr lang="en-US" dirty="0"/>
              <a:t>1% increase in trading partner’s GDP results in almost 1% increase in US exports to that country.</a:t>
            </a:r>
          </a:p>
          <a:p>
            <a:endParaRPr lang="en-US" dirty="0"/>
          </a:p>
          <a:p>
            <a:r>
              <a:rPr lang="en-US" u="sng" dirty="0"/>
              <a:t>Distance is significant (1% level):</a:t>
            </a:r>
            <a:r>
              <a:rPr lang="en-US" dirty="0"/>
              <a:t> 1% increase in distance results in a 1.2 - 1.3% decrease in US Exports to that country.</a:t>
            </a:r>
          </a:p>
          <a:p>
            <a:endParaRPr lang="en-US" dirty="0"/>
          </a:p>
          <a:p>
            <a:r>
              <a:rPr lang="en-US" u="sng" dirty="0"/>
              <a:t>Common language:</a:t>
            </a:r>
            <a:r>
              <a:rPr lang="en-US" dirty="0"/>
              <a:t> Some impact resulting in increase trade but not enough evidence to support that it is important</a:t>
            </a:r>
          </a:p>
          <a:p>
            <a:endParaRPr lang="en-US" dirty="0"/>
          </a:p>
          <a:p>
            <a:r>
              <a:rPr lang="en-US" u="sng" dirty="0"/>
              <a:t>Common Border:</a:t>
            </a:r>
            <a:r>
              <a:rPr lang="en-US" dirty="0"/>
              <a:t> Not enough evidence to support that it is important.  Note: US shares land border with only 2 countries and does not have any other near-water borders. Most trading partners are far away.</a:t>
            </a:r>
          </a:p>
          <a:p>
            <a:endParaRPr lang="en-US" dirty="0"/>
          </a:p>
          <a:p>
            <a:r>
              <a:rPr lang="en-US" u="sng" dirty="0"/>
              <a:t>Trade agreements:</a:t>
            </a:r>
            <a:r>
              <a:rPr lang="en-US" dirty="0"/>
              <a:t> Decreased the distance effect and increase the overall level of US </a:t>
            </a:r>
            <a:r>
              <a:rPr lang="en-US" dirty="0" err="1"/>
              <a:t>xxports</a:t>
            </a:r>
            <a:r>
              <a:rPr lang="en-US" dirty="0"/>
              <a:t> but not at statistically significantly levels.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03D01C2-0DD5-3B48-A18A-A081AA312CE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41374238"/>
              </p:ext>
            </p:extLst>
          </p:nvPr>
        </p:nvGraphicFramePr>
        <p:xfrm>
          <a:off x="838200" y="973058"/>
          <a:ext cx="5181600" cy="487680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416204340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061145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2509093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7992208"/>
                    </a:ext>
                  </a:extLst>
                </a:gridCol>
              </a:tblGrid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395"/>
                        </a:spcBef>
                        <a:spcAft>
                          <a:spcPts val="395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95"/>
                        </a:spcBef>
                        <a:spcAft>
                          <a:spcPts val="395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lUsExp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(1)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95"/>
                        </a:spcBef>
                        <a:spcAft>
                          <a:spcPts val="395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lUsExp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(2)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95"/>
                        </a:spcBef>
                        <a:spcAft>
                          <a:spcPts val="395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lUsExp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(3)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218216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lGdp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0.960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0.957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0.954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832880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(0.040)**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(0.039)**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(0.039)**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69861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ldist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-1.211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-1.266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-1.272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405427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(0.223)**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(0.178)**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(0.177)**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624261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1.common_lang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1.329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138278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(3.434)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222299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1.sharedBorder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0.286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374014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(1.000)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073487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1.common_lang#c.ldist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-0.090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847611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(0.381)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854856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1.tradeAgreement#c.ldist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949856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(10.694)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76128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1.tradeAgreement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192963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(97.107)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742139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_cons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7.592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8.365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677633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(2.209)**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(1.867)**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(1.864)**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326064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6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010155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682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28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615F-15D6-F042-A42B-972E348CA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25" y="-9806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Bias </a:t>
            </a:r>
            <a:r>
              <a:rPr lang="en-US" sz="3600" dirty="0"/>
              <a:t>in the 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Estimates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95CCC9C-B0DF-C349-9220-27E3712DF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927" y="5849858"/>
            <a:ext cx="4008384" cy="4434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*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&lt;0.05; **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&lt;0.01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03D01C2-0DD5-3B48-A18A-A081AA312CE7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973058"/>
          <a:ext cx="5181600" cy="487680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416204340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061145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2509093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7992208"/>
                    </a:ext>
                  </a:extLst>
                </a:gridCol>
              </a:tblGrid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395"/>
                        </a:spcBef>
                        <a:spcAft>
                          <a:spcPts val="395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95"/>
                        </a:spcBef>
                        <a:spcAft>
                          <a:spcPts val="395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lUsExp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(1)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95"/>
                        </a:spcBef>
                        <a:spcAft>
                          <a:spcPts val="395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lUsExp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(2)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95"/>
                        </a:spcBef>
                        <a:spcAft>
                          <a:spcPts val="395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lUsExp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(3)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218216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lGdp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0.960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0.957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0.954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832880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(0.040)**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(0.039)**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(0.039)**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69861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ldist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-1.211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-1.266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-1.272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405427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(0.223)**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(0.178)**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(0.177)**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624261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1.common_lang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1.329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138278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(3.434)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222299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1.sharedBorder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0.286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374014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(1.000)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073487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1.common_lang#c.ldist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-0.090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847611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(0.381)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854856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1.tradeAgreement#c.ldist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949856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(10.694)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76128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1.tradeAgreement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192963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(97.107)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742139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_cons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7.592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8.365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677633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(2.209)**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(1.867)**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(1.864)**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326064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6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010155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630" algn="dec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7990" algn="dec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86" marR="870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682228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75269416-0D14-274F-A248-BB51698CA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675" y="973058"/>
            <a:ext cx="5181600" cy="4434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dirty="0"/>
              <a:t>Estimate of </a:t>
            </a:r>
            <a:r>
              <a:rPr lang="en-US" altLang="en-US" sz="2000" dirty="0" err="1"/>
              <a:t>lGdp</a:t>
            </a:r>
            <a:r>
              <a:rPr lang="en-US" altLang="en-US" sz="2000" dirty="0"/>
              <a:t> is biased higher in </a:t>
            </a:r>
            <a:r>
              <a:rPr lang="en-US" altLang="en-US" sz="2000" dirty="0" err="1"/>
              <a:t>lUsExp</a:t>
            </a:r>
            <a:r>
              <a:rPr lang="en-US" altLang="en-US" sz="2000" dirty="0"/>
              <a:t>(1)</a:t>
            </a:r>
          </a:p>
          <a:p>
            <a:pPr marL="342900" marR="0" lvl="0" indent="-3429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/>
              <a:t>GDP importance on exports may  be overstated.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altLang="en-US" sz="2000" dirty="0"/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Estimate of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ldist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is </a:t>
            </a:r>
            <a:r>
              <a:rPr lang="en-US" altLang="en-US" sz="2000" dirty="0"/>
              <a:t>biased lower in </a:t>
            </a:r>
            <a:r>
              <a:rPr lang="en-US" altLang="en-US" sz="2000" dirty="0" err="1"/>
              <a:t>lUsExp</a:t>
            </a:r>
            <a:r>
              <a:rPr lang="en-US" altLang="en-US" sz="2000" dirty="0"/>
              <a:t>(1)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228600" marR="0" lvl="0" indent="-217488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Distance may have a</a:t>
            </a:r>
            <a:r>
              <a:rPr lang="en-US" altLang="en-US" sz="2000" dirty="0"/>
              <a:t>n overall larger negative effect than estimated.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144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905</Words>
  <Application>Microsoft Macintosh PowerPoint</Application>
  <PresentationFormat>Widescreen</PresentationFormat>
  <Paragraphs>259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Cambria Math</vt:lpstr>
      <vt:lpstr>Times New Roman</vt:lpstr>
      <vt:lpstr>Office Theme</vt:lpstr>
      <vt:lpstr>Simplified Gravity Model</vt:lpstr>
      <vt:lpstr>About Gravity Model</vt:lpstr>
      <vt:lpstr>Modified Gravity Model</vt:lpstr>
      <vt:lpstr>Descriptive Statistics</vt:lpstr>
      <vt:lpstr>Correlation between primary parameters</vt:lpstr>
      <vt:lpstr>USA Exports higher values to nearer most countries</vt:lpstr>
      <vt:lpstr>How do trade agreements influence US exports?</vt:lpstr>
      <vt:lpstr>Estimates</vt:lpstr>
      <vt:lpstr>Bias in the Estimates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h</dc:creator>
  <cp:lastModifiedBy>jon h</cp:lastModifiedBy>
  <cp:revision>38</cp:revision>
  <dcterms:created xsi:type="dcterms:W3CDTF">2021-07-02T22:25:35Z</dcterms:created>
  <dcterms:modified xsi:type="dcterms:W3CDTF">2021-07-08T01:25:32Z</dcterms:modified>
</cp:coreProperties>
</file>