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130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00" y="2266954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300" y="4578355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409443"/>
            <a:ext cx="6329045" cy="615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82720">
              <a:lnSpc>
                <a:spcPct val="114999"/>
              </a:lnSpc>
              <a:spcBef>
                <a:spcPts val="100"/>
              </a:spcBef>
            </a:pPr>
            <a:r>
              <a:rPr sz="1200" b="1" spc="-65" dirty="0">
                <a:solidFill>
                  <a:srgbClr val="404040"/>
                </a:solidFill>
                <a:latin typeface="Gill Sans MT"/>
                <a:cs typeface="Gill Sans MT"/>
              </a:rPr>
              <a:t>Header</a:t>
            </a: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90" dirty="0">
                <a:solidFill>
                  <a:srgbClr val="404040"/>
                </a:solidFill>
                <a:latin typeface="Gill Sans MT"/>
                <a:cs typeface="Gill Sans MT"/>
              </a:rPr>
              <a:t>(Top</a:t>
            </a:r>
            <a:r>
              <a:rPr sz="1200" b="1" spc="-20" dirty="0">
                <a:solidFill>
                  <a:srgbClr val="404040"/>
                </a:solidFill>
                <a:latin typeface="Gill Sans MT"/>
                <a:cs typeface="Gill Sans MT"/>
              </a:rPr>
              <a:t> Margin</a:t>
            </a: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dirty="0">
                <a:solidFill>
                  <a:srgbClr val="404040"/>
                </a:solidFill>
                <a:latin typeface="Gill Sans MT"/>
                <a:cs typeface="Gill Sans MT"/>
              </a:rPr>
              <a:t>of</a:t>
            </a:r>
            <a:r>
              <a:rPr sz="1200" b="1" spc="-2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First</a:t>
            </a: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Page) </a:t>
            </a:r>
            <a:r>
              <a:rPr sz="1200" b="1" spc="-40" dirty="0">
                <a:solidFill>
                  <a:srgbClr val="404040"/>
                </a:solidFill>
                <a:latin typeface="Gill Sans MT"/>
                <a:cs typeface="Gill Sans MT"/>
              </a:rPr>
              <a:t>Course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55" dirty="0">
                <a:solidFill>
                  <a:srgbClr val="404040"/>
                </a:solidFill>
                <a:latin typeface="Gill Sans MT"/>
                <a:cs typeface="Gill Sans MT"/>
              </a:rPr>
              <a:t>Code:</a:t>
            </a:r>
            <a:r>
              <a:rPr sz="1200" b="1" spc="-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CSE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115</a:t>
            </a:r>
            <a:r>
              <a:rPr lang="en-US" sz="1200" dirty="0">
                <a:solidFill>
                  <a:srgbClr val="404040"/>
                </a:solidFill>
                <a:latin typeface="Trebuchet MS"/>
                <a:cs typeface="Trebuchet MS"/>
              </a:rPr>
              <a:t>.2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40" dirty="0">
                <a:solidFill>
                  <a:srgbClr val="404040"/>
                </a:solidFill>
                <a:latin typeface="Trebuchet MS"/>
                <a:cs typeface="Trebuchet MS"/>
              </a:rPr>
              <a:t>|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65" dirty="0">
                <a:solidFill>
                  <a:srgbClr val="404040"/>
                </a:solidFill>
                <a:latin typeface="Gill Sans MT"/>
                <a:cs typeface="Gill Sans MT"/>
              </a:rPr>
              <a:t>Group:</a:t>
            </a:r>
            <a:r>
              <a:rPr lang="en-US" sz="1200" b="1" spc="-65" dirty="0">
                <a:solidFill>
                  <a:srgbClr val="404040"/>
                </a:solidFill>
                <a:latin typeface="Gill Sans MT"/>
                <a:cs typeface="Gill Sans MT"/>
              </a:rPr>
              <a:t> 4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Members:</a:t>
            </a:r>
            <a:endParaRPr sz="1200" dirty="0">
              <a:latin typeface="Gill Sans MT"/>
              <a:cs typeface="Gill Sans MT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Fardin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Hossain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(ID: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2512532642)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14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Game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Initialization</a:t>
            </a:r>
            <a:endParaRPr sz="1200" dirty="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4699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Jayonti Sarkar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(ID: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1911069042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14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Handling</a:t>
            </a:r>
            <a:endParaRPr sz="1200" dirty="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4699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Aﬁf</a:t>
            </a:r>
            <a:r>
              <a:rPr sz="12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Chowdhury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(ID: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2513880642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14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Snake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Mechanics</a:t>
            </a:r>
            <a:endParaRPr sz="1200" dirty="0">
              <a:latin typeface="Trebuchet MS"/>
              <a:cs typeface="Trebuchet MS"/>
            </a:endParaRPr>
          </a:p>
          <a:p>
            <a:pPr marL="467359" indent="-226060">
              <a:lnSpc>
                <a:spcPct val="100000"/>
              </a:lnSpc>
              <a:spcBef>
                <a:spcPts val="210"/>
              </a:spcBef>
              <a:buClr>
                <a:srgbClr val="404040"/>
              </a:buClr>
              <a:buSzPct val="108333"/>
              <a:buFont typeface="Trebuchet MS"/>
              <a:buAutoNum type="arabicPeriod"/>
              <a:tabLst>
                <a:tab pos="467359" algn="l"/>
              </a:tabLst>
            </a:pPr>
            <a:r>
              <a:rPr sz="1200" dirty="0">
                <a:latin typeface="Arial"/>
                <a:cs typeface="Arial"/>
              </a:rPr>
              <a:t>Mohammad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Ali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(ID: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2512818642)-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Rendering </a:t>
            </a:r>
            <a:r>
              <a:rPr sz="1200" spc="-10" dirty="0">
                <a:latin typeface="Arial"/>
                <a:cs typeface="Arial"/>
              </a:rPr>
              <a:t>System</a:t>
            </a:r>
            <a:endParaRPr sz="12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900" algn="l"/>
              </a:tabLst>
            </a:pPr>
            <a:r>
              <a:rPr sz="1200" spc="105" dirty="0">
                <a:solidFill>
                  <a:srgbClr val="404040"/>
                </a:solidFill>
                <a:latin typeface="Trebuchet MS"/>
                <a:cs typeface="Trebuchet MS"/>
              </a:rPr>
              <a:t>Md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Nahim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(ID: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2514251042)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14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Food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20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Score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AutoNum type="arabicPeriod"/>
            </a:pP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AutoNum type="arabicPeriod"/>
            </a:pP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404040"/>
                </a:solidFill>
                <a:latin typeface="Gill Sans MT"/>
                <a:cs typeface="Gill Sans MT"/>
              </a:rPr>
              <a:t>Snake</a:t>
            </a:r>
            <a:r>
              <a:rPr sz="1300" b="1" spc="-4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300" b="1" spc="-90" dirty="0">
                <a:solidFill>
                  <a:srgbClr val="404040"/>
                </a:solidFill>
                <a:latin typeface="Gill Sans MT"/>
                <a:cs typeface="Gill Sans MT"/>
              </a:rPr>
              <a:t>Game</a:t>
            </a:r>
            <a:r>
              <a:rPr sz="1300" b="1" spc="-40" dirty="0">
                <a:solidFill>
                  <a:srgbClr val="404040"/>
                </a:solidFill>
                <a:latin typeface="Gill Sans MT"/>
                <a:cs typeface="Gill Sans MT"/>
              </a:rPr>
              <a:t> Project:</a:t>
            </a:r>
            <a:endParaRPr sz="13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1200" b="1" spc="-40" dirty="0">
                <a:solidFill>
                  <a:srgbClr val="404040"/>
                </a:solidFill>
                <a:latin typeface="Gill Sans MT"/>
                <a:cs typeface="Gill Sans MT"/>
              </a:rPr>
              <a:t>Project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Overview</a:t>
            </a:r>
            <a:endParaRPr sz="1200" dirty="0">
              <a:latin typeface="Gill Sans MT"/>
              <a:cs typeface="Gill Sans MT"/>
            </a:endParaRPr>
          </a:p>
          <a:p>
            <a:pPr marL="12700" marR="5080">
              <a:lnSpc>
                <a:spcPct val="114999"/>
              </a:lnSpc>
              <a:spcBef>
                <a:spcPts val="200"/>
              </a:spcBef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developed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terminal-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based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Snake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game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modular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design</a:t>
            </a:r>
            <a:r>
              <a:rPr sz="1200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team member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implemented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critical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component,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ensuring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eﬃcient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collaboration.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game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features:</a:t>
            </a:r>
            <a:endParaRPr sz="1200" dirty="0"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Smooth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snake</a:t>
            </a:r>
            <a:r>
              <a:rPr sz="12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movement</a:t>
            </a:r>
            <a:endParaRPr sz="1200" dirty="0"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219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Food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collection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20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score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tracking</a:t>
            </a:r>
            <a:endParaRPr sz="1200" dirty="0"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Collision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detection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(walls/self)</a:t>
            </a:r>
            <a:endParaRPr sz="1200" dirty="0"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Stable</a:t>
            </a:r>
            <a:r>
              <a:rPr sz="12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terminal</a:t>
            </a:r>
            <a:r>
              <a:rPr sz="12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rendering.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b="1" spc="-80" dirty="0">
                <a:solidFill>
                  <a:srgbClr val="404040"/>
                </a:solidFill>
                <a:latin typeface="Gill Sans MT"/>
                <a:cs typeface="Gill Sans MT"/>
              </a:rPr>
              <a:t>Team</a:t>
            </a:r>
            <a:r>
              <a:rPr sz="1200" b="1" spc="-2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Contributions</a:t>
            </a:r>
            <a:endParaRPr sz="1200" dirty="0">
              <a:latin typeface="Gill Sans MT"/>
              <a:cs typeface="Gill Sans MT"/>
            </a:endParaRPr>
          </a:p>
          <a:p>
            <a:pPr marL="181610" indent="-168910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181610" algn="l"/>
              </a:tabLst>
            </a:pPr>
            <a:r>
              <a:rPr sz="1200" b="1" spc="-85" dirty="0">
                <a:solidFill>
                  <a:srgbClr val="404040"/>
                </a:solidFill>
                <a:latin typeface="Gill Sans MT"/>
                <a:cs typeface="Gill Sans MT"/>
              </a:rPr>
              <a:t>Game</a:t>
            </a:r>
            <a:r>
              <a:rPr sz="1200" b="1" spc="1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Initialization</a:t>
            </a:r>
            <a:r>
              <a:rPr sz="1200" b="1" spc="1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55" dirty="0">
                <a:solidFill>
                  <a:srgbClr val="404040"/>
                </a:solidFill>
                <a:latin typeface="Gill Sans MT"/>
                <a:cs typeface="Gill Sans MT"/>
              </a:rPr>
              <a:t>(Fardin</a:t>
            </a:r>
            <a:r>
              <a:rPr sz="1200" b="1" spc="1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Hossain)</a:t>
            </a:r>
            <a:endParaRPr sz="12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i="1" spc="85" dirty="0">
                <a:solidFill>
                  <a:srgbClr val="404040"/>
                </a:solidFill>
                <a:latin typeface="Gill Sans MT"/>
                <a:cs typeface="Gill Sans MT"/>
              </a:rPr>
              <a:t>Responsibility:</a:t>
            </a:r>
            <a:r>
              <a:rPr sz="1200" i="1" spc="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Setup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game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control ﬂow.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b="1" spc="-60" dirty="0">
                <a:solidFill>
                  <a:srgbClr val="404040"/>
                </a:solidFill>
                <a:latin typeface="Gill Sans MT"/>
                <a:cs typeface="Gill Sans MT"/>
              </a:rPr>
              <a:t>Key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Features:</a:t>
            </a:r>
            <a:endParaRPr sz="1200" dirty="0">
              <a:latin typeface="Gill Sans MT"/>
              <a:cs typeface="Gill Sans MT"/>
            </a:endParaRPr>
          </a:p>
          <a:p>
            <a:pPr marL="926465" lvl="1" indent="-227965">
              <a:lnSpc>
                <a:spcPct val="100000"/>
              </a:lnSpc>
              <a:spcBef>
                <a:spcPts val="820"/>
              </a:spcBef>
              <a:buFont typeface="Arial"/>
              <a:buChar char="○"/>
              <a:tabLst>
                <a:tab pos="926465" algn="l"/>
              </a:tabLst>
            </a:pP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Centralized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game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management</a:t>
            </a:r>
            <a:endParaRPr sz="1200" dirty="0">
              <a:latin typeface="Trebuchet MS"/>
              <a:cs typeface="Trebuchet MS"/>
            </a:endParaRPr>
          </a:p>
          <a:p>
            <a:pPr marL="9264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92646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Randomized seed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initialization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via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404040"/>
                </a:solidFill>
                <a:latin typeface="Courier New"/>
                <a:cs typeface="Courier New"/>
              </a:rPr>
              <a:t>srand(time(0))</a:t>
            </a:r>
            <a:endParaRPr sz="1050" dirty="0">
              <a:latin typeface="Courier New"/>
              <a:cs typeface="Courier New"/>
            </a:endParaRPr>
          </a:p>
          <a:p>
            <a:pPr marL="9264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92646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Loop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timing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Courier New"/>
                <a:cs typeface="Courier New"/>
              </a:rPr>
              <a:t>Sleep(200)</a:t>
            </a:r>
            <a:r>
              <a:rPr sz="1050" spc="-2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smooth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updates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" y="7118352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500" y="7146665"/>
            <a:ext cx="3521710" cy="1536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315"/>
              </a:spcBef>
              <a:buAutoNum type="arabicPeriod" startAt="2"/>
              <a:tabLst>
                <a:tab pos="181610" algn="l"/>
              </a:tabLst>
            </a:pPr>
            <a:r>
              <a:rPr sz="1200" b="1" spc="-55" dirty="0">
                <a:solidFill>
                  <a:srgbClr val="404040"/>
                </a:solidFill>
                <a:latin typeface="Gill Sans MT"/>
                <a:cs typeface="Gill Sans MT"/>
              </a:rPr>
              <a:t>Input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35" dirty="0">
                <a:solidFill>
                  <a:srgbClr val="404040"/>
                </a:solidFill>
                <a:latin typeface="Gill Sans MT"/>
                <a:cs typeface="Gill Sans MT"/>
              </a:rPr>
              <a:t>Handling</a:t>
            </a:r>
            <a:r>
              <a:rPr sz="1200" b="1" spc="-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dirty="0">
                <a:solidFill>
                  <a:srgbClr val="404040"/>
                </a:solidFill>
                <a:latin typeface="Gill Sans MT"/>
                <a:cs typeface="Gill Sans MT"/>
              </a:rPr>
              <a:t>(Jayonti</a:t>
            </a:r>
            <a:r>
              <a:rPr sz="1200" b="1" spc="-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Sarkar)</a:t>
            </a:r>
            <a:endParaRPr sz="1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i="1" spc="85" dirty="0">
                <a:solidFill>
                  <a:srgbClr val="404040"/>
                </a:solidFill>
                <a:latin typeface="Gill Sans MT"/>
                <a:cs typeface="Gill Sans MT"/>
              </a:rPr>
              <a:t>Responsibility:</a:t>
            </a:r>
            <a:r>
              <a:rPr sz="1200" i="1" spc="-3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Detect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keyboard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12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movement.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b="1" spc="-60" dirty="0">
                <a:solidFill>
                  <a:srgbClr val="404040"/>
                </a:solidFill>
                <a:latin typeface="Gill Sans MT"/>
                <a:cs typeface="Gill Sans MT"/>
              </a:rPr>
              <a:t>Key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Features:</a:t>
            </a:r>
            <a:endParaRPr sz="1200">
              <a:latin typeface="Gill Sans MT"/>
              <a:cs typeface="Gill Sans MT"/>
            </a:endParaRPr>
          </a:p>
          <a:p>
            <a:pPr marL="469265" lvl="1" indent="-227965">
              <a:lnSpc>
                <a:spcPct val="100000"/>
              </a:lnSpc>
              <a:spcBef>
                <a:spcPts val="515"/>
              </a:spcBef>
              <a:buFont typeface="Arial"/>
              <a:buChar char="●"/>
              <a:tabLst>
                <a:tab pos="469265" algn="l"/>
              </a:tabLst>
            </a:pPr>
            <a:r>
              <a:rPr sz="1200" b="1" spc="-55" dirty="0">
                <a:solidFill>
                  <a:srgbClr val="404040"/>
                </a:solidFill>
                <a:latin typeface="Gill Sans MT"/>
                <a:cs typeface="Gill Sans MT"/>
              </a:rPr>
              <a:t>Direction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validation 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prevent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180°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turns</a:t>
            </a:r>
            <a:endParaRPr sz="1200"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219"/>
              </a:spcBef>
              <a:buFont typeface="Arial"/>
              <a:buChar char="●"/>
              <a:tabLst>
                <a:tab pos="469265" algn="l"/>
              </a:tabLst>
            </a:pP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Instant</a:t>
            </a: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50" dirty="0">
                <a:solidFill>
                  <a:srgbClr val="404040"/>
                </a:solidFill>
                <a:latin typeface="Gill Sans MT"/>
                <a:cs typeface="Gill Sans MT"/>
              </a:rPr>
              <a:t>exit</a:t>
            </a: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10" dirty="0">
                <a:solidFill>
                  <a:srgbClr val="404040"/>
                </a:solidFill>
                <a:latin typeface="Trebuchet MS"/>
                <a:cs typeface="Trebuchet MS"/>
              </a:rPr>
              <a:t>‘X’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key</a:t>
            </a:r>
            <a:endParaRPr sz="1200">
              <a:latin typeface="Trebuchet MS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46926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Responsive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polling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404040"/>
                </a:solidFill>
                <a:latin typeface="Courier New"/>
                <a:cs typeface="Courier New"/>
              </a:rPr>
              <a:t>conio.h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5300" y="9061454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300" y="2330444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300" y="4235446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409442"/>
            <a:ext cx="4248150" cy="52133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315"/>
              </a:spcBef>
              <a:buAutoNum type="arabicPeriod" startAt="3"/>
              <a:tabLst>
                <a:tab pos="181610" algn="l"/>
              </a:tabLst>
            </a:pPr>
            <a:r>
              <a:rPr sz="1200" b="1" spc="-20" dirty="0">
                <a:solidFill>
                  <a:srgbClr val="404040"/>
                </a:solidFill>
                <a:latin typeface="Gill Sans MT"/>
                <a:cs typeface="Gill Sans MT"/>
              </a:rPr>
              <a:t>Snake</a:t>
            </a: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dirty="0">
                <a:solidFill>
                  <a:srgbClr val="404040"/>
                </a:solidFill>
                <a:latin typeface="Gill Sans MT"/>
                <a:cs typeface="Gill Sans MT"/>
              </a:rPr>
              <a:t>Mechanics</a:t>
            </a: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Gill Sans MT"/>
                <a:cs typeface="Gill Sans MT"/>
              </a:rPr>
              <a:t>(Aﬁf</a:t>
            </a: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Chowdhury)</a:t>
            </a:r>
            <a:endParaRPr sz="1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i="1" spc="85" dirty="0">
                <a:solidFill>
                  <a:srgbClr val="404040"/>
                </a:solidFill>
                <a:latin typeface="Gill Sans MT"/>
                <a:cs typeface="Gill Sans MT"/>
              </a:rPr>
              <a:t>Responsibility:</a:t>
            </a:r>
            <a:r>
              <a:rPr sz="1200" i="1" spc="4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Move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snake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detect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collisions.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b="1" spc="-60" dirty="0">
                <a:solidFill>
                  <a:srgbClr val="404040"/>
                </a:solidFill>
                <a:latin typeface="Gill Sans MT"/>
                <a:cs typeface="Gill Sans MT"/>
              </a:rPr>
              <a:t>Key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Features:</a:t>
            </a:r>
            <a:endParaRPr sz="1200">
              <a:latin typeface="Gill Sans MT"/>
              <a:cs typeface="Gill Sans MT"/>
            </a:endParaRPr>
          </a:p>
          <a:p>
            <a:pPr marL="926465" lvl="1" indent="-227965">
              <a:lnSpc>
                <a:spcPct val="100000"/>
              </a:lnSpc>
              <a:spcBef>
                <a:spcPts val="815"/>
              </a:spcBef>
              <a:buFont typeface="Arial"/>
              <a:buChar char="○"/>
              <a:tabLst>
                <a:tab pos="926465" algn="l"/>
              </a:tabLst>
            </a:pPr>
            <a:r>
              <a:rPr sz="1200" b="1" spc="-95" dirty="0">
                <a:solidFill>
                  <a:srgbClr val="404040"/>
                </a:solidFill>
                <a:latin typeface="Gill Sans MT"/>
                <a:cs typeface="Gill Sans MT"/>
              </a:rPr>
              <a:t>O(n)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tail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55" dirty="0">
                <a:solidFill>
                  <a:srgbClr val="404040"/>
                </a:solidFill>
                <a:latin typeface="Gill Sans MT"/>
                <a:cs typeface="Gill Sans MT"/>
              </a:rPr>
              <a:t>movement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algorithm</a:t>
            </a:r>
            <a:endParaRPr sz="1200">
              <a:latin typeface="Gill Sans MT"/>
              <a:cs typeface="Gill Sans MT"/>
            </a:endParaRPr>
          </a:p>
          <a:p>
            <a:pPr marL="926465" lvl="1" indent="-227965">
              <a:lnSpc>
                <a:spcPct val="100000"/>
              </a:lnSpc>
              <a:spcBef>
                <a:spcPts val="219"/>
              </a:spcBef>
              <a:buFont typeface="Arial"/>
              <a:buChar char="○"/>
              <a:tabLst>
                <a:tab pos="926465" algn="l"/>
              </a:tabLst>
            </a:pPr>
            <a:r>
              <a:rPr sz="1200" b="1" spc="-40" dirty="0">
                <a:solidFill>
                  <a:srgbClr val="404040"/>
                </a:solidFill>
                <a:latin typeface="Gill Sans MT"/>
                <a:cs typeface="Gill Sans MT"/>
              </a:rPr>
              <a:t>Boundary</a:t>
            </a:r>
            <a:r>
              <a:rPr sz="1200" b="1" spc="-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dirty="0">
                <a:solidFill>
                  <a:srgbClr val="404040"/>
                </a:solidFill>
                <a:latin typeface="Gill Sans MT"/>
                <a:cs typeface="Gill Sans MT"/>
              </a:rPr>
              <a:t>checks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walls</a:t>
            </a:r>
            <a:endParaRPr sz="1200">
              <a:latin typeface="Trebuchet MS"/>
              <a:cs typeface="Trebuchet MS"/>
            </a:endParaRPr>
          </a:p>
          <a:p>
            <a:pPr marL="9264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926465" algn="l"/>
              </a:tabLst>
            </a:pPr>
            <a:r>
              <a:rPr sz="1200" b="1" dirty="0">
                <a:solidFill>
                  <a:srgbClr val="404040"/>
                </a:solidFill>
                <a:latin typeface="Gill Sans MT"/>
                <a:cs typeface="Gill Sans MT"/>
              </a:rPr>
              <a:t>Self-collision</a:t>
            </a:r>
            <a:r>
              <a:rPr sz="1200" b="1" spc="-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detection</a:t>
            </a:r>
            <a:r>
              <a:rPr sz="1200" b="1" spc="-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loops</a:t>
            </a:r>
            <a:endParaRPr sz="1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404040"/>
              </a:buClr>
              <a:buFont typeface="Arial"/>
              <a:buChar char="○"/>
            </a:pPr>
            <a:endParaRPr sz="12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40"/>
              </a:spcBef>
              <a:buClr>
                <a:srgbClr val="404040"/>
              </a:buClr>
              <a:buFont typeface="Arial"/>
              <a:buChar char="○"/>
            </a:pPr>
            <a:endParaRPr sz="1200">
              <a:latin typeface="Trebuchet MS"/>
              <a:cs typeface="Trebuchet MS"/>
            </a:endParaRPr>
          </a:p>
          <a:p>
            <a:pPr marL="181610" indent="-168910">
              <a:lnSpc>
                <a:spcPct val="100000"/>
              </a:lnSpc>
              <a:buAutoNum type="arabicPeriod" startAt="4"/>
              <a:tabLst>
                <a:tab pos="181610" algn="l"/>
              </a:tabLst>
            </a:pP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Rendering</a:t>
            </a:r>
            <a:r>
              <a:rPr sz="1200" b="1" spc="-1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Gill Sans MT"/>
                <a:cs typeface="Gill Sans MT"/>
              </a:rPr>
              <a:t>System</a:t>
            </a:r>
            <a:r>
              <a:rPr sz="1200" b="1" spc="-1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45" dirty="0">
                <a:solidFill>
                  <a:srgbClr val="404040"/>
                </a:solidFill>
                <a:latin typeface="Gill Sans MT"/>
                <a:cs typeface="Gill Sans MT"/>
              </a:rPr>
              <a:t>(Mohammad</a:t>
            </a:r>
            <a:r>
              <a:rPr sz="1200" b="1" spc="-1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Gill Sans MT"/>
                <a:cs typeface="Gill Sans MT"/>
              </a:rPr>
              <a:t>Ali)</a:t>
            </a:r>
            <a:endParaRPr sz="1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i="1" spc="85" dirty="0">
                <a:solidFill>
                  <a:srgbClr val="404040"/>
                </a:solidFill>
                <a:latin typeface="Gill Sans MT"/>
                <a:cs typeface="Gill Sans MT"/>
              </a:rPr>
              <a:t>Responsibility:</a:t>
            </a:r>
            <a:r>
              <a:rPr sz="1200" i="1" spc="2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Display game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visuals.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b="1" spc="-60" dirty="0">
                <a:solidFill>
                  <a:srgbClr val="404040"/>
                </a:solidFill>
                <a:latin typeface="Gill Sans MT"/>
                <a:cs typeface="Gill Sans MT"/>
              </a:rPr>
              <a:t>Key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Features:</a:t>
            </a:r>
            <a:endParaRPr sz="1200">
              <a:latin typeface="Gill Sans MT"/>
              <a:cs typeface="Gill Sans MT"/>
            </a:endParaRPr>
          </a:p>
          <a:p>
            <a:pPr marL="469265" indent="-227965">
              <a:lnSpc>
                <a:spcPct val="100000"/>
              </a:lnSpc>
              <a:spcBef>
                <a:spcPts val="515"/>
              </a:spcBef>
              <a:buFont typeface="Arial"/>
              <a:buChar char="●"/>
              <a:tabLst>
                <a:tab pos="469265" algn="l"/>
              </a:tabLst>
            </a:pP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Flicker-</a:t>
            </a:r>
            <a:r>
              <a:rPr sz="1200" b="1" spc="-20" dirty="0">
                <a:solidFill>
                  <a:srgbClr val="404040"/>
                </a:solidFill>
                <a:latin typeface="Gill Sans MT"/>
                <a:cs typeface="Gill Sans MT"/>
              </a:rPr>
              <a:t>free</a:t>
            </a:r>
            <a:r>
              <a:rPr sz="1200" b="1" spc="-1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updates</a:t>
            </a:r>
            <a:r>
              <a:rPr sz="1200" b="1" spc="-1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via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cursor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repositioning</a:t>
            </a:r>
            <a:endParaRPr sz="12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215"/>
              </a:spcBef>
              <a:buFont typeface="Arial"/>
              <a:buChar char="●"/>
              <a:tabLst>
                <a:tab pos="469265" algn="l"/>
              </a:tabLst>
            </a:pPr>
            <a:r>
              <a:rPr sz="1200" b="1" spc="-50" dirty="0">
                <a:solidFill>
                  <a:srgbClr val="404040"/>
                </a:solidFill>
                <a:latin typeface="Gill Sans MT"/>
                <a:cs typeface="Gill Sans MT"/>
              </a:rPr>
              <a:t>Dynamic</a:t>
            </a:r>
            <a:r>
              <a:rPr sz="1200" b="1" spc="6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35" dirty="0">
                <a:solidFill>
                  <a:srgbClr val="404040"/>
                </a:solidFill>
                <a:latin typeface="Gill Sans MT"/>
                <a:cs typeface="Gill Sans MT"/>
              </a:rPr>
              <a:t>borders</a:t>
            </a:r>
            <a:r>
              <a:rPr sz="1200" b="1" spc="6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ASCII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characters</a:t>
            </a:r>
            <a:endParaRPr sz="1200">
              <a:latin typeface="Trebuchet MS"/>
              <a:cs typeface="Trebuchet MS"/>
            </a:endParaRPr>
          </a:p>
          <a:p>
            <a:pPr marL="469265" indent="-227965">
              <a:lnSpc>
                <a:spcPct val="100000"/>
              </a:lnSpc>
              <a:spcBef>
                <a:spcPts val="220"/>
              </a:spcBef>
              <a:buFont typeface="Arial"/>
              <a:buChar char="●"/>
              <a:tabLst>
                <a:tab pos="469265" algn="l"/>
              </a:tabLst>
            </a:pP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Real-</a:t>
            </a: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time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score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display</a:t>
            </a:r>
            <a:endParaRPr sz="1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1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200">
              <a:latin typeface="Gill Sans MT"/>
              <a:cs typeface="Gill Sans MT"/>
            </a:endParaRPr>
          </a:p>
          <a:p>
            <a:pPr marL="181610" indent="-16891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81610" algn="l"/>
              </a:tabLst>
            </a:pPr>
            <a:r>
              <a:rPr sz="1200" b="1" spc="-55" dirty="0">
                <a:solidFill>
                  <a:srgbClr val="404040"/>
                </a:solidFill>
                <a:latin typeface="Gill Sans MT"/>
                <a:cs typeface="Gill Sans MT"/>
              </a:rPr>
              <a:t>Food</a:t>
            </a:r>
            <a:r>
              <a:rPr sz="1200" b="1" spc="-3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25" dirty="0">
                <a:solidFill>
                  <a:srgbClr val="404040"/>
                </a:solidFill>
                <a:latin typeface="Gill Sans MT"/>
                <a:cs typeface="Gill Sans MT"/>
              </a:rPr>
              <a:t>&amp;</a:t>
            </a:r>
            <a:r>
              <a:rPr sz="1200" b="1" spc="-3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Score</a:t>
            </a:r>
            <a:r>
              <a:rPr sz="1200" b="1" spc="-3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(Md</a:t>
            </a:r>
            <a:r>
              <a:rPr sz="1200" b="1" spc="-3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Nahim)</a:t>
            </a:r>
            <a:endParaRPr sz="1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i="1" spc="85" dirty="0">
                <a:solidFill>
                  <a:srgbClr val="404040"/>
                </a:solidFill>
                <a:latin typeface="Gill Sans MT"/>
                <a:cs typeface="Gill Sans MT"/>
              </a:rPr>
              <a:t>Responsibility:</a:t>
            </a:r>
            <a:r>
              <a:rPr sz="1200" i="1" spc="2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Spawn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food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update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score.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60" dirty="0">
                <a:solidFill>
                  <a:srgbClr val="404040"/>
                </a:solidFill>
                <a:latin typeface="Gill Sans MT"/>
                <a:cs typeface="Gill Sans MT"/>
              </a:rPr>
              <a:t>Key</a:t>
            </a:r>
            <a:r>
              <a:rPr sz="1200" b="1" spc="-3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Features:</a:t>
            </a:r>
            <a:endParaRPr sz="1200">
              <a:latin typeface="Gill Sans MT"/>
              <a:cs typeface="Gill Sans MT"/>
            </a:endParaRPr>
          </a:p>
          <a:p>
            <a:pPr marL="926465" lvl="1" indent="-227965">
              <a:lnSpc>
                <a:spcPct val="100000"/>
              </a:lnSpc>
              <a:spcBef>
                <a:spcPts val="815"/>
              </a:spcBef>
              <a:buFont typeface="Arial"/>
              <a:buChar char="○"/>
              <a:tabLst>
                <a:tab pos="926465" algn="l"/>
              </a:tabLst>
            </a:pPr>
            <a:r>
              <a:rPr sz="1200" b="1" spc="-35" dirty="0">
                <a:solidFill>
                  <a:srgbClr val="404040"/>
                </a:solidFill>
                <a:latin typeface="Gill Sans MT"/>
                <a:cs typeface="Gill Sans MT"/>
              </a:rPr>
              <a:t>Conﬂict-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free</a:t>
            </a:r>
            <a:r>
              <a:rPr sz="1200" b="1" spc="1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Gill Sans MT"/>
                <a:cs typeface="Gill Sans MT"/>
              </a:rPr>
              <a:t>food</a:t>
            </a:r>
            <a:r>
              <a:rPr sz="1200" b="1" spc="1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dirty="0">
                <a:solidFill>
                  <a:srgbClr val="404040"/>
                </a:solidFill>
                <a:latin typeface="Gill Sans MT"/>
                <a:cs typeface="Gill Sans MT"/>
              </a:rPr>
              <a:t>spawning</a:t>
            </a:r>
            <a:r>
              <a:rPr sz="1200" b="1" spc="1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(avoids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snake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body)</a:t>
            </a:r>
            <a:endParaRPr sz="1200">
              <a:latin typeface="Trebuchet MS"/>
              <a:cs typeface="Trebuchet MS"/>
            </a:endParaRPr>
          </a:p>
          <a:p>
            <a:pPr marL="926465" lvl="1" indent="-227965">
              <a:lnSpc>
                <a:spcPct val="100000"/>
              </a:lnSpc>
              <a:spcBef>
                <a:spcPts val="215"/>
              </a:spcBef>
              <a:buFont typeface="Arial"/>
              <a:buChar char="○"/>
              <a:tabLst>
                <a:tab pos="926465" algn="l"/>
              </a:tabLst>
            </a:pPr>
            <a:r>
              <a:rPr sz="1200" b="1" spc="-25" dirty="0">
                <a:solidFill>
                  <a:srgbClr val="404040"/>
                </a:solidFill>
                <a:latin typeface="Gill Sans MT"/>
                <a:cs typeface="Gill Sans MT"/>
              </a:rPr>
              <a:t>Score</a:t>
            </a:r>
            <a:r>
              <a:rPr sz="1200" b="1" spc="10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b="1" spc="-45" dirty="0">
                <a:solidFill>
                  <a:srgbClr val="404040"/>
                </a:solidFill>
                <a:latin typeface="Gill Sans MT"/>
                <a:cs typeface="Gill Sans MT"/>
              </a:rPr>
              <a:t>increment</a:t>
            </a:r>
            <a:r>
              <a:rPr sz="1200" b="1" spc="15" dirty="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simple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API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" y="5962644"/>
            <a:ext cx="6781800" cy="0"/>
          </a:xfrm>
          <a:custGeom>
            <a:avLst/>
            <a:gdLst/>
            <a:ahLst/>
            <a:cxnLst/>
            <a:rect l="l" t="t" r="r" b="b"/>
            <a:pathLst>
              <a:path w="6781800">
                <a:moveTo>
                  <a:pt x="0" y="0"/>
                </a:moveTo>
                <a:lnTo>
                  <a:pt x="6781800" y="0"/>
                </a:lnTo>
              </a:path>
            </a:pathLst>
          </a:custGeom>
          <a:ln w="12699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296</Words>
  <Application>Microsoft Office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Gill Sans MT</vt:lpstr>
      <vt:lpstr>Trebuchet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document</dc:title>
  <cp:lastModifiedBy>jayonti sharna</cp:lastModifiedBy>
  <cp:revision>1</cp:revision>
  <dcterms:created xsi:type="dcterms:W3CDTF">2025-02-23T19:04:50Z</dcterms:created>
  <dcterms:modified xsi:type="dcterms:W3CDTF">2025-02-24T04:52:22Z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2025-02-23T00:00:00Z</vt:filetime>
  </property>
  <property fmtid="{D5CDD505-2E9C-101B-9397-08002B2CF9AE}" pid="3" name="LastSaved">
    <vt:filetime>2025-02-23T00:00:00Z</vt:filetime>
  </property>
  <property fmtid="{D5CDD505-2E9C-101B-9397-08002B2CF9AE}" pid="4" name="Producer">
    <vt:lpwstr>3-Heights(TM) PDF Security Shell 4.8.25.2 (http://www.pdf-tools.com)</vt:lpwstr>
  </property>
</Properties>
</file>