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95300" y="2266954"/>
            <a:ext cx="6781800" cy="0"/>
          </a:xfrm>
          <a:custGeom>
            <a:avLst/>
            <a:gdLst/>
            <a:ahLst/>
            <a:cxnLst/>
            <a:rect l="l" t="t" r="r" b="b"/>
            <a:pathLst>
              <a:path w="6781800" h="0">
                <a:moveTo>
                  <a:pt x="0" y="0"/>
                </a:moveTo>
                <a:lnTo>
                  <a:pt x="6781800" y="0"/>
                </a:lnTo>
              </a:path>
            </a:pathLst>
          </a:custGeom>
          <a:ln w="12699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95300" y="4578355"/>
            <a:ext cx="6781800" cy="0"/>
          </a:xfrm>
          <a:custGeom>
            <a:avLst/>
            <a:gdLst/>
            <a:ahLst/>
            <a:cxnLst/>
            <a:rect l="l" t="t" r="r" b="b"/>
            <a:pathLst>
              <a:path w="6781800" h="0">
                <a:moveTo>
                  <a:pt x="0" y="0"/>
                </a:moveTo>
                <a:lnTo>
                  <a:pt x="6781800" y="0"/>
                </a:lnTo>
              </a:path>
            </a:pathLst>
          </a:custGeom>
          <a:ln w="12699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44500" y="409443"/>
            <a:ext cx="6329045" cy="6157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982720">
              <a:lnSpc>
                <a:spcPct val="114999"/>
              </a:lnSpc>
              <a:spcBef>
                <a:spcPts val="100"/>
              </a:spcBef>
            </a:pPr>
            <a:r>
              <a:rPr dirty="0" sz="1200" spc="-65" b="1">
                <a:solidFill>
                  <a:srgbClr val="404040"/>
                </a:solidFill>
                <a:latin typeface="Gill Sans MT"/>
                <a:cs typeface="Gill Sans MT"/>
              </a:rPr>
              <a:t>Header</a:t>
            </a:r>
            <a:r>
              <a:rPr dirty="0" sz="1200" spc="-2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90" b="1">
                <a:solidFill>
                  <a:srgbClr val="404040"/>
                </a:solidFill>
                <a:latin typeface="Gill Sans MT"/>
                <a:cs typeface="Gill Sans MT"/>
              </a:rPr>
              <a:t>(Top</a:t>
            </a:r>
            <a:r>
              <a:rPr dirty="0" sz="1200" spc="-20" b="1">
                <a:solidFill>
                  <a:srgbClr val="404040"/>
                </a:solidFill>
                <a:latin typeface="Gill Sans MT"/>
                <a:cs typeface="Gill Sans MT"/>
              </a:rPr>
              <a:t> Margin</a:t>
            </a:r>
            <a:r>
              <a:rPr dirty="0" sz="1200" spc="-2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b="1">
                <a:solidFill>
                  <a:srgbClr val="404040"/>
                </a:solidFill>
                <a:latin typeface="Gill Sans MT"/>
                <a:cs typeface="Gill Sans MT"/>
              </a:rPr>
              <a:t>of</a:t>
            </a:r>
            <a:r>
              <a:rPr dirty="0" sz="1200" spc="-20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30" b="1">
                <a:solidFill>
                  <a:srgbClr val="404040"/>
                </a:solidFill>
                <a:latin typeface="Gill Sans MT"/>
                <a:cs typeface="Gill Sans MT"/>
              </a:rPr>
              <a:t>First</a:t>
            </a:r>
            <a:r>
              <a:rPr dirty="0" sz="1200" spc="-2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10" b="1">
                <a:solidFill>
                  <a:srgbClr val="404040"/>
                </a:solidFill>
                <a:latin typeface="Gill Sans MT"/>
                <a:cs typeface="Gill Sans MT"/>
              </a:rPr>
              <a:t>Page) </a:t>
            </a:r>
            <a:r>
              <a:rPr dirty="0" sz="1200" spc="-40" b="1">
                <a:solidFill>
                  <a:srgbClr val="404040"/>
                </a:solidFill>
                <a:latin typeface="Gill Sans MT"/>
                <a:cs typeface="Gill Sans MT"/>
              </a:rPr>
              <a:t>Course</a:t>
            </a:r>
            <a:r>
              <a:rPr dirty="0" sz="1200" spc="-10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55" b="1">
                <a:solidFill>
                  <a:srgbClr val="404040"/>
                </a:solidFill>
                <a:latin typeface="Gill Sans MT"/>
                <a:cs typeface="Gill Sans MT"/>
              </a:rPr>
              <a:t>Code:</a:t>
            </a:r>
            <a:r>
              <a:rPr dirty="0" sz="1200" spc="-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CSE</a:t>
            </a:r>
            <a:r>
              <a:rPr dirty="0" sz="12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115</a:t>
            </a:r>
            <a:r>
              <a:rPr dirty="0" sz="12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340">
                <a:solidFill>
                  <a:srgbClr val="404040"/>
                </a:solidFill>
                <a:latin typeface="Trebuchet MS"/>
                <a:cs typeface="Trebuchet MS"/>
              </a:rPr>
              <a:t>|</a:t>
            </a:r>
            <a:r>
              <a:rPr dirty="0" sz="12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65" b="1">
                <a:solidFill>
                  <a:srgbClr val="404040"/>
                </a:solidFill>
                <a:latin typeface="Gill Sans MT"/>
                <a:cs typeface="Gill Sans MT"/>
              </a:rPr>
              <a:t>Group:</a:t>
            </a:r>
            <a:r>
              <a:rPr dirty="0" sz="1200" spc="-10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50">
                <a:solidFill>
                  <a:srgbClr val="404040"/>
                </a:solidFill>
                <a:latin typeface="Trebuchet MS"/>
                <a:cs typeface="Trebuchet MS"/>
              </a:rPr>
              <a:t>3 </a:t>
            </a:r>
            <a:r>
              <a:rPr dirty="0" sz="1200" spc="-10" b="1">
                <a:solidFill>
                  <a:srgbClr val="404040"/>
                </a:solidFill>
                <a:latin typeface="Gill Sans MT"/>
                <a:cs typeface="Gill Sans MT"/>
              </a:rPr>
              <a:t>Members:</a:t>
            </a:r>
            <a:endParaRPr sz="1200">
              <a:latin typeface="Gill Sans MT"/>
              <a:cs typeface="Gill Sans MT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469900" algn="l"/>
              </a:tabLst>
            </a:pP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Fardin</a:t>
            </a: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Hossain</a:t>
            </a: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404040"/>
                </a:solidFill>
                <a:latin typeface="Trebuchet MS"/>
                <a:cs typeface="Trebuchet MS"/>
              </a:rPr>
              <a:t>(ID:</a:t>
            </a: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2512532642)</a:t>
            </a: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14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dirty="0" sz="1200" spc="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Game</a:t>
            </a: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Initialization</a:t>
            </a:r>
            <a:endParaRPr sz="1200">
              <a:latin typeface="Trebuchet MS"/>
              <a:cs typeface="Trebuchet MS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469900" algn="l"/>
              </a:tabLst>
            </a:pP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Jayonti Sarkar</a:t>
            </a:r>
            <a:r>
              <a:rPr dirty="0" sz="12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404040"/>
                </a:solidFill>
                <a:latin typeface="Trebuchet MS"/>
                <a:cs typeface="Trebuchet MS"/>
              </a:rPr>
              <a:t>(ID:</a:t>
            </a:r>
            <a:r>
              <a:rPr dirty="0" sz="12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1911069042</a:t>
            </a:r>
            <a:r>
              <a:rPr dirty="0" sz="12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dirty="0" sz="12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14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dirty="0" sz="12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404040"/>
                </a:solidFill>
                <a:latin typeface="Trebuchet MS"/>
                <a:cs typeface="Trebuchet MS"/>
              </a:rPr>
              <a:t>Input</a:t>
            </a:r>
            <a:r>
              <a:rPr dirty="0" sz="12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Handling</a:t>
            </a:r>
            <a:endParaRPr sz="1200">
              <a:latin typeface="Trebuchet MS"/>
              <a:cs typeface="Trebuchet MS"/>
            </a:endParaRPr>
          </a:p>
          <a:p>
            <a:pPr marL="469900" indent="-228600">
              <a:lnSpc>
                <a:spcPct val="100000"/>
              </a:lnSpc>
              <a:spcBef>
                <a:spcPts val="219"/>
              </a:spcBef>
              <a:buAutoNum type="arabicPeriod"/>
              <a:tabLst>
                <a:tab pos="469900" algn="l"/>
              </a:tabLst>
            </a:pP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Aﬁf</a:t>
            </a:r>
            <a:r>
              <a:rPr dirty="0" sz="12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Chowdhury</a:t>
            </a:r>
            <a:r>
              <a:rPr dirty="0" sz="12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404040"/>
                </a:solidFill>
                <a:latin typeface="Trebuchet MS"/>
                <a:cs typeface="Trebuchet MS"/>
              </a:rPr>
              <a:t>(ID:</a:t>
            </a:r>
            <a:r>
              <a:rPr dirty="0" sz="12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2513880642</a:t>
            </a:r>
            <a:r>
              <a:rPr dirty="0" sz="12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dirty="0" sz="12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14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dirty="0" sz="12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Snake</a:t>
            </a:r>
            <a:r>
              <a:rPr dirty="0" sz="12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Mechanics</a:t>
            </a:r>
            <a:endParaRPr sz="1200">
              <a:latin typeface="Trebuchet MS"/>
              <a:cs typeface="Trebuchet MS"/>
            </a:endParaRPr>
          </a:p>
          <a:p>
            <a:pPr marL="467359" indent="-226060">
              <a:lnSpc>
                <a:spcPct val="100000"/>
              </a:lnSpc>
              <a:spcBef>
                <a:spcPts val="210"/>
              </a:spcBef>
              <a:buClr>
                <a:srgbClr val="404040"/>
              </a:buClr>
              <a:buSzPct val="108333"/>
              <a:buFont typeface="Trebuchet MS"/>
              <a:buAutoNum type="arabicPeriod"/>
              <a:tabLst>
                <a:tab pos="467359" algn="l"/>
              </a:tabLst>
            </a:pPr>
            <a:r>
              <a:rPr dirty="0" sz="1200">
                <a:latin typeface="Arial"/>
                <a:cs typeface="Arial"/>
              </a:rPr>
              <a:t>Mohammad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Ali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(ID: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2512818642)-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Rendering </a:t>
            </a:r>
            <a:r>
              <a:rPr dirty="0" sz="1200" spc="-10"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469900" algn="l"/>
              </a:tabLst>
            </a:pPr>
            <a:r>
              <a:rPr dirty="0" sz="1200" spc="105">
                <a:solidFill>
                  <a:srgbClr val="404040"/>
                </a:solidFill>
                <a:latin typeface="Trebuchet MS"/>
                <a:cs typeface="Trebuchet MS"/>
              </a:rPr>
              <a:t>Md</a:t>
            </a:r>
            <a:r>
              <a:rPr dirty="0" sz="1200" spc="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Nahim</a:t>
            </a:r>
            <a:r>
              <a:rPr dirty="0" sz="12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404040"/>
                </a:solidFill>
                <a:latin typeface="Trebuchet MS"/>
                <a:cs typeface="Trebuchet MS"/>
              </a:rPr>
              <a:t>(ID:</a:t>
            </a:r>
            <a:r>
              <a:rPr dirty="0" sz="12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2514251042)</a:t>
            </a:r>
            <a:r>
              <a:rPr dirty="0" sz="1200" spc="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14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dirty="0" sz="12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Food</a:t>
            </a:r>
            <a:r>
              <a:rPr dirty="0" sz="12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20">
                <a:solidFill>
                  <a:srgbClr val="404040"/>
                </a:solidFill>
                <a:latin typeface="Trebuchet MS"/>
                <a:cs typeface="Trebuchet MS"/>
              </a:rPr>
              <a:t>&amp;</a:t>
            </a:r>
            <a:r>
              <a:rPr dirty="0" sz="1200" spc="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Score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AutoNum type="arabicPeriod"/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AutoNum type="arabicPeriod"/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300" spc="-10" b="1">
                <a:solidFill>
                  <a:srgbClr val="404040"/>
                </a:solidFill>
                <a:latin typeface="Gill Sans MT"/>
                <a:cs typeface="Gill Sans MT"/>
              </a:rPr>
              <a:t>Snake</a:t>
            </a:r>
            <a:r>
              <a:rPr dirty="0" sz="1300" spc="-40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300" spc="-90" b="1">
                <a:solidFill>
                  <a:srgbClr val="404040"/>
                </a:solidFill>
                <a:latin typeface="Gill Sans MT"/>
                <a:cs typeface="Gill Sans MT"/>
              </a:rPr>
              <a:t>Game</a:t>
            </a:r>
            <a:r>
              <a:rPr dirty="0" sz="1300" spc="-40" b="1">
                <a:solidFill>
                  <a:srgbClr val="404040"/>
                </a:solidFill>
                <a:latin typeface="Gill Sans MT"/>
                <a:cs typeface="Gill Sans MT"/>
              </a:rPr>
              <a:t> Project: </a:t>
            </a:r>
            <a:r>
              <a:rPr dirty="0" sz="1300" spc="-10" b="1">
                <a:solidFill>
                  <a:srgbClr val="404040"/>
                </a:solidFill>
                <a:latin typeface="Gill Sans MT"/>
                <a:cs typeface="Gill Sans MT"/>
              </a:rPr>
              <a:t>Progress</a:t>
            </a:r>
            <a:r>
              <a:rPr dirty="0" sz="1300" spc="-40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300" spc="-10" b="1">
                <a:solidFill>
                  <a:srgbClr val="404040"/>
                </a:solidFill>
                <a:latin typeface="Gill Sans MT"/>
                <a:cs typeface="Gill Sans MT"/>
              </a:rPr>
              <a:t>Report</a:t>
            </a:r>
            <a:endParaRPr sz="13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3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dirty="0" sz="1200" spc="-40" b="1">
                <a:solidFill>
                  <a:srgbClr val="404040"/>
                </a:solidFill>
                <a:latin typeface="Gill Sans MT"/>
                <a:cs typeface="Gill Sans MT"/>
              </a:rPr>
              <a:t>Project </a:t>
            </a:r>
            <a:r>
              <a:rPr dirty="0" sz="1200" spc="-10" b="1">
                <a:solidFill>
                  <a:srgbClr val="404040"/>
                </a:solidFill>
                <a:latin typeface="Gill Sans MT"/>
                <a:cs typeface="Gill Sans MT"/>
              </a:rPr>
              <a:t>Overview</a:t>
            </a:r>
            <a:endParaRPr sz="1200">
              <a:latin typeface="Gill Sans MT"/>
              <a:cs typeface="Gill Sans MT"/>
            </a:endParaRPr>
          </a:p>
          <a:p>
            <a:pPr marL="12700" marR="5080">
              <a:lnSpc>
                <a:spcPct val="114999"/>
              </a:lnSpc>
              <a:spcBef>
                <a:spcPts val="200"/>
              </a:spcBef>
            </a:pP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 developed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404040"/>
                </a:solidFill>
                <a:latin typeface="Trebuchet MS"/>
                <a:cs typeface="Trebuchet MS"/>
              </a:rPr>
              <a:t>terminal-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based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Snake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game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modular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design</a:t>
            </a:r>
            <a:r>
              <a:rPr dirty="0" sz="1200" spc="3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 team member </a:t>
            </a:r>
            <a:r>
              <a:rPr dirty="0" sz="1200" spc="-20">
                <a:solidFill>
                  <a:srgbClr val="404040"/>
                </a:solidFill>
                <a:latin typeface="Trebuchet MS"/>
                <a:cs typeface="Trebuchet MS"/>
              </a:rPr>
              <a:t>implemented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404040"/>
                </a:solidFill>
                <a:latin typeface="Trebuchet MS"/>
                <a:cs typeface="Trebuchet MS"/>
              </a:rPr>
              <a:t>critical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404040"/>
                </a:solidFill>
                <a:latin typeface="Trebuchet MS"/>
                <a:cs typeface="Trebuchet MS"/>
              </a:rPr>
              <a:t>component,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ensuring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404040"/>
                </a:solidFill>
                <a:latin typeface="Trebuchet MS"/>
                <a:cs typeface="Trebuchet MS"/>
              </a:rPr>
              <a:t>eﬃcient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404040"/>
                </a:solidFill>
                <a:latin typeface="Trebuchet MS"/>
                <a:cs typeface="Trebuchet MS"/>
              </a:rPr>
              <a:t>collaboration.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game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features:</a:t>
            </a:r>
            <a:endParaRPr sz="1200">
              <a:latin typeface="Trebuchet MS"/>
              <a:cs typeface="Trebuchet MS"/>
            </a:endParaRPr>
          </a:p>
          <a:p>
            <a:pPr lvl="1" marL="469265" indent="-227965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Smooth</a:t>
            </a: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snake</a:t>
            </a:r>
            <a:r>
              <a:rPr dirty="0" sz="1200" spc="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movement</a:t>
            </a:r>
            <a:endParaRPr sz="1200">
              <a:latin typeface="Trebuchet MS"/>
              <a:cs typeface="Trebuchet MS"/>
            </a:endParaRPr>
          </a:p>
          <a:p>
            <a:pPr lvl="1" marL="469265" indent="-227965">
              <a:lnSpc>
                <a:spcPct val="100000"/>
              </a:lnSpc>
              <a:spcBef>
                <a:spcPts val="219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Food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404040"/>
                </a:solidFill>
                <a:latin typeface="Trebuchet MS"/>
                <a:cs typeface="Trebuchet MS"/>
              </a:rPr>
              <a:t>collection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20">
                <a:solidFill>
                  <a:srgbClr val="404040"/>
                </a:solidFill>
                <a:latin typeface="Trebuchet MS"/>
                <a:cs typeface="Trebuchet MS"/>
              </a:rPr>
              <a:t>&amp;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 score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tracking</a:t>
            </a:r>
            <a:endParaRPr sz="1200">
              <a:latin typeface="Trebuchet MS"/>
              <a:cs typeface="Trebuchet MS"/>
            </a:endParaRPr>
          </a:p>
          <a:p>
            <a:pPr lvl="1" marL="469265" indent="-227965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Collision</a:t>
            </a:r>
            <a:r>
              <a:rPr dirty="0" sz="12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404040"/>
                </a:solidFill>
                <a:latin typeface="Trebuchet MS"/>
                <a:cs typeface="Trebuchet MS"/>
              </a:rPr>
              <a:t>detection</a:t>
            </a:r>
            <a:r>
              <a:rPr dirty="0" sz="12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(walls/self)</a:t>
            </a:r>
            <a:endParaRPr sz="1200">
              <a:latin typeface="Trebuchet MS"/>
              <a:cs typeface="Trebuchet MS"/>
            </a:endParaRPr>
          </a:p>
          <a:p>
            <a:pPr lvl="1" marL="469265" indent="-227965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Stable</a:t>
            </a:r>
            <a:r>
              <a:rPr dirty="0" sz="12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404040"/>
                </a:solidFill>
                <a:latin typeface="Trebuchet MS"/>
                <a:cs typeface="Trebuchet MS"/>
              </a:rPr>
              <a:t>terminal</a:t>
            </a:r>
            <a:r>
              <a:rPr dirty="0" sz="12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rendering.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-80" b="1">
                <a:solidFill>
                  <a:srgbClr val="404040"/>
                </a:solidFill>
                <a:latin typeface="Gill Sans MT"/>
                <a:cs typeface="Gill Sans MT"/>
              </a:rPr>
              <a:t>Team</a:t>
            </a:r>
            <a:r>
              <a:rPr dirty="0" sz="1200" spc="-20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10" b="1">
                <a:solidFill>
                  <a:srgbClr val="404040"/>
                </a:solidFill>
                <a:latin typeface="Gill Sans MT"/>
                <a:cs typeface="Gill Sans MT"/>
              </a:rPr>
              <a:t>Contributions</a:t>
            </a:r>
            <a:endParaRPr sz="1200">
              <a:latin typeface="Gill Sans MT"/>
              <a:cs typeface="Gill Sans MT"/>
            </a:endParaRPr>
          </a:p>
          <a:p>
            <a:pPr marL="181610" indent="-168910">
              <a:lnSpc>
                <a:spcPct val="100000"/>
              </a:lnSpc>
              <a:spcBef>
                <a:spcPts val="415"/>
              </a:spcBef>
              <a:buAutoNum type="arabicPeriod"/>
              <a:tabLst>
                <a:tab pos="181610" algn="l"/>
              </a:tabLst>
            </a:pPr>
            <a:r>
              <a:rPr dirty="0" sz="1200" spc="-85" b="1">
                <a:solidFill>
                  <a:srgbClr val="404040"/>
                </a:solidFill>
                <a:latin typeface="Gill Sans MT"/>
                <a:cs typeface="Gill Sans MT"/>
              </a:rPr>
              <a:t>Game</a:t>
            </a:r>
            <a:r>
              <a:rPr dirty="0" sz="1200" spc="1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30" b="1">
                <a:solidFill>
                  <a:srgbClr val="404040"/>
                </a:solidFill>
                <a:latin typeface="Gill Sans MT"/>
                <a:cs typeface="Gill Sans MT"/>
              </a:rPr>
              <a:t>Initialization</a:t>
            </a:r>
            <a:r>
              <a:rPr dirty="0" sz="1200" spc="1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55" b="1">
                <a:solidFill>
                  <a:srgbClr val="404040"/>
                </a:solidFill>
                <a:latin typeface="Gill Sans MT"/>
                <a:cs typeface="Gill Sans MT"/>
              </a:rPr>
              <a:t>(Fardin</a:t>
            </a:r>
            <a:r>
              <a:rPr dirty="0" sz="1200" spc="1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10" b="1">
                <a:solidFill>
                  <a:srgbClr val="404040"/>
                </a:solidFill>
                <a:latin typeface="Gill Sans MT"/>
                <a:cs typeface="Gill Sans MT"/>
              </a:rPr>
              <a:t>Hossain)</a:t>
            </a:r>
            <a:endParaRPr sz="1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200" spc="85" i="1">
                <a:solidFill>
                  <a:srgbClr val="404040"/>
                </a:solidFill>
                <a:latin typeface="Gill Sans MT"/>
                <a:cs typeface="Gill Sans MT"/>
              </a:rPr>
              <a:t>Responsibility:</a:t>
            </a:r>
            <a:r>
              <a:rPr dirty="0" sz="1200" spc="5" i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Setup</a:t>
            </a:r>
            <a:r>
              <a:rPr dirty="0" sz="12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game</a:t>
            </a:r>
            <a:r>
              <a:rPr dirty="0" sz="12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state</a:t>
            </a:r>
            <a:r>
              <a:rPr dirty="0" sz="12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200" spc="-20">
                <a:solidFill>
                  <a:srgbClr val="404040"/>
                </a:solidFill>
                <a:latin typeface="Trebuchet MS"/>
                <a:cs typeface="Trebuchet MS"/>
              </a:rPr>
              <a:t> control ﬂow.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-60" b="1">
                <a:solidFill>
                  <a:srgbClr val="404040"/>
                </a:solidFill>
                <a:latin typeface="Gill Sans MT"/>
                <a:cs typeface="Gill Sans MT"/>
              </a:rPr>
              <a:t>Key</a:t>
            </a:r>
            <a:r>
              <a:rPr dirty="0" sz="1200" spc="-30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10" b="1">
                <a:solidFill>
                  <a:srgbClr val="404040"/>
                </a:solidFill>
                <a:latin typeface="Gill Sans MT"/>
                <a:cs typeface="Gill Sans MT"/>
              </a:rPr>
              <a:t>Features:</a:t>
            </a:r>
            <a:endParaRPr sz="1200">
              <a:latin typeface="Gill Sans MT"/>
              <a:cs typeface="Gill Sans MT"/>
            </a:endParaRPr>
          </a:p>
          <a:p>
            <a:pPr lvl="1" marL="926465" indent="-227965">
              <a:lnSpc>
                <a:spcPct val="100000"/>
              </a:lnSpc>
              <a:spcBef>
                <a:spcPts val="820"/>
              </a:spcBef>
              <a:buFont typeface="Arial"/>
              <a:buChar char="○"/>
              <a:tabLst>
                <a:tab pos="926465" algn="l"/>
              </a:tabLst>
            </a:pPr>
            <a:r>
              <a:rPr dirty="0" sz="1200" spc="-20">
                <a:solidFill>
                  <a:srgbClr val="404040"/>
                </a:solidFill>
                <a:latin typeface="Trebuchet MS"/>
                <a:cs typeface="Trebuchet MS"/>
              </a:rPr>
              <a:t>Centralized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game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state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management</a:t>
            </a:r>
            <a:endParaRPr sz="1200">
              <a:latin typeface="Trebuchet MS"/>
              <a:cs typeface="Trebuchet MS"/>
            </a:endParaRPr>
          </a:p>
          <a:p>
            <a:pPr lvl="1" marL="926465" indent="-227965">
              <a:lnSpc>
                <a:spcPct val="100000"/>
              </a:lnSpc>
              <a:spcBef>
                <a:spcPts val="215"/>
              </a:spcBef>
              <a:buFont typeface="Arial"/>
              <a:buChar char="○"/>
              <a:tabLst>
                <a:tab pos="926465" algn="l"/>
              </a:tabLst>
            </a:pP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Randomized seed</a:t>
            </a:r>
            <a:r>
              <a:rPr dirty="0" sz="12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404040"/>
                </a:solidFill>
                <a:latin typeface="Trebuchet MS"/>
                <a:cs typeface="Trebuchet MS"/>
              </a:rPr>
              <a:t>initialization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via</a:t>
            </a:r>
            <a:r>
              <a:rPr dirty="0" sz="12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404040"/>
                </a:solidFill>
                <a:latin typeface="Courier New"/>
                <a:cs typeface="Courier New"/>
              </a:rPr>
              <a:t>srand(time(0))</a:t>
            </a:r>
            <a:endParaRPr sz="1050">
              <a:latin typeface="Courier New"/>
              <a:cs typeface="Courier New"/>
            </a:endParaRPr>
          </a:p>
          <a:p>
            <a:pPr lvl="1" marL="926465" indent="-227965">
              <a:lnSpc>
                <a:spcPct val="100000"/>
              </a:lnSpc>
              <a:spcBef>
                <a:spcPts val="215"/>
              </a:spcBef>
              <a:buFont typeface="Arial"/>
              <a:buChar char="○"/>
              <a:tabLst>
                <a:tab pos="926465" algn="l"/>
              </a:tabLst>
            </a:pP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Loop</a:t>
            </a:r>
            <a:r>
              <a:rPr dirty="0" sz="12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timing</a:t>
            </a:r>
            <a:r>
              <a:rPr dirty="0" sz="12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dirty="0" sz="12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404040"/>
                </a:solidFill>
                <a:latin typeface="Courier New"/>
                <a:cs typeface="Courier New"/>
              </a:rPr>
              <a:t>Sleep(200)</a:t>
            </a:r>
            <a:r>
              <a:rPr dirty="0" sz="1050" spc="-29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smooth</a:t>
            </a:r>
            <a:r>
              <a:rPr dirty="0" sz="12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updates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95300" y="7118352"/>
            <a:ext cx="6781800" cy="0"/>
          </a:xfrm>
          <a:custGeom>
            <a:avLst/>
            <a:gdLst/>
            <a:ahLst/>
            <a:cxnLst/>
            <a:rect l="l" t="t" r="r" b="b"/>
            <a:pathLst>
              <a:path w="6781800" h="0">
                <a:moveTo>
                  <a:pt x="0" y="0"/>
                </a:moveTo>
                <a:lnTo>
                  <a:pt x="6781800" y="0"/>
                </a:lnTo>
              </a:path>
            </a:pathLst>
          </a:custGeom>
          <a:ln w="12699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44500" y="7146665"/>
            <a:ext cx="3521710" cy="15360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81610" indent="-168910">
              <a:lnSpc>
                <a:spcPct val="100000"/>
              </a:lnSpc>
              <a:spcBef>
                <a:spcPts val="315"/>
              </a:spcBef>
              <a:buAutoNum type="arabicPeriod" startAt="2"/>
              <a:tabLst>
                <a:tab pos="181610" algn="l"/>
              </a:tabLst>
            </a:pPr>
            <a:r>
              <a:rPr dirty="0" sz="1200" spc="-55" b="1">
                <a:solidFill>
                  <a:srgbClr val="404040"/>
                </a:solidFill>
                <a:latin typeface="Gill Sans MT"/>
                <a:cs typeface="Gill Sans MT"/>
              </a:rPr>
              <a:t>Input</a:t>
            </a:r>
            <a:r>
              <a:rPr dirty="0" sz="1200" spc="-10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35" b="1">
                <a:solidFill>
                  <a:srgbClr val="404040"/>
                </a:solidFill>
                <a:latin typeface="Gill Sans MT"/>
                <a:cs typeface="Gill Sans MT"/>
              </a:rPr>
              <a:t>Handling</a:t>
            </a:r>
            <a:r>
              <a:rPr dirty="0" sz="1200" spc="-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b="1">
                <a:solidFill>
                  <a:srgbClr val="404040"/>
                </a:solidFill>
                <a:latin typeface="Gill Sans MT"/>
                <a:cs typeface="Gill Sans MT"/>
              </a:rPr>
              <a:t>(Jayonti</a:t>
            </a:r>
            <a:r>
              <a:rPr dirty="0" sz="1200" spc="-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10" b="1">
                <a:solidFill>
                  <a:srgbClr val="404040"/>
                </a:solidFill>
                <a:latin typeface="Gill Sans MT"/>
                <a:cs typeface="Gill Sans MT"/>
              </a:rPr>
              <a:t>Sarkar)</a:t>
            </a:r>
            <a:endParaRPr sz="1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200" spc="85" i="1">
                <a:solidFill>
                  <a:srgbClr val="404040"/>
                </a:solidFill>
                <a:latin typeface="Gill Sans MT"/>
                <a:cs typeface="Gill Sans MT"/>
              </a:rPr>
              <a:t>Responsibility:</a:t>
            </a:r>
            <a:r>
              <a:rPr dirty="0" sz="1200" spc="-30" i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25">
                <a:solidFill>
                  <a:srgbClr val="404040"/>
                </a:solidFill>
                <a:latin typeface="Trebuchet MS"/>
                <a:cs typeface="Trebuchet MS"/>
              </a:rPr>
              <a:t>Detect</a:t>
            </a:r>
            <a:r>
              <a:rPr dirty="0" sz="12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keyboard</a:t>
            </a:r>
            <a:r>
              <a:rPr dirty="0" sz="12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404040"/>
                </a:solidFill>
                <a:latin typeface="Trebuchet MS"/>
                <a:cs typeface="Trebuchet MS"/>
              </a:rPr>
              <a:t>input</a:t>
            </a:r>
            <a:r>
              <a:rPr dirty="0" sz="12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dirty="0" sz="12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movement.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-60" b="1">
                <a:solidFill>
                  <a:srgbClr val="404040"/>
                </a:solidFill>
                <a:latin typeface="Gill Sans MT"/>
                <a:cs typeface="Gill Sans MT"/>
              </a:rPr>
              <a:t>Key</a:t>
            </a:r>
            <a:r>
              <a:rPr dirty="0" sz="1200" spc="-30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10" b="1">
                <a:solidFill>
                  <a:srgbClr val="404040"/>
                </a:solidFill>
                <a:latin typeface="Gill Sans MT"/>
                <a:cs typeface="Gill Sans MT"/>
              </a:rPr>
              <a:t>Features:</a:t>
            </a:r>
            <a:endParaRPr sz="1200">
              <a:latin typeface="Gill Sans MT"/>
              <a:cs typeface="Gill Sans MT"/>
            </a:endParaRPr>
          </a:p>
          <a:p>
            <a:pPr lvl="1" marL="469265" indent="-227965">
              <a:lnSpc>
                <a:spcPct val="100000"/>
              </a:lnSpc>
              <a:spcBef>
                <a:spcPts val="515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200" spc="-55" b="1">
                <a:solidFill>
                  <a:srgbClr val="404040"/>
                </a:solidFill>
                <a:latin typeface="Gill Sans MT"/>
                <a:cs typeface="Gill Sans MT"/>
              </a:rPr>
              <a:t>Direction</a:t>
            </a:r>
            <a:r>
              <a:rPr dirty="0" sz="1200" spc="-30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25" b="1">
                <a:solidFill>
                  <a:srgbClr val="404040"/>
                </a:solidFill>
                <a:latin typeface="Gill Sans MT"/>
                <a:cs typeface="Gill Sans MT"/>
              </a:rPr>
              <a:t>validation </a:t>
            </a:r>
            <a:r>
              <a:rPr dirty="0" sz="1200" spc="-4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2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404040"/>
                </a:solidFill>
                <a:latin typeface="Trebuchet MS"/>
                <a:cs typeface="Trebuchet MS"/>
              </a:rPr>
              <a:t>prevent</a:t>
            </a:r>
            <a:r>
              <a:rPr dirty="0" sz="12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180°</a:t>
            </a:r>
            <a:r>
              <a:rPr dirty="0" sz="12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turns</a:t>
            </a:r>
            <a:endParaRPr sz="1200">
              <a:latin typeface="Trebuchet MS"/>
              <a:cs typeface="Trebuchet MS"/>
            </a:endParaRPr>
          </a:p>
          <a:p>
            <a:pPr lvl="1" marL="469265" indent="-227965">
              <a:lnSpc>
                <a:spcPct val="100000"/>
              </a:lnSpc>
              <a:spcBef>
                <a:spcPts val="219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200" spc="-30" b="1">
                <a:solidFill>
                  <a:srgbClr val="404040"/>
                </a:solidFill>
                <a:latin typeface="Gill Sans MT"/>
                <a:cs typeface="Gill Sans MT"/>
              </a:rPr>
              <a:t>Instant</a:t>
            </a:r>
            <a:r>
              <a:rPr dirty="0" sz="1200" spc="-2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50" b="1">
                <a:solidFill>
                  <a:srgbClr val="404040"/>
                </a:solidFill>
                <a:latin typeface="Gill Sans MT"/>
                <a:cs typeface="Gill Sans MT"/>
              </a:rPr>
              <a:t>exit</a:t>
            </a:r>
            <a:r>
              <a:rPr dirty="0" sz="1200" spc="-2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3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dirty="0" sz="12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10">
                <a:solidFill>
                  <a:srgbClr val="404040"/>
                </a:solidFill>
                <a:latin typeface="Trebuchet MS"/>
                <a:cs typeface="Trebuchet MS"/>
              </a:rPr>
              <a:t>‘X’</a:t>
            </a:r>
            <a:r>
              <a:rPr dirty="0" sz="12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404040"/>
                </a:solidFill>
                <a:latin typeface="Trebuchet MS"/>
                <a:cs typeface="Trebuchet MS"/>
              </a:rPr>
              <a:t>key</a:t>
            </a:r>
            <a:endParaRPr sz="1200">
              <a:latin typeface="Trebuchet MS"/>
              <a:cs typeface="Trebuchet MS"/>
            </a:endParaRPr>
          </a:p>
          <a:p>
            <a:pPr lvl="1" marL="469265" indent="-227965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Responsive</a:t>
            </a:r>
            <a:r>
              <a:rPr dirty="0" sz="1200" spc="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404040"/>
                </a:solidFill>
                <a:latin typeface="Trebuchet MS"/>
                <a:cs typeface="Trebuchet MS"/>
              </a:rPr>
              <a:t>input</a:t>
            </a:r>
            <a:r>
              <a:rPr dirty="0" sz="1200" spc="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polling</a:t>
            </a:r>
            <a:r>
              <a:rPr dirty="0" sz="1200" spc="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dirty="0" sz="1200" spc="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404040"/>
                </a:solidFill>
                <a:latin typeface="Courier New"/>
                <a:cs typeface="Courier New"/>
              </a:rPr>
              <a:t>conio.h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95300" y="9061454"/>
            <a:ext cx="6781800" cy="0"/>
          </a:xfrm>
          <a:custGeom>
            <a:avLst/>
            <a:gdLst/>
            <a:ahLst/>
            <a:cxnLst/>
            <a:rect l="l" t="t" r="r" b="b"/>
            <a:pathLst>
              <a:path w="6781800" h="0">
                <a:moveTo>
                  <a:pt x="0" y="0"/>
                </a:moveTo>
                <a:lnTo>
                  <a:pt x="6781800" y="0"/>
                </a:lnTo>
              </a:path>
            </a:pathLst>
          </a:custGeom>
          <a:ln w="12699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95300" y="2330444"/>
            <a:ext cx="6781800" cy="0"/>
          </a:xfrm>
          <a:custGeom>
            <a:avLst/>
            <a:gdLst/>
            <a:ahLst/>
            <a:cxnLst/>
            <a:rect l="l" t="t" r="r" b="b"/>
            <a:pathLst>
              <a:path w="6781800" h="0">
                <a:moveTo>
                  <a:pt x="0" y="0"/>
                </a:moveTo>
                <a:lnTo>
                  <a:pt x="6781800" y="0"/>
                </a:lnTo>
              </a:path>
            </a:pathLst>
          </a:custGeom>
          <a:ln w="12699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95300" y="4235446"/>
            <a:ext cx="6781800" cy="0"/>
          </a:xfrm>
          <a:custGeom>
            <a:avLst/>
            <a:gdLst/>
            <a:ahLst/>
            <a:cxnLst/>
            <a:rect l="l" t="t" r="r" b="b"/>
            <a:pathLst>
              <a:path w="6781800" h="0">
                <a:moveTo>
                  <a:pt x="0" y="0"/>
                </a:moveTo>
                <a:lnTo>
                  <a:pt x="6781800" y="0"/>
                </a:lnTo>
              </a:path>
            </a:pathLst>
          </a:custGeom>
          <a:ln w="12699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44500" y="409442"/>
            <a:ext cx="4248150" cy="521335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81610" indent="-168910">
              <a:lnSpc>
                <a:spcPct val="100000"/>
              </a:lnSpc>
              <a:spcBef>
                <a:spcPts val="315"/>
              </a:spcBef>
              <a:buAutoNum type="arabicPeriod" startAt="3"/>
              <a:tabLst>
                <a:tab pos="181610" algn="l"/>
              </a:tabLst>
            </a:pPr>
            <a:r>
              <a:rPr dirty="0" sz="1200" spc="-20" b="1">
                <a:solidFill>
                  <a:srgbClr val="404040"/>
                </a:solidFill>
                <a:latin typeface="Gill Sans MT"/>
                <a:cs typeface="Gill Sans MT"/>
              </a:rPr>
              <a:t>Snake</a:t>
            </a:r>
            <a:r>
              <a:rPr dirty="0" sz="1200" spc="-2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b="1">
                <a:solidFill>
                  <a:srgbClr val="404040"/>
                </a:solidFill>
                <a:latin typeface="Gill Sans MT"/>
                <a:cs typeface="Gill Sans MT"/>
              </a:rPr>
              <a:t>Mechanics</a:t>
            </a:r>
            <a:r>
              <a:rPr dirty="0" sz="1200" spc="-2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20" b="1">
                <a:solidFill>
                  <a:srgbClr val="404040"/>
                </a:solidFill>
                <a:latin typeface="Gill Sans MT"/>
                <a:cs typeface="Gill Sans MT"/>
              </a:rPr>
              <a:t>(Aﬁf</a:t>
            </a:r>
            <a:r>
              <a:rPr dirty="0" sz="1200" spc="-2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10" b="1">
                <a:solidFill>
                  <a:srgbClr val="404040"/>
                </a:solidFill>
                <a:latin typeface="Gill Sans MT"/>
                <a:cs typeface="Gill Sans MT"/>
              </a:rPr>
              <a:t>Chowdhury)</a:t>
            </a:r>
            <a:endParaRPr sz="1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200" spc="85" i="1">
                <a:solidFill>
                  <a:srgbClr val="404040"/>
                </a:solidFill>
                <a:latin typeface="Gill Sans MT"/>
                <a:cs typeface="Gill Sans MT"/>
              </a:rPr>
              <a:t>Responsibility:</a:t>
            </a:r>
            <a:r>
              <a:rPr dirty="0" sz="1200" spc="40" i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Move</a:t>
            </a:r>
            <a:r>
              <a:rPr dirty="0" sz="12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snake</a:t>
            </a:r>
            <a:r>
              <a:rPr dirty="0" sz="12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2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404040"/>
                </a:solidFill>
                <a:latin typeface="Trebuchet MS"/>
                <a:cs typeface="Trebuchet MS"/>
              </a:rPr>
              <a:t>detect</a:t>
            </a:r>
            <a:r>
              <a:rPr dirty="0" sz="12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collisions.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-60" b="1">
                <a:solidFill>
                  <a:srgbClr val="404040"/>
                </a:solidFill>
                <a:latin typeface="Gill Sans MT"/>
                <a:cs typeface="Gill Sans MT"/>
              </a:rPr>
              <a:t>Key</a:t>
            </a:r>
            <a:r>
              <a:rPr dirty="0" sz="1200" spc="-30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10" b="1">
                <a:solidFill>
                  <a:srgbClr val="404040"/>
                </a:solidFill>
                <a:latin typeface="Gill Sans MT"/>
                <a:cs typeface="Gill Sans MT"/>
              </a:rPr>
              <a:t>Features:</a:t>
            </a:r>
            <a:endParaRPr sz="1200">
              <a:latin typeface="Gill Sans MT"/>
              <a:cs typeface="Gill Sans MT"/>
            </a:endParaRPr>
          </a:p>
          <a:p>
            <a:pPr lvl="1" marL="926465" indent="-227965">
              <a:lnSpc>
                <a:spcPct val="100000"/>
              </a:lnSpc>
              <a:spcBef>
                <a:spcPts val="815"/>
              </a:spcBef>
              <a:buFont typeface="Arial"/>
              <a:buChar char="○"/>
              <a:tabLst>
                <a:tab pos="926465" algn="l"/>
              </a:tabLst>
            </a:pPr>
            <a:r>
              <a:rPr dirty="0" sz="1200" spc="-95" b="1">
                <a:solidFill>
                  <a:srgbClr val="404040"/>
                </a:solidFill>
                <a:latin typeface="Gill Sans MT"/>
                <a:cs typeface="Gill Sans MT"/>
              </a:rPr>
              <a:t>O(n)</a:t>
            </a:r>
            <a:r>
              <a:rPr dirty="0" sz="1200" spc="-30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25" b="1">
                <a:solidFill>
                  <a:srgbClr val="404040"/>
                </a:solidFill>
                <a:latin typeface="Gill Sans MT"/>
                <a:cs typeface="Gill Sans MT"/>
              </a:rPr>
              <a:t>tail</a:t>
            </a:r>
            <a:r>
              <a:rPr dirty="0" sz="1200" spc="-30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55" b="1">
                <a:solidFill>
                  <a:srgbClr val="404040"/>
                </a:solidFill>
                <a:latin typeface="Gill Sans MT"/>
                <a:cs typeface="Gill Sans MT"/>
              </a:rPr>
              <a:t>movement</a:t>
            </a:r>
            <a:r>
              <a:rPr dirty="0" sz="1200" spc="-30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10" b="1">
                <a:solidFill>
                  <a:srgbClr val="404040"/>
                </a:solidFill>
                <a:latin typeface="Gill Sans MT"/>
                <a:cs typeface="Gill Sans MT"/>
              </a:rPr>
              <a:t>algorithm</a:t>
            </a:r>
            <a:endParaRPr sz="1200">
              <a:latin typeface="Gill Sans MT"/>
              <a:cs typeface="Gill Sans MT"/>
            </a:endParaRPr>
          </a:p>
          <a:p>
            <a:pPr lvl="1" marL="926465" indent="-227965">
              <a:lnSpc>
                <a:spcPct val="100000"/>
              </a:lnSpc>
              <a:spcBef>
                <a:spcPts val="219"/>
              </a:spcBef>
              <a:buFont typeface="Arial"/>
              <a:buChar char="○"/>
              <a:tabLst>
                <a:tab pos="926465" algn="l"/>
              </a:tabLst>
            </a:pPr>
            <a:r>
              <a:rPr dirty="0" sz="1200" spc="-40" b="1">
                <a:solidFill>
                  <a:srgbClr val="404040"/>
                </a:solidFill>
                <a:latin typeface="Gill Sans MT"/>
                <a:cs typeface="Gill Sans MT"/>
              </a:rPr>
              <a:t>Boundary</a:t>
            </a:r>
            <a:r>
              <a:rPr dirty="0" sz="1200" spc="-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b="1">
                <a:solidFill>
                  <a:srgbClr val="404040"/>
                </a:solidFill>
                <a:latin typeface="Gill Sans MT"/>
                <a:cs typeface="Gill Sans MT"/>
              </a:rPr>
              <a:t>checks </a:t>
            </a:r>
            <a:r>
              <a:rPr dirty="0" sz="1200" spc="-2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dirty="0" sz="12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walls</a:t>
            </a:r>
            <a:endParaRPr sz="1200">
              <a:latin typeface="Trebuchet MS"/>
              <a:cs typeface="Trebuchet MS"/>
            </a:endParaRPr>
          </a:p>
          <a:p>
            <a:pPr lvl="1" marL="926465" indent="-227965">
              <a:lnSpc>
                <a:spcPct val="100000"/>
              </a:lnSpc>
              <a:spcBef>
                <a:spcPts val="215"/>
              </a:spcBef>
              <a:buFont typeface="Arial"/>
              <a:buChar char="○"/>
              <a:tabLst>
                <a:tab pos="926465" algn="l"/>
              </a:tabLst>
            </a:pPr>
            <a:r>
              <a:rPr dirty="0" sz="1200" b="1">
                <a:solidFill>
                  <a:srgbClr val="404040"/>
                </a:solidFill>
                <a:latin typeface="Gill Sans MT"/>
                <a:cs typeface="Gill Sans MT"/>
              </a:rPr>
              <a:t>Self-collision</a:t>
            </a:r>
            <a:r>
              <a:rPr dirty="0" sz="1200" spc="-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30" b="1">
                <a:solidFill>
                  <a:srgbClr val="404040"/>
                </a:solidFill>
                <a:latin typeface="Gill Sans MT"/>
                <a:cs typeface="Gill Sans MT"/>
              </a:rPr>
              <a:t>detection</a:t>
            </a:r>
            <a:r>
              <a:rPr dirty="0" sz="1200" spc="-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loops</a:t>
            </a:r>
            <a:endParaRPr sz="12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404040"/>
              </a:buClr>
              <a:buFont typeface="Arial"/>
              <a:buChar char="○"/>
            </a:pPr>
            <a:endParaRPr sz="12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40"/>
              </a:spcBef>
              <a:buClr>
                <a:srgbClr val="404040"/>
              </a:buClr>
              <a:buFont typeface="Arial"/>
              <a:buChar char="○"/>
            </a:pPr>
            <a:endParaRPr sz="1200">
              <a:latin typeface="Trebuchet MS"/>
              <a:cs typeface="Trebuchet MS"/>
            </a:endParaRPr>
          </a:p>
          <a:p>
            <a:pPr marL="181610" indent="-168910">
              <a:lnSpc>
                <a:spcPct val="100000"/>
              </a:lnSpc>
              <a:buAutoNum type="arabicPeriod" startAt="4"/>
              <a:tabLst>
                <a:tab pos="181610" algn="l"/>
              </a:tabLst>
            </a:pPr>
            <a:r>
              <a:rPr dirty="0" sz="1200" spc="-30" b="1">
                <a:solidFill>
                  <a:srgbClr val="404040"/>
                </a:solidFill>
                <a:latin typeface="Gill Sans MT"/>
                <a:cs typeface="Gill Sans MT"/>
              </a:rPr>
              <a:t>Rendering</a:t>
            </a:r>
            <a:r>
              <a:rPr dirty="0" sz="1200" spc="-1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20" b="1">
                <a:solidFill>
                  <a:srgbClr val="404040"/>
                </a:solidFill>
                <a:latin typeface="Gill Sans MT"/>
                <a:cs typeface="Gill Sans MT"/>
              </a:rPr>
              <a:t>System</a:t>
            </a:r>
            <a:r>
              <a:rPr dirty="0" sz="1200" spc="-1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45" b="1">
                <a:solidFill>
                  <a:srgbClr val="404040"/>
                </a:solidFill>
                <a:latin typeface="Gill Sans MT"/>
                <a:cs typeface="Gill Sans MT"/>
              </a:rPr>
              <a:t>(Mohammad</a:t>
            </a:r>
            <a:r>
              <a:rPr dirty="0" sz="1200" spc="-1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20" b="1">
                <a:solidFill>
                  <a:srgbClr val="404040"/>
                </a:solidFill>
                <a:latin typeface="Gill Sans MT"/>
                <a:cs typeface="Gill Sans MT"/>
              </a:rPr>
              <a:t>Ali)</a:t>
            </a:r>
            <a:endParaRPr sz="1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200" spc="85" i="1">
                <a:solidFill>
                  <a:srgbClr val="404040"/>
                </a:solidFill>
                <a:latin typeface="Gill Sans MT"/>
                <a:cs typeface="Gill Sans MT"/>
              </a:rPr>
              <a:t>Responsibility:</a:t>
            </a:r>
            <a:r>
              <a:rPr dirty="0" sz="1200" spc="25" i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Display game</a:t>
            </a:r>
            <a:r>
              <a:rPr dirty="0" sz="12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visuals.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-60" b="1">
                <a:solidFill>
                  <a:srgbClr val="404040"/>
                </a:solidFill>
                <a:latin typeface="Gill Sans MT"/>
                <a:cs typeface="Gill Sans MT"/>
              </a:rPr>
              <a:t>Key</a:t>
            </a:r>
            <a:r>
              <a:rPr dirty="0" sz="1200" spc="-30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10" b="1">
                <a:solidFill>
                  <a:srgbClr val="404040"/>
                </a:solidFill>
                <a:latin typeface="Gill Sans MT"/>
                <a:cs typeface="Gill Sans MT"/>
              </a:rPr>
              <a:t>Features:</a:t>
            </a:r>
            <a:endParaRPr sz="1200">
              <a:latin typeface="Gill Sans MT"/>
              <a:cs typeface="Gill Sans MT"/>
            </a:endParaRPr>
          </a:p>
          <a:p>
            <a:pPr marL="469265" indent="-227965">
              <a:lnSpc>
                <a:spcPct val="100000"/>
              </a:lnSpc>
              <a:spcBef>
                <a:spcPts val="515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200" spc="-25" b="1">
                <a:solidFill>
                  <a:srgbClr val="404040"/>
                </a:solidFill>
                <a:latin typeface="Gill Sans MT"/>
                <a:cs typeface="Gill Sans MT"/>
              </a:rPr>
              <a:t>Flicker-</a:t>
            </a:r>
            <a:r>
              <a:rPr dirty="0" sz="1200" spc="-20" b="1">
                <a:solidFill>
                  <a:srgbClr val="404040"/>
                </a:solidFill>
                <a:latin typeface="Gill Sans MT"/>
                <a:cs typeface="Gill Sans MT"/>
              </a:rPr>
              <a:t>free</a:t>
            </a:r>
            <a:r>
              <a:rPr dirty="0" sz="1200" spc="-1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10" b="1">
                <a:solidFill>
                  <a:srgbClr val="404040"/>
                </a:solidFill>
                <a:latin typeface="Gill Sans MT"/>
                <a:cs typeface="Gill Sans MT"/>
              </a:rPr>
              <a:t>updates</a:t>
            </a:r>
            <a:r>
              <a:rPr dirty="0" sz="1200" spc="-1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via</a:t>
            </a:r>
            <a:r>
              <a:rPr dirty="0" sz="12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cursor</a:t>
            </a:r>
            <a:r>
              <a:rPr dirty="0" sz="12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repositioning</a:t>
            </a:r>
            <a:endParaRPr sz="1200">
              <a:latin typeface="Trebuchet MS"/>
              <a:cs typeface="Trebuchet MS"/>
            </a:endParaRPr>
          </a:p>
          <a:p>
            <a:pPr marL="469265" indent="-227965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200" spc="-50" b="1">
                <a:solidFill>
                  <a:srgbClr val="404040"/>
                </a:solidFill>
                <a:latin typeface="Gill Sans MT"/>
                <a:cs typeface="Gill Sans MT"/>
              </a:rPr>
              <a:t>Dynamic</a:t>
            </a:r>
            <a:r>
              <a:rPr dirty="0" sz="1200" spc="60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35" b="1">
                <a:solidFill>
                  <a:srgbClr val="404040"/>
                </a:solidFill>
                <a:latin typeface="Gill Sans MT"/>
                <a:cs typeface="Gill Sans MT"/>
              </a:rPr>
              <a:t>borders</a:t>
            </a:r>
            <a:r>
              <a:rPr dirty="0" sz="1200" spc="6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dirty="0" sz="1200" spc="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ASCII</a:t>
            </a:r>
            <a:r>
              <a:rPr dirty="0" sz="12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characters</a:t>
            </a:r>
            <a:endParaRPr sz="1200">
              <a:latin typeface="Trebuchet MS"/>
              <a:cs typeface="Trebuchet MS"/>
            </a:endParaRPr>
          </a:p>
          <a:p>
            <a:pPr marL="469265" indent="-227965">
              <a:lnSpc>
                <a:spcPct val="100000"/>
              </a:lnSpc>
              <a:spcBef>
                <a:spcPts val="220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200" spc="-30" b="1">
                <a:solidFill>
                  <a:srgbClr val="404040"/>
                </a:solidFill>
                <a:latin typeface="Gill Sans MT"/>
                <a:cs typeface="Gill Sans MT"/>
              </a:rPr>
              <a:t>Real-</a:t>
            </a:r>
            <a:r>
              <a:rPr dirty="0" sz="1200" spc="-25" b="1">
                <a:solidFill>
                  <a:srgbClr val="404040"/>
                </a:solidFill>
                <a:latin typeface="Gill Sans MT"/>
                <a:cs typeface="Gill Sans MT"/>
              </a:rPr>
              <a:t>time</a:t>
            </a:r>
            <a:r>
              <a:rPr dirty="0" sz="1200" spc="-30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10" b="1">
                <a:solidFill>
                  <a:srgbClr val="404040"/>
                </a:solidFill>
                <a:latin typeface="Gill Sans MT"/>
                <a:cs typeface="Gill Sans MT"/>
              </a:rPr>
              <a:t>score</a:t>
            </a:r>
            <a:r>
              <a:rPr dirty="0" sz="1200" spc="-30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10" b="1">
                <a:solidFill>
                  <a:srgbClr val="404040"/>
                </a:solidFill>
                <a:latin typeface="Gill Sans MT"/>
                <a:cs typeface="Gill Sans MT"/>
              </a:rPr>
              <a:t>display</a:t>
            </a:r>
            <a:endParaRPr sz="1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1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200">
              <a:latin typeface="Gill Sans MT"/>
              <a:cs typeface="Gill Sans MT"/>
            </a:endParaRPr>
          </a:p>
          <a:p>
            <a:pPr marL="181610" indent="-16891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181610" algn="l"/>
              </a:tabLst>
            </a:pPr>
            <a:r>
              <a:rPr dirty="0" sz="1200" spc="-55" b="1">
                <a:solidFill>
                  <a:srgbClr val="404040"/>
                </a:solidFill>
                <a:latin typeface="Gill Sans MT"/>
                <a:cs typeface="Gill Sans MT"/>
              </a:rPr>
              <a:t>Food</a:t>
            </a:r>
            <a:r>
              <a:rPr dirty="0" sz="1200" spc="-3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125" b="1">
                <a:solidFill>
                  <a:srgbClr val="404040"/>
                </a:solidFill>
                <a:latin typeface="Gill Sans MT"/>
                <a:cs typeface="Gill Sans MT"/>
              </a:rPr>
              <a:t>&amp;</a:t>
            </a:r>
            <a:r>
              <a:rPr dirty="0" sz="1200" spc="-3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25" b="1">
                <a:solidFill>
                  <a:srgbClr val="404040"/>
                </a:solidFill>
                <a:latin typeface="Gill Sans MT"/>
                <a:cs typeface="Gill Sans MT"/>
              </a:rPr>
              <a:t>Score</a:t>
            </a:r>
            <a:r>
              <a:rPr dirty="0" sz="1200" spc="-3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30" b="1">
                <a:solidFill>
                  <a:srgbClr val="404040"/>
                </a:solidFill>
                <a:latin typeface="Gill Sans MT"/>
                <a:cs typeface="Gill Sans MT"/>
              </a:rPr>
              <a:t>(Md</a:t>
            </a:r>
            <a:r>
              <a:rPr dirty="0" sz="1200" spc="-3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10" b="1">
                <a:solidFill>
                  <a:srgbClr val="404040"/>
                </a:solidFill>
                <a:latin typeface="Gill Sans MT"/>
                <a:cs typeface="Gill Sans MT"/>
              </a:rPr>
              <a:t>Nahim)</a:t>
            </a:r>
            <a:endParaRPr sz="1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200" spc="85" i="1">
                <a:solidFill>
                  <a:srgbClr val="404040"/>
                </a:solidFill>
                <a:latin typeface="Gill Sans MT"/>
                <a:cs typeface="Gill Sans MT"/>
              </a:rPr>
              <a:t>Responsibility:</a:t>
            </a:r>
            <a:r>
              <a:rPr dirty="0" sz="1200" spc="20" i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Spawn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food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update</a:t>
            </a:r>
            <a:r>
              <a:rPr dirty="0" sz="12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score.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60" b="1">
                <a:solidFill>
                  <a:srgbClr val="404040"/>
                </a:solidFill>
                <a:latin typeface="Gill Sans MT"/>
                <a:cs typeface="Gill Sans MT"/>
              </a:rPr>
              <a:t>Key</a:t>
            </a:r>
            <a:r>
              <a:rPr dirty="0" sz="1200" spc="-30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10" b="1">
                <a:solidFill>
                  <a:srgbClr val="404040"/>
                </a:solidFill>
                <a:latin typeface="Gill Sans MT"/>
                <a:cs typeface="Gill Sans MT"/>
              </a:rPr>
              <a:t>Features:</a:t>
            </a:r>
            <a:endParaRPr sz="1200">
              <a:latin typeface="Gill Sans MT"/>
              <a:cs typeface="Gill Sans MT"/>
            </a:endParaRPr>
          </a:p>
          <a:p>
            <a:pPr lvl="1" marL="926465" indent="-227965">
              <a:lnSpc>
                <a:spcPct val="100000"/>
              </a:lnSpc>
              <a:spcBef>
                <a:spcPts val="815"/>
              </a:spcBef>
              <a:buFont typeface="Arial"/>
              <a:buChar char="○"/>
              <a:tabLst>
                <a:tab pos="926465" algn="l"/>
              </a:tabLst>
            </a:pPr>
            <a:r>
              <a:rPr dirty="0" sz="1200" spc="-35" b="1">
                <a:solidFill>
                  <a:srgbClr val="404040"/>
                </a:solidFill>
                <a:latin typeface="Gill Sans MT"/>
                <a:cs typeface="Gill Sans MT"/>
              </a:rPr>
              <a:t>Conﬂict-</a:t>
            </a:r>
            <a:r>
              <a:rPr dirty="0" sz="1200" spc="-10" b="1">
                <a:solidFill>
                  <a:srgbClr val="404040"/>
                </a:solidFill>
                <a:latin typeface="Gill Sans MT"/>
                <a:cs typeface="Gill Sans MT"/>
              </a:rPr>
              <a:t>free</a:t>
            </a:r>
            <a:r>
              <a:rPr dirty="0" sz="1200" spc="10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10" b="1">
                <a:solidFill>
                  <a:srgbClr val="404040"/>
                </a:solidFill>
                <a:latin typeface="Gill Sans MT"/>
                <a:cs typeface="Gill Sans MT"/>
              </a:rPr>
              <a:t>food</a:t>
            </a:r>
            <a:r>
              <a:rPr dirty="0" sz="1200" spc="1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b="1">
                <a:solidFill>
                  <a:srgbClr val="404040"/>
                </a:solidFill>
                <a:latin typeface="Gill Sans MT"/>
                <a:cs typeface="Gill Sans MT"/>
              </a:rPr>
              <a:t>spawning</a:t>
            </a:r>
            <a:r>
              <a:rPr dirty="0" sz="1200" spc="1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(avoids</a:t>
            </a:r>
            <a:r>
              <a:rPr dirty="0" sz="12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snake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 body)</a:t>
            </a:r>
            <a:endParaRPr sz="1200">
              <a:latin typeface="Trebuchet MS"/>
              <a:cs typeface="Trebuchet MS"/>
            </a:endParaRPr>
          </a:p>
          <a:p>
            <a:pPr lvl="1" marL="926465" indent="-227965">
              <a:lnSpc>
                <a:spcPct val="100000"/>
              </a:lnSpc>
              <a:spcBef>
                <a:spcPts val="215"/>
              </a:spcBef>
              <a:buFont typeface="Arial"/>
              <a:buChar char="○"/>
              <a:tabLst>
                <a:tab pos="926465" algn="l"/>
              </a:tabLst>
            </a:pPr>
            <a:r>
              <a:rPr dirty="0" sz="1200" spc="-25" b="1">
                <a:solidFill>
                  <a:srgbClr val="404040"/>
                </a:solidFill>
                <a:latin typeface="Gill Sans MT"/>
                <a:cs typeface="Gill Sans MT"/>
              </a:rPr>
              <a:t>Score</a:t>
            </a:r>
            <a:r>
              <a:rPr dirty="0" sz="1200" spc="10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 spc="-45" b="1">
                <a:solidFill>
                  <a:srgbClr val="404040"/>
                </a:solidFill>
                <a:latin typeface="Gill Sans MT"/>
                <a:cs typeface="Gill Sans MT"/>
              </a:rPr>
              <a:t>increment</a:t>
            </a:r>
            <a:r>
              <a:rPr dirty="0" sz="1200" spc="1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dirty="0" sz="12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04040"/>
                </a:solidFill>
                <a:latin typeface="Trebuchet MS"/>
                <a:cs typeface="Trebuchet MS"/>
              </a:rPr>
              <a:t>simple</a:t>
            </a:r>
            <a:r>
              <a:rPr dirty="0" sz="12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404040"/>
                </a:solidFill>
                <a:latin typeface="Trebuchet MS"/>
                <a:cs typeface="Trebuchet MS"/>
              </a:rPr>
              <a:t>API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95300" y="5962644"/>
            <a:ext cx="6781800" cy="0"/>
          </a:xfrm>
          <a:custGeom>
            <a:avLst/>
            <a:gdLst/>
            <a:ahLst/>
            <a:cxnLst/>
            <a:rect l="l" t="t" r="r" b="b"/>
            <a:pathLst>
              <a:path w="6781800" h="0">
                <a:moveTo>
                  <a:pt x="0" y="0"/>
                </a:moveTo>
                <a:lnTo>
                  <a:pt x="6781800" y="0"/>
                </a:lnTo>
              </a:path>
            </a:pathLst>
          </a:custGeom>
          <a:ln w="12699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document</dc:title>
  <dcterms:created xsi:type="dcterms:W3CDTF">2025-02-23T19:04:50Z</dcterms:created>
  <dcterms:modified xsi:type="dcterms:W3CDTF">2025-02-23T19:04:50Z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2025-02-23T00:00:00Z</vt:filetime>
  </property>
  <property fmtid="{D5CDD505-2E9C-101B-9397-08002B2CF9AE}" pid="3" name="LastSaved">
    <vt:filetime>2025-02-23T00:00:00Z</vt:filetime>
  </property>
  <property fmtid="{D5CDD505-2E9C-101B-9397-08002B2CF9AE}" pid="4" name="Producer">
    <vt:lpwstr>3-Heights(TM) PDF Security Shell 4.8.25.2 (http://www.pdf-tools.com)</vt:lpwstr>
  </property>
</Properties>
</file>