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390" r:id="rId5"/>
    <p:sldId id="401" r:id="rId6"/>
    <p:sldId id="402" r:id="rId7"/>
  </p:sldIdLst>
  <p:sldSz cx="12192000" cy="6858000"/>
  <p:notesSz cx="6858000" cy="9144000"/>
  <p:embeddedFontLst>
    <p:embeddedFont>
      <p:font typeface="Pretendard" panose="02000803000000020004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C1B23-02C0-4DEE-87CF-3F6353BDF2D9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CD95-4A0A-4D9A-9D78-3A4D6F02E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5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EA846-3AE1-1D58-151B-60D487AE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A0227C-B9AE-19CE-24F0-AA2EDD56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535E9-D688-EC4B-E8BF-A00A065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9B0C-8CA4-4C88-8666-03B0C61BFBC8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EEA45-6F31-0E71-A3B1-BF0D4EEF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0BB22-30BA-2B8F-71ED-629C796D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3B26-002E-539D-5D39-B00D4558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0420F-3306-867B-3071-4CAD2E32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8D5A-AE27-7D1F-E56B-B217ED0A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D93-BFDE-4659-8CD9-E4AB17197F20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A488F-CF02-5396-CEE9-C1CDCB8C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EDDF9-B353-A303-9D58-B976C365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939A6B-46CD-FEEA-CC85-5E676413F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F2930-8276-195A-8385-573666F0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65BBB-A7DA-51A4-93D4-ADDE7527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9F1-1DA8-4001-AA4A-49DF015D5765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4FE-7FF0-7E71-37D2-33C942B8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1A8F0-21A3-EAA3-BAC8-79C41B3D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7F808-DA4C-E427-6018-449627DD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F1000-E2C2-80F9-3717-E2358845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BE1A1-6BBA-E3F1-31BA-CFC243A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1AE-3F44-4396-97E9-1F339014EDB4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F7D3B-E4F9-F5D1-34DC-432A8D27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EFFEE-9FE2-96A3-EF21-D84D549B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2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73A7-B463-3892-EFD4-9878DE0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2F3AF-6208-C04C-152F-DFE820F3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508C3-3B88-F115-AA14-0EB777F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8352-EF5D-4002-8531-B98248300E5C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DEA0B-CDBD-B7CC-477E-C39B26F6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DF8AC-BD24-9C4F-4847-C00C53D4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DD89-E09A-C915-84C9-1049CE5B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356E3-699B-85BC-74B6-89DFA1E8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9309B-4BF0-9FF3-7B8A-99F25287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344CC-4A17-90CF-0E1C-92271BC4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E1B6-40E4-4837-8B4E-AFB7EFA95720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ACC0C-5ED5-ABCE-511F-1BA1454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2E63B-0819-9A0D-BC3F-D3A729C1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6B9A-77C1-7E25-2BF9-D5BF59E0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F33D6-4014-7212-4C48-BEC9E5D1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D86DF-5382-D6A6-F9F9-AA927D0B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5C8B78-E692-E33A-63D3-661C07EFE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761C2F-DA23-873A-7BAC-48EA8C9F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92C12-4584-90C3-EA3C-5F05B17E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918-D4CC-4367-BDC0-ECF146559B8F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0D1E7-892C-D2FF-30CA-5DDF44EA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0DD0F-BAC5-DC15-6ACD-E3DC2760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94F5C-B2CA-09CD-11C3-E6B76E9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604D71-C66E-C6C3-07F3-5AEEFA12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100D-F64E-4DA9-8494-9C65AC4A8419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6CE37-A8BA-F463-5840-4E72ABCB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C8485-DA54-8A41-079E-B92F6AEC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0BBAD-35A9-9B41-30AF-DDCEA12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C0FB-60FD-49E6-9832-84D64592D217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CF34E-E7FB-14B1-D9AC-10392DC4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BE347-9A0A-C6EF-B774-2AB85751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0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72D7-9BB7-A423-0F33-61D41641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B533F-A187-FBA2-B70F-4A738641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EA5A-B2C9-D3C8-B2D2-08562B3D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1162D-BEE0-4FAD-2BC0-4AD852C9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3B5C-71C7-41D5-A4B5-D40239A00127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69283-7C4C-E925-AA77-D9469967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6888B-715F-C4AB-BB84-F2C09344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2DDB-78B3-B8FB-9A0E-8A54A9F0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48AD6-D4C6-CA36-A1B7-5CBE7A8E4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2FB53-E079-999D-A06A-A49587F6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76BDF-ADB6-64CE-8982-F614D03B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725C-F6DA-4419-82CC-FFBEB80A87CB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A2DD9-6EC1-B0C2-3624-2D8164E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53981-519C-B98A-C730-E5824B9E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37AA77-67CE-4F3F-D05A-0B7081D2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7B933-E370-E75F-2438-AE5622B9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2F630-1FAD-9053-701D-B2740F7FC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107A-0757-4F6A-A663-9949B5214351}" type="datetime1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B1E96-9FC8-DA77-1207-5E6D5D83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70A2-E552-10F6-A042-80A4863A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B41E-14B3-45E5-96EF-7567623E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45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중복성 데이터 제거 목적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492996-E4D7-2E1F-2982-FF062AA8F2A1}"/>
              </a:ext>
            </a:extLst>
          </p:cNvPr>
          <p:cNvGrpSpPr/>
          <p:nvPr/>
        </p:nvGrpSpPr>
        <p:grpSpPr>
          <a:xfrm>
            <a:off x="285477" y="1470740"/>
            <a:ext cx="5862503" cy="4398008"/>
            <a:chOff x="258082" y="2013868"/>
            <a:chExt cx="5862503" cy="4398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7E6181E-7FB1-B7C7-88D1-B539C68EA65E}"/>
                </a:ext>
              </a:extLst>
            </p:cNvPr>
            <p:cNvGrpSpPr/>
            <p:nvPr/>
          </p:nvGrpSpPr>
          <p:grpSpPr>
            <a:xfrm>
              <a:off x="1167147" y="2013868"/>
              <a:ext cx="4044374" cy="3544079"/>
              <a:chOff x="1058045" y="2013868"/>
              <a:chExt cx="4044374" cy="354407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638F266-A5EA-BB3F-6F65-DDE759940246}"/>
                  </a:ext>
                </a:extLst>
              </p:cNvPr>
              <p:cNvGrpSpPr/>
              <p:nvPr/>
            </p:nvGrpSpPr>
            <p:grpSpPr>
              <a:xfrm>
                <a:off x="1058045" y="2013868"/>
                <a:ext cx="1080000" cy="3544079"/>
                <a:chOff x="759595" y="2013868"/>
                <a:chExt cx="1080000" cy="3544079"/>
              </a:xfrm>
            </p:grpSpPr>
            <p:pic>
              <p:nvPicPr>
                <p:cNvPr id="13" name="그림 1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273CA687-354B-A341-DB9F-FBC0FE26E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595" y="2013868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4" name="그림 13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EE20845B-5A65-4AC0-F3F0-80316D887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595" y="4477947"/>
                  <a:ext cx="1080000" cy="1080000"/>
                </a:xfrm>
                <a:prstGeom prst="rect">
                  <a:avLst/>
                </a:prstGeom>
              </p:spPr>
            </p:pic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7007FC16-498E-371A-C5A2-B16E5EC1D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9595" y="3239912"/>
                  <a:ext cx="0" cy="10919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BE82BF3-3289-BA01-BA09-7B1C261928B2}"/>
                  </a:ext>
                </a:extLst>
              </p:cNvPr>
              <p:cNvGrpSpPr/>
              <p:nvPr/>
            </p:nvGrpSpPr>
            <p:grpSpPr>
              <a:xfrm>
                <a:off x="4022419" y="2013868"/>
                <a:ext cx="1080000" cy="3544079"/>
                <a:chOff x="4032403" y="2592513"/>
                <a:chExt cx="1080000" cy="3544079"/>
              </a:xfrm>
            </p:grpSpPr>
            <p:pic>
              <p:nvPicPr>
                <p:cNvPr id="10" name="그림 9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43DF373D-CA52-4986-C5DA-141926879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2403" y="5056592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1" name="그림 10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71C7697-5CFB-165A-3308-36F847C404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2403" y="2592513"/>
                  <a:ext cx="1080000" cy="1080000"/>
                </a:xfrm>
                <a:prstGeom prst="rect">
                  <a:avLst/>
                </a:prstGeom>
              </p:spPr>
            </p:pic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13C4A97E-DBAF-ADEC-3624-5C9AEF215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403" y="3818556"/>
                  <a:ext cx="0" cy="10919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50">
              <a:extLst>
                <a:ext uri="{FF2B5EF4-FFF2-40B4-BE49-F238E27FC236}">
                  <a16:creationId xmlns:a16="http://schemas.microsoft.com/office/drawing/2014/main" id="{2E23E1AF-308F-98A5-656E-8140E758185B}"/>
                </a:ext>
              </a:extLst>
            </p:cNvPr>
            <p:cNvSpPr txBox="1"/>
            <p:nvPr/>
          </p:nvSpPr>
          <p:spPr>
            <a:xfrm>
              <a:off x="258082" y="5703990"/>
              <a:ext cx="5862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사람이 확인하기엔 보안 데이터의 수가 </a:t>
              </a:r>
              <a:r>
                <a:rPr lang="ko-KR" altLang="en-US" sz="200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너무 많음</a:t>
              </a:r>
              <a:endParaRPr lang="en-US" altLang="ko-KR" sz="2000">
                <a:solidFill>
                  <a:srgbClr val="4C8789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  <a:p>
              <a:pPr algn="ctr"/>
              <a:r>
                <a:rPr lang="ko-KR" altLang="en-US" sz="200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라벨링이 완료된 데이터를 학습한 </a:t>
              </a:r>
              <a:r>
                <a:rPr lang="ko-KR" altLang="en-US" sz="200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머신 러닝 모델을 사용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3A462E-70D1-706E-221D-C5A3F6DFC2EA}"/>
              </a:ext>
            </a:extLst>
          </p:cNvPr>
          <p:cNvGrpSpPr/>
          <p:nvPr/>
        </p:nvGrpSpPr>
        <p:grpSpPr>
          <a:xfrm>
            <a:off x="6222426" y="974927"/>
            <a:ext cx="5558972" cy="4908147"/>
            <a:chOff x="3316514" y="1738705"/>
            <a:chExt cx="5558972" cy="4908147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80A2702-D9DD-7790-297F-10F61E1D37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7563"/>
              <a:ext cx="0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0A83543-5C22-7E07-1B0F-344BDDA1F8D6}"/>
                </a:ext>
              </a:extLst>
            </p:cNvPr>
            <p:cNvGrpSpPr/>
            <p:nvPr/>
          </p:nvGrpSpPr>
          <p:grpSpPr>
            <a:xfrm>
              <a:off x="3316514" y="2198534"/>
              <a:ext cx="5558972" cy="1080000"/>
              <a:chOff x="322953" y="2198534"/>
              <a:chExt cx="5558972" cy="1080000"/>
            </a:xfrm>
          </p:grpSpPr>
          <p:pic>
            <p:nvPicPr>
              <p:cNvPr id="39" name="그림 38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BCC096C2-CA6D-0466-4E38-DACCE2B57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439" y="2198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4" name="그림 4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B6286216-8FB4-A7FC-CD17-0C88D7D71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4939" y="2198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5" name="그림 4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9114091-96F1-A027-DDE8-291A30BE6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939" y="2198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EFA8BA6D-C51B-3CAF-7C60-580F1BCC4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439" y="219853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7" name="그림 4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B9646480-5EC4-B71D-AAA0-DB0BE3F70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7439" y="2198534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8" name="TextBox 46">
                <a:extLst>
                  <a:ext uri="{FF2B5EF4-FFF2-40B4-BE49-F238E27FC236}">
                    <a16:creationId xmlns:a16="http://schemas.microsoft.com/office/drawing/2014/main" id="{5A63A3A0-C56F-905B-60E4-111EEA9680B8}"/>
                  </a:ext>
                </a:extLst>
              </p:cNvPr>
              <p:cNvSpPr txBox="1"/>
              <p:nvPr/>
            </p:nvSpPr>
            <p:spPr>
              <a:xfrm>
                <a:off x="5419939" y="2552700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</a:t>
                </a:r>
                <a:endParaRPr lang="ko-KR" altLang="en-US" sz="2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9" name="TextBox 47">
                <a:extLst>
                  <a:ext uri="{FF2B5EF4-FFF2-40B4-BE49-F238E27FC236}">
                    <a16:creationId xmlns:a16="http://schemas.microsoft.com/office/drawing/2014/main" id="{D1B12733-04DA-F191-FAA0-11E44B2ECCDE}"/>
                  </a:ext>
                </a:extLst>
              </p:cNvPr>
              <p:cNvSpPr txBox="1"/>
              <p:nvPr/>
            </p:nvSpPr>
            <p:spPr>
              <a:xfrm>
                <a:off x="322953" y="2552700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…</a:t>
                </a:r>
                <a:endParaRPr lang="ko-KR" altLang="en-US" sz="240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3CC618-F564-08E7-B978-BF2AF263A7BB}"/>
                </a:ext>
              </a:extLst>
            </p:cNvPr>
            <p:cNvGrpSpPr/>
            <p:nvPr/>
          </p:nvGrpSpPr>
          <p:grpSpPr>
            <a:xfrm>
              <a:off x="5304544" y="4876592"/>
              <a:ext cx="1582912" cy="1370150"/>
              <a:chOff x="2310983" y="4946442"/>
              <a:chExt cx="1582912" cy="137015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869B92E-5510-90C5-0BD3-02D42F408B44}"/>
                  </a:ext>
                </a:extLst>
              </p:cNvPr>
              <p:cNvGrpSpPr/>
              <p:nvPr/>
            </p:nvGrpSpPr>
            <p:grpSpPr>
              <a:xfrm>
                <a:off x="2310983" y="4946442"/>
                <a:ext cx="1582912" cy="360000"/>
                <a:chOff x="2382439" y="6035621"/>
                <a:chExt cx="1582912" cy="360000"/>
              </a:xfrm>
            </p:grpSpPr>
            <p:pic>
              <p:nvPicPr>
                <p:cNvPr id="33" name="그림 32" descr="클립아트, 그래픽, 만화 영화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F00F3A02-5536-70EC-DCC1-B711463674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2439" y="603562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35" name="그림 34" descr="클립아트, 그래픽, 만화 영화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930CC1D3-BD99-3C03-631E-44154E188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8167" y="603562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36" name="그림 35" descr="클립아트, 그래픽, 만화 영화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DC0924DD-7B90-0856-E0E7-62A4D28233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3895" y="603562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37" name="그림 36" descr="클립아트, 그래픽, 만화 영화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456B0C06-37A2-9F29-92F3-8DE0B57E9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9623" y="603562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38" name="그림 37" descr="클립아트, 그래픽, 만화 영화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821D4130-EE3D-C72D-BD7B-FDFA69AC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351" y="6035621"/>
                  <a:ext cx="360000" cy="360000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002832-D251-3C2B-522E-AFD07D0DA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478" y="5236592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662B3E8B-29A1-5143-A6AA-4045953E95AC}"/>
                </a:ext>
              </a:extLst>
            </p:cNvPr>
            <p:cNvSpPr txBox="1"/>
            <p:nvPr/>
          </p:nvSpPr>
          <p:spPr>
            <a:xfrm>
              <a:off x="4020997" y="1738705"/>
              <a:ext cx="414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많은 보안 데이터를 학습 데이터로 적용</a:t>
              </a:r>
              <a:endParaRPr lang="en-US" altLang="ko-KR" sz="200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1" name="TextBox 33">
              <a:extLst>
                <a:ext uri="{FF2B5EF4-FFF2-40B4-BE49-F238E27FC236}">
                  <a16:creationId xmlns:a16="http://schemas.microsoft.com/office/drawing/2014/main" id="{5A9F587C-D42E-84F5-6A07-8C162A551D3B}"/>
                </a:ext>
              </a:extLst>
            </p:cNvPr>
            <p:cNvSpPr txBox="1"/>
            <p:nvPr/>
          </p:nvSpPr>
          <p:spPr>
            <a:xfrm>
              <a:off x="5104626" y="6246742"/>
              <a:ext cx="1976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긴 학습 시간 소요</a:t>
              </a:r>
              <a:endParaRPr lang="en-US" altLang="ko-KR" sz="2000">
                <a:solidFill>
                  <a:srgbClr val="4C8789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8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45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중복성 데이터 제거 목적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9D43BB-DF17-3DC4-2777-21EC04CA4D3B}"/>
              </a:ext>
            </a:extLst>
          </p:cNvPr>
          <p:cNvGrpSpPr/>
          <p:nvPr/>
        </p:nvGrpSpPr>
        <p:grpSpPr>
          <a:xfrm>
            <a:off x="1371807" y="1578778"/>
            <a:ext cx="9252854" cy="4222958"/>
            <a:chOff x="1397053" y="1579131"/>
            <a:chExt cx="9252854" cy="4222958"/>
          </a:xfrm>
        </p:grpSpPr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7A5C6153-ACD2-AE63-0401-E5881ECA68E2}"/>
                </a:ext>
              </a:extLst>
            </p:cNvPr>
            <p:cNvSpPr txBox="1"/>
            <p:nvPr/>
          </p:nvSpPr>
          <p:spPr>
            <a:xfrm>
              <a:off x="1397053" y="4847982"/>
              <a:ext cx="9252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dirty="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라벨링이 동일</a:t>
              </a:r>
              <a:r>
                <a:rPr lang="ko-KR" altLang="en-US" sz="2800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하고 유사한 데이터를 </a:t>
              </a:r>
              <a:r>
                <a:rPr lang="ko-KR" altLang="en-US" sz="2800" dirty="0" err="1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클러스터링</a:t>
              </a:r>
              <a:r>
                <a:rPr lang="ko-KR" altLang="en-US" sz="2800" dirty="0" err="1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하여</a:t>
              </a:r>
              <a:endParaRPr lang="en-US" altLang="ko-KR" sz="28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  <a:p>
              <a:pPr algn="ctr"/>
              <a:r>
                <a:rPr lang="ko-KR" altLang="en-US" sz="2800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데이터의 수를 감소시켜 학습 시간은 </a:t>
              </a:r>
              <a:r>
                <a:rPr lang="ko-KR" altLang="en-US" sz="2800" dirty="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줄이고</a:t>
              </a:r>
              <a:r>
                <a:rPr lang="en-US" altLang="ko-KR" sz="2800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, </a:t>
              </a:r>
              <a:r>
                <a:rPr lang="ko-KR" altLang="en-US" sz="2800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성능은 </a:t>
              </a:r>
              <a:r>
                <a:rPr lang="ko-KR" altLang="en-US" sz="2800" dirty="0">
                  <a:solidFill>
                    <a:srgbClr val="4C8789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유지</a:t>
              </a:r>
              <a:r>
                <a:rPr lang="ko-KR" altLang="en-US" sz="2800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하는 것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3C17B9-6F3A-61E8-4306-21F9ADA317FF}"/>
                </a:ext>
              </a:extLst>
            </p:cNvPr>
            <p:cNvGrpSpPr/>
            <p:nvPr/>
          </p:nvGrpSpPr>
          <p:grpSpPr>
            <a:xfrm>
              <a:off x="3316514" y="1579131"/>
              <a:ext cx="5558972" cy="2937737"/>
              <a:chOff x="3316514" y="1670821"/>
              <a:chExt cx="5558972" cy="293773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543D808-46CB-D4E5-60F2-EA442E9CA6EB}"/>
                  </a:ext>
                </a:extLst>
              </p:cNvPr>
              <p:cNvGrpSpPr/>
              <p:nvPr/>
            </p:nvGrpSpPr>
            <p:grpSpPr>
              <a:xfrm>
                <a:off x="3316514" y="1670821"/>
                <a:ext cx="5558972" cy="1080000"/>
                <a:chOff x="6385606" y="2198534"/>
                <a:chExt cx="5558972" cy="1080000"/>
              </a:xfrm>
            </p:grpSpPr>
            <p:pic>
              <p:nvPicPr>
                <p:cNvPr id="30" name="그림 29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36D471EE-5810-560C-4DE0-D67905C2F1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5092" y="219853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1" name="그림 30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767593D3-4E9E-2D55-4263-92AA5D1CD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7592" y="219853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2" name="그림 31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BDA137F1-CD1E-ABCC-D9A4-41A572A549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72592" y="219853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40" name="그림 39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A7890B62-74D3-FF84-12E3-E8CB300D5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0092" y="219853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42" name="그림 41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7021D270-1353-6BC6-EEBC-B5260CEED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0092" y="2198534"/>
                  <a:ext cx="1080000" cy="1080000"/>
                </a:xfrm>
                <a:prstGeom prst="rect">
                  <a:avLst/>
                </a:prstGeom>
              </p:spPr>
            </p:pic>
            <p:sp>
              <p:nvSpPr>
                <p:cNvPr id="50" name="TextBox 8">
                  <a:extLst>
                    <a:ext uri="{FF2B5EF4-FFF2-40B4-BE49-F238E27FC236}">
                      <a16:creationId xmlns:a16="http://schemas.microsoft.com/office/drawing/2014/main" id="{6E453A7D-183C-4695-F6D8-A15D2CF8ABEF}"/>
                    </a:ext>
                  </a:extLst>
                </p:cNvPr>
                <p:cNvSpPr txBox="1"/>
                <p:nvPr/>
              </p:nvSpPr>
              <p:spPr>
                <a:xfrm>
                  <a:off x="11482592" y="2552700"/>
                  <a:ext cx="4619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40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…</a:t>
                  </a:r>
                  <a:endParaRPr lang="ko-KR" altLang="en-US" sz="240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51" name="TextBox 9">
                  <a:extLst>
                    <a:ext uri="{FF2B5EF4-FFF2-40B4-BE49-F238E27FC236}">
                      <a16:creationId xmlns:a16="http://schemas.microsoft.com/office/drawing/2014/main" id="{81B9538B-6241-1424-7B74-65ABF46CB831}"/>
                    </a:ext>
                  </a:extLst>
                </p:cNvPr>
                <p:cNvSpPr txBox="1"/>
                <p:nvPr/>
              </p:nvSpPr>
              <p:spPr>
                <a:xfrm>
                  <a:off x="6385606" y="2552700"/>
                  <a:ext cx="4619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400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…</a:t>
                  </a:r>
                  <a:endParaRPr lang="ko-KR" altLang="en-US" sz="240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D737E0-6BF0-4223-0878-3F9A74853CFF}"/>
                  </a:ext>
                </a:extLst>
              </p:cNvPr>
              <p:cNvGrpSpPr/>
              <p:nvPr/>
            </p:nvGrpSpPr>
            <p:grpSpPr>
              <a:xfrm>
                <a:off x="4603500" y="3528558"/>
                <a:ext cx="2985000" cy="1080000"/>
                <a:chOff x="4603500" y="3429000"/>
                <a:chExt cx="2985000" cy="1080000"/>
              </a:xfrm>
            </p:grpSpPr>
            <p:pic>
              <p:nvPicPr>
                <p:cNvPr id="27" name="그림 26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1444097-9725-E1DC-2C3F-43B52A14F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6000" y="3429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8" name="그림 27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E8F2941-455D-FA36-9F17-3DB30224BC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500" y="3429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9" name="그림 28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D1EDF923-FE8A-B498-7770-4D006DF06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3500" y="3429000"/>
                  <a:ext cx="1080000" cy="1080000"/>
                </a:xfrm>
                <a:prstGeom prst="rect">
                  <a:avLst/>
                </a:prstGeom>
              </p:spPr>
            </p:pic>
          </p:grp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9201851-3506-E904-FEBD-B41FC5A24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935468"/>
                <a:ext cx="0" cy="4084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08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45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전체 아키텍처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2F48DD-867B-C0C0-92E1-38590E245C59}"/>
              </a:ext>
            </a:extLst>
          </p:cNvPr>
          <p:cNvGrpSpPr/>
          <p:nvPr/>
        </p:nvGrpSpPr>
        <p:grpSpPr>
          <a:xfrm>
            <a:off x="660806" y="2492789"/>
            <a:ext cx="11531194" cy="879280"/>
            <a:chOff x="660806" y="2492789"/>
            <a:chExt cx="11531194" cy="8792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4E40AC-EA07-5B80-2155-6D8F599DEBDB}"/>
                </a:ext>
              </a:extLst>
            </p:cNvPr>
            <p:cNvSpPr/>
            <p:nvPr/>
          </p:nvSpPr>
          <p:spPr>
            <a:xfrm>
              <a:off x="3349712" y="2800568"/>
              <a:ext cx="2686065" cy="571501"/>
            </a:xfrm>
            <a:prstGeom prst="rect">
              <a:avLst/>
            </a:prstGeom>
            <a:solidFill>
              <a:srgbClr val="9DC8C8"/>
            </a:solidFill>
            <a:ln>
              <a:noFill/>
            </a:ln>
            <a:effectLst>
              <a:outerShdw blurRad="1270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데이터 벡터화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3A43D2-7AF8-EE9B-A370-D5AA51102002}"/>
                </a:ext>
              </a:extLst>
            </p:cNvPr>
            <p:cNvSpPr/>
            <p:nvPr/>
          </p:nvSpPr>
          <p:spPr>
            <a:xfrm>
              <a:off x="8731593" y="2800568"/>
              <a:ext cx="3460407" cy="571501"/>
            </a:xfrm>
            <a:prstGeom prst="rect">
              <a:avLst/>
            </a:prstGeom>
            <a:solidFill>
              <a:srgbClr val="9DC8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모델을 활용한 성능 평가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2A7A09-6389-1060-7393-202B07EB7856}"/>
                </a:ext>
              </a:extLst>
            </p:cNvPr>
            <p:cNvSpPr/>
            <p:nvPr/>
          </p:nvSpPr>
          <p:spPr>
            <a:xfrm>
              <a:off x="660806" y="2800568"/>
              <a:ext cx="2686065" cy="571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데이터 분석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4CD2E7-0801-FEC8-4A8B-3B6D8B595CA5}"/>
                </a:ext>
              </a:extLst>
            </p:cNvPr>
            <p:cNvSpPr/>
            <p:nvPr/>
          </p:nvSpPr>
          <p:spPr>
            <a:xfrm>
              <a:off x="6030094" y="2800568"/>
              <a:ext cx="2686065" cy="571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유사도 기반 클러스터링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211A9F-C65E-7287-A5D5-4CEBDE52920C}"/>
                </a:ext>
              </a:extLst>
            </p:cNvPr>
            <p:cNvSpPr txBox="1"/>
            <p:nvPr/>
          </p:nvSpPr>
          <p:spPr>
            <a:xfrm>
              <a:off x="660806" y="2492791"/>
              <a:ext cx="2892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600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F40534-A5A6-1F49-684E-13AFEAB54125}"/>
                </a:ext>
              </a:extLst>
            </p:cNvPr>
            <p:cNvSpPr txBox="1"/>
            <p:nvPr/>
          </p:nvSpPr>
          <p:spPr>
            <a:xfrm>
              <a:off x="3346871" y="2492790"/>
              <a:ext cx="2892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600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1B68D7-9367-E907-A625-6F368AFDA120}"/>
                </a:ext>
              </a:extLst>
            </p:cNvPr>
            <p:cNvSpPr txBox="1"/>
            <p:nvPr/>
          </p:nvSpPr>
          <p:spPr>
            <a:xfrm>
              <a:off x="6035777" y="2492790"/>
              <a:ext cx="2892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600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DFD0B9-26F0-A5F9-BDC9-FEC8D9CF72AD}"/>
                </a:ext>
              </a:extLst>
            </p:cNvPr>
            <p:cNvSpPr txBox="1"/>
            <p:nvPr/>
          </p:nvSpPr>
          <p:spPr>
            <a:xfrm>
              <a:off x="8716159" y="2492789"/>
              <a:ext cx="2892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100"/>
              </a:lvl1pPr>
            </a:lstStyle>
            <a:p>
              <a:r>
                <a:rPr lang="en-US" altLang="ko-KR" sz="1600">
                  <a:solidFill>
                    <a:srgbClr val="373737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450826-3959-7984-D291-45E9BCDAFE71}"/>
              </a:ext>
            </a:extLst>
          </p:cNvPr>
          <p:cNvSpPr txBox="1"/>
          <p:nvPr/>
        </p:nvSpPr>
        <p:spPr>
          <a:xfrm>
            <a:off x="660806" y="3429000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데이터 구조 분석</a:t>
            </a:r>
            <a:endParaRPr lang="en-US" altLang="ko-KR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데이터 샘플링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E60C3-D359-CCB4-3979-5BC13AD46ECC}"/>
              </a:ext>
            </a:extLst>
          </p:cNvPr>
          <p:cNvSpPr txBox="1"/>
          <p:nvPr/>
        </p:nvSpPr>
        <p:spPr>
          <a:xfrm>
            <a:off x="3346871" y="343136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256</a:t>
            </a:r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차원 </a:t>
            </a:r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ASCII </a:t>
            </a:r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벡터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FA331-B5C8-3EBB-5E27-08808F1B1A1B}"/>
              </a:ext>
            </a:extLst>
          </p:cNvPr>
          <p:cNvSpPr txBox="1"/>
          <p:nvPr/>
        </p:nvSpPr>
        <p:spPr>
          <a:xfrm>
            <a:off x="6030094" y="3431360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코사인 유사도</a:t>
            </a:r>
            <a:endParaRPr lang="en-US" altLang="ko-KR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Prototype Clustering</a:t>
            </a:r>
            <a:endParaRPr lang="ko-KR" altLang="en-US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DFF4D2-21C0-896A-E8BA-7F696C0D40B7}"/>
              </a:ext>
            </a:extLst>
          </p:cNvPr>
          <p:cNvSpPr txBox="1"/>
          <p:nvPr/>
        </p:nvSpPr>
        <p:spPr>
          <a:xfrm>
            <a:off x="8716159" y="342899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Random</a:t>
            </a:r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Forest</a:t>
            </a:r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ML</a:t>
            </a:r>
            <a:endParaRPr lang="ko-KR" altLang="en-US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0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882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데이터 벡터화 </a:t>
            </a:r>
            <a:r>
              <a:rPr lang="en-US" altLang="ko-KR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 </a:t>
            </a:r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유사도 기반 클러스터링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BF0B1-B9DD-0A38-8860-70D8FA1BBC63}"/>
              </a:ext>
            </a:extLst>
          </p:cNvPr>
          <p:cNvSpPr txBox="1"/>
          <p:nvPr/>
        </p:nvSpPr>
        <p:spPr>
          <a:xfrm>
            <a:off x="698500" y="167274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코사인 유사도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0F29A6-7667-209A-5FFC-04D43208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8" y="2094195"/>
            <a:ext cx="7841663" cy="20073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95945-5735-052C-1578-86566292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866" y="4101593"/>
            <a:ext cx="5470267" cy="17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882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데이터 벡터화 </a:t>
            </a:r>
            <a:r>
              <a:rPr lang="en-US" altLang="ko-KR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 </a:t>
            </a:r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유사도 기반 클러스터링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BF0B1-B9DD-0A38-8860-70D8FA1BBC63}"/>
              </a:ext>
            </a:extLst>
          </p:cNvPr>
          <p:cNvSpPr txBox="1"/>
          <p:nvPr/>
        </p:nvSpPr>
        <p:spPr>
          <a:xfrm>
            <a:off x="698500" y="1460999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Prototype Clustering</a:t>
            </a:r>
            <a:endParaRPr lang="ko-KR" altLang="en-US" sz="24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8A7AC68-79AB-238B-07D4-7F024A9BE5C0}"/>
              </a:ext>
            </a:extLst>
          </p:cNvPr>
          <p:cNvGrpSpPr/>
          <p:nvPr/>
        </p:nvGrpSpPr>
        <p:grpSpPr>
          <a:xfrm>
            <a:off x="1522457" y="1997247"/>
            <a:ext cx="4360776" cy="4221943"/>
            <a:chOff x="3899897" y="2134407"/>
            <a:chExt cx="4360776" cy="422194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F1FA52-4798-5872-5CAE-49E9BA3A3B7D}"/>
                </a:ext>
              </a:extLst>
            </p:cNvPr>
            <p:cNvSpPr/>
            <p:nvPr/>
          </p:nvSpPr>
          <p:spPr>
            <a:xfrm>
              <a:off x="3899897" y="5282111"/>
              <a:ext cx="4347714" cy="107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71B2338-01AB-B53B-D39D-208D2B0ABBC8}"/>
                </a:ext>
              </a:extLst>
            </p:cNvPr>
            <p:cNvSpPr/>
            <p:nvPr/>
          </p:nvSpPr>
          <p:spPr>
            <a:xfrm>
              <a:off x="3906429" y="2134407"/>
              <a:ext cx="4347714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기준 데이터 선정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FD9EB1A-E654-F9BA-49CF-DCEEDB39F52E}"/>
                </a:ext>
              </a:extLst>
            </p:cNvPr>
            <p:cNvSpPr/>
            <p:nvPr/>
          </p:nvSpPr>
          <p:spPr>
            <a:xfrm>
              <a:off x="3906429" y="3187193"/>
              <a:ext cx="4347714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클러스터링 되지 않은 데이터와 유사도 비교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A5CDE7A-0860-8332-884D-3E2118AFB97E}"/>
                </a:ext>
              </a:extLst>
            </p:cNvPr>
            <p:cNvSpPr/>
            <p:nvPr/>
          </p:nvSpPr>
          <p:spPr>
            <a:xfrm>
              <a:off x="3906429" y="4234652"/>
              <a:ext cx="4347714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코사인 유사도 값이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0.95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이상인가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8BAD305-1ACB-C4F2-6E0C-956801558C47}"/>
                </a:ext>
              </a:extLst>
            </p:cNvPr>
            <p:cNvSpPr/>
            <p:nvPr/>
          </p:nvSpPr>
          <p:spPr>
            <a:xfrm>
              <a:off x="3906429" y="5373551"/>
              <a:ext cx="2048691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다중 클러스터 처리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364E5A2-35C5-B29C-04E6-0CEB747E9F37}"/>
                </a:ext>
              </a:extLst>
            </p:cNvPr>
            <p:cNvSpPr/>
            <p:nvPr/>
          </p:nvSpPr>
          <p:spPr>
            <a:xfrm>
              <a:off x="6205452" y="5373551"/>
              <a:ext cx="2048691" cy="9144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단일 클러스터로 처리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AD3AF13-C923-F5F4-0DF2-DEC142586B60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6080286" y="3048807"/>
              <a:ext cx="0" cy="138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34A3227-2F45-17E3-053E-384415A834F5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080286" y="4101593"/>
              <a:ext cx="0" cy="1330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85650D2-A390-A15A-C711-1FCB43BB114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5400000">
              <a:off x="5393282" y="4686546"/>
              <a:ext cx="224499" cy="1149511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F317A3F5-546B-FF5C-C446-5083E2B1413A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16200000" flipH="1">
              <a:off x="6542793" y="4686545"/>
              <a:ext cx="224499" cy="11495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10E90DBD-121A-F635-8640-5534145AB28B}"/>
                </a:ext>
              </a:extLst>
            </p:cNvPr>
            <p:cNvCxnSpPr>
              <a:stCxn id="13" idx="2"/>
              <a:endCxn id="14" idx="2"/>
            </p:cNvCxnSpPr>
            <p:nvPr/>
          </p:nvCxnSpPr>
          <p:spPr>
            <a:xfrm rot="16200000" flipH="1">
              <a:off x="6080286" y="5138439"/>
              <a:ext cx="12700" cy="2299023"/>
            </a:xfrm>
            <a:prstGeom prst="bentConnector3">
              <a:avLst>
                <a:gd name="adj1" fmla="val 72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8E457ED9-F723-977E-3107-8F93C887BB8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88107" y="3383784"/>
              <a:ext cx="3764743" cy="2180389"/>
            </a:xfrm>
            <a:prstGeom prst="bentConnector4">
              <a:avLst>
                <a:gd name="adj1" fmla="val -6072"/>
                <a:gd name="adj2" fmla="val 11048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B4CF38D-7652-CDE4-EB21-230A88F1F134}"/>
              </a:ext>
            </a:extLst>
          </p:cNvPr>
          <p:cNvSpPr txBox="1"/>
          <p:nvPr/>
        </p:nvSpPr>
        <p:spPr>
          <a:xfrm>
            <a:off x="6707192" y="2980840"/>
            <a:ext cx="469551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단일 클러스터 → 클러스터의 크기가 </a:t>
            </a:r>
            <a:r>
              <a:rPr lang="en-US" altLang="ko-KR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 dirty="0" err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아웃라이어</a:t>
            </a:r>
            <a:r>
              <a:rPr lang="ko-KR" altLang="en-US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값을 의미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endParaRPr lang="en-US" altLang="ko-KR" sz="18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다중 클러스터 → 클러스터의 크기가 </a:t>
            </a:r>
            <a:r>
              <a:rPr lang="en-US" altLang="ko-KR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</a:t>
            </a:r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 이상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크기에 비례하여 추출</a:t>
            </a:r>
          </a:p>
        </p:txBody>
      </p:sp>
    </p:spTree>
    <p:extLst>
      <p:ext uri="{BB962C8B-B14F-4D97-AF65-F5344CB8AC3E}">
        <p14:creationId xmlns:p14="http://schemas.microsoft.com/office/powerpoint/2010/main" val="28244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EF9B82E6-00E9-C947-A0F3-4D7C37A3E294}"/>
              </a:ext>
            </a:extLst>
          </p:cNvPr>
          <p:cNvSpPr txBox="1"/>
          <p:nvPr/>
        </p:nvSpPr>
        <p:spPr>
          <a:xfrm>
            <a:off x="410602" y="336808"/>
            <a:ext cx="882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데이터 벡터화 </a:t>
            </a:r>
            <a:r>
              <a:rPr lang="en-US" altLang="ko-KR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 </a:t>
            </a:r>
            <a:r>
              <a:rPr lang="ko-KR" altLang="en-US" sz="36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유사도 기반 클러스터링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D1EEDE-4031-72D1-E245-179C44C1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0" y="6068780"/>
            <a:ext cx="1985977" cy="693970"/>
          </a:xfrm>
          <a:prstGeom prst="rect">
            <a:avLst/>
          </a:prstGeom>
        </p:spPr>
      </p:pic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91347692-C7FA-9E0D-8DC9-689A22B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B41E-14B3-45E5-96EF-7567623EAF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BF0B1-B9DD-0A38-8860-70D8FA1BBC63}"/>
              </a:ext>
            </a:extLst>
          </p:cNvPr>
          <p:cNvSpPr txBox="1"/>
          <p:nvPr/>
        </p:nvSpPr>
        <p:spPr>
          <a:xfrm>
            <a:off x="698500" y="1460999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Prototype Clustering</a:t>
            </a:r>
            <a:endParaRPr lang="ko-KR" altLang="en-US" sz="24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55ED4B6-302E-80BF-49CE-2B99D91D61F4}"/>
              </a:ext>
            </a:extLst>
          </p:cNvPr>
          <p:cNvGrpSpPr/>
          <p:nvPr/>
        </p:nvGrpSpPr>
        <p:grpSpPr>
          <a:xfrm>
            <a:off x="1348188" y="2680291"/>
            <a:ext cx="3544663" cy="2702262"/>
            <a:chOff x="2399748" y="2680291"/>
            <a:chExt cx="3544663" cy="27022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A15CAAB-DAD6-01BC-5D6D-24DB9E4D1421}"/>
                </a:ext>
              </a:extLst>
            </p:cNvPr>
            <p:cNvSpPr/>
            <p:nvPr/>
          </p:nvSpPr>
          <p:spPr>
            <a:xfrm>
              <a:off x="3730081" y="3755571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604925A-2008-4D6B-C737-027FE4A1304F}"/>
                </a:ext>
              </a:extLst>
            </p:cNvPr>
            <p:cNvSpPr/>
            <p:nvPr/>
          </p:nvSpPr>
          <p:spPr>
            <a:xfrm>
              <a:off x="3906429" y="3579223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E58160C-AAEA-26C2-AE2E-CDD5CF5FF1E2}"/>
                </a:ext>
              </a:extLst>
            </p:cNvPr>
            <p:cNvSpPr/>
            <p:nvPr/>
          </p:nvSpPr>
          <p:spPr>
            <a:xfrm>
              <a:off x="3994603" y="3755571"/>
              <a:ext cx="176348" cy="176348"/>
            </a:xfrm>
            <a:prstGeom prst="ellipse">
              <a:avLst/>
            </a:prstGeom>
            <a:solidFill>
              <a:srgbClr val="9DC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EB7A510-8F0E-B2BC-2AC9-D99401482D88}"/>
                </a:ext>
              </a:extLst>
            </p:cNvPr>
            <p:cNvSpPr/>
            <p:nvPr/>
          </p:nvSpPr>
          <p:spPr>
            <a:xfrm>
              <a:off x="3877671" y="3931919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8E19CA6-6005-3AC8-C564-D18643208509}"/>
                </a:ext>
              </a:extLst>
            </p:cNvPr>
            <p:cNvSpPr/>
            <p:nvPr/>
          </p:nvSpPr>
          <p:spPr>
            <a:xfrm>
              <a:off x="4201609" y="4020093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811DEFE-D8E6-FC81-841B-701C0A11CC5E}"/>
                </a:ext>
              </a:extLst>
            </p:cNvPr>
            <p:cNvSpPr/>
            <p:nvPr/>
          </p:nvSpPr>
          <p:spPr>
            <a:xfrm>
              <a:off x="4289783" y="3833946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F415D-216B-3250-39A1-9B3EC3E8C42B}"/>
                </a:ext>
              </a:extLst>
            </p:cNvPr>
            <p:cNvSpPr/>
            <p:nvPr/>
          </p:nvSpPr>
          <p:spPr>
            <a:xfrm>
              <a:off x="4201609" y="3603713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4B5A341-34FF-4D0D-98DD-4E0F3DB41D4E}"/>
                </a:ext>
              </a:extLst>
            </p:cNvPr>
            <p:cNvSpPr/>
            <p:nvPr/>
          </p:nvSpPr>
          <p:spPr>
            <a:xfrm>
              <a:off x="5356583" y="3039288"/>
              <a:ext cx="176348" cy="176348"/>
            </a:xfrm>
            <a:prstGeom prst="ellipse">
              <a:avLst/>
            </a:prstGeom>
            <a:solidFill>
              <a:srgbClr val="9DC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A50293-EE84-B80F-FD5B-D87C906F4B5B}"/>
                </a:ext>
              </a:extLst>
            </p:cNvPr>
            <p:cNvSpPr/>
            <p:nvPr/>
          </p:nvSpPr>
          <p:spPr>
            <a:xfrm>
              <a:off x="2987576" y="3120376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4FD22CF-F4A7-93CB-9275-3C4DD65C527B}"/>
                </a:ext>
              </a:extLst>
            </p:cNvPr>
            <p:cNvSpPr/>
            <p:nvPr/>
          </p:nvSpPr>
          <p:spPr>
            <a:xfrm>
              <a:off x="2811228" y="3292225"/>
              <a:ext cx="176348" cy="176348"/>
            </a:xfrm>
            <a:prstGeom prst="ellipse">
              <a:avLst/>
            </a:prstGeom>
            <a:solidFill>
              <a:srgbClr val="9DC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6994E6-9500-AD76-64DD-57AE304373A9}"/>
                </a:ext>
              </a:extLst>
            </p:cNvPr>
            <p:cNvSpPr/>
            <p:nvPr/>
          </p:nvSpPr>
          <p:spPr>
            <a:xfrm>
              <a:off x="2605488" y="3021867"/>
              <a:ext cx="176348" cy="1763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31500E-5439-9A4F-14B1-288AF0983DA3}"/>
                </a:ext>
              </a:extLst>
            </p:cNvPr>
            <p:cNvSpPr/>
            <p:nvPr/>
          </p:nvSpPr>
          <p:spPr>
            <a:xfrm>
              <a:off x="2987576" y="4622449"/>
              <a:ext cx="176348" cy="176348"/>
            </a:xfrm>
            <a:prstGeom prst="ellipse">
              <a:avLst/>
            </a:prstGeom>
            <a:solidFill>
              <a:srgbClr val="9DC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5C25C5-5009-1632-4515-E9C2953B6455}"/>
                </a:ext>
              </a:extLst>
            </p:cNvPr>
            <p:cNvSpPr/>
            <p:nvPr/>
          </p:nvSpPr>
          <p:spPr>
            <a:xfrm>
              <a:off x="4823308" y="4864630"/>
              <a:ext cx="176348" cy="176348"/>
            </a:xfrm>
            <a:prstGeom prst="ellipse">
              <a:avLst/>
            </a:prstGeom>
            <a:solidFill>
              <a:srgbClr val="9DC8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5EA0B68-0257-0F90-36D2-0C81EC45FC3C}"/>
                </a:ext>
              </a:extLst>
            </p:cNvPr>
            <p:cNvSpPr/>
            <p:nvPr/>
          </p:nvSpPr>
          <p:spPr>
            <a:xfrm>
              <a:off x="3583123" y="3413995"/>
              <a:ext cx="999308" cy="8594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7ECE50A-1D3B-E472-8C7B-EB5D3ADE21C9}"/>
                </a:ext>
              </a:extLst>
            </p:cNvPr>
            <p:cNvSpPr/>
            <p:nvPr/>
          </p:nvSpPr>
          <p:spPr>
            <a:xfrm>
              <a:off x="2399748" y="2945864"/>
              <a:ext cx="999308" cy="8594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0FAF15A-F302-6046-CE19-F09006379172}"/>
                </a:ext>
              </a:extLst>
            </p:cNvPr>
            <p:cNvSpPr/>
            <p:nvPr/>
          </p:nvSpPr>
          <p:spPr>
            <a:xfrm>
              <a:off x="2576096" y="4319924"/>
              <a:ext cx="999308" cy="8594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17E1C48-F27B-6054-BA2B-E936EDBE5B94}"/>
                </a:ext>
              </a:extLst>
            </p:cNvPr>
            <p:cNvSpPr/>
            <p:nvPr/>
          </p:nvSpPr>
          <p:spPr>
            <a:xfrm>
              <a:off x="4411828" y="4523054"/>
              <a:ext cx="999308" cy="8594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6178566-6D7F-9EAB-1F3E-ADA8176A690B}"/>
                </a:ext>
              </a:extLst>
            </p:cNvPr>
            <p:cNvSpPr/>
            <p:nvPr/>
          </p:nvSpPr>
          <p:spPr>
            <a:xfrm>
              <a:off x="4945103" y="2680291"/>
              <a:ext cx="999308" cy="85949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3E08A8-E9F6-653B-38EA-D0BC5C919885}"/>
              </a:ext>
            </a:extLst>
          </p:cNvPr>
          <p:cNvSpPr txBox="1"/>
          <p:nvPr/>
        </p:nvSpPr>
        <p:spPr>
          <a:xfrm>
            <a:off x="2849892" y="311408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A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765476-A519-366F-364E-F6579DF23D54}"/>
              </a:ext>
            </a:extLst>
          </p:cNvPr>
          <p:cNvSpPr txBox="1"/>
          <p:nvPr/>
        </p:nvSpPr>
        <p:spPr>
          <a:xfrm>
            <a:off x="1674049" y="264124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B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FB7B2-FAD1-4613-7140-9AF194D3CD5E}"/>
              </a:ext>
            </a:extLst>
          </p:cNvPr>
          <p:cNvSpPr txBox="1"/>
          <p:nvPr/>
        </p:nvSpPr>
        <p:spPr>
          <a:xfrm>
            <a:off x="1845057" y="39853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C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E835AE-6949-60EB-D8A4-52F7FB057119}"/>
              </a:ext>
            </a:extLst>
          </p:cNvPr>
          <p:cNvSpPr txBox="1"/>
          <p:nvPr/>
        </p:nvSpPr>
        <p:spPr>
          <a:xfrm>
            <a:off x="3682283" y="41883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D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7D2957-FE72-984B-90C7-D4083F71079E}"/>
              </a:ext>
            </a:extLst>
          </p:cNvPr>
          <p:cNvSpPr txBox="1"/>
          <p:nvPr/>
        </p:nvSpPr>
        <p:spPr>
          <a:xfrm>
            <a:off x="4232974" y="235963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E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42F9E-A017-84CB-E408-FE6128C538CC}"/>
              </a:ext>
            </a:extLst>
          </p:cNvPr>
          <p:cNvSpPr txBox="1"/>
          <p:nvPr/>
        </p:nvSpPr>
        <p:spPr>
          <a:xfrm>
            <a:off x="6707192" y="2980840"/>
            <a:ext cx="469551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 → 기준 데이터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 </a:t>
            </a:r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→ 일반 데이터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단일 클러스터 → 클러스터의 크기가 </a:t>
            </a:r>
            <a:r>
              <a:rPr lang="en-US" altLang="ko-KR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C, E, D</a:t>
            </a:r>
          </a:p>
          <a:p>
            <a:endParaRPr lang="en-US" altLang="ko-KR" sz="18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다중 클러스터 → 클러스터의 크기가 </a:t>
            </a:r>
            <a:r>
              <a:rPr lang="en-US" altLang="ko-KR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</a:t>
            </a:r>
            <a:r>
              <a:rPr lang="ko-KR" altLang="en-US" sz="2000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 이상</a:t>
            </a:r>
            <a:endParaRPr lang="en-US" altLang="ko-KR" sz="20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A (7</a:t>
            </a:r>
            <a:r>
              <a:rPr lang="ko-KR" altLang="en-US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</a:t>
            </a:r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), B (3</a:t>
            </a:r>
            <a:r>
              <a:rPr lang="ko-KR" altLang="en-US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개</a:t>
            </a:r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</a:t>
            </a:r>
            <a:endParaRPr lang="ko-KR" altLang="en-US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F82894-9A81-07FF-0557-30FEBC2B8F52}"/>
              </a:ext>
            </a:extLst>
          </p:cNvPr>
          <p:cNvSpPr/>
          <p:nvPr/>
        </p:nvSpPr>
        <p:spPr>
          <a:xfrm>
            <a:off x="6817414" y="3104704"/>
            <a:ext cx="176348" cy="176348"/>
          </a:xfrm>
          <a:prstGeom prst="ellipse">
            <a:avLst/>
          </a:prstGeom>
          <a:solidFill>
            <a:srgbClr val="9D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1F575E1-A318-5E02-63E6-A9ACB20FD17C}"/>
              </a:ext>
            </a:extLst>
          </p:cNvPr>
          <p:cNvSpPr/>
          <p:nvPr/>
        </p:nvSpPr>
        <p:spPr>
          <a:xfrm>
            <a:off x="6817414" y="3707663"/>
            <a:ext cx="176348" cy="1763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200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KoPubWorld돋움체 Bold</vt:lpstr>
      <vt:lpstr>Pretendard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조항범(학부생-소프트웨어전공)</dc:creator>
  <cp:lastModifiedBy>조항범(학부생-소프트웨어전공)</cp:lastModifiedBy>
  <cp:revision>41</cp:revision>
  <cp:lastPrinted>2023-12-15T01:14:57Z</cp:lastPrinted>
  <dcterms:created xsi:type="dcterms:W3CDTF">2023-12-14T04:41:28Z</dcterms:created>
  <dcterms:modified xsi:type="dcterms:W3CDTF">2023-12-15T16:11:23Z</dcterms:modified>
</cp:coreProperties>
</file>