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5" r:id="rId4"/>
    <p:sldId id="264" r:id="rId5"/>
    <p:sldId id="258" r:id="rId6"/>
    <p:sldId id="259" r:id="rId7"/>
    <p:sldId id="267" r:id="rId8"/>
    <p:sldId id="268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962" autoAdjust="0"/>
    <p:restoredTop sz="94660"/>
  </p:normalViewPr>
  <p:slideViewPr>
    <p:cSldViewPr>
      <p:cViewPr varScale="1">
        <p:scale>
          <a:sx n="65" d="100"/>
          <a:sy n="65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gesture technology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95400"/>
            <a:ext cx="9144000" cy="914400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Arial Rounded MT Bold" pitchFamily="34" charset="0"/>
              </a:rPr>
              <a:t>Gesture Detection Robot</a:t>
            </a:r>
            <a:endParaRPr lang="en-US" sz="4800" b="1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3000" y="3886200"/>
            <a:ext cx="3962400" cy="2667000"/>
          </a:xfrm>
        </p:spPr>
        <p:txBody>
          <a:bodyPr>
            <a:normAutofit fontScale="92500"/>
          </a:bodyPr>
          <a:lstStyle/>
          <a:p>
            <a:r>
              <a:rPr lang="en-US" sz="4800" b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Team </a:t>
            </a:r>
            <a:r>
              <a:rPr lang="en-US" sz="4800" b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Members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: 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algn="r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 Rounded MT Bold" pitchFamily="34" charset="0"/>
              </a:rPr>
              <a:t>Asmita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 Rounded MT Bold" pitchFamily="34" charset="0"/>
              </a:rPr>
              <a:t>Bhardwaj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Arial Rounded MT Bold" pitchFamily="34" charset="0"/>
            </a:endParaRPr>
          </a:p>
          <a:p>
            <a:pPr algn="r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 Rounded MT Bold" pitchFamily="34" charset="0"/>
              </a:rPr>
              <a:t>Sakshi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 Rounded MT Bold" pitchFamily="34" charset="0"/>
              </a:rPr>
              <a:t> Sharma</a:t>
            </a:r>
          </a:p>
          <a:p>
            <a:pPr algn="r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 Rounded MT Bold" pitchFamily="34" charset="0"/>
              </a:rPr>
              <a:t>Shrutika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Arial Rounded MT Bold" pitchFamily="34" charset="0"/>
            </a:endParaRPr>
          </a:p>
          <a:p>
            <a:endParaRPr lang="en-US" dirty="0"/>
          </a:p>
        </p:txBody>
      </p:sp>
      <p:sp>
        <p:nvSpPr>
          <p:cNvPr id="8" name="Flowchart: Alternate Process 7"/>
          <p:cNvSpPr/>
          <p:nvPr/>
        </p:nvSpPr>
        <p:spPr>
          <a:xfrm>
            <a:off x="5334000" y="2362200"/>
            <a:ext cx="3352800" cy="137160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gesture control ic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2362200"/>
            <a:ext cx="2990850" cy="1389152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524000" y="0"/>
            <a:ext cx="76200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Rounded MT Bold" pitchFamily="34" charset="0"/>
                <a:ea typeface="+mj-ea"/>
                <a:cs typeface="+mj-cs"/>
              </a:rPr>
              <a:t>Indira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Rounded MT Bold" pitchFamily="34" charset="0"/>
                <a:ea typeface="+mj-ea"/>
                <a:cs typeface="+mj-cs"/>
              </a:rPr>
              <a:t> Gandhi Delhi Technical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Rounded MT Bold" pitchFamily="34" charset="0"/>
                <a:ea typeface="+mj-ea"/>
                <a:cs typeface="+mj-cs"/>
              </a:rPr>
              <a:t> University for Women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Rounded MT Bold" pitchFamily="34" charset="0"/>
              <a:ea typeface="+mj-ea"/>
              <a:cs typeface="+mj-cs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152400"/>
            <a:ext cx="12290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Image result for gesture technology"/>
          <p:cNvPicPr>
            <a:picLocks noChangeAspect="1" noChangeArrowheads="1"/>
          </p:cNvPicPr>
          <p:nvPr/>
        </p:nvPicPr>
        <p:blipFill>
          <a:blip r:embed="rId2">
            <a:lum bright="70000" contrast="-7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6477000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+mn-lt"/>
              </a:rPr>
              <a:t>Gestures are the most basic features of a living being</a:t>
            </a:r>
            <a:br>
              <a:rPr lang="en-US" b="1" dirty="0" smtClean="0">
                <a:solidFill>
                  <a:srgbClr val="002060"/>
                </a:solidFill>
                <a:latin typeface="+mn-lt"/>
              </a:rPr>
            </a:br>
            <a:r>
              <a:rPr lang="en-US" b="1" dirty="0" smtClean="0">
                <a:solidFill>
                  <a:srgbClr val="002060"/>
                </a:solidFill>
                <a:latin typeface="+mn-lt"/>
              </a:rPr>
              <a:t>So machine controlled by gestures is the most promising technology to look out for. </a:t>
            </a:r>
            <a:br>
              <a:rPr lang="en-US" b="1" dirty="0" smtClean="0">
                <a:solidFill>
                  <a:srgbClr val="002060"/>
                </a:solidFill>
                <a:latin typeface="+mn-lt"/>
              </a:rPr>
            </a:br>
            <a:r>
              <a:rPr lang="en-US" b="1" dirty="0" smtClean="0">
                <a:solidFill>
                  <a:srgbClr val="002060"/>
                </a:solidFill>
                <a:latin typeface="+mn-lt"/>
              </a:rPr>
              <a:t/>
            </a:r>
            <a:br>
              <a:rPr lang="en-US" b="1" dirty="0" smtClean="0">
                <a:solidFill>
                  <a:srgbClr val="002060"/>
                </a:solidFill>
                <a:latin typeface="+mn-lt"/>
              </a:rPr>
            </a:br>
            <a:r>
              <a:rPr lang="en-US" b="1" dirty="0" smtClean="0">
                <a:solidFill>
                  <a:srgbClr val="002060"/>
                </a:solidFill>
                <a:latin typeface="+mn-lt"/>
              </a:rPr>
              <a:t>Building up on this idea we have designed a car controlled by the motion of our hand. </a:t>
            </a:r>
            <a:endParaRPr lang="en-US" b="1" dirty="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Alternate Process 4"/>
          <p:cNvSpPr/>
          <p:nvPr/>
        </p:nvSpPr>
        <p:spPr>
          <a:xfrm>
            <a:off x="2286000" y="228600"/>
            <a:ext cx="6858000" cy="1676400"/>
          </a:xfrm>
          <a:prstGeom prst="flowChartAlternateProcess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The Gestures made  by the hand are tracked using an </a:t>
            </a:r>
            <a:r>
              <a:rPr lang="en-US" sz="2400" b="1" dirty="0" err="1" smtClean="0"/>
              <a:t>Arduino</a:t>
            </a:r>
            <a:r>
              <a:rPr lang="en-US" sz="2400" b="1" dirty="0" smtClean="0"/>
              <a:t> and commands are accordingly sent to the </a:t>
            </a:r>
            <a:r>
              <a:rPr lang="en-US" sz="2400" b="1" dirty="0" err="1" smtClean="0"/>
              <a:t>RoboCar</a:t>
            </a:r>
            <a:r>
              <a:rPr lang="en-US" sz="2400" b="1" dirty="0" smtClean="0"/>
              <a:t> using the Master Bluetooth Module</a:t>
            </a:r>
            <a:endParaRPr lang="en-US" sz="2400" b="1" dirty="0"/>
          </a:p>
        </p:txBody>
      </p:sp>
      <p:sp>
        <p:nvSpPr>
          <p:cNvPr id="15367" name="AutoShape 7" descr="Image result for line follower robot"/>
          <p:cNvSpPr>
            <a:spLocks noChangeAspect="1" noChangeArrowheads="1"/>
          </p:cNvSpPr>
          <p:nvPr/>
        </p:nvSpPr>
        <p:spPr bwMode="auto">
          <a:xfrm>
            <a:off x="155575" y="-1790700"/>
            <a:ext cx="4791075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9" name="AutoShape 9" descr="Image result for line follower robot"/>
          <p:cNvSpPr>
            <a:spLocks noChangeAspect="1" noChangeArrowheads="1"/>
          </p:cNvSpPr>
          <p:nvPr/>
        </p:nvSpPr>
        <p:spPr bwMode="auto">
          <a:xfrm>
            <a:off x="155575" y="-1790700"/>
            <a:ext cx="4791075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1" name="AutoShape 11" descr="Image result for line follower robot"/>
          <p:cNvSpPr>
            <a:spLocks noChangeAspect="1" noChangeArrowheads="1"/>
          </p:cNvSpPr>
          <p:nvPr/>
        </p:nvSpPr>
        <p:spPr bwMode="auto">
          <a:xfrm>
            <a:off x="155575" y="-1790700"/>
            <a:ext cx="4791075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3" name="AutoShape 13" descr="Image result for line follower robot"/>
          <p:cNvSpPr>
            <a:spLocks noChangeAspect="1" noChangeArrowheads="1"/>
          </p:cNvSpPr>
          <p:nvPr/>
        </p:nvSpPr>
        <p:spPr bwMode="auto">
          <a:xfrm>
            <a:off x="155575" y="-1790700"/>
            <a:ext cx="4791075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374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6400" y="4544458"/>
            <a:ext cx="3657600" cy="2313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5" name="Picture 5" descr="Image result for arduino bluetooth modu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1905000"/>
            <a:ext cx="5202899" cy="2667000"/>
          </a:xfrm>
          <a:prstGeom prst="rect">
            <a:avLst/>
          </a:prstGeom>
          <a:noFill/>
        </p:spPr>
      </p:pic>
      <p:sp>
        <p:nvSpPr>
          <p:cNvPr id="11" name="Flowchart: Alternate Process 10"/>
          <p:cNvSpPr/>
          <p:nvPr/>
        </p:nvSpPr>
        <p:spPr>
          <a:xfrm>
            <a:off x="0" y="4724400"/>
            <a:ext cx="5410200" cy="1981200"/>
          </a:xfrm>
          <a:prstGeom prst="flowChartAlternateProcess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The commands sent by Master Bluetooth Module are received by the Slave Bluetooth Module and are further communicated to the </a:t>
            </a:r>
            <a:r>
              <a:rPr lang="en-US" sz="2400" b="1" dirty="0" err="1" smtClean="0"/>
              <a:t>Arduino</a:t>
            </a:r>
            <a:r>
              <a:rPr lang="en-US" sz="2400" b="1" dirty="0" smtClean="0"/>
              <a:t> controlling the </a:t>
            </a:r>
            <a:r>
              <a:rPr lang="en-US" sz="2400" b="1" dirty="0" err="1" smtClean="0"/>
              <a:t>Robocar</a:t>
            </a:r>
            <a:endParaRPr lang="en-US" sz="2400" b="1" dirty="0"/>
          </a:p>
        </p:txBody>
      </p:sp>
      <p:pic>
        <p:nvPicPr>
          <p:cNvPr id="15377" name="Picture 1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04800"/>
            <a:ext cx="2143125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tx2"/>
                </a:solidFill>
                <a:latin typeface="Arial Rounded MT Bold" pitchFamily="34" charset="0"/>
              </a:rPr>
              <a:t>Circuit Of Glove</a:t>
            </a:r>
            <a:endParaRPr lang="en-US" sz="54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2057400" y="914400"/>
            <a:ext cx="4533900" cy="5715000"/>
            <a:chOff x="2438400" y="838200"/>
            <a:chExt cx="4533900" cy="5715000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438400" y="838200"/>
              <a:ext cx="4533900" cy="571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Flowchart: Process 4"/>
            <p:cNvSpPr/>
            <p:nvPr/>
          </p:nvSpPr>
          <p:spPr>
            <a:xfrm>
              <a:off x="5638800" y="2362200"/>
              <a:ext cx="228600" cy="685800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Process 5"/>
            <p:cNvSpPr/>
            <p:nvPr/>
          </p:nvSpPr>
          <p:spPr>
            <a:xfrm rot="20990490">
              <a:off x="3492529" y="1475380"/>
              <a:ext cx="360165" cy="533400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Process 6"/>
            <p:cNvSpPr/>
            <p:nvPr/>
          </p:nvSpPr>
          <p:spPr>
            <a:xfrm rot="20958394">
              <a:off x="4325852" y="1260485"/>
              <a:ext cx="388522" cy="609600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Process 12"/>
            <p:cNvSpPr/>
            <p:nvPr/>
          </p:nvSpPr>
          <p:spPr>
            <a:xfrm rot="21213076">
              <a:off x="4305235" y="2292395"/>
              <a:ext cx="152527" cy="685917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Process 13"/>
            <p:cNvSpPr/>
            <p:nvPr/>
          </p:nvSpPr>
          <p:spPr>
            <a:xfrm rot="21084375">
              <a:off x="4020390" y="2270202"/>
              <a:ext cx="152279" cy="787608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Process 14"/>
            <p:cNvSpPr/>
            <p:nvPr/>
          </p:nvSpPr>
          <p:spPr>
            <a:xfrm rot="2077676">
              <a:off x="5853775" y="3422740"/>
              <a:ext cx="144247" cy="533400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Process 15"/>
            <p:cNvSpPr/>
            <p:nvPr/>
          </p:nvSpPr>
          <p:spPr>
            <a:xfrm rot="20863615" flipH="1">
              <a:off x="3579855" y="2444255"/>
              <a:ext cx="165314" cy="720184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Process 16"/>
            <p:cNvSpPr/>
            <p:nvPr/>
          </p:nvSpPr>
          <p:spPr>
            <a:xfrm rot="1039421">
              <a:off x="6297789" y="2775290"/>
              <a:ext cx="313665" cy="644099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Process 17"/>
            <p:cNvSpPr/>
            <p:nvPr/>
          </p:nvSpPr>
          <p:spPr>
            <a:xfrm rot="20231191">
              <a:off x="3309600" y="2513588"/>
              <a:ext cx="133230" cy="741650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Process 19"/>
            <p:cNvSpPr/>
            <p:nvPr/>
          </p:nvSpPr>
          <p:spPr>
            <a:xfrm rot="21213076">
              <a:off x="4838637" y="2292396"/>
              <a:ext cx="152527" cy="685917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Process 20"/>
            <p:cNvSpPr/>
            <p:nvPr/>
          </p:nvSpPr>
          <p:spPr>
            <a:xfrm rot="239183">
              <a:off x="5129083" y="2365922"/>
              <a:ext cx="130949" cy="685917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1" name="Picture 5" descr="Image result for arduino bluetooth modu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5400000">
            <a:off x="-1050587" y="1736387"/>
            <a:ext cx="4310974" cy="2209800"/>
          </a:xfrm>
          <a:prstGeom prst="rect">
            <a:avLst/>
          </a:prstGeom>
          <a:noFill/>
        </p:spPr>
      </p:pic>
      <p:sp>
        <p:nvSpPr>
          <p:cNvPr id="33" name="Rounded Rectangle 32"/>
          <p:cNvSpPr/>
          <p:nvPr/>
        </p:nvSpPr>
        <p:spPr>
          <a:xfrm>
            <a:off x="6477000" y="1066800"/>
            <a:ext cx="2667000" cy="4876800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The Glove is provided with the metallic contacts which when come in contact send the input to </a:t>
            </a:r>
            <a:r>
              <a:rPr lang="en-US" sz="2000" b="1" dirty="0" err="1" smtClean="0">
                <a:solidFill>
                  <a:schemeClr val="tx2"/>
                </a:solidFill>
              </a:rPr>
              <a:t>Arduino</a:t>
            </a:r>
            <a:r>
              <a:rPr lang="en-US" sz="2000" b="1" dirty="0" smtClean="0">
                <a:solidFill>
                  <a:schemeClr val="tx2"/>
                </a:solidFill>
              </a:rPr>
              <a:t> which then accordingly sends the command to the </a:t>
            </a:r>
            <a:r>
              <a:rPr lang="en-US" sz="2000" b="1" dirty="0" err="1" smtClean="0">
                <a:solidFill>
                  <a:schemeClr val="tx2"/>
                </a:solidFill>
              </a:rPr>
              <a:t>RoboCar</a:t>
            </a:r>
            <a:r>
              <a:rPr lang="en-US" sz="2000" b="1" dirty="0" smtClean="0">
                <a:solidFill>
                  <a:schemeClr val="tx2"/>
                </a:solidFill>
              </a:rPr>
              <a:t> using Master Bluetooth Module</a:t>
            </a:r>
            <a:endParaRPr lang="en-US" sz="20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Dinesh\AppData\Local\Temp\gesture_b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288" y="1295400"/>
            <a:ext cx="8450152" cy="53136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chemeClr val="tx2"/>
                </a:solidFill>
                <a:latin typeface="Arial Rounded MT Bold" pitchFamily="34" charset="0"/>
              </a:rPr>
              <a:t>Circuit Of The </a:t>
            </a:r>
            <a:r>
              <a:rPr lang="en-US" sz="6000" b="1" dirty="0" err="1" smtClean="0">
                <a:solidFill>
                  <a:schemeClr val="tx2"/>
                </a:solidFill>
                <a:latin typeface="Arial Rounded MT Bold" pitchFamily="34" charset="0"/>
              </a:rPr>
              <a:t>RoboCar</a:t>
            </a:r>
            <a:r>
              <a:rPr lang="en-US" sz="6000" b="1" dirty="0" smtClean="0">
                <a:solidFill>
                  <a:schemeClr val="tx2"/>
                </a:solidFill>
                <a:latin typeface="Arial Rounded MT Bold" pitchFamily="34" charset="0"/>
              </a:rPr>
              <a:t> </a:t>
            </a:r>
            <a:endParaRPr lang="en-US" sz="6000" b="1" dirty="0">
              <a:solidFill>
                <a:schemeClr val="tx2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accent5">
                    <a:lumMod val="50000"/>
                  </a:schemeClr>
                </a:solidFill>
                <a:latin typeface="Arial Rounded MT Bold" pitchFamily="34" charset="0"/>
              </a:rPr>
              <a:t>Future Aspects</a:t>
            </a:r>
            <a:endParaRPr lang="en-US" sz="6000" b="1" dirty="0">
              <a:solidFill>
                <a:schemeClr val="accent5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pic>
        <p:nvPicPr>
          <p:cNvPr id="21506" name="Picture 2" descr="Image result for gesture contro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8382000" cy="518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Image result for gesture contro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81000" y="685800"/>
            <a:ext cx="5724525" cy="374332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7526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0070C0"/>
                </a:solidFill>
              </a:rPr>
              <a:t>Control the Virtual World With Gestures</a:t>
            </a:r>
            <a:endParaRPr lang="en-US" sz="4800" b="1" dirty="0">
              <a:solidFill>
                <a:srgbClr val="0070C0"/>
              </a:solidFill>
            </a:endParaRPr>
          </a:p>
        </p:txBody>
      </p:sp>
      <p:pic>
        <p:nvPicPr>
          <p:cNvPr id="24580" name="Picture 4" descr="Image result for gesture contro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3810000"/>
            <a:ext cx="5562600" cy="2850198"/>
          </a:xfrm>
          <a:prstGeom prst="rect">
            <a:avLst/>
          </a:prstGeom>
          <a:noFill/>
        </p:spPr>
      </p:pic>
      <p:pic>
        <p:nvPicPr>
          <p:cNvPr id="24582" name="Picture 6" descr="Image result for gesture control icon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533400"/>
            <a:ext cx="5238750" cy="3667126"/>
          </a:xfrm>
          <a:prstGeom prst="rect">
            <a:avLst/>
          </a:prstGeom>
          <a:noFill/>
        </p:spPr>
      </p:pic>
      <p:pic>
        <p:nvPicPr>
          <p:cNvPr id="24584" name="Picture 8" descr="Image result for gesture control ico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-304800" y="4419600"/>
            <a:ext cx="3899645" cy="2209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30362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Control the Real World Entities using Gestures </a:t>
            </a:r>
            <a:endParaRPr lang="en-US" sz="4800" b="1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25602" name="Picture 2" descr="Image result for gesture contro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62450" y="3114675"/>
            <a:ext cx="4781550" cy="3743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5604" name="Picture 4" descr="Image result for gesture contro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676400"/>
            <a:ext cx="5285721" cy="2971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5606" name="Picture 6" descr="Image result for human and robot shaking hand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4724400"/>
            <a:ext cx="3810000" cy="18282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Image result for to infinity and beyond galaxy tumbl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62400"/>
            <a:ext cx="9144000" cy="28956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+mn-lt"/>
              </a:rPr>
              <a:t>Our thoughts are the only limit..</a:t>
            </a:r>
            <a:endParaRPr lang="en-US" sz="4800" b="1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136</Words>
  <Application>Microsoft Office PowerPoint</Application>
  <PresentationFormat>On-screen Show (4:3)</PresentationFormat>
  <Paragraphs>16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Gesture Detection Robot</vt:lpstr>
      <vt:lpstr>Gestures are the most basic features of a living being So machine controlled by gestures is the most promising technology to look out for.   Building up on this idea we have designed a car controlled by the motion of our hand. </vt:lpstr>
      <vt:lpstr>Slide 3</vt:lpstr>
      <vt:lpstr>Circuit Of Glove</vt:lpstr>
      <vt:lpstr>Circuit Of The RoboCar </vt:lpstr>
      <vt:lpstr>Future Aspects</vt:lpstr>
      <vt:lpstr>Control the Virtual World With Gestures</vt:lpstr>
      <vt:lpstr>Control the Real World Entities using Gestures </vt:lpstr>
      <vt:lpstr>Our thoughts are the only limit..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Gesture Detection Robot</dc:title>
  <dc:creator>Shruti Bhatia</dc:creator>
  <cp:lastModifiedBy>Shruti</cp:lastModifiedBy>
  <cp:revision>19</cp:revision>
  <dcterms:created xsi:type="dcterms:W3CDTF">2006-08-16T00:00:00Z</dcterms:created>
  <dcterms:modified xsi:type="dcterms:W3CDTF">2016-10-06T03:35:28Z</dcterms:modified>
</cp:coreProperties>
</file>