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8" r:id="rId6"/>
    <p:sldId id="266" r:id="rId7"/>
    <p:sldId id="265" r:id="rId8"/>
    <p:sldId id="267"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57" autoAdjust="0"/>
    <p:restoredTop sz="94660"/>
  </p:normalViewPr>
  <p:slideViewPr>
    <p:cSldViewPr>
      <p:cViewPr varScale="1">
        <p:scale>
          <a:sx n="65" d="100"/>
          <a:sy n="65" d="100"/>
        </p:scale>
        <p:origin x="-1464" y="-8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sb logo"/>
          <p:cNvPicPr>
            <a:picLocks noChangeAspect="1" noChangeArrowheads="1"/>
          </p:cNvPicPr>
          <p:nvPr/>
        </p:nvPicPr>
        <p:blipFill>
          <a:blip r:embed="rId2">
            <a:lum bright="70000" contrast="-70000"/>
          </a:blip>
          <a:srcRect/>
          <a:stretch>
            <a:fillRect/>
          </a:stretch>
        </p:blipFill>
        <p:spPr bwMode="auto">
          <a:xfrm rot="1296043">
            <a:off x="2289145" y="279085"/>
            <a:ext cx="5966170" cy="5966170"/>
          </a:xfrm>
          <a:prstGeom prst="rect">
            <a:avLst/>
          </a:prstGeom>
          <a:noFill/>
        </p:spPr>
      </p:pic>
      <p:sp>
        <p:nvSpPr>
          <p:cNvPr id="2" name="Title 1"/>
          <p:cNvSpPr>
            <a:spLocks noGrp="1"/>
          </p:cNvSpPr>
          <p:nvPr>
            <p:ph type="ctrTitle"/>
          </p:nvPr>
        </p:nvSpPr>
        <p:spPr>
          <a:xfrm>
            <a:off x="0" y="1066800"/>
            <a:ext cx="9144000" cy="838200"/>
          </a:xfrm>
        </p:spPr>
        <p:txBody>
          <a:bodyPr>
            <a:noAutofit/>
          </a:bodyPr>
          <a:lstStyle/>
          <a:p>
            <a:r>
              <a:rPr lang="en-US" sz="6000" dirty="0" smtClean="0">
                <a:latin typeface="Arial Rounded MT Bold" pitchFamily="34" charset="0"/>
              </a:rPr>
              <a:t>Human Interface Device</a:t>
            </a:r>
            <a:endParaRPr lang="en-US" sz="6000" dirty="0">
              <a:latin typeface="Arial Rounded MT Bold" pitchFamily="34" charset="0"/>
            </a:endParaRPr>
          </a:p>
        </p:txBody>
      </p:sp>
      <p:sp>
        <p:nvSpPr>
          <p:cNvPr id="3" name="Subtitle 2"/>
          <p:cNvSpPr>
            <a:spLocks noGrp="1"/>
          </p:cNvSpPr>
          <p:nvPr>
            <p:ph type="subTitle" idx="1"/>
          </p:nvPr>
        </p:nvSpPr>
        <p:spPr>
          <a:xfrm>
            <a:off x="5334000" y="4495800"/>
            <a:ext cx="3810000" cy="2362200"/>
          </a:xfrm>
        </p:spPr>
        <p:txBody>
          <a:bodyPr>
            <a:normAutofit fontScale="85000" lnSpcReduction="10000"/>
          </a:bodyPr>
          <a:lstStyle/>
          <a:p>
            <a:r>
              <a:rPr lang="en-US" sz="5200" b="1" dirty="0" smtClean="0">
                <a:solidFill>
                  <a:schemeClr val="accent1">
                    <a:lumMod val="50000"/>
                  </a:schemeClr>
                </a:solidFill>
              </a:rPr>
              <a:t>Team Members </a:t>
            </a:r>
            <a:endParaRPr lang="en-US" dirty="0" smtClean="0"/>
          </a:p>
          <a:p>
            <a:pPr algn="r"/>
            <a:r>
              <a:rPr lang="en-US" sz="3300" dirty="0" smtClean="0">
                <a:solidFill>
                  <a:schemeClr val="accent4">
                    <a:lumMod val="50000"/>
                  </a:schemeClr>
                </a:solidFill>
                <a:latin typeface="Arial Rounded MT Bold" pitchFamily="34" charset="0"/>
              </a:rPr>
              <a:t>Shruti Bhatia</a:t>
            </a:r>
          </a:p>
          <a:p>
            <a:pPr algn="r"/>
            <a:r>
              <a:rPr lang="en-US" sz="3300" dirty="0" err="1" smtClean="0">
                <a:solidFill>
                  <a:schemeClr val="accent4">
                    <a:lumMod val="50000"/>
                  </a:schemeClr>
                </a:solidFill>
                <a:latin typeface="Arial Rounded MT Bold" pitchFamily="34" charset="0"/>
              </a:rPr>
              <a:t>Archi</a:t>
            </a:r>
            <a:r>
              <a:rPr lang="en-US" sz="3300" dirty="0" smtClean="0">
                <a:solidFill>
                  <a:schemeClr val="accent4">
                    <a:lumMod val="50000"/>
                  </a:schemeClr>
                </a:solidFill>
                <a:latin typeface="Arial Rounded MT Bold" pitchFamily="34" charset="0"/>
              </a:rPr>
              <a:t> Jain</a:t>
            </a:r>
            <a:endParaRPr lang="en-US" sz="3300" dirty="0" smtClean="0">
              <a:solidFill>
                <a:schemeClr val="accent4">
                  <a:lumMod val="50000"/>
                </a:schemeClr>
              </a:solidFill>
              <a:latin typeface="Arial Rounded MT Bold" pitchFamily="34" charset="0"/>
            </a:endParaRPr>
          </a:p>
          <a:p>
            <a:pPr algn="r"/>
            <a:r>
              <a:rPr lang="en-US" sz="3300" dirty="0" err="1" smtClean="0">
                <a:solidFill>
                  <a:schemeClr val="accent4">
                    <a:lumMod val="50000"/>
                  </a:schemeClr>
                </a:solidFill>
                <a:latin typeface="Arial Rounded MT Bold" pitchFamily="34" charset="0"/>
              </a:rPr>
              <a:t>Supriya</a:t>
            </a:r>
            <a:endParaRPr lang="en-US" sz="3300" dirty="0">
              <a:solidFill>
                <a:schemeClr val="accent4">
                  <a:lumMod val="50000"/>
                </a:schemeClr>
              </a:solidFill>
              <a:latin typeface="Arial Rounded MT Bold" pitchFamily="34" charset="0"/>
            </a:endParaRPr>
          </a:p>
        </p:txBody>
      </p:sp>
      <p:pic>
        <p:nvPicPr>
          <p:cNvPr id="1030" name="Picture 6" descr="Image result for gaming controller logo transparent"/>
          <p:cNvPicPr>
            <a:picLocks noChangeAspect="1" noChangeArrowheads="1"/>
          </p:cNvPicPr>
          <p:nvPr/>
        </p:nvPicPr>
        <p:blipFill>
          <a:blip r:embed="rId3" cstate="print"/>
          <a:srcRect/>
          <a:stretch>
            <a:fillRect/>
          </a:stretch>
        </p:blipFill>
        <p:spPr bwMode="auto">
          <a:xfrm rot="247564">
            <a:off x="75110" y="4037509"/>
            <a:ext cx="2165818" cy="2165818"/>
          </a:xfrm>
          <a:prstGeom prst="rect">
            <a:avLst/>
          </a:prstGeom>
          <a:noFill/>
        </p:spPr>
      </p:pic>
      <p:pic>
        <p:nvPicPr>
          <p:cNvPr id="1032" name="Picture 8" descr="Image result for headphones logo transparent background"/>
          <p:cNvPicPr>
            <a:picLocks noChangeAspect="1" noChangeArrowheads="1"/>
          </p:cNvPicPr>
          <p:nvPr/>
        </p:nvPicPr>
        <p:blipFill>
          <a:blip r:embed="rId4"/>
          <a:srcRect/>
          <a:stretch>
            <a:fillRect/>
          </a:stretch>
        </p:blipFill>
        <p:spPr bwMode="auto">
          <a:xfrm rot="19952432">
            <a:off x="654590" y="1949991"/>
            <a:ext cx="2007640" cy="2007640"/>
          </a:xfrm>
          <a:prstGeom prst="rect">
            <a:avLst/>
          </a:prstGeom>
          <a:noFill/>
        </p:spPr>
      </p:pic>
      <p:pic>
        <p:nvPicPr>
          <p:cNvPr id="1036" name="Picture 12" descr="Image result for computer mouse clipart transparent background"/>
          <p:cNvPicPr>
            <a:picLocks noChangeAspect="1" noChangeArrowheads="1"/>
          </p:cNvPicPr>
          <p:nvPr/>
        </p:nvPicPr>
        <p:blipFill>
          <a:blip r:embed="rId5" cstate="print"/>
          <a:srcRect/>
          <a:stretch>
            <a:fillRect/>
          </a:stretch>
        </p:blipFill>
        <p:spPr bwMode="auto">
          <a:xfrm>
            <a:off x="3733800" y="4419600"/>
            <a:ext cx="1828800" cy="1294988"/>
          </a:xfrm>
          <a:prstGeom prst="rect">
            <a:avLst/>
          </a:prstGeom>
          <a:noFill/>
        </p:spPr>
      </p:pic>
      <p:sp>
        <p:nvSpPr>
          <p:cNvPr id="1038" name="AutoShape 14" descr="Image result for electronics"/>
          <p:cNvSpPr>
            <a:spLocks noChangeAspect="1" noChangeArrowheads="1"/>
          </p:cNvSpPr>
          <p:nvPr/>
        </p:nvSpPr>
        <p:spPr bwMode="auto">
          <a:xfrm>
            <a:off x="155575" y="-1790700"/>
            <a:ext cx="5991225"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0" name="AutoShape 16" descr="Image result for electronics"/>
          <p:cNvSpPr>
            <a:spLocks noChangeAspect="1" noChangeArrowheads="1"/>
          </p:cNvSpPr>
          <p:nvPr/>
        </p:nvSpPr>
        <p:spPr bwMode="auto">
          <a:xfrm>
            <a:off x="155575" y="-1790700"/>
            <a:ext cx="5991225"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44" name="Picture 20" descr="Image result for usb logo transparent background"/>
          <p:cNvPicPr>
            <a:picLocks noChangeAspect="1" noChangeArrowheads="1"/>
          </p:cNvPicPr>
          <p:nvPr/>
        </p:nvPicPr>
        <p:blipFill>
          <a:blip r:embed="rId6"/>
          <a:srcRect/>
          <a:stretch>
            <a:fillRect/>
          </a:stretch>
        </p:blipFill>
        <p:spPr bwMode="auto">
          <a:xfrm>
            <a:off x="152400" y="5257800"/>
            <a:ext cx="4648200" cy="1972978"/>
          </a:xfrm>
          <a:prstGeom prst="rect">
            <a:avLst/>
          </a:prstGeom>
          <a:noFill/>
        </p:spPr>
      </p:pic>
      <p:sp>
        <p:nvSpPr>
          <p:cNvPr id="11" name="Title 1"/>
          <p:cNvSpPr txBox="1">
            <a:spLocks/>
          </p:cNvSpPr>
          <p:nvPr/>
        </p:nvSpPr>
        <p:spPr>
          <a:xfrm>
            <a:off x="2057400" y="0"/>
            <a:ext cx="7086600" cy="990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smtClean="0">
                <a:ln>
                  <a:noFill/>
                </a:ln>
                <a:solidFill>
                  <a:srgbClr val="002060"/>
                </a:solidFill>
                <a:effectLst/>
                <a:uLnTx/>
                <a:uFillTx/>
                <a:latin typeface="Arial Rounded MT Bold" pitchFamily="34" charset="0"/>
                <a:ea typeface="+mj-ea"/>
                <a:cs typeface="+mj-cs"/>
              </a:rPr>
              <a:t>Indira</a:t>
            </a:r>
            <a:r>
              <a:rPr kumimoji="0" lang="en-US" sz="3600" b="1" i="0" u="none" strike="noStrike" kern="1200" cap="none" spc="0" normalizeH="0" baseline="0" noProof="0" dirty="0" smtClean="0">
                <a:ln>
                  <a:noFill/>
                </a:ln>
                <a:solidFill>
                  <a:srgbClr val="002060"/>
                </a:solidFill>
                <a:effectLst/>
                <a:uLnTx/>
                <a:uFillTx/>
                <a:latin typeface="Arial Rounded MT Bold" pitchFamily="34" charset="0"/>
                <a:ea typeface="+mj-ea"/>
                <a:cs typeface="+mj-cs"/>
              </a:rPr>
              <a:t> Gandhi Delhi Technical</a:t>
            </a:r>
            <a:r>
              <a:rPr kumimoji="0" lang="en-US" sz="3600" b="1" i="0" u="none" strike="noStrike" kern="1200" cap="none" spc="0" normalizeH="0" noProof="0" dirty="0" smtClean="0">
                <a:ln>
                  <a:noFill/>
                </a:ln>
                <a:solidFill>
                  <a:srgbClr val="002060"/>
                </a:solidFill>
                <a:effectLst/>
                <a:uLnTx/>
                <a:uFillTx/>
                <a:latin typeface="Arial Rounded MT Bold" pitchFamily="34" charset="0"/>
                <a:ea typeface="+mj-ea"/>
                <a:cs typeface="+mj-cs"/>
              </a:rPr>
              <a:t> University for Women</a:t>
            </a:r>
            <a:endParaRPr kumimoji="0" lang="en-US" sz="3200" b="1" i="0" u="none" strike="noStrike" kern="1200" cap="none" spc="0" normalizeH="0" baseline="0" noProof="0" dirty="0">
              <a:ln>
                <a:noFill/>
              </a:ln>
              <a:solidFill>
                <a:srgbClr val="002060"/>
              </a:solidFill>
              <a:effectLst/>
              <a:uLnTx/>
              <a:uFillTx/>
              <a:latin typeface="Arial Rounded MT Bold" pitchFamily="34" charset="0"/>
              <a:ea typeface="+mj-ea"/>
              <a:cs typeface="+mj-cs"/>
            </a:endParaRPr>
          </a:p>
        </p:txBody>
      </p:sp>
      <p:pic>
        <p:nvPicPr>
          <p:cNvPr id="12" name="Picture 2"/>
          <p:cNvPicPr>
            <a:picLocks noChangeAspect="1" noChangeArrowheads="1"/>
          </p:cNvPicPr>
          <p:nvPr/>
        </p:nvPicPr>
        <p:blipFill>
          <a:blip r:embed="rId7"/>
          <a:srcRect/>
          <a:stretch>
            <a:fillRect/>
          </a:stretch>
        </p:blipFill>
        <p:spPr bwMode="auto">
          <a:xfrm>
            <a:off x="914400" y="0"/>
            <a:ext cx="1229032"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924550" y="1600200"/>
            <a:ext cx="3219450" cy="3086100"/>
          </a:xfrm>
          <a:prstGeom prst="rect">
            <a:avLst/>
          </a:prstGeom>
          <a:noFill/>
          <a:ln w="9525">
            <a:noFill/>
            <a:miter lim="800000"/>
            <a:headEnd/>
            <a:tailEnd/>
          </a:ln>
          <a:effectLst/>
        </p:spPr>
      </p:pic>
      <p:pic>
        <p:nvPicPr>
          <p:cNvPr id="5126" name="Picture 6" descr="Image result for psp"/>
          <p:cNvPicPr>
            <a:picLocks noChangeAspect="1" noChangeArrowheads="1"/>
          </p:cNvPicPr>
          <p:nvPr/>
        </p:nvPicPr>
        <p:blipFill>
          <a:blip r:embed="rId3"/>
          <a:srcRect/>
          <a:stretch>
            <a:fillRect/>
          </a:stretch>
        </p:blipFill>
        <p:spPr bwMode="auto">
          <a:xfrm rot="21087236">
            <a:off x="-241853" y="2681364"/>
            <a:ext cx="3429000" cy="2128905"/>
          </a:xfrm>
          <a:prstGeom prst="rect">
            <a:avLst/>
          </a:prstGeom>
          <a:noFill/>
        </p:spPr>
      </p:pic>
      <p:pic>
        <p:nvPicPr>
          <p:cNvPr id="5122" name="Picture 2" descr="Image result for rupee logo green"/>
          <p:cNvPicPr>
            <a:picLocks noChangeAspect="1" noChangeArrowheads="1"/>
          </p:cNvPicPr>
          <p:nvPr/>
        </p:nvPicPr>
        <p:blipFill>
          <a:blip r:embed="rId4">
            <a:lum bright="70000" contrast="-70000"/>
          </a:blip>
          <a:srcRect/>
          <a:stretch>
            <a:fillRect/>
          </a:stretch>
        </p:blipFill>
        <p:spPr bwMode="auto">
          <a:xfrm rot="20941716">
            <a:off x="1843577" y="319577"/>
            <a:ext cx="6372624" cy="6372624"/>
          </a:xfrm>
          <a:prstGeom prst="rect">
            <a:avLst/>
          </a:prstGeom>
          <a:noFill/>
        </p:spPr>
      </p:pic>
      <p:sp>
        <p:nvSpPr>
          <p:cNvPr id="2" name="Title 1"/>
          <p:cNvSpPr>
            <a:spLocks noGrp="1"/>
          </p:cNvSpPr>
          <p:nvPr>
            <p:ph type="ctrTitle"/>
          </p:nvPr>
        </p:nvSpPr>
        <p:spPr>
          <a:xfrm>
            <a:off x="609600" y="381000"/>
            <a:ext cx="7772400" cy="1470025"/>
          </a:xfrm>
        </p:spPr>
        <p:txBody>
          <a:bodyPr/>
          <a:lstStyle/>
          <a:p>
            <a:r>
              <a:rPr lang="en-US" sz="6600" b="1" dirty="0" smtClean="0">
                <a:solidFill>
                  <a:schemeClr val="accent3">
                    <a:lumMod val="50000"/>
                  </a:schemeClr>
                </a:solidFill>
                <a:latin typeface="Arial Rounded MT Bold" pitchFamily="34" charset="0"/>
              </a:rPr>
              <a:t>Economical</a:t>
            </a:r>
            <a:r>
              <a:rPr lang="en-US" dirty="0" smtClean="0">
                <a:solidFill>
                  <a:schemeClr val="accent3">
                    <a:lumMod val="50000"/>
                  </a:schemeClr>
                </a:solidFill>
              </a:rPr>
              <a:t> </a:t>
            </a:r>
            <a:endParaRPr lang="en-US" dirty="0">
              <a:solidFill>
                <a:schemeClr val="accent3">
                  <a:lumMod val="50000"/>
                </a:schemeClr>
              </a:solidFill>
            </a:endParaRPr>
          </a:p>
        </p:txBody>
      </p:sp>
      <p:sp>
        <p:nvSpPr>
          <p:cNvPr id="4" name="Subtitle 3"/>
          <p:cNvSpPr>
            <a:spLocks noGrp="1"/>
          </p:cNvSpPr>
          <p:nvPr>
            <p:ph type="subTitle" idx="1"/>
          </p:nvPr>
        </p:nvSpPr>
        <p:spPr>
          <a:xfrm>
            <a:off x="228600" y="4648200"/>
            <a:ext cx="8610600" cy="1981200"/>
          </a:xfrm>
        </p:spPr>
        <p:txBody>
          <a:bodyPr>
            <a:normAutofit/>
          </a:bodyPr>
          <a:lstStyle/>
          <a:p>
            <a:r>
              <a:rPr lang="en-US" b="1" dirty="0" smtClean="0">
                <a:solidFill>
                  <a:schemeClr val="tx1"/>
                </a:solidFill>
              </a:rPr>
              <a:t>In Comparison to Costly Conventional Gaming Equipment, It only involves Downloading a Free app from the Android </a:t>
            </a:r>
            <a:r>
              <a:rPr lang="en-US" b="1" dirty="0" err="1" smtClean="0">
                <a:solidFill>
                  <a:schemeClr val="tx1"/>
                </a:solidFill>
              </a:rPr>
              <a:t>PlayStore</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ultrasonic sensor"/>
          <p:cNvPicPr>
            <a:picLocks noChangeAspect="1" noChangeArrowheads="1"/>
          </p:cNvPicPr>
          <p:nvPr/>
        </p:nvPicPr>
        <p:blipFill>
          <a:blip r:embed="rId2"/>
          <a:srcRect/>
          <a:stretch>
            <a:fillRect/>
          </a:stretch>
        </p:blipFill>
        <p:spPr bwMode="auto">
          <a:xfrm>
            <a:off x="4800600" y="609600"/>
            <a:ext cx="4343400" cy="3257550"/>
          </a:xfrm>
          <a:prstGeom prst="rect">
            <a:avLst/>
          </a:prstGeom>
          <a:noFill/>
        </p:spPr>
      </p:pic>
      <p:sp>
        <p:nvSpPr>
          <p:cNvPr id="2" name="Title 1"/>
          <p:cNvSpPr>
            <a:spLocks noGrp="1"/>
          </p:cNvSpPr>
          <p:nvPr>
            <p:ph type="ctrTitle"/>
          </p:nvPr>
        </p:nvSpPr>
        <p:spPr>
          <a:xfrm>
            <a:off x="609600" y="0"/>
            <a:ext cx="7772400" cy="1470025"/>
          </a:xfrm>
        </p:spPr>
        <p:txBody>
          <a:bodyPr/>
          <a:lstStyle/>
          <a:p>
            <a:r>
              <a:rPr lang="en-US" b="1" dirty="0" smtClean="0">
                <a:latin typeface="Arial Rounded MT Bold" pitchFamily="34" charset="0"/>
              </a:rPr>
              <a:t>Provides 5D Experience</a:t>
            </a:r>
            <a:endParaRPr lang="en-US" b="1" dirty="0">
              <a:latin typeface="Arial Rounded MT Bold" pitchFamily="34" charset="0"/>
            </a:endParaRPr>
          </a:p>
        </p:txBody>
      </p:sp>
      <p:sp>
        <p:nvSpPr>
          <p:cNvPr id="3" name="Subtitle 2"/>
          <p:cNvSpPr>
            <a:spLocks noGrp="1"/>
          </p:cNvSpPr>
          <p:nvPr>
            <p:ph type="subTitle" idx="1"/>
          </p:nvPr>
        </p:nvSpPr>
        <p:spPr>
          <a:xfrm>
            <a:off x="0" y="4953000"/>
            <a:ext cx="9144000" cy="1600200"/>
          </a:xfrm>
        </p:spPr>
        <p:txBody>
          <a:bodyPr>
            <a:normAutofit/>
          </a:bodyPr>
          <a:lstStyle/>
          <a:p>
            <a:r>
              <a:rPr lang="en-US" b="1" dirty="0" smtClean="0">
                <a:solidFill>
                  <a:schemeClr val="accent6">
                    <a:lumMod val="75000"/>
                  </a:schemeClr>
                </a:solidFill>
              </a:rPr>
              <a:t>The Ultrasonic sensors that are being used for Braking and Speed Control gives a Real Life touch to the Gaming Experience</a:t>
            </a:r>
            <a:endParaRPr lang="en-US" b="1" dirty="0">
              <a:solidFill>
                <a:schemeClr val="accent6">
                  <a:lumMod val="75000"/>
                </a:schemeClr>
              </a:solidFill>
            </a:endParaRPr>
          </a:p>
        </p:txBody>
      </p:sp>
      <p:pic>
        <p:nvPicPr>
          <p:cNvPr id="4098" name="Picture 2" descr="Image result for sport cars clipart"/>
          <p:cNvPicPr>
            <a:picLocks noChangeAspect="1" noChangeArrowheads="1"/>
          </p:cNvPicPr>
          <p:nvPr/>
        </p:nvPicPr>
        <p:blipFill>
          <a:blip r:embed="rId3"/>
          <a:srcRect/>
          <a:stretch>
            <a:fillRect/>
          </a:stretch>
        </p:blipFill>
        <p:spPr bwMode="auto">
          <a:xfrm>
            <a:off x="609600" y="2286000"/>
            <a:ext cx="5586629" cy="2590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6"/>
          <p:cNvPicPr>
            <a:picLocks noChangeAspect="1" noChangeArrowheads="1"/>
          </p:cNvPicPr>
          <p:nvPr/>
        </p:nvPicPr>
        <p:blipFill>
          <a:blip r:embed="rId2"/>
          <a:srcRect/>
          <a:stretch>
            <a:fillRect/>
          </a:stretch>
        </p:blipFill>
        <p:spPr bwMode="auto">
          <a:xfrm rot="20348045">
            <a:off x="5358811" y="2929973"/>
            <a:ext cx="1775053" cy="1620787"/>
          </a:xfrm>
          <a:prstGeom prst="rect">
            <a:avLst/>
          </a:prstGeom>
          <a:noFill/>
          <a:ln w="9525">
            <a:noFill/>
            <a:miter lim="800000"/>
            <a:headEnd/>
            <a:tailEnd/>
          </a:ln>
          <a:effectLst/>
        </p:spPr>
      </p:pic>
      <p:pic>
        <p:nvPicPr>
          <p:cNvPr id="8194" name="Picture 2" descr="Image result for playing game in smart phone"/>
          <p:cNvPicPr>
            <a:picLocks noChangeAspect="1" noChangeArrowheads="1"/>
          </p:cNvPicPr>
          <p:nvPr/>
        </p:nvPicPr>
        <p:blipFill>
          <a:blip r:embed="rId3"/>
          <a:srcRect/>
          <a:stretch>
            <a:fillRect/>
          </a:stretch>
        </p:blipFill>
        <p:spPr bwMode="auto">
          <a:xfrm rot="1114996">
            <a:off x="4256716" y="4337068"/>
            <a:ext cx="3563102" cy="2506050"/>
          </a:xfrm>
          <a:prstGeom prst="rect">
            <a:avLst/>
          </a:prstGeom>
          <a:noFill/>
        </p:spPr>
      </p:pic>
      <p:sp>
        <p:nvSpPr>
          <p:cNvPr id="12" name="Oval 11"/>
          <p:cNvSpPr/>
          <p:nvPr/>
        </p:nvSpPr>
        <p:spPr>
          <a:xfrm>
            <a:off x="1828800" y="3657600"/>
            <a:ext cx="2971800" cy="289560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INPUT DEVICE:</a:t>
            </a:r>
          </a:p>
          <a:p>
            <a:pPr algn="ctr"/>
            <a:r>
              <a:rPr lang="en-US" sz="2000" b="1" dirty="0" smtClean="0"/>
              <a:t>Gaming Controller</a:t>
            </a:r>
            <a:endParaRPr lang="en-US" sz="2000" b="1" dirty="0"/>
          </a:p>
        </p:txBody>
      </p:sp>
      <p:sp>
        <p:nvSpPr>
          <p:cNvPr id="11" name="Oval 10"/>
          <p:cNvSpPr/>
          <p:nvPr/>
        </p:nvSpPr>
        <p:spPr>
          <a:xfrm>
            <a:off x="-381000" y="-381000"/>
            <a:ext cx="2971800" cy="289560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OUTPUT DEVICE:</a:t>
            </a:r>
          </a:p>
          <a:p>
            <a:pPr algn="ctr"/>
            <a:r>
              <a:rPr lang="en-US" sz="2000" b="1" dirty="0" smtClean="0"/>
              <a:t>Computer Screen </a:t>
            </a:r>
            <a:endParaRPr lang="en-US" sz="2000" b="1" dirty="0"/>
          </a:p>
        </p:txBody>
      </p:sp>
      <p:pic>
        <p:nvPicPr>
          <p:cNvPr id="15365" name="Picture 5"/>
          <p:cNvPicPr>
            <a:picLocks noChangeAspect="1" noChangeArrowheads="1"/>
          </p:cNvPicPr>
          <p:nvPr/>
        </p:nvPicPr>
        <p:blipFill>
          <a:blip r:embed="rId2"/>
          <a:srcRect/>
          <a:stretch>
            <a:fillRect/>
          </a:stretch>
        </p:blipFill>
        <p:spPr bwMode="auto">
          <a:xfrm rot="11505451">
            <a:off x="4709051" y="289313"/>
            <a:ext cx="2320350" cy="2200275"/>
          </a:xfrm>
          <a:prstGeom prst="rect">
            <a:avLst/>
          </a:prstGeom>
          <a:noFill/>
          <a:ln w="9525">
            <a:noFill/>
            <a:miter lim="800000"/>
            <a:headEnd/>
            <a:tailEnd/>
          </a:ln>
          <a:effectLst/>
        </p:spPr>
      </p:pic>
      <p:pic>
        <p:nvPicPr>
          <p:cNvPr id="15362" name="Picture 2" descr="Image result for laptop clipart transparent background"/>
          <p:cNvPicPr>
            <a:picLocks noChangeAspect="1" noChangeArrowheads="1"/>
          </p:cNvPicPr>
          <p:nvPr/>
        </p:nvPicPr>
        <p:blipFill>
          <a:blip r:embed="rId4"/>
          <a:srcRect/>
          <a:stretch>
            <a:fillRect/>
          </a:stretch>
        </p:blipFill>
        <p:spPr bwMode="auto">
          <a:xfrm>
            <a:off x="381000" y="228600"/>
            <a:ext cx="4038600" cy="3743325"/>
          </a:xfrm>
          <a:prstGeom prst="rect">
            <a:avLst/>
          </a:prstGeom>
          <a:noFill/>
        </p:spPr>
      </p:pic>
      <p:pic>
        <p:nvPicPr>
          <p:cNvPr id="15364" name="Picture 4" descr="Image result for Bluetooth logo transparent background"/>
          <p:cNvPicPr>
            <a:picLocks noChangeAspect="1" noChangeArrowheads="1"/>
          </p:cNvPicPr>
          <p:nvPr/>
        </p:nvPicPr>
        <p:blipFill>
          <a:blip r:embed="rId5"/>
          <a:srcRect/>
          <a:stretch>
            <a:fillRect/>
          </a:stretch>
        </p:blipFill>
        <p:spPr bwMode="auto">
          <a:xfrm>
            <a:off x="6324600" y="990600"/>
            <a:ext cx="3352800" cy="3352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6600" b="1" dirty="0" smtClean="0">
                <a:latin typeface="Arial Rounded MT Bold" pitchFamily="34" charset="0"/>
              </a:rPr>
              <a:t>Gaming Controller</a:t>
            </a:r>
            <a:endParaRPr lang="en-US" sz="6600" b="1" dirty="0">
              <a:latin typeface="Arial Rounded MT Bold" pitchFamily="34" charset="0"/>
            </a:endParaRPr>
          </a:p>
        </p:txBody>
      </p:sp>
      <p:sp>
        <p:nvSpPr>
          <p:cNvPr id="6" name="Oval 5"/>
          <p:cNvSpPr/>
          <p:nvPr/>
        </p:nvSpPr>
        <p:spPr>
          <a:xfrm>
            <a:off x="-457200" y="914400"/>
            <a:ext cx="3467100" cy="3276600"/>
          </a:xfrm>
          <a:prstGeom prst="ellipse">
            <a:avLst/>
          </a:prstGeom>
          <a:solidFill>
            <a:srgbClr val="00B05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Smart Phone installed with application to control the game with the accelerometer of the device.</a:t>
            </a:r>
            <a:endParaRPr lang="en-US" sz="2000" b="1" dirty="0"/>
          </a:p>
        </p:txBody>
      </p:sp>
      <p:pic>
        <p:nvPicPr>
          <p:cNvPr id="1026" name="Picture 2"/>
          <p:cNvPicPr>
            <a:picLocks noChangeAspect="1" noChangeArrowheads="1"/>
          </p:cNvPicPr>
          <p:nvPr/>
        </p:nvPicPr>
        <p:blipFill>
          <a:blip r:embed="rId2"/>
          <a:srcRect/>
          <a:stretch>
            <a:fillRect/>
          </a:stretch>
        </p:blipFill>
        <p:spPr bwMode="auto">
          <a:xfrm>
            <a:off x="4419600" y="1219200"/>
            <a:ext cx="3305175" cy="2752725"/>
          </a:xfrm>
          <a:prstGeom prst="rect">
            <a:avLst/>
          </a:prstGeom>
          <a:noFill/>
          <a:ln w="9525">
            <a:noFill/>
            <a:miter lim="800000"/>
            <a:headEnd/>
            <a:tailEnd/>
          </a:ln>
          <a:effectLst/>
        </p:spPr>
      </p:pic>
      <p:pic>
        <p:nvPicPr>
          <p:cNvPr id="14340" name="Picture 4" descr="Image result for Android smart phone clipart with transparent background"/>
          <p:cNvPicPr>
            <a:picLocks noChangeAspect="1" noChangeArrowheads="1"/>
          </p:cNvPicPr>
          <p:nvPr/>
        </p:nvPicPr>
        <p:blipFill>
          <a:blip r:embed="rId3"/>
          <a:srcRect/>
          <a:stretch>
            <a:fillRect/>
          </a:stretch>
        </p:blipFill>
        <p:spPr bwMode="auto">
          <a:xfrm rot="486619">
            <a:off x="1388334" y="2869342"/>
            <a:ext cx="3743325" cy="3743325"/>
          </a:xfrm>
          <a:prstGeom prst="rect">
            <a:avLst/>
          </a:prstGeom>
          <a:noFill/>
        </p:spPr>
      </p:pic>
      <p:sp>
        <p:nvSpPr>
          <p:cNvPr id="8" name="Rounded Rectangle 7"/>
          <p:cNvSpPr/>
          <p:nvPr/>
        </p:nvSpPr>
        <p:spPr>
          <a:xfrm>
            <a:off x="5257800" y="3810000"/>
            <a:ext cx="3733800" cy="28956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Ultrasonic Sensors are used For Speed Control And Brake Control</a:t>
            </a:r>
            <a:endParaRPr 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0" y="3200400"/>
            <a:ext cx="4705350" cy="14382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228600" y="4724400"/>
            <a:ext cx="4362450" cy="1704975"/>
          </a:xfrm>
          <a:prstGeom prst="rect">
            <a:avLst/>
          </a:prstGeom>
          <a:noFill/>
          <a:ln w="9525">
            <a:noFill/>
            <a:miter lim="800000"/>
            <a:headEnd/>
            <a:tailEnd/>
          </a:ln>
          <a:effectLst/>
        </p:spPr>
      </p:pic>
      <p:sp>
        <p:nvSpPr>
          <p:cNvPr id="2053" name="AutoShape 5" descr="Image result for cpu"/>
          <p:cNvSpPr>
            <a:spLocks noChangeAspect="1" noChangeArrowheads="1"/>
          </p:cNvSpPr>
          <p:nvPr/>
        </p:nvSpPr>
        <p:spPr bwMode="auto">
          <a:xfrm>
            <a:off x="155575" y="-1371600"/>
            <a:ext cx="2857500" cy="2857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5" name="AutoShape 7" descr="Image result for cpu"/>
          <p:cNvSpPr>
            <a:spLocks noChangeAspect="1" noChangeArrowheads="1"/>
          </p:cNvSpPr>
          <p:nvPr/>
        </p:nvSpPr>
        <p:spPr bwMode="auto">
          <a:xfrm>
            <a:off x="155575" y="-1371600"/>
            <a:ext cx="2857500" cy="2857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7" name="AutoShape 9" descr="Image result for cpu"/>
          <p:cNvSpPr>
            <a:spLocks noChangeAspect="1" noChangeArrowheads="1"/>
          </p:cNvSpPr>
          <p:nvPr/>
        </p:nvSpPr>
        <p:spPr bwMode="auto">
          <a:xfrm>
            <a:off x="155575" y="-1371600"/>
            <a:ext cx="2857500" cy="2857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9" name="AutoShape 11" descr="Image result for cpu"/>
          <p:cNvSpPr>
            <a:spLocks noChangeAspect="1" noChangeArrowheads="1"/>
          </p:cNvSpPr>
          <p:nvPr/>
        </p:nvSpPr>
        <p:spPr bwMode="auto">
          <a:xfrm>
            <a:off x="155575"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1" name="AutoShape 13" descr="Image result for cpu"/>
          <p:cNvSpPr>
            <a:spLocks noChangeAspect="1" noChangeArrowheads="1"/>
          </p:cNvSpPr>
          <p:nvPr/>
        </p:nvSpPr>
        <p:spPr bwMode="auto">
          <a:xfrm>
            <a:off x="155575"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3" name="AutoShape 15" descr="Image result for cpu"/>
          <p:cNvSpPr>
            <a:spLocks noChangeAspect="1" noChangeArrowheads="1"/>
          </p:cNvSpPr>
          <p:nvPr/>
        </p:nvSpPr>
        <p:spPr bwMode="auto">
          <a:xfrm>
            <a:off x="155575"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5" name="AutoShape 17" descr="Image result for cpu"/>
          <p:cNvSpPr>
            <a:spLocks noChangeAspect="1" noChangeArrowheads="1"/>
          </p:cNvSpPr>
          <p:nvPr/>
        </p:nvSpPr>
        <p:spPr bwMode="auto">
          <a:xfrm>
            <a:off x="155575"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67" name="Picture 19" descr="Image result for cpu"/>
          <p:cNvPicPr>
            <a:picLocks noChangeAspect="1" noChangeArrowheads="1"/>
          </p:cNvPicPr>
          <p:nvPr/>
        </p:nvPicPr>
        <p:blipFill>
          <a:blip r:embed="rId4"/>
          <a:srcRect/>
          <a:stretch>
            <a:fillRect/>
          </a:stretch>
        </p:blipFill>
        <p:spPr bwMode="auto">
          <a:xfrm>
            <a:off x="4876800" y="304800"/>
            <a:ext cx="3962400" cy="3165088"/>
          </a:xfrm>
          <a:prstGeom prst="rect">
            <a:avLst/>
          </a:prstGeom>
          <a:noFill/>
        </p:spPr>
      </p:pic>
      <p:sp>
        <p:nvSpPr>
          <p:cNvPr id="14" name="Bent-Up Arrow 13"/>
          <p:cNvSpPr/>
          <p:nvPr/>
        </p:nvSpPr>
        <p:spPr>
          <a:xfrm>
            <a:off x="5105400" y="3886200"/>
            <a:ext cx="3810000" cy="2743200"/>
          </a:xfrm>
          <a:prstGeom prst="bentUpArrow">
            <a:avLst>
              <a:gd name="adj1" fmla="val 20161"/>
              <a:gd name="adj2" fmla="val 17051"/>
              <a:gd name="adj3" fmla="val 29839"/>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ctrTitle"/>
          </p:nvPr>
        </p:nvSpPr>
        <p:spPr>
          <a:xfrm>
            <a:off x="0" y="0"/>
            <a:ext cx="4876800" cy="3048000"/>
          </a:xfrm>
        </p:spPr>
        <p:txBody>
          <a:bodyPr>
            <a:normAutofit/>
          </a:bodyPr>
          <a:lstStyle/>
          <a:p>
            <a:r>
              <a:rPr lang="en-US" sz="4000" b="1" dirty="0" smtClean="0">
                <a:latin typeface="Arial Rounded MT Bold" pitchFamily="34" charset="0"/>
              </a:rPr>
              <a:t>Communication between CPU and Keyboard</a:t>
            </a:r>
            <a:endParaRPr lang="en-US" sz="4000" b="1" dirty="0">
              <a:latin typeface="Arial Rounded MT Bold" pitchFamily="34" charset="0"/>
            </a:endParaRPr>
          </a:p>
        </p:txBody>
      </p:sp>
      <p:sp>
        <p:nvSpPr>
          <p:cNvPr id="19" name="Subtitle 18"/>
          <p:cNvSpPr>
            <a:spLocks noGrp="1"/>
          </p:cNvSpPr>
          <p:nvPr>
            <p:ph type="subTitle" idx="1"/>
          </p:nvPr>
        </p:nvSpPr>
        <p:spPr>
          <a:xfrm>
            <a:off x="4419600" y="3581400"/>
            <a:ext cx="3962400" cy="2590800"/>
          </a:xfrm>
        </p:spPr>
        <p:txBody>
          <a:bodyPr>
            <a:noAutofit/>
          </a:bodyPr>
          <a:lstStyle/>
          <a:p>
            <a:r>
              <a:rPr lang="en-US" b="1" dirty="0" smtClean="0">
                <a:solidFill>
                  <a:schemeClr val="tx2">
                    <a:lumMod val="50000"/>
                  </a:schemeClr>
                </a:solidFill>
              </a:rPr>
              <a:t>The Keyboard communicates the Input with the Interrupt present in Computer</a:t>
            </a:r>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d spray background"/>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457200"/>
            <a:ext cx="8229600" cy="6172200"/>
          </a:xfrm>
        </p:spPr>
        <p:txBody>
          <a:bodyPr>
            <a:noAutofit/>
          </a:bodyPr>
          <a:lstStyle/>
          <a:p>
            <a:r>
              <a:rPr lang="en-US" sz="3200" b="1" dirty="0" smtClean="0">
                <a:solidFill>
                  <a:schemeClr val="bg1"/>
                </a:solidFill>
                <a:latin typeface="+mn-lt"/>
              </a:rPr>
              <a:t>As per Wikipedia, Human Interface Device is a computer peripheral that helps in communication with the Virtual World. </a:t>
            </a:r>
            <a:br>
              <a:rPr lang="en-US" sz="3200" b="1" dirty="0" smtClean="0">
                <a:solidFill>
                  <a:schemeClr val="bg1"/>
                </a:solidFill>
                <a:latin typeface="+mn-lt"/>
              </a:rPr>
            </a:br>
            <a:r>
              <a:rPr lang="en-US" sz="3200" b="1" dirty="0" smtClean="0">
                <a:solidFill>
                  <a:schemeClr val="bg1"/>
                </a:solidFill>
                <a:latin typeface="+mn-lt"/>
              </a:rPr>
              <a:t/>
            </a:r>
            <a:br>
              <a:rPr lang="en-US" sz="3200" b="1" dirty="0" smtClean="0">
                <a:solidFill>
                  <a:schemeClr val="bg1"/>
                </a:solidFill>
                <a:latin typeface="+mn-lt"/>
              </a:rPr>
            </a:br>
            <a:r>
              <a:rPr lang="en-US" sz="3200" b="1" dirty="0" smtClean="0">
                <a:solidFill>
                  <a:schemeClr val="bg1"/>
                </a:solidFill>
                <a:latin typeface="+mn-lt"/>
              </a:rPr>
              <a:t>So we have devised a way to communicate with the Virtual world using a simple and economical hack. </a:t>
            </a:r>
            <a:br>
              <a:rPr lang="en-US" sz="3200" b="1" dirty="0" smtClean="0">
                <a:solidFill>
                  <a:schemeClr val="bg1"/>
                </a:solidFill>
                <a:latin typeface="+mn-lt"/>
              </a:rPr>
            </a:br>
            <a:r>
              <a:rPr lang="en-US" sz="3200" b="1" dirty="0" smtClean="0">
                <a:solidFill>
                  <a:schemeClr val="bg1"/>
                </a:solidFill>
                <a:latin typeface="+mn-lt"/>
              </a:rPr>
              <a:t/>
            </a:r>
            <a:br>
              <a:rPr lang="en-US" sz="3200" b="1" dirty="0" smtClean="0">
                <a:solidFill>
                  <a:schemeClr val="bg1"/>
                </a:solidFill>
                <a:latin typeface="+mn-lt"/>
              </a:rPr>
            </a:br>
            <a:r>
              <a:rPr lang="en-US" sz="3200" b="1" dirty="0" smtClean="0">
                <a:solidFill>
                  <a:schemeClr val="bg1"/>
                </a:solidFill>
                <a:latin typeface="+mn-lt"/>
              </a:rPr>
              <a:t>The equipment used as Computer Peripherals are usually costly so in this world of technology we need an all purpose device which is easy on our pocket too. </a:t>
            </a:r>
            <a:endParaRPr lang="en-US" sz="3200" b="1" dirty="0">
              <a:solidFill>
                <a:schemeClr val="bg1"/>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2" name="Picture 10" descr="Image result for electronics"/>
          <p:cNvPicPr>
            <a:picLocks noChangeAspect="1" noChangeArrowheads="1"/>
          </p:cNvPicPr>
          <p:nvPr/>
        </p:nvPicPr>
        <p:blipFill>
          <a:blip r:embed="rId2"/>
          <a:srcRect/>
          <a:stretch>
            <a:fillRect/>
          </a:stretch>
        </p:blipFill>
        <p:spPr bwMode="auto">
          <a:xfrm>
            <a:off x="-1" y="0"/>
            <a:ext cx="9144001" cy="6858000"/>
          </a:xfrm>
          <a:prstGeom prst="rect">
            <a:avLst/>
          </a:prstGeom>
          <a:noFill/>
        </p:spPr>
      </p:pic>
      <p:sp>
        <p:nvSpPr>
          <p:cNvPr id="2" name="Title 1"/>
          <p:cNvSpPr>
            <a:spLocks noGrp="1"/>
          </p:cNvSpPr>
          <p:nvPr>
            <p:ph type="title"/>
          </p:nvPr>
        </p:nvSpPr>
        <p:spPr>
          <a:xfrm>
            <a:off x="0" y="2514600"/>
            <a:ext cx="9144000" cy="1143000"/>
          </a:xfrm>
        </p:spPr>
        <p:txBody>
          <a:bodyPr>
            <a:noAutofit/>
          </a:bodyPr>
          <a:lstStyle/>
          <a:p>
            <a:r>
              <a:rPr lang="en-US" sz="6600" b="1" dirty="0" smtClean="0">
                <a:solidFill>
                  <a:schemeClr val="bg1"/>
                </a:solidFill>
                <a:latin typeface="Arial Rounded MT Bold" pitchFamily="34" charset="0"/>
              </a:rPr>
              <a:t>Circuit Connections</a:t>
            </a:r>
            <a:endParaRPr lang="en-US" sz="6600" b="1" dirty="0">
              <a:solidFill>
                <a:schemeClr val="bg1"/>
              </a:solidFill>
              <a:latin typeface="Arial Rounded MT Bold" pitchFamily="34" charset="0"/>
            </a:endParaRPr>
          </a:p>
        </p:txBody>
      </p:sp>
      <p:sp>
        <p:nvSpPr>
          <p:cNvPr id="23554" name="AutoShape 2" descr="Image result for electronics"/>
          <p:cNvSpPr>
            <a:spLocks noChangeAspect="1" noChangeArrowheads="1"/>
          </p:cNvSpPr>
          <p:nvPr/>
        </p:nvSpPr>
        <p:spPr bwMode="auto">
          <a:xfrm>
            <a:off x="155575" y="-746125"/>
            <a:ext cx="2933700" cy="15621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Image result for electronics"/>
          <p:cNvSpPr>
            <a:spLocks noChangeAspect="1" noChangeArrowheads="1"/>
          </p:cNvSpPr>
          <p:nvPr/>
        </p:nvSpPr>
        <p:spPr bwMode="auto">
          <a:xfrm>
            <a:off x="155575" y="-746125"/>
            <a:ext cx="2933700" cy="15621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8" name="AutoShape 6" descr="Image result for electronics"/>
          <p:cNvSpPr>
            <a:spLocks noChangeAspect="1" noChangeArrowheads="1"/>
          </p:cNvSpPr>
          <p:nvPr/>
        </p:nvSpPr>
        <p:spPr bwMode="auto">
          <a:xfrm>
            <a:off x="155575" y="-746125"/>
            <a:ext cx="2933700" cy="15621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60" name="AutoShape 8" descr="Image result for electronics"/>
          <p:cNvSpPr>
            <a:spLocks noChangeAspect="1" noChangeArrowheads="1"/>
          </p:cNvSpPr>
          <p:nvPr/>
        </p:nvSpPr>
        <p:spPr bwMode="auto">
          <a:xfrm>
            <a:off x="155575" y="-746125"/>
            <a:ext cx="2933700" cy="15621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playing game in smart phone"/>
          <p:cNvPicPr>
            <a:picLocks noChangeAspect="1" noChangeArrowheads="1"/>
          </p:cNvPicPr>
          <p:nvPr/>
        </p:nvPicPr>
        <p:blipFill>
          <a:blip r:embed="rId2"/>
          <a:srcRect/>
          <a:stretch>
            <a:fillRect/>
          </a:stretch>
        </p:blipFill>
        <p:spPr bwMode="auto">
          <a:xfrm rot="1114996">
            <a:off x="995488" y="150643"/>
            <a:ext cx="2691858" cy="1905739"/>
          </a:xfrm>
          <a:prstGeom prst="rect">
            <a:avLst/>
          </a:prstGeom>
          <a:noFill/>
        </p:spPr>
      </p:pic>
      <p:sp>
        <p:nvSpPr>
          <p:cNvPr id="6" name="Oval 5"/>
          <p:cNvSpPr/>
          <p:nvPr/>
        </p:nvSpPr>
        <p:spPr>
          <a:xfrm>
            <a:off x="304800" y="1600200"/>
            <a:ext cx="2895600" cy="22098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smtClean="0"/>
              <a:t>Mobile App Enabled with Accelerometer</a:t>
            </a:r>
          </a:p>
          <a:p>
            <a:pPr algn="ctr"/>
            <a:endParaRPr lang="en-US" dirty="0"/>
          </a:p>
        </p:txBody>
      </p:sp>
      <p:pic>
        <p:nvPicPr>
          <p:cNvPr id="22530" name="Picture 2" descr="Image result for arduino connected with pc and bluetooth module"/>
          <p:cNvPicPr>
            <a:picLocks noChangeAspect="1" noChangeArrowheads="1"/>
          </p:cNvPicPr>
          <p:nvPr/>
        </p:nvPicPr>
        <p:blipFill>
          <a:blip r:embed="rId3"/>
          <a:srcRect/>
          <a:stretch>
            <a:fillRect/>
          </a:stretch>
        </p:blipFill>
        <p:spPr bwMode="auto">
          <a:xfrm>
            <a:off x="5029200" y="228600"/>
            <a:ext cx="3841217" cy="2681347"/>
          </a:xfrm>
          <a:prstGeom prst="rect">
            <a:avLst/>
          </a:prstGeom>
          <a:noFill/>
        </p:spPr>
      </p:pic>
      <p:pic>
        <p:nvPicPr>
          <p:cNvPr id="9" name="Picture 2" descr="Image result for laptop clipart transparent background"/>
          <p:cNvPicPr>
            <a:picLocks noChangeAspect="1" noChangeArrowheads="1"/>
          </p:cNvPicPr>
          <p:nvPr/>
        </p:nvPicPr>
        <p:blipFill>
          <a:blip r:embed="rId4" cstate="print"/>
          <a:srcRect/>
          <a:stretch>
            <a:fillRect/>
          </a:stretch>
        </p:blipFill>
        <p:spPr bwMode="auto">
          <a:xfrm>
            <a:off x="4876800" y="2743200"/>
            <a:ext cx="3452849" cy="3200400"/>
          </a:xfrm>
          <a:prstGeom prst="rect">
            <a:avLst/>
          </a:prstGeom>
          <a:noFill/>
        </p:spPr>
      </p:pic>
      <p:sp>
        <p:nvSpPr>
          <p:cNvPr id="11" name="Flowchart: Alternate Process 10"/>
          <p:cNvSpPr/>
          <p:nvPr/>
        </p:nvSpPr>
        <p:spPr>
          <a:xfrm>
            <a:off x="457200" y="3962400"/>
            <a:ext cx="4191000" cy="2514600"/>
          </a:xfrm>
          <a:prstGeom prst="flowChartAlternateProcess">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Thus the </a:t>
            </a:r>
            <a:r>
              <a:rPr lang="en-US" sz="2000" b="1" dirty="0" err="1" smtClean="0"/>
              <a:t>Arduino</a:t>
            </a:r>
            <a:r>
              <a:rPr lang="en-US" sz="2000" b="1" dirty="0" smtClean="0"/>
              <a:t> sends the instruction to CPU of computer to control the game according to the orientation of the device.</a:t>
            </a:r>
            <a:endParaRPr lang="en-US" sz="2000" b="1" dirty="0"/>
          </a:p>
        </p:txBody>
      </p:sp>
      <p:sp>
        <p:nvSpPr>
          <p:cNvPr id="12" name="Left-Up Arrow 11"/>
          <p:cNvSpPr/>
          <p:nvPr/>
        </p:nvSpPr>
        <p:spPr>
          <a:xfrm>
            <a:off x="4953000" y="5791200"/>
            <a:ext cx="1828800" cy="685800"/>
          </a:xfrm>
          <a:prstGeom prst="leftUp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200400" y="2133600"/>
            <a:ext cx="2590800" cy="1600200"/>
          </a:xfrm>
          <a:prstGeom prst="rightArrow">
            <a:avLst>
              <a:gd name="adj1" fmla="val 50000"/>
              <a:gd name="adj2" fmla="val 40476"/>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Communication Using Bluetooth</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0" y="0"/>
            <a:ext cx="9144000" cy="6858000"/>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Alternate Process 3"/>
          <p:cNvSpPr/>
          <p:nvPr/>
        </p:nvSpPr>
        <p:spPr>
          <a:xfrm>
            <a:off x="4876800" y="533400"/>
            <a:ext cx="3657600" cy="2057400"/>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Ultrasonic sensor used for Brake Control</a:t>
            </a:r>
            <a:endParaRPr lang="en-US" sz="2400" b="1" dirty="0"/>
          </a:p>
        </p:txBody>
      </p:sp>
      <p:sp>
        <p:nvSpPr>
          <p:cNvPr id="3" name="Flowchart: Alternate Process 2"/>
          <p:cNvSpPr/>
          <p:nvPr/>
        </p:nvSpPr>
        <p:spPr>
          <a:xfrm>
            <a:off x="381000" y="457200"/>
            <a:ext cx="3657600" cy="2057400"/>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Ultrasonic sensor used for Speed Control</a:t>
            </a:r>
            <a:endParaRPr lang="en-US" sz="2400" b="1" dirty="0"/>
          </a:p>
        </p:txBody>
      </p:sp>
      <p:pic>
        <p:nvPicPr>
          <p:cNvPr id="24578" name="Picture 2" descr="Image result for arduino connected with 2 ultrasonic sensors"/>
          <p:cNvPicPr>
            <a:picLocks noChangeAspect="1" noChangeArrowheads="1"/>
          </p:cNvPicPr>
          <p:nvPr/>
        </p:nvPicPr>
        <p:blipFill>
          <a:blip r:embed="rId2"/>
          <a:srcRect/>
          <a:stretch>
            <a:fillRect/>
          </a:stretch>
        </p:blipFill>
        <p:spPr bwMode="auto">
          <a:xfrm>
            <a:off x="304800" y="2133599"/>
            <a:ext cx="8382000" cy="434391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2">
            <a:lum bright="70000" contrast="-70000"/>
          </a:blip>
          <a:srcRect/>
          <a:stretch>
            <a:fillRect/>
          </a:stretch>
        </p:blipFill>
        <p:spPr bwMode="auto">
          <a:xfrm rot="21193533">
            <a:off x="1386689" y="676081"/>
            <a:ext cx="6588752" cy="5813605"/>
          </a:xfrm>
          <a:prstGeom prst="rect">
            <a:avLst/>
          </a:prstGeom>
          <a:noFill/>
          <a:ln w="9525">
            <a:noFill/>
            <a:miter lim="800000"/>
            <a:headEnd/>
            <a:tailEnd/>
          </a:ln>
          <a:effectLst/>
        </p:spPr>
      </p:pic>
      <p:sp>
        <p:nvSpPr>
          <p:cNvPr id="2" name="Title 1"/>
          <p:cNvSpPr>
            <a:spLocks noGrp="1"/>
          </p:cNvSpPr>
          <p:nvPr>
            <p:ph type="title"/>
          </p:nvPr>
        </p:nvSpPr>
        <p:spPr>
          <a:xfrm rot="20933643">
            <a:off x="0" y="1600200"/>
            <a:ext cx="9144000" cy="2667000"/>
          </a:xfrm>
        </p:spPr>
        <p:txBody>
          <a:bodyPr>
            <a:noAutofit/>
          </a:bodyPr>
          <a:lstStyle/>
          <a:p>
            <a:r>
              <a:rPr lang="en-US" sz="6600" dirty="0" smtClean="0">
                <a:latin typeface="Arial Rounded MT Bold" pitchFamily="34" charset="0"/>
              </a:rPr>
              <a:t>Advantages Over Conventional Gaming</a:t>
            </a:r>
            <a:r>
              <a:rPr lang="en-US" sz="6000" dirty="0" smtClean="0"/>
              <a:t> </a:t>
            </a:r>
            <a:endParaRPr lang="en-US" sz="6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183</Words>
  <Application>Microsoft Office PowerPoint</Application>
  <PresentationFormat>On-screen Show (4:3)</PresentationFormat>
  <Paragraphs>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Human Interface Device</vt:lpstr>
      <vt:lpstr>Slide 2</vt:lpstr>
      <vt:lpstr>Gaming Controller</vt:lpstr>
      <vt:lpstr>Communication between CPU and Keyboard</vt:lpstr>
      <vt:lpstr>As per Wikipedia, Human Interface Device is a computer peripheral that helps in communication with the Virtual World.   So we have devised a way to communicate with the Virtual world using a simple and economical hack.   The equipment used as Computer Peripherals are usually costly so in this world of technology we need an all purpose device which is easy on our pocket too. </vt:lpstr>
      <vt:lpstr>Circuit Connections</vt:lpstr>
      <vt:lpstr>Slide 7</vt:lpstr>
      <vt:lpstr>Slide 8</vt:lpstr>
      <vt:lpstr>Advantages Over Conventional Gaming </vt:lpstr>
      <vt:lpstr>Economical </vt:lpstr>
      <vt:lpstr>Provides 5D Experience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Interface Device</dc:title>
  <dc:creator>Shruti Bhatia</dc:creator>
  <cp:lastModifiedBy>Shruti</cp:lastModifiedBy>
  <cp:revision>31</cp:revision>
  <dcterms:created xsi:type="dcterms:W3CDTF">2006-08-16T00:00:00Z</dcterms:created>
  <dcterms:modified xsi:type="dcterms:W3CDTF">2016-10-06T03:36:14Z</dcterms:modified>
</cp:coreProperties>
</file>