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72" r:id="rId3"/>
    <p:sldId id="265" r:id="rId4"/>
    <p:sldId id="266" r:id="rId5"/>
    <p:sldId id="267" r:id="rId6"/>
    <p:sldId id="276" r:id="rId7"/>
    <p:sldId id="275" r:id="rId8"/>
    <p:sldId id="27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931" autoAdjust="0"/>
    <p:restoredTop sz="94660"/>
  </p:normalViewPr>
  <p:slideViewPr>
    <p:cSldViewPr>
      <p:cViewPr varScale="1">
        <p:scale>
          <a:sx n="65" d="100"/>
          <a:sy n="65" d="100"/>
        </p:scale>
        <p:origin x="-156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0B5EF60-574D-4229-9614-70C11A454BB2}" type="doc">
      <dgm:prSet loTypeId="urn:microsoft.com/office/officeart/2005/8/layout/radial6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4A5B101-0A24-4E2C-99C8-E0A1327769BB}">
      <dgm:prSet phldrT="[Text]" custT="1"/>
      <dgm:spPr>
        <a:solidFill>
          <a:srgbClr val="FF0000"/>
        </a:solidFill>
      </dgm:spPr>
      <dgm:t>
        <a:bodyPr/>
        <a:lstStyle/>
        <a:p>
          <a:r>
            <a:rPr lang="en-US" sz="2800" b="1" dirty="0" smtClean="0">
              <a:latin typeface="Arial Rounded MT Bold" pitchFamily="34" charset="0"/>
            </a:rPr>
            <a:t>Advantages of the Product</a:t>
          </a:r>
          <a:endParaRPr lang="en-US" sz="2800" b="1" dirty="0">
            <a:latin typeface="Arial Rounded MT Bold" pitchFamily="34" charset="0"/>
          </a:endParaRPr>
        </a:p>
      </dgm:t>
    </dgm:pt>
    <dgm:pt modelId="{8F45DA44-AE23-445E-A73C-EC92F53174D6}" type="sibTrans" cxnId="{B4D40352-C982-4957-80F7-F482C731ED14}">
      <dgm:prSet/>
      <dgm:spPr/>
      <dgm:t>
        <a:bodyPr/>
        <a:lstStyle/>
        <a:p>
          <a:endParaRPr lang="en-US"/>
        </a:p>
      </dgm:t>
    </dgm:pt>
    <dgm:pt modelId="{E22B1E7C-05D8-4EB9-A077-E4125E596B09}" type="parTrans" cxnId="{B4D40352-C982-4957-80F7-F482C731ED14}">
      <dgm:prSet/>
      <dgm:spPr/>
      <dgm:t>
        <a:bodyPr/>
        <a:lstStyle/>
        <a:p>
          <a:endParaRPr lang="en-US"/>
        </a:p>
      </dgm:t>
    </dgm:pt>
    <dgm:pt modelId="{D56CEEC8-4DC3-4B25-8608-B87D0768B473}">
      <dgm:prSet phldrT="[Text]" custT="1"/>
      <dgm:spPr>
        <a:solidFill>
          <a:srgbClr val="FFC000"/>
        </a:solidFill>
        <a:ln w="76200">
          <a:solidFill>
            <a:schemeClr val="bg1"/>
          </a:solidFill>
        </a:ln>
      </dgm:spPr>
      <dgm:t>
        <a:bodyPr/>
        <a:lstStyle/>
        <a:p>
          <a:r>
            <a:rPr lang="en-US" sz="2400" b="1" dirty="0" smtClean="0"/>
            <a:t>ECONOMICAL</a:t>
          </a:r>
          <a:endParaRPr lang="en-US" sz="2400" b="1" dirty="0"/>
        </a:p>
      </dgm:t>
    </dgm:pt>
    <dgm:pt modelId="{EEC530C0-85B6-4B16-B63A-9E8E97DFAEFA}" type="sibTrans" cxnId="{253C517E-50D4-4859-BB9E-C56600F187BD}">
      <dgm:prSet/>
      <dgm:spPr>
        <a:solidFill>
          <a:schemeClr val="accent3">
            <a:lumMod val="20000"/>
            <a:lumOff val="80000"/>
          </a:schemeClr>
        </a:solidFill>
      </dgm:spPr>
      <dgm:t>
        <a:bodyPr/>
        <a:lstStyle/>
        <a:p>
          <a:endParaRPr lang="en-US"/>
        </a:p>
      </dgm:t>
    </dgm:pt>
    <dgm:pt modelId="{B5DF1D9D-211C-4052-9A15-FC4AF3971E67}" type="parTrans" cxnId="{253C517E-50D4-4859-BB9E-C56600F187BD}">
      <dgm:prSet/>
      <dgm:spPr/>
      <dgm:t>
        <a:bodyPr/>
        <a:lstStyle/>
        <a:p>
          <a:endParaRPr lang="en-US"/>
        </a:p>
      </dgm:t>
    </dgm:pt>
    <dgm:pt modelId="{BDB1F04B-10B2-4788-8001-E5591FA647F2}">
      <dgm:prSet custT="1"/>
      <dgm:spPr>
        <a:solidFill>
          <a:schemeClr val="accent3">
            <a:lumMod val="75000"/>
          </a:schemeClr>
        </a:solidFill>
        <a:ln w="76200">
          <a:solidFill>
            <a:schemeClr val="bg1"/>
          </a:solidFill>
        </a:ln>
      </dgm:spPr>
      <dgm:t>
        <a:bodyPr/>
        <a:lstStyle/>
        <a:p>
          <a:pPr rtl="0"/>
          <a:r>
            <a:rPr lang="en-US" sz="2400" b="1" dirty="0" smtClean="0"/>
            <a:t>NO POWER WASTAGE</a:t>
          </a:r>
          <a:endParaRPr lang="en-IN" sz="2400" b="1" dirty="0"/>
        </a:p>
      </dgm:t>
    </dgm:pt>
    <dgm:pt modelId="{33C49081-77F1-49A8-BC53-64464C465D5E}" type="sibTrans" cxnId="{C84D1E9E-6A65-4345-ABF9-DD0EE83E0F9E}">
      <dgm:prSet/>
      <dgm:spPr>
        <a:solidFill>
          <a:schemeClr val="accent3">
            <a:lumMod val="20000"/>
            <a:lumOff val="80000"/>
          </a:schemeClr>
        </a:solidFill>
      </dgm:spPr>
      <dgm:t>
        <a:bodyPr/>
        <a:lstStyle/>
        <a:p>
          <a:endParaRPr lang="en-US"/>
        </a:p>
      </dgm:t>
    </dgm:pt>
    <dgm:pt modelId="{920DE4CF-96A6-428C-8B8F-F3A5F69E2240}" type="parTrans" cxnId="{C84D1E9E-6A65-4345-ABF9-DD0EE83E0F9E}">
      <dgm:prSet/>
      <dgm:spPr/>
      <dgm:t>
        <a:bodyPr/>
        <a:lstStyle/>
        <a:p>
          <a:endParaRPr lang="en-US"/>
        </a:p>
      </dgm:t>
    </dgm:pt>
    <dgm:pt modelId="{A8C67081-2041-4679-B6B0-F4EA3ABBD6AB}">
      <dgm:prSet phldrT="[Text]" custT="1"/>
      <dgm:spPr>
        <a:solidFill>
          <a:srgbClr val="7030A0"/>
        </a:solidFill>
        <a:ln w="76200">
          <a:solidFill>
            <a:schemeClr val="bg1"/>
          </a:solidFill>
        </a:ln>
      </dgm:spPr>
      <dgm:t>
        <a:bodyPr/>
        <a:lstStyle/>
        <a:p>
          <a:r>
            <a:rPr lang="en-US" sz="2400" b="1" dirty="0" smtClean="0"/>
            <a:t>SAVE ELECTRICITY</a:t>
          </a:r>
          <a:endParaRPr lang="en-US" sz="2400" b="1" dirty="0"/>
        </a:p>
      </dgm:t>
    </dgm:pt>
    <dgm:pt modelId="{8CF80B29-EDB8-4594-BF70-C8CE7A0CAC6F}" type="sibTrans" cxnId="{315B15F2-ABB2-4F7C-A3FF-8955AB16803E}">
      <dgm:prSet/>
      <dgm:spPr>
        <a:solidFill>
          <a:schemeClr val="accent3">
            <a:lumMod val="20000"/>
            <a:lumOff val="80000"/>
          </a:schemeClr>
        </a:solidFill>
      </dgm:spPr>
      <dgm:t>
        <a:bodyPr/>
        <a:lstStyle/>
        <a:p>
          <a:endParaRPr lang="en-US"/>
        </a:p>
      </dgm:t>
    </dgm:pt>
    <dgm:pt modelId="{83F60C1E-7106-4486-B037-ECDE89ECEF9A}" type="parTrans" cxnId="{315B15F2-ABB2-4F7C-A3FF-8955AB16803E}">
      <dgm:prSet/>
      <dgm:spPr/>
      <dgm:t>
        <a:bodyPr/>
        <a:lstStyle/>
        <a:p>
          <a:endParaRPr lang="en-US"/>
        </a:p>
      </dgm:t>
    </dgm:pt>
    <dgm:pt modelId="{840D8C7F-7417-4F50-84D8-26B2C608187A}">
      <dgm:prSet phldrT="[Text]" custT="1"/>
      <dgm:spPr>
        <a:solidFill>
          <a:srgbClr val="00B0F0"/>
        </a:solidFill>
        <a:ln w="76200">
          <a:solidFill>
            <a:schemeClr val="bg1"/>
          </a:solidFill>
        </a:ln>
      </dgm:spPr>
      <dgm:t>
        <a:bodyPr/>
        <a:lstStyle/>
        <a:p>
          <a:r>
            <a:rPr lang="en-US" sz="2400" b="1" dirty="0" smtClean="0"/>
            <a:t>SIMPLE CIRCUITRY</a:t>
          </a:r>
          <a:endParaRPr lang="en-US" sz="2400" b="1" dirty="0"/>
        </a:p>
      </dgm:t>
    </dgm:pt>
    <dgm:pt modelId="{AF653B25-DACF-4A60-8C13-22E04C991E0D}" type="sibTrans" cxnId="{7FA5B9E9-B5BB-483F-A98A-3DE207B84A2C}">
      <dgm:prSet/>
      <dgm:spPr>
        <a:solidFill>
          <a:schemeClr val="accent3">
            <a:lumMod val="20000"/>
            <a:lumOff val="80000"/>
          </a:schemeClr>
        </a:solidFill>
      </dgm:spPr>
      <dgm:t>
        <a:bodyPr/>
        <a:lstStyle/>
        <a:p>
          <a:endParaRPr lang="en-US"/>
        </a:p>
      </dgm:t>
    </dgm:pt>
    <dgm:pt modelId="{0B0C7EC2-C148-4404-AFF2-E701B9EFF4B0}" type="parTrans" cxnId="{7FA5B9E9-B5BB-483F-A98A-3DE207B84A2C}">
      <dgm:prSet/>
      <dgm:spPr/>
      <dgm:t>
        <a:bodyPr/>
        <a:lstStyle/>
        <a:p>
          <a:endParaRPr lang="en-US"/>
        </a:p>
      </dgm:t>
    </dgm:pt>
    <dgm:pt modelId="{32F8B582-455A-414F-93A1-C4C86D5DEEEF}" type="pres">
      <dgm:prSet presAssocID="{60B5EF60-574D-4229-9614-70C11A454BB2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91721B4-3352-4113-9BC8-BB58380F81ED}" type="pres">
      <dgm:prSet presAssocID="{04A5B101-0A24-4E2C-99C8-E0A1327769BB}" presName="centerShape" presStyleLbl="node0" presStyleIdx="0" presStyleCnt="1" custScaleX="128628"/>
      <dgm:spPr/>
      <dgm:t>
        <a:bodyPr/>
        <a:lstStyle/>
        <a:p>
          <a:endParaRPr lang="en-US"/>
        </a:p>
      </dgm:t>
    </dgm:pt>
    <dgm:pt modelId="{5C353E4D-8C00-44A4-8DD0-A1E1736D1120}" type="pres">
      <dgm:prSet presAssocID="{D56CEEC8-4DC3-4B25-8608-B87D0768B473}" presName="node" presStyleLbl="node1" presStyleIdx="0" presStyleCnt="4" custScaleX="166740" custScaleY="124090" custRadScaleRad="164127" custRadScaleInc="432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2424F6-28AB-41C1-88CA-A1BB9C076B55}" type="pres">
      <dgm:prSet presAssocID="{D56CEEC8-4DC3-4B25-8608-B87D0768B473}" presName="dummy" presStyleCnt="0"/>
      <dgm:spPr/>
    </dgm:pt>
    <dgm:pt modelId="{FF52DD4B-D8EC-43BA-916A-26F015700B90}" type="pres">
      <dgm:prSet presAssocID="{EEC530C0-85B6-4B16-B63A-9E8E97DFAEFA}" presName="sibTrans" presStyleLbl="sibTrans2D1" presStyleIdx="0" presStyleCnt="4"/>
      <dgm:spPr/>
      <dgm:t>
        <a:bodyPr/>
        <a:lstStyle/>
        <a:p>
          <a:endParaRPr lang="en-US"/>
        </a:p>
      </dgm:t>
    </dgm:pt>
    <dgm:pt modelId="{FCF7FB68-AA4D-43A8-BF24-923F84336531}" type="pres">
      <dgm:prSet presAssocID="{BDB1F04B-10B2-4788-8001-E5591FA647F2}" presName="node" presStyleLbl="node1" presStyleIdx="1" presStyleCnt="4" custScaleX="168907" custScaleY="134037" custRadScaleRad="195898" custRadScaleInc="-112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383185-645A-4D54-B79A-174AE439A818}" type="pres">
      <dgm:prSet presAssocID="{BDB1F04B-10B2-4788-8001-E5591FA647F2}" presName="dummy" presStyleCnt="0"/>
      <dgm:spPr/>
    </dgm:pt>
    <dgm:pt modelId="{9A7E98BD-8F60-40E2-98B8-58F93792765F}" type="pres">
      <dgm:prSet presAssocID="{33C49081-77F1-49A8-BC53-64464C465D5E}" presName="sibTrans" presStyleLbl="sibTrans2D1" presStyleIdx="1" presStyleCnt="4"/>
      <dgm:spPr/>
      <dgm:t>
        <a:bodyPr/>
        <a:lstStyle/>
        <a:p>
          <a:endParaRPr lang="en-US"/>
        </a:p>
      </dgm:t>
    </dgm:pt>
    <dgm:pt modelId="{87185C59-7D9E-401D-879C-C3303CF9C74A}" type="pres">
      <dgm:prSet presAssocID="{A8C67081-2041-4679-B6B0-F4EA3ABBD6AB}" presName="node" presStyleLbl="node1" presStyleIdx="2" presStyleCnt="4" custScaleX="156863" custScaleY="12698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83491E-2677-46F2-855E-1DBC160855C6}" type="pres">
      <dgm:prSet presAssocID="{A8C67081-2041-4679-B6B0-F4EA3ABBD6AB}" presName="dummy" presStyleCnt="0"/>
      <dgm:spPr/>
    </dgm:pt>
    <dgm:pt modelId="{FC31DE5F-BE59-4C18-A63D-33838A6D8217}" type="pres">
      <dgm:prSet presAssocID="{8CF80B29-EDB8-4594-BF70-C8CE7A0CAC6F}" presName="sibTrans" presStyleLbl="sibTrans2D1" presStyleIdx="2" presStyleCnt="4"/>
      <dgm:spPr/>
      <dgm:t>
        <a:bodyPr/>
        <a:lstStyle/>
        <a:p>
          <a:endParaRPr lang="en-US"/>
        </a:p>
      </dgm:t>
    </dgm:pt>
    <dgm:pt modelId="{4DB25D73-01C8-44D1-A5D0-D16E151CAF56}" type="pres">
      <dgm:prSet presAssocID="{840D8C7F-7417-4F50-84D8-26B2C608187A}" presName="node" presStyleLbl="node1" presStyleIdx="3" presStyleCnt="4" custScaleX="159944" custScaleY="137952" custRadScaleRad="192636" custRadScaleInc="114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3AE6B1-BF8B-4F74-A064-21059481BF3A}" type="pres">
      <dgm:prSet presAssocID="{840D8C7F-7417-4F50-84D8-26B2C608187A}" presName="dummy" presStyleCnt="0"/>
      <dgm:spPr/>
    </dgm:pt>
    <dgm:pt modelId="{269046DE-8AB2-4C6D-8BC4-EFDF5BE9742A}" type="pres">
      <dgm:prSet presAssocID="{AF653B25-DACF-4A60-8C13-22E04C991E0D}" presName="sibTrans" presStyleLbl="sibTrans2D1" presStyleIdx="3" presStyleCnt="4"/>
      <dgm:spPr/>
      <dgm:t>
        <a:bodyPr/>
        <a:lstStyle/>
        <a:p>
          <a:endParaRPr lang="en-US"/>
        </a:p>
      </dgm:t>
    </dgm:pt>
  </dgm:ptLst>
  <dgm:cxnLst>
    <dgm:cxn modelId="{C84D1E9E-6A65-4345-ABF9-DD0EE83E0F9E}" srcId="{04A5B101-0A24-4E2C-99C8-E0A1327769BB}" destId="{BDB1F04B-10B2-4788-8001-E5591FA647F2}" srcOrd="1" destOrd="0" parTransId="{920DE4CF-96A6-428C-8B8F-F3A5F69E2240}" sibTransId="{33C49081-77F1-49A8-BC53-64464C465D5E}"/>
    <dgm:cxn modelId="{B4D40352-C982-4957-80F7-F482C731ED14}" srcId="{60B5EF60-574D-4229-9614-70C11A454BB2}" destId="{04A5B101-0A24-4E2C-99C8-E0A1327769BB}" srcOrd="0" destOrd="0" parTransId="{E22B1E7C-05D8-4EB9-A077-E4125E596B09}" sibTransId="{8F45DA44-AE23-445E-A73C-EC92F53174D6}"/>
    <dgm:cxn modelId="{315B15F2-ABB2-4F7C-A3FF-8955AB16803E}" srcId="{04A5B101-0A24-4E2C-99C8-E0A1327769BB}" destId="{A8C67081-2041-4679-B6B0-F4EA3ABBD6AB}" srcOrd="2" destOrd="0" parTransId="{83F60C1E-7106-4486-B037-ECDE89ECEF9A}" sibTransId="{8CF80B29-EDB8-4594-BF70-C8CE7A0CAC6F}"/>
    <dgm:cxn modelId="{920D2CEC-7B98-41FE-AD9E-A508CBA9D32E}" type="presOf" srcId="{AF653B25-DACF-4A60-8C13-22E04C991E0D}" destId="{269046DE-8AB2-4C6D-8BC4-EFDF5BE9742A}" srcOrd="0" destOrd="0" presId="urn:microsoft.com/office/officeart/2005/8/layout/radial6"/>
    <dgm:cxn modelId="{5CC1D3D3-21E5-4842-841E-FBF8EABCF648}" type="presOf" srcId="{04A5B101-0A24-4E2C-99C8-E0A1327769BB}" destId="{B91721B4-3352-4113-9BC8-BB58380F81ED}" srcOrd="0" destOrd="0" presId="urn:microsoft.com/office/officeart/2005/8/layout/radial6"/>
    <dgm:cxn modelId="{4FAAC267-A718-486C-A322-030DF7611EDE}" type="presOf" srcId="{EEC530C0-85B6-4B16-B63A-9E8E97DFAEFA}" destId="{FF52DD4B-D8EC-43BA-916A-26F015700B90}" srcOrd="0" destOrd="0" presId="urn:microsoft.com/office/officeart/2005/8/layout/radial6"/>
    <dgm:cxn modelId="{08C7F839-703B-4BB3-A115-825F025E0CF9}" type="presOf" srcId="{60B5EF60-574D-4229-9614-70C11A454BB2}" destId="{32F8B582-455A-414F-93A1-C4C86D5DEEEF}" srcOrd="0" destOrd="0" presId="urn:microsoft.com/office/officeart/2005/8/layout/radial6"/>
    <dgm:cxn modelId="{BF78B6F4-2408-4460-9841-EABA868D6760}" type="presOf" srcId="{D56CEEC8-4DC3-4B25-8608-B87D0768B473}" destId="{5C353E4D-8C00-44A4-8DD0-A1E1736D1120}" srcOrd="0" destOrd="0" presId="urn:microsoft.com/office/officeart/2005/8/layout/radial6"/>
    <dgm:cxn modelId="{253C517E-50D4-4859-BB9E-C56600F187BD}" srcId="{04A5B101-0A24-4E2C-99C8-E0A1327769BB}" destId="{D56CEEC8-4DC3-4B25-8608-B87D0768B473}" srcOrd="0" destOrd="0" parTransId="{B5DF1D9D-211C-4052-9A15-FC4AF3971E67}" sibTransId="{EEC530C0-85B6-4B16-B63A-9E8E97DFAEFA}"/>
    <dgm:cxn modelId="{0F303B38-B6A7-40C7-82FF-A794775E4B0B}" type="presOf" srcId="{A8C67081-2041-4679-B6B0-F4EA3ABBD6AB}" destId="{87185C59-7D9E-401D-879C-C3303CF9C74A}" srcOrd="0" destOrd="0" presId="urn:microsoft.com/office/officeart/2005/8/layout/radial6"/>
    <dgm:cxn modelId="{13F942C9-D712-4639-AEBF-A58DBB900105}" type="presOf" srcId="{840D8C7F-7417-4F50-84D8-26B2C608187A}" destId="{4DB25D73-01C8-44D1-A5D0-D16E151CAF56}" srcOrd="0" destOrd="0" presId="urn:microsoft.com/office/officeart/2005/8/layout/radial6"/>
    <dgm:cxn modelId="{CF435B61-1B3B-4F91-A9C4-C421BCFBF690}" type="presOf" srcId="{BDB1F04B-10B2-4788-8001-E5591FA647F2}" destId="{FCF7FB68-AA4D-43A8-BF24-923F84336531}" srcOrd="0" destOrd="0" presId="urn:microsoft.com/office/officeart/2005/8/layout/radial6"/>
    <dgm:cxn modelId="{7FA5B9E9-B5BB-483F-A98A-3DE207B84A2C}" srcId="{04A5B101-0A24-4E2C-99C8-E0A1327769BB}" destId="{840D8C7F-7417-4F50-84D8-26B2C608187A}" srcOrd="3" destOrd="0" parTransId="{0B0C7EC2-C148-4404-AFF2-E701B9EFF4B0}" sibTransId="{AF653B25-DACF-4A60-8C13-22E04C991E0D}"/>
    <dgm:cxn modelId="{E0CADD4B-F573-4E15-A766-A8661E00AA48}" type="presOf" srcId="{8CF80B29-EDB8-4594-BF70-C8CE7A0CAC6F}" destId="{FC31DE5F-BE59-4C18-A63D-33838A6D8217}" srcOrd="0" destOrd="0" presId="urn:microsoft.com/office/officeart/2005/8/layout/radial6"/>
    <dgm:cxn modelId="{061FC765-A501-4DCC-812D-3A827E22D47A}" type="presOf" srcId="{33C49081-77F1-49A8-BC53-64464C465D5E}" destId="{9A7E98BD-8F60-40E2-98B8-58F93792765F}" srcOrd="0" destOrd="0" presId="urn:microsoft.com/office/officeart/2005/8/layout/radial6"/>
    <dgm:cxn modelId="{51AD96DF-EE53-4E77-AFDE-42515CCB76FB}" type="presParOf" srcId="{32F8B582-455A-414F-93A1-C4C86D5DEEEF}" destId="{B91721B4-3352-4113-9BC8-BB58380F81ED}" srcOrd="0" destOrd="0" presId="urn:microsoft.com/office/officeart/2005/8/layout/radial6"/>
    <dgm:cxn modelId="{A81F1D2A-D62D-40F1-B876-10C85AD316AF}" type="presParOf" srcId="{32F8B582-455A-414F-93A1-C4C86D5DEEEF}" destId="{5C353E4D-8C00-44A4-8DD0-A1E1736D1120}" srcOrd="1" destOrd="0" presId="urn:microsoft.com/office/officeart/2005/8/layout/radial6"/>
    <dgm:cxn modelId="{5AE3AA98-9D6E-4702-90FD-E7F49904E7B6}" type="presParOf" srcId="{32F8B582-455A-414F-93A1-C4C86D5DEEEF}" destId="{AA2424F6-28AB-41C1-88CA-A1BB9C076B55}" srcOrd="2" destOrd="0" presId="urn:microsoft.com/office/officeart/2005/8/layout/radial6"/>
    <dgm:cxn modelId="{CE9EA086-0F8A-48A7-9388-57864DCD1284}" type="presParOf" srcId="{32F8B582-455A-414F-93A1-C4C86D5DEEEF}" destId="{FF52DD4B-D8EC-43BA-916A-26F015700B90}" srcOrd="3" destOrd="0" presId="urn:microsoft.com/office/officeart/2005/8/layout/radial6"/>
    <dgm:cxn modelId="{D15C54AD-4DE6-40E1-AE80-94115B255692}" type="presParOf" srcId="{32F8B582-455A-414F-93A1-C4C86D5DEEEF}" destId="{FCF7FB68-AA4D-43A8-BF24-923F84336531}" srcOrd="4" destOrd="0" presId="urn:microsoft.com/office/officeart/2005/8/layout/radial6"/>
    <dgm:cxn modelId="{B1DC9B3C-8B4D-4EF0-8BA4-B791B3D0AF9E}" type="presParOf" srcId="{32F8B582-455A-414F-93A1-C4C86D5DEEEF}" destId="{6F383185-645A-4D54-B79A-174AE439A818}" srcOrd="5" destOrd="0" presId="urn:microsoft.com/office/officeart/2005/8/layout/radial6"/>
    <dgm:cxn modelId="{653A3145-5DB9-4CFA-97D1-0233BFA25EF4}" type="presParOf" srcId="{32F8B582-455A-414F-93A1-C4C86D5DEEEF}" destId="{9A7E98BD-8F60-40E2-98B8-58F93792765F}" srcOrd="6" destOrd="0" presId="urn:microsoft.com/office/officeart/2005/8/layout/radial6"/>
    <dgm:cxn modelId="{65600091-8F34-496A-BCD9-8D5D8FBF1A57}" type="presParOf" srcId="{32F8B582-455A-414F-93A1-C4C86D5DEEEF}" destId="{87185C59-7D9E-401D-879C-C3303CF9C74A}" srcOrd="7" destOrd="0" presId="urn:microsoft.com/office/officeart/2005/8/layout/radial6"/>
    <dgm:cxn modelId="{02EEB1D2-ED5F-4434-844F-3E831D83DE9B}" type="presParOf" srcId="{32F8B582-455A-414F-93A1-C4C86D5DEEEF}" destId="{6083491E-2677-46F2-855E-1DBC160855C6}" srcOrd="8" destOrd="0" presId="urn:microsoft.com/office/officeart/2005/8/layout/radial6"/>
    <dgm:cxn modelId="{DAECFDBC-ADBF-43B8-8A64-5583C3F78698}" type="presParOf" srcId="{32F8B582-455A-414F-93A1-C4C86D5DEEEF}" destId="{FC31DE5F-BE59-4C18-A63D-33838A6D8217}" srcOrd="9" destOrd="0" presId="urn:microsoft.com/office/officeart/2005/8/layout/radial6"/>
    <dgm:cxn modelId="{A5328B03-470C-4EB4-A5F4-7FF2CE5666B7}" type="presParOf" srcId="{32F8B582-455A-414F-93A1-C4C86D5DEEEF}" destId="{4DB25D73-01C8-44D1-A5D0-D16E151CAF56}" srcOrd="10" destOrd="0" presId="urn:microsoft.com/office/officeart/2005/8/layout/radial6"/>
    <dgm:cxn modelId="{66322168-F479-40EC-A240-CF3D1D34A828}" type="presParOf" srcId="{32F8B582-455A-414F-93A1-C4C86D5DEEEF}" destId="{983AE6B1-BF8B-4F74-A064-21059481BF3A}" srcOrd="11" destOrd="0" presId="urn:microsoft.com/office/officeart/2005/8/layout/radial6"/>
    <dgm:cxn modelId="{38A0FD2F-BC87-4C4C-9D08-46911769FE82}" type="presParOf" srcId="{32F8B582-455A-414F-93A1-C4C86D5DEEEF}" destId="{269046DE-8AB2-4C6D-8BC4-EFDF5BE9742A}" srcOrd="12" destOrd="0" presId="urn:microsoft.com/office/officeart/2005/8/layout/radial6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1D38B-EFC0-4E52-BF0A-1E7760218AD4}" type="datetimeFigureOut">
              <a:rPr lang="en-IN" smtClean="0"/>
              <a:pPr/>
              <a:t>06-10-2016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9A956-BD72-43B1-80EF-BBB8753E201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070882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1D38B-EFC0-4E52-BF0A-1E7760218AD4}" type="datetimeFigureOut">
              <a:rPr lang="en-IN" smtClean="0"/>
              <a:pPr/>
              <a:t>06-10-2016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9A956-BD72-43B1-80EF-BBB8753E201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1273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1D38B-EFC0-4E52-BF0A-1E7760218AD4}" type="datetimeFigureOut">
              <a:rPr lang="en-IN" smtClean="0"/>
              <a:pPr/>
              <a:t>06-10-2016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9A956-BD72-43B1-80EF-BBB8753E201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100778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1D38B-EFC0-4E52-BF0A-1E7760218AD4}" type="datetimeFigureOut">
              <a:rPr lang="en-IN" smtClean="0"/>
              <a:pPr/>
              <a:t>06-10-2016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9A956-BD72-43B1-80EF-BBB8753E201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731288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1D38B-EFC0-4E52-BF0A-1E7760218AD4}" type="datetimeFigureOut">
              <a:rPr lang="en-IN" smtClean="0"/>
              <a:pPr/>
              <a:t>06-10-2016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9A956-BD72-43B1-80EF-BBB8753E201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480459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1D38B-EFC0-4E52-BF0A-1E7760218AD4}" type="datetimeFigureOut">
              <a:rPr lang="en-IN" smtClean="0"/>
              <a:pPr/>
              <a:t>06-10-2016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9A956-BD72-43B1-80EF-BBB8753E201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94980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1D38B-EFC0-4E52-BF0A-1E7760218AD4}" type="datetimeFigureOut">
              <a:rPr lang="en-IN" smtClean="0"/>
              <a:pPr/>
              <a:t>06-10-2016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9A956-BD72-43B1-80EF-BBB8753E201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341391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1D38B-EFC0-4E52-BF0A-1E7760218AD4}" type="datetimeFigureOut">
              <a:rPr lang="en-IN" smtClean="0"/>
              <a:pPr/>
              <a:t>06-10-2016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9A956-BD72-43B1-80EF-BBB8753E201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710966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1D38B-EFC0-4E52-BF0A-1E7760218AD4}" type="datetimeFigureOut">
              <a:rPr lang="en-IN" smtClean="0"/>
              <a:pPr/>
              <a:t>06-10-2016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9A956-BD72-43B1-80EF-BBB8753E201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340308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1D38B-EFC0-4E52-BF0A-1E7760218AD4}" type="datetimeFigureOut">
              <a:rPr lang="en-IN" smtClean="0"/>
              <a:pPr/>
              <a:t>06-10-2016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9A956-BD72-43B1-80EF-BBB8753E201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649884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1D38B-EFC0-4E52-BF0A-1E7760218AD4}" type="datetimeFigureOut">
              <a:rPr lang="en-IN" smtClean="0"/>
              <a:pPr/>
              <a:t>06-10-2016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9A956-BD72-43B1-80EF-BBB8753E201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270299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1D38B-EFC0-4E52-BF0A-1E7760218AD4}" type="datetimeFigureOut">
              <a:rPr lang="en-IN" smtClean="0"/>
              <a:pPr/>
              <a:t>06-10-2016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E9A956-BD72-43B1-80EF-BBB8753E201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393930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05" name="Picture 1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9484573">
            <a:off x="-100383" y="1063253"/>
            <a:ext cx="2321021" cy="1544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8" name="Picture 6" descr="Image result for green phone charge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4191000"/>
            <a:ext cx="2667000" cy="2667000"/>
          </a:xfrm>
          <a:prstGeom prst="rect">
            <a:avLst/>
          </a:prstGeom>
          <a:noFill/>
        </p:spPr>
      </p:pic>
      <p:pic>
        <p:nvPicPr>
          <p:cNvPr id="8196" name="Picture 4" descr="Image result for eco charger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33600" y="2057400"/>
            <a:ext cx="3429000" cy="3091872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1066800"/>
            <a:ext cx="6830616" cy="1371600"/>
          </a:xfrm>
        </p:spPr>
        <p:txBody>
          <a:bodyPr>
            <a:normAutofit fontScale="90000"/>
          </a:bodyPr>
          <a:lstStyle/>
          <a:p>
            <a:r>
              <a:rPr lang="en-US" sz="7300" b="1" dirty="0" smtClean="0">
                <a:solidFill>
                  <a:schemeClr val="accent3">
                    <a:lumMod val="50000"/>
                  </a:schemeClr>
                </a:solidFill>
                <a:latin typeface="Arial Rounded MT Bold" pitchFamily="34" charset="0"/>
              </a:rPr>
              <a:t>ECO-CHARGER</a:t>
            </a:r>
            <a:r>
              <a:rPr lang="en-US" sz="5400" b="1" dirty="0" smtClean="0">
                <a:solidFill>
                  <a:schemeClr val="accent3">
                    <a:lumMod val="50000"/>
                  </a:schemeClr>
                </a:solidFill>
                <a:latin typeface="Arial Rounded MT Bold" pitchFamily="34" charset="0"/>
              </a:rPr>
              <a:t/>
            </a:r>
            <a:br>
              <a:rPr lang="en-US" sz="5400" b="1" dirty="0" smtClean="0">
                <a:solidFill>
                  <a:schemeClr val="accent3">
                    <a:lumMod val="50000"/>
                  </a:schemeClr>
                </a:solidFill>
                <a:latin typeface="Arial Rounded MT Bold" pitchFamily="34" charset="0"/>
              </a:rPr>
            </a:br>
            <a:r>
              <a:rPr lang="en-US" sz="3200" b="1" dirty="0" smtClean="0">
                <a:solidFill>
                  <a:schemeClr val="accent3">
                    <a:lumMod val="50000"/>
                  </a:schemeClr>
                </a:solidFill>
                <a:latin typeface="+mn-lt"/>
              </a:rPr>
              <a:t>Economical + Eco-Friendly</a:t>
            </a:r>
            <a:endParaRPr lang="en-IN" sz="5400" dirty="0">
              <a:solidFill>
                <a:schemeClr val="accent3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29200" y="4343400"/>
            <a:ext cx="4114800" cy="2514600"/>
          </a:xfrm>
        </p:spPr>
        <p:txBody>
          <a:bodyPr>
            <a:normAutofit fontScale="62500" lnSpcReduction="20000"/>
          </a:bodyPr>
          <a:lstStyle/>
          <a:p>
            <a:r>
              <a:rPr lang="en-US" sz="6400" b="1" dirty="0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t>Team Members</a:t>
            </a:r>
          </a:p>
          <a:p>
            <a:pPr algn="r"/>
            <a:r>
              <a:rPr lang="en-US" sz="4600" b="1" dirty="0" err="1" smtClean="0">
                <a:solidFill>
                  <a:schemeClr val="bg2">
                    <a:lumMod val="10000"/>
                  </a:schemeClr>
                </a:solidFill>
              </a:rPr>
              <a:t>Harleen</a:t>
            </a:r>
            <a:r>
              <a:rPr lang="en-US" sz="4600" b="1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4600" b="1" dirty="0" err="1" smtClean="0">
                <a:solidFill>
                  <a:schemeClr val="bg2">
                    <a:lumMod val="10000"/>
                  </a:schemeClr>
                </a:solidFill>
              </a:rPr>
              <a:t>Boparai</a:t>
            </a:r>
            <a:endParaRPr lang="en-US" sz="4600" b="1" dirty="0" smtClean="0">
              <a:solidFill>
                <a:schemeClr val="bg2">
                  <a:lumMod val="10000"/>
                </a:schemeClr>
              </a:solidFill>
            </a:endParaRPr>
          </a:p>
          <a:p>
            <a:pPr algn="r"/>
            <a:r>
              <a:rPr lang="en-US" sz="4600" b="1" dirty="0" err="1" smtClean="0">
                <a:solidFill>
                  <a:schemeClr val="bg2">
                    <a:lumMod val="10000"/>
                  </a:schemeClr>
                </a:solidFill>
              </a:rPr>
              <a:t>Sandeeep</a:t>
            </a:r>
            <a:r>
              <a:rPr lang="en-US" sz="4600" b="1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4600" b="1" dirty="0" err="1" smtClean="0">
                <a:solidFill>
                  <a:schemeClr val="bg2">
                    <a:lumMod val="10000"/>
                  </a:schemeClr>
                </a:solidFill>
              </a:rPr>
              <a:t>Kaur</a:t>
            </a:r>
            <a:endParaRPr lang="en-US" sz="4600" b="1" dirty="0" smtClean="0">
              <a:solidFill>
                <a:schemeClr val="bg2">
                  <a:lumMod val="10000"/>
                </a:schemeClr>
              </a:solidFill>
            </a:endParaRPr>
          </a:p>
          <a:p>
            <a:pPr algn="r"/>
            <a:r>
              <a:rPr lang="en-US" sz="4600" b="1" dirty="0" err="1" smtClean="0">
                <a:solidFill>
                  <a:schemeClr val="bg2">
                    <a:lumMod val="10000"/>
                  </a:schemeClr>
                </a:solidFill>
              </a:rPr>
              <a:t>Jyoti</a:t>
            </a:r>
            <a:endParaRPr lang="en-US" sz="4600" b="1" dirty="0" smtClean="0">
              <a:solidFill>
                <a:schemeClr val="bg2">
                  <a:lumMod val="10000"/>
                </a:schemeClr>
              </a:solidFill>
            </a:endParaRPr>
          </a:p>
          <a:p>
            <a:pPr algn="r"/>
            <a:r>
              <a:rPr lang="en-US" sz="4600" b="1" dirty="0" err="1" smtClean="0">
                <a:solidFill>
                  <a:schemeClr val="bg2">
                    <a:lumMod val="10000"/>
                  </a:schemeClr>
                </a:solidFill>
              </a:rPr>
              <a:t>Deepa</a:t>
            </a:r>
            <a:endParaRPr lang="en-US" sz="4600" b="1" dirty="0" smtClean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8194" name="Picture 2" descr="Image result for eco charger"/>
          <p:cNvPicPr>
            <a:picLocks noChangeAspect="1" noChangeArrowheads="1"/>
          </p:cNvPicPr>
          <p:nvPr/>
        </p:nvPicPr>
        <p:blipFill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6248400" y="2438400"/>
            <a:ext cx="1905000" cy="1905000"/>
          </a:xfrm>
          <a:prstGeom prst="rect">
            <a:avLst/>
          </a:prstGeom>
          <a:noFill/>
        </p:spPr>
      </p:pic>
      <p:sp>
        <p:nvSpPr>
          <p:cNvPr id="8200" name="AutoShape 8" descr="Image result for green usb cable"/>
          <p:cNvSpPr>
            <a:spLocks noChangeAspect="1" noChangeArrowheads="1"/>
          </p:cNvSpPr>
          <p:nvPr/>
        </p:nvSpPr>
        <p:spPr bwMode="auto">
          <a:xfrm>
            <a:off x="155575" y="-830263"/>
            <a:ext cx="2619375" cy="174307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02" name="AutoShape 10" descr="Image result for green usb cable"/>
          <p:cNvSpPr>
            <a:spLocks noChangeAspect="1" noChangeArrowheads="1"/>
          </p:cNvSpPr>
          <p:nvPr/>
        </p:nvSpPr>
        <p:spPr bwMode="auto">
          <a:xfrm>
            <a:off x="155575" y="-830263"/>
            <a:ext cx="2619375" cy="174307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04" name="AutoShape 12" descr="Image result for green usb cable"/>
          <p:cNvSpPr>
            <a:spLocks noChangeAspect="1" noChangeArrowheads="1"/>
          </p:cNvSpPr>
          <p:nvPr/>
        </p:nvSpPr>
        <p:spPr bwMode="auto">
          <a:xfrm>
            <a:off x="155575" y="-830263"/>
            <a:ext cx="2619375" cy="174307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209" name="Picture 17" descr="Image result for rupee symbol green"/>
          <p:cNvPicPr>
            <a:picLocks noChangeAspect="1" noChangeArrowheads="1"/>
          </p:cNvPicPr>
          <p:nvPr/>
        </p:nvPicPr>
        <p:blipFill>
          <a:blip r:embed="rId6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19577742">
            <a:off x="3938660" y="5143644"/>
            <a:ext cx="1454115" cy="1454115"/>
          </a:xfrm>
          <a:prstGeom prst="rect">
            <a:avLst/>
          </a:prstGeom>
          <a:noFill/>
        </p:spPr>
      </p:pic>
      <p:pic>
        <p:nvPicPr>
          <p:cNvPr id="16" name="Picture 17" descr="Image result for rupee symbol green"/>
          <p:cNvPicPr>
            <a:picLocks noChangeAspect="1" noChangeArrowheads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2026900">
            <a:off x="464007" y="2826207"/>
            <a:ext cx="1215970" cy="1215970"/>
          </a:xfrm>
          <a:prstGeom prst="rect">
            <a:avLst/>
          </a:prstGeom>
          <a:noFill/>
        </p:spPr>
      </p:pic>
      <p:sp>
        <p:nvSpPr>
          <p:cNvPr id="13" name="Title 1"/>
          <p:cNvSpPr txBox="1">
            <a:spLocks/>
          </p:cNvSpPr>
          <p:nvPr/>
        </p:nvSpPr>
        <p:spPr>
          <a:xfrm>
            <a:off x="2057400" y="0"/>
            <a:ext cx="7086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 Rounded MT Bold" pitchFamily="34" charset="0"/>
                <a:ea typeface="+mj-ea"/>
                <a:cs typeface="+mj-cs"/>
              </a:rPr>
              <a:t>Indira</a:t>
            </a:r>
            <a:r>
              <a:rPr kumimoji="0" lang="en-US" sz="360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 Rounded MT Bold" pitchFamily="34" charset="0"/>
                <a:ea typeface="+mj-ea"/>
                <a:cs typeface="+mj-cs"/>
              </a:rPr>
              <a:t> Gandhi Delhi Technical</a:t>
            </a:r>
            <a:r>
              <a:rPr kumimoji="0" lang="en-US" sz="3600" i="0" u="none" strike="noStrike" kern="1200" cap="none" spc="0" normalizeH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 Rounded MT Bold" pitchFamily="34" charset="0"/>
                <a:ea typeface="+mj-ea"/>
                <a:cs typeface="+mj-cs"/>
              </a:rPr>
              <a:t> University for Women</a:t>
            </a:r>
            <a:endParaRPr kumimoji="0" lang="en-US" sz="320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 Rounded MT Bold" pitchFamily="34" charset="0"/>
              <a:ea typeface="+mj-ea"/>
              <a:cs typeface="+mj-cs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914400" y="0"/>
            <a:ext cx="122903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540089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9" name="Picture 5" descr="Image result for energy wastage"/>
          <p:cNvPicPr>
            <a:picLocks noChangeAspect="1" noChangeArrowheads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87839" y="2305508"/>
            <a:ext cx="6856161" cy="4552492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791200"/>
            <a:ext cx="8001000" cy="1066800"/>
          </a:xfrm>
        </p:spPr>
        <p:txBody>
          <a:bodyPr>
            <a:noAutofit/>
          </a:bodyPr>
          <a:lstStyle/>
          <a:p>
            <a:r>
              <a:rPr lang="en-US" sz="6600" b="0" cap="none" dirty="0" smtClean="0">
                <a:latin typeface="Arial Rounded MT Bold" pitchFamily="34" charset="0"/>
              </a:rPr>
              <a:t>Usual Scenario…..</a:t>
            </a:r>
            <a:endParaRPr lang="en-US" sz="6600" b="0" cap="none" dirty="0">
              <a:latin typeface="Arial Rounded MT Bold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0"/>
            <a:ext cx="9144000" cy="2590800"/>
          </a:xfrm>
        </p:spPr>
        <p:txBody>
          <a:bodyPr>
            <a:noAutofit/>
          </a:bodyPr>
          <a:lstStyle/>
          <a:p>
            <a:pPr algn="just"/>
            <a:r>
              <a:rPr lang="en-US" sz="2400" b="1" dirty="0" smtClean="0">
                <a:solidFill>
                  <a:srgbClr val="7030A0"/>
                </a:solidFill>
              </a:rPr>
              <a:t>Recently, many studies have raised concern regarding the UNPLUGGED CHARGERS being the major source of power wastage. </a:t>
            </a:r>
          </a:p>
          <a:p>
            <a:pPr algn="just"/>
            <a:r>
              <a:rPr lang="en-US" sz="2400" b="1" dirty="0" smtClean="0">
                <a:solidFill>
                  <a:srgbClr val="7030A0"/>
                </a:solidFill>
              </a:rPr>
              <a:t>It is a common slip that occurs almost daily and in almost every house. No one bothers to unplug the charger after its use. </a:t>
            </a:r>
          </a:p>
          <a:p>
            <a:pPr algn="just"/>
            <a:r>
              <a:rPr lang="en-US" sz="2400" b="1" dirty="0" smtClean="0">
                <a:solidFill>
                  <a:srgbClr val="7030A0"/>
                </a:solidFill>
              </a:rPr>
              <a:t>A minor step like unplugging the charger when not in use can save </a:t>
            </a:r>
            <a:r>
              <a:rPr lang="en-US" sz="2400" b="1" dirty="0" smtClean="0">
                <a:solidFill>
                  <a:srgbClr val="FF0000"/>
                </a:solidFill>
              </a:rPr>
              <a:t>Joules of Energy and still </a:t>
            </a:r>
            <a:r>
              <a:rPr lang="en-US" sz="2400" b="1" dirty="0" err="1" smtClean="0">
                <a:solidFill>
                  <a:srgbClr val="FF0000"/>
                </a:solidFill>
              </a:rPr>
              <a:t>Crores</a:t>
            </a:r>
            <a:r>
              <a:rPr lang="en-US" sz="2400" b="1" dirty="0" smtClean="0">
                <a:solidFill>
                  <a:srgbClr val="FF0000"/>
                </a:solidFill>
              </a:rPr>
              <a:t> of Rupees</a:t>
            </a:r>
            <a:r>
              <a:rPr lang="en-US" sz="2400" b="1" dirty="0" smtClean="0">
                <a:solidFill>
                  <a:srgbClr val="7030A0"/>
                </a:solidFill>
              </a:rPr>
              <a:t>…..</a:t>
            </a:r>
            <a:endParaRPr lang="en-US" sz="2400" b="1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6" name="Picture 4" descr="Image result for samsung mobile charge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4343400" cy="2837688"/>
          </a:xfrm>
          <a:prstGeom prst="rect">
            <a:avLst/>
          </a:prstGeom>
          <a:noFill/>
        </p:spPr>
      </p:pic>
      <p:sp>
        <p:nvSpPr>
          <p:cNvPr id="7" name="Rounded Rectangle 6"/>
          <p:cNvSpPr/>
          <p:nvPr/>
        </p:nvSpPr>
        <p:spPr>
          <a:xfrm>
            <a:off x="4191000" y="0"/>
            <a:ext cx="4953000" cy="3200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C00000"/>
                </a:solidFill>
              </a:rPr>
              <a:t>The Internal Components (like transformer, diodes, etc) of a charger continue to consume energy even when not in use, if left unplugged.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2438400"/>
            <a:ext cx="9144000" cy="1066800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  <a:latin typeface="Arial Rounded MT Bold" pitchFamily="34" charset="0"/>
              </a:rPr>
              <a:t>Internal Circuitry of a Mobile Charger </a:t>
            </a:r>
            <a:endParaRPr lang="en-US" sz="3600" b="1" dirty="0">
              <a:solidFill>
                <a:srgbClr val="0070C0"/>
              </a:solidFill>
              <a:latin typeface="Arial Rounded MT Bold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76400" y="3429000"/>
            <a:ext cx="59436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048000"/>
            <a:ext cx="8991600" cy="1143000"/>
          </a:xfrm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rgbClr val="0070C0"/>
                </a:solidFill>
                <a:latin typeface="Arial Rounded MT Bold" pitchFamily="34" charset="0"/>
              </a:rPr>
              <a:t>Circuit Diagram of a Relay Shield</a:t>
            </a:r>
            <a:endParaRPr lang="en-US" dirty="0">
              <a:solidFill>
                <a:srgbClr val="0070C0"/>
              </a:solidFill>
              <a:latin typeface="Arial Rounded MT Bold" pitchFamily="34" charset="0"/>
            </a:endParaRPr>
          </a:p>
        </p:txBody>
      </p:sp>
      <p:pic>
        <p:nvPicPr>
          <p:cNvPr id="39938" name="Picture 2" descr="Image result for relay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267200"/>
            <a:ext cx="4340017" cy="2362200"/>
          </a:xfrm>
          <a:prstGeom prst="rect">
            <a:avLst/>
          </a:prstGeom>
          <a:noFill/>
        </p:spPr>
      </p:pic>
      <p:pic>
        <p:nvPicPr>
          <p:cNvPr id="3994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4267200"/>
            <a:ext cx="4200018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9942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3400" y="533400"/>
            <a:ext cx="3048000" cy="22967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ounded Rectangle 8"/>
          <p:cNvSpPr/>
          <p:nvPr/>
        </p:nvSpPr>
        <p:spPr>
          <a:xfrm>
            <a:off x="3810000" y="0"/>
            <a:ext cx="5334000" cy="3200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C00000"/>
                </a:solidFill>
              </a:rPr>
              <a:t>So for a solution to this problem we need a Charger which itself cuts off the Power as soon as we disconnect the Smartphone from the Charger. </a:t>
            </a:r>
          </a:p>
          <a:p>
            <a:pPr algn="ctr"/>
            <a:endParaRPr lang="en-US" sz="2400" b="1" dirty="0" smtClean="0">
              <a:solidFill>
                <a:srgbClr val="C00000"/>
              </a:solidFill>
            </a:endParaRPr>
          </a:p>
          <a:p>
            <a:pPr algn="ctr"/>
            <a:r>
              <a:rPr lang="en-US" sz="2400" b="1" dirty="0" smtClean="0">
                <a:solidFill>
                  <a:srgbClr val="C00000"/>
                </a:solidFill>
              </a:rPr>
              <a:t>For this purpose we have made the use of a Relay.</a:t>
            </a:r>
            <a:endParaRPr lang="en-US" sz="24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8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600200"/>
            <a:ext cx="9160151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73162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Arial Rounded MT Bold" pitchFamily="34" charset="0"/>
              </a:rPr>
              <a:t>Connections for Eco-Charger</a:t>
            </a:r>
            <a:endParaRPr lang="en-US" b="1" dirty="0">
              <a:solidFill>
                <a:srgbClr val="0070C0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6600" y="228600"/>
            <a:ext cx="5638800" cy="1020762"/>
          </a:xfrm>
        </p:spPr>
        <p:txBody>
          <a:bodyPr>
            <a:normAutofit/>
          </a:bodyPr>
          <a:lstStyle/>
          <a:p>
            <a:r>
              <a:rPr lang="en-US" sz="5400" b="1" dirty="0" smtClean="0">
                <a:solidFill>
                  <a:schemeClr val="accent6">
                    <a:lumMod val="75000"/>
                  </a:schemeClr>
                </a:solidFill>
                <a:latin typeface="Arial Rounded MT Bold" pitchFamily="34" charset="0"/>
              </a:rPr>
              <a:t>Energy Wastage</a:t>
            </a:r>
            <a:endParaRPr lang="en-US" sz="5400" b="1" dirty="0">
              <a:solidFill>
                <a:schemeClr val="accent6">
                  <a:lumMod val="75000"/>
                </a:schemeClr>
              </a:solidFill>
              <a:latin typeface="Arial Rounded MT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1"/>
            <a:ext cx="8458200" cy="21336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</a:rPr>
              <a:t>A charger draw 0.5 Watt/h when not in use and it cost 3 rupees per kWh.</a:t>
            </a:r>
          </a:p>
          <a:p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</a:rPr>
              <a:t>Assuming that charger is plugged 24 hours a day, 7 days a week over an entire year. </a:t>
            </a:r>
            <a:endParaRPr lang="en-IN" sz="2800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124200"/>
            <a:ext cx="5049627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5105400" y="2971800"/>
            <a:ext cx="4038600" cy="36877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Thus a single charger wastes 45000 kWh per day in Delhi, costing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upto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13.14 rupees for a single house .</a:t>
            </a:r>
            <a:endParaRPr kumimoji="0" lang="en-I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 Delhi, there are 45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lakh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houses ,making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upto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 wastage of approximately 6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crore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.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2" descr="Image result for eco friendl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29400" y="4786679"/>
            <a:ext cx="2514600" cy="2071321"/>
          </a:xfrm>
          <a:prstGeom prst="rect">
            <a:avLst/>
          </a:prstGeom>
          <a:noFill/>
        </p:spPr>
      </p:pic>
      <p:graphicFrame>
        <p:nvGraphicFramePr>
          <p:cNvPr id="2" name="Diagram 1"/>
          <p:cNvGraphicFramePr/>
          <p:nvPr/>
        </p:nvGraphicFramePr>
        <p:xfrm>
          <a:off x="0" y="0"/>
          <a:ext cx="9144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609600" y="228600"/>
            <a:ext cx="7772400" cy="1066800"/>
          </a:xfrm>
        </p:spPr>
        <p:txBody>
          <a:bodyPr>
            <a:normAutofit fontScale="90000"/>
          </a:bodyPr>
          <a:lstStyle/>
          <a:p>
            <a:r>
              <a:rPr lang="en-US" sz="7200" dirty="0" smtClean="0">
                <a:solidFill>
                  <a:schemeClr val="bg1"/>
                </a:solidFill>
                <a:latin typeface="Arial Rounded MT Bold" pitchFamily="34" charset="0"/>
              </a:rPr>
              <a:t>DRAWBACKS</a:t>
            </a:r>
            <a:endParaRPr lang="en-US" sz="7200" dirty="0">
              <a:solidFill>
                <a:schemeClr val="bg1"/>
              </a:solidFill>
              <a:latin typeface="Arial Rounded MT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0" y="4876800"/>
            <a:ext cx="8915400" cy="1752600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chemeClr val="accent2">
                    <a:lumMod val="20000"/>
                    <a:lumOff val="80000"/>
                  </a:schemeClr>
                </a:solidFill>
                <a:cs typeface="Arial" panose="020B0604020202020204" pitchFamily="34" charset="0"/>
              </a:rPr>
              <a:t>At low voltage(about 0.1V to 0.5V) the battery is not able to power the relay circuit and thus is not able to draw the power so as to charge itself. </a:t>
            </a:r>
            <a:endParaRPr lang="en-IN" b="1" dirty="0"/>
          </a:p>
        </p:txBody>
      </p:sp>
      <p:pic>
        <p:nvPicPr>
          <p:cNvPr id="4301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1752600"/>
            <a:ext cx="499434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558400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527</TotalTime>
  <Words>291</Words>
  <Application>Microsoft Office PowerPoint</Application>
  <PresentationFormat>On-screen Show (4:3)</PresentationFormat>
  <Paragraphs>30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ECO-CHARGER Economical + Eco-Friendly</vt:lpstr>
      <vt:lpstr>Usual Scenario…..</vt:lpstr>
      <vt:lpstr>Internal Circuitry of a Mobile Charger </vt:lpstr>
      <vt:lpstr>Circuit Diagram of a Relay Shield</vt:lpstr>
      <vt:lpstr>Connections for Eco-Charger</vt:lpstr>
      <vt:lpstr>Energy Wastage</vt:lpstr>
      <vt:lpstr>Slide 7</vt:lpstr>
      <vt:lpstr>DRAWBACKS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 - CHARGER</dc:title>
  <dc:creator>mukesh sharma</dc:creator>
  <cp:lastModifiedBy>Shruti</cp:lastModifiedBy>
  <cp:revision>53</cp:revision>
  <dcterms:created xsi:type="dcterms:W3CDTF">2016-10-01T12:58:12Z</dcterms:created>
  <dcterms:modified xsi:type="dcterms:W3CDTF">2016-10-06T03:36:25Z</dcterms:modified>
</cp:coreProperties>
</file>