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84" r:id="rId18"/>
    <p:sldId id="272" r:id="rId19"/>
    <p:sldId id="273" r:id="rId20"/>
    <p:sldId id="274" r:id="rId21"/>
    <p:sldId id="286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IN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CCB48D60-5F49-458A-BCA7-E0EE70CFE712}" type="datetimeFigureOut">
              <a:rPr/>
              <a:pPr algn="r" hangingPunct="0">
                <a:buNone/>
                <a:defRPr sz="1400"/>
              </a:pPr>
              <a:t>27-11-2015</a:t>
            </a:fld>
            <a:endParaRPr lang="en-IN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IN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925FF456-1FA8-4546-9E01-6A28D72AAA41}" type="slidenum">
              <a:rPr/>
              <a:pPr algn="r" hangingPunct="0">
                <a:buNone/>
                <a:defRPr sz="1400"/>
              </a:pPr>
              <a:t>‹#›</a:t>
            </a:fld>
            <a:endParaRPr lang="en-IN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D06C8C1-B816-499C-97AC-8C3D9E009C2A}" type="datetimeFigureOut">
              <a:rPr/>
              <a:pPr lvl="0"/>
              <a:t>27-11-2015</a:t>
            </a:fld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CE1E880-9872-4243-A93F-64CCF83BBBE0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84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360" y="685799"/>
            <a:ext cx="4572000" cy="34286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43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5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63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9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hape 17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6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77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84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9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0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360" y="685799"/>
            <a:ext cx="4572000" cy="34286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Shape 26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9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1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7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18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25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ctr"/>
          <a:lstStyle/>
          <a:p>
            <a:pPr lvl="0"/>
            <a:endParaRPr lang="en-IN"/>
          </a:p>
        </p:txBody>
      </p:sp>
      <p:sp>
        <p:nvSpPr>
          <p:cNvPr id="3" name="Shape 134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E9EFED-A924-4EC2-A191-C73A7D858D93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04AC9-BE62-4665-A20D-B2CDD67A2331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C26A0B-8786-47BC-BD1A-887C5A764DBD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D3F43C-FDD2-4B11-A3B8-851C8487A9A3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858BB5-209B-4EB3-A8B5-624BB5F817F7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1238E8-987D-4214-A5CF-2A05E83536D6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83B8A1-4751-45A5-82B2-125880798EEA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038ED6-FE9A-457D-B1E8-C2A57A47A596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C2863B-2E6F-4C2E-A507-8B8866BEB6D8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513287-784F-42E1-98AA-1381E841CC7D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549F3-B56C-4B9D-92D9-81AD34DC90A9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hape 1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Shape 1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spc="0">
                <a:solidFill>
                  <a:srgbClr val="888888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5F8756C3-E6A1-4882-869D-B4CDA3C7DB4A}" type="slidenum">
              <a:rPr/>
              <a:pPr lvl="0"/>
              <a:t>‹#›</a:t>
            </a:fld>
            <a:endParaRPr lang="en-IN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defPPr>
            <a:lvl1pPr marL="432000" marR="0" lvl="0" indent="-324000" algn="l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864000" marR="0" lvl="1" indent="-324000" algn="l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295999" marR="0" lvl="2" indent="-288000" algn="l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728000" marR="0" lvl="3" indent="-216000" algn="l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160000" marR="0" lvl="4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592000" marR="0" lvl="5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024000" marR="0" lvl="6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456000" marR="0" lvl="7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3887999" marR="0" lvl="8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rtl="0" hangingPunct="0">
        <a:lnSpc>
          <a:spcPct val="100000"/>
        </a:lnSpc>
        <a:tabLst/>
        <a:defRPr lang="en-IN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IN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sudhir\Desktop\shriya\iotyepee.mp4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81"/>
          <p:cNvSpPr/>
          <p:nvPr/>
        </p:nvSpPr>
        <p:spPr>
          <a:xfrm>
            <a:off x="251640" y="404640"/>
            <a:ext cx="8352719" cy="522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1" i="0" u="none" strike="noStrike" kern="1200" spc="0">
                <a:ln>
                  <a:noFill/>
                </a:ln>
                <a:solidFill>
                  <a:srgbClr val="FFF9EE"/>
                </a:solidFill>
                <a:latin typeface="Calibri" pitchFamily="18"/>
                <a:ea typeface="Calibri" pitchFamily="2"/>
                <a:cs typeface="Calibri" pitchFamily="2"/>
              </a:rPr>
              <a:t>MINOR PROJECT – INTERNET OF THINGS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8"/>
          <p:cNvSpPr/>
          <p:nvPr/>
        </p:nvSpPr>
        <p:spPr>
          <a:xfrm>
            <a:off x="780480" y="476640"/>
            <a:ext cx="7115040" cy="791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COMPONENTS USED</a:t>
            </a:r>
          </a:p>
        </p:txBody>
      </p:sp>
      <p:sp>
        <p:nvSpPr>
          <p:cNvPr id="4" name="Shape 129"/>
          <p:cNvSpPr/>
          <p:nvPr/>
        </p:nvSpPr>
        <p:spPr>
          <a:xfrm>
            <a:off x="1187640" y="1268640"/>
            <a:ext cx="4571640" cy="341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1. </a:t>
            </a:r>
            <a:r>
              <a:rPr lang="en-IN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MOTION SENSOR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/>
            </a:r>
            <a:br>
              <a:rPr lang="en-IN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</a:b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 To detect the movement of the baby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hangingPunct="0">
              <a:buNone/>
            </a:pPr>
            <a:r>
              <a:rPr lang="en-IN" sz="2400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2. </a:t>
            </a:r>
            <a:r>
              <a:rPr lang="en-IN" sz="2400" b="1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SOUND SENSOR</a:t>
            </a:r>
            <a:r>
              <a:rPr lang="en-IN" sz="2400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- To detect the cry of the baby.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Shape 13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364000" y="1484639"/>
            <a:ext cx="2088000" cy="18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7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148064" y="4653136"/>
            <a:ext cx="3657960" cy="179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/>
          <p:cNvSpPr/>
          <p:nvPr/>
        </p:nvSpPr>
        <p:spPr>
          <a:xfrm>
            <a:off x="327960" y="836640"/>
            <a:ext cx="7360920" cy="788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30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sp>
        <p:nvSpPr>
          <p:cNvPr id="4" name="Shape 139"/>
          <p:cNvSpPr/>
          <p:nvPr/>
        </p:nvSpPr>
        <p:spPr>
          <a:xfrm>
            <a:off x="176760" y="3285000"/>
            <a:ext cx="8966520" cy="64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1967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0"/>
            <a:r>
              <a:rPr lang="en-IN" sz="2800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3. </a:t>
            </a:r>
            <a:r>
              <a:rPr lang="en-IN" sz="2800" b="1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BLUETOOTH MODULE</a:t>
            </a:r>
          </a:p>
          <a:p>
            <a:pPr lvl="0" hangingPunct="0"/>
            <a:r>
              <a:rPr lang="en-IN" sz="2800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To send </a:t>
            </a:r>
            <a:r>
              <a:rPr lang="en-IN" sz="2800" dirty="0" err="1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bluetooth</a:t>
            </a:r>
            <a:r>
              <a:rPr lang="en-IN" sz="2800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 message on user’s phone</a:t>
            </a:r>
            <a:r>
              <a:rPr lang="en-IN" dirty="0" smtClean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.</a:t>
            </a:r>
            <a:endParaRPr lang="en-IN" dirty="0"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pic>
        <p:nvPicPr>
          <p:cNvPr id="6" name="Shape 13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08104" y="764704"/>
            <a:ext cx="2430072" cy="243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6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403648" y="3645024"/>
            <a:ext cx="2428560" cy="188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4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012160" y="3501008"/>
            <a:ext cx="2859840" cy="2924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46"/>
          <p:cNvSpPr/>
          <p:nvPr/>
        </p:nvSpPr>
        <p:spPr>
          <a:xfrm>
            <a:off x="323528" y="3789040"/>
            <a:ext cx="5412960" cy="145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dirty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5</a:t>
            </a:r>
            <a:r>
              <a:rPr lang="en-IN" sz="30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. </a:t>
            </a:r>
            <a:r>
              <a:rPr lang="en-IN" sz="3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VIBRATING MOTOR</a:t>
            </a:r>
            <a:r>
              <a:rPr lang="en-IN" sz="3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- To alert the deaf and dumb people if an event takes place.</a:t>
            </a:r>
          </a:p>
        </p:txBody>
      </p:sp>
      <p:sp>
        <p:nvSpPr>
          <p:cNvPr id="4" name="Shape 147"/>
          <p:cNvSpPr/>
          <p:nvPr/>
        </p:nvSpPr>
        <p:spPr>
          <a:xfrm>
            <a:off x="467544" y="908720"/>
            <a:ext cx="3687479" cy="71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IN" sz="3200" dirty="0" smtClean="0"/>
              <a:t>4</a:t>
            </a:r>
            <a:r>
              <a:rPr lang="en-IN" sz="3200" b="1" dirty="0" smtClean="0"/>
              <a:t>. INTEL GALILEO GEN2</a:t>
            </a:r>
            <a:endParaRPr lang="en-IN" sz="30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pic>
        <p:nvPicPr>
          <p:cNvPr id="6" name="Picture 5" descr="C:\Users\sudhir\Desktop\shriya\galileo_gen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53650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99600" y="1369080"/>
            <a:ext cx="320976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55"/>
          <p:cNvSpPr/>
          <p:nvPr/>
        </p:nvSpPr>
        <p:spPr>
          <a:xfrm>
            <a:off x="931680" y="376200"/>
            <a:ext cx="7806600" cy="36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1" dirty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6</a:t>
            </a:r>
            <a:r>
              <a:rPr lang="en-IN" sz="30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. </a:t>
            </a:r>
            <a:r>
              <a:rPr lang="en-IN" sz="3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BREAD BOARD </a:t>
            </a:r>
          </a:p>
        </p:txBody>
      </p:sp>
      <p:sp>
        <p:nvSpPr>
          <p:cNvPr id="4" name="Shape 156"/>
          <p:cNvSpPr/>
          <p:nvPr/>
        </p:nvSpPr>
        <p:spPr>
          <a:xfrm>
            <a:off x="823680" y="3579839"/>
            <a:ext cx="6685200" cy="791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1" dirty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7</a:t>
            </a:r>
            <a:r>
              <a:rPr lang="en-IN" sz="30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. </a:t>
            </a:r>
            <a:r>
              <a:rPr lang="en-IN" sz="3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F2F and M2M wires and LED  </a:t>
            </a:r>
          </a:p>
        </p:txBody>
      </p:sp>
      <p:pic>
        <p:nvPicPr>
          <p:cNvPr id="5" name="Shape 157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343120" y="4869000"/>
            <a:ext cx="1475999" cy="135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58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475640" y="4293000"/>
            <a:ext cx="2856960" cy="21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5"/>
          <p:cNvSpPr/>
          <p:nvPr/>
        </p:nvSpPr>
        <p:spPr>
          <a:xfrm>
            <a:off x="478080" y="569160"/>
            <a:ext cx="6987240" cy="5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SOFTWARE REQUIREMENT-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Shape 166"/>
          <p:cNvSpPr/>
          <p:nvPr/>
        </p:nvSpPr>
        <p:spPr>
          <a:xfrm>
            <a:off x="698759" y="1554479"/>
            <a:ext cx="7972560" cy="461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en-IN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Arduino</a:t>
            </a:r>
            <a:r>
              <a:rPr lang="en-IN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- To interface 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Arduino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Uno with various sensors and shields, and then programme it accordingly to get the desired results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tabLst/>
            </a:pP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2. Bluetooth SPP Manager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- It is an android/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ios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app     which used to pair cell phone with 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arduino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compatible    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bluetooth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shield.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7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4080" y="1065239"/>
            <a:ext cx="8259840" cy="50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73"/>
          <p:cNvSpPr/>
          <p:nvPr/>
        </p:nvSpPr>
        <p:spPr>
          <a:xfrm>
            <a:off x="1190520" y="513360"/>
            <a:ext cx="6706800" cy="745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       CONNECTION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999" y="503999"/>
            <a:ext cx="576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1" i="0" u="sng" strike="noStrike" kern="120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PROGRAM CODE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340768"/>
            <a:ext cx="5760639" cy="513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0648"/>
            <a:ext cx="6048672" cy="586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9"/>
          <p:cNvSpPr/>
          <p:nvPr/>
        </p:nvSpPr>
        <p:spPr>
          <a:xfrm>
            <a:off x="827640" y="375120"/>
            <a:ext cx="7128720" cy="830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        VIDEO DEPICTING HOW IT WORKS</a:t>
            </a:r>
          </a:p>
        </p:txBody>
      </p:sp>
      <p:pic>
        <p:nvPicPr>
          <p:cNvPr id="5" name="iotyepe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1340768"/>
            <a:ext cx="8656285" cy="4869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6"/>
          <p:cNvSpPr/>
          <p:nvPr/>
        </p:nvSpPr>
        <p:spPr>
          <a:xfrm>
            <a:off x="1475640" y="476640"/>
            <a:ext cx="6762599" cy="36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Calibri" pitchFamily="2"/>
                <a:cs typeface="Calibri" pitchFamily="2"/>
              </a:rPr>
              <a:t>RESULT AND CONCLUSION</a:t>
            </a:r>
          </a:p>
        </p:txBody>
      </p:sp>
      <p:sp>
        <p:nvSpPr>
          <p:cNvPr id="3" name="Shape 187"/>
          <p:cNvSpPr/>
          <p:nvPr/>
        </p:nvSpPr>
        <p:spPr>
          <a:xfrm>
            <a:off x="1331640" y="1124640"/>
            <a:ext cx="5760360" cy="119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An alerting sound system has been made using 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bluetooth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, motor, phone and sensors to alert and differentiate between different common sounds.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This system will be of great use to the deaf and dumb.</a:t>
            </a:r>
          </a:p>
        </p:txBody>
      </p:sp>
      <p:sp>
        <p:nvSpPr>
          <p:cNvPr id="5" name="Shape 189"/>
          <p:cNvSpPr/>
          <p:nvPr/>
        </p:nvSpPr>
        <p:spPr>
          <a:xfrm>
            <a:off x="1331640" y="3631679"/>
            <a:ext cx="4571640" cy="1564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This project has an immense potential to serve as an aid to the deaf and dumb by alleviating their day-to-day problem of not being able to judge any sound activity.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6"/>
          <p:cNvSpPr/>
          <p:nvPr/>
        </p:nvSpPr>
        <p:spPr>
          <a:xfrm>
            <a:off x="1331640" y="692640"/>
            <a:ext cx="7200360" cy="1384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Calibri" pitchFamily="2"/>
                <a:cs typeface="Calibri" pitchFamily="2"/>
              </a:rPr>
              <a:t>MAKE LIFE EASY FOR DEAF AND DUMB PEOPLE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/>
            </a:r>
            <a:br>
              <a:rPr lang="en-IN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</a:br>
            <a:endParaRPr lang="en-IN" sz="2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sp>
        <p:nvSpPr>
          <p:cNvPr id="3" name="Shape 87"/>
          <p:cNvSpPr/>
          <p:nvPr/>
        </p:nvSpPr>
        <p:spPr>
          <a:xfrm>
            <a:off x="323529" y="3573016"/>
            <a:ext cx="4536504" cy="25923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BY: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Khushbu 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Dhingra  (04813502812)</a:t>
            </a: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Parinita 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Aggarwal (09413502812)</a:t>
            </a: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Shivani 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Batra          (01813502812)</a:t>
            </a: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Shriya </a:t>
            </a:r>
            <a:r>
              <a:rPr lang="en-IN" sz="2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Gambhir     (09013502812)</a:t>
            </a:r>
            <a:endParaRPr lang="en-IN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4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(ECE, 7th Sem)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/>
            </a:r>
            <a:br>
              <a:rPr lang="en-IN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</a:br>
            <a:endParaRPr lang="en-IN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pic>
        <p:nvPicPr>
          <p:cNvPr id="4" name="Shape 88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988000" y="1700639"/>
            <a:ext cx="1872000" cy="1518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36096" y="3789040"/>
            <a:ext cx="34563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PROJECT SUPERVISOR:</a:t>
            </a:r>
          </a:p>
          <a:p>
            <a:r>
              <a:rPr lang="en-IN" sz="2400" dirty="0" smtClean="0"/>
              <a:t>MS. VANDANA NIRANJAN</a:t>
            </a:r>
          </a:p>
          <a:p>
            <a:r>
              <a:rPr lang="en-IN" sz="2400" dirty="0" smtClean="0"/>
              <a:t>ASST. PROFESSOR,ECE DEPT.</a:t>
            </a:r>
          </a:p>
          <a:p>
            <a:r>
              <a:rPr lang="en-IN" sz="2400" dirty="0" smtClean="0"/>
              <a:t>IGDTUW, DELHI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000" y="648000"/>
            <a:ext cx="6263999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1" i="0" u="sng" strike="noStrike" kern="120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7812448" cy="4912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This project has an immense potential to serve as an aid to the deaf and dumb by alleviating their day-to-day problem of not being able to judge any sound activity.</a:t>
            </a:r>
          </a:p>
          <a:p>
            <a:pPr lvl="0" hangingPunct="0">
              <a:buNone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1.To focus on the wireless demonstration of the system, we have considered only the case of a crying baby. In order to widen the scope of the project, it can be </a:t>
            </a:r>
            <a:r>
              <a:rPr lang="en-IN" sz="2800" b="1" dirty="0" smtClean="0">
                <a:latin typeface="+mj-lt"/>
                <a:ea typeface="Microsoft YaHei" pitchFamily="2"/>
                <a:cs typeface="Mangal" pitchFamily="2"/>
              </a:rPr>
              <a:t>extended by incorporating sounds like that of a fire alarm,  doorbell, pressure cooker whistle, microwave</a:t>
            </a: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etc and for this purpose the sound sensor can be mapped to different sound ranges.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24744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buNone/>
            </a:pPr>
            <a:r>
              <a:rPr lang="en-IN" sz="2800" dirty="0" smtClean="0">
                <a:ea typeface="Microsoft YaHei" pitchFamily="2"/>
                <a:cs typeface="Mangal" pitchFamily="2"/>
              </a:rPr>
              <a:t>2. These different sounds can further be differentiated using </a:t>
            </a:r>
            <a:r>
              <a:rPr lang="en-IN" sz="2800" b="1" dirty="0" smtClean="0">
                <a:ea typeface="Microsoft YaHei" pitchFamily="2"/>
                <a:cs typeface="Mangal" pitchFamily="2"/>
              </a:rPr>
              <a:t>different coloured LEDs or different pattern of vibrations</a:t>
            </a:r>
          </a:p>
          <a:p>
            <a:pPr lvl="0" hangingPunct="0">
              <a:buNone/>
            </a:pPr>
            <a:endParaRPr lang="en-IN" sz="2800" dirty="0" smtClean="0">
              <a:ea typeface="Microsoft YaHei" pitchFamily="2"/>
              <a:cs typeface="Mangal" pitchFamily="2"/>
            </a:endParaRPr>
          </a:p>
          <a:p>
            <a:pPr lvl="0" hangingPunct="0">
              <a:buNone/>
            </a:pPr>
            <a:r>
              <a:rPr lang="en-IN" sz="2800" dirty="0" smtClean="0">
                <a:ea typeface="Microsoft YaHei" pitchFamily="2"/>
                <a:cs typeface="Mangal" pitchFamily="2"/>
              </a:rPr>
              <a:t>3.  Bluetooth though is a very successful and reliable means of wireless communication, its usage isn’t much encouraged for long duration or long distance communication, hence to overcome such limitations, </a:t>
            </a:r>
            <a:r>
              <a:rPr lang="en-IN" sz="2800" b="1" dirty="0" err="1" smtClean="0">
                <a:ea typeface="Microsoft YaHei" pitchFamily="2"/>
                <a:cs typeface="Mangal" pitchFamily="2"/>
              </a:rPr>
              <a:t>Zigbee</a:t>
            </a:r>
            <a:r>
              <a:rPr lang="en-IN" sz="2800" b="1" dirty="0" smtClean="0">
                <a:ea typeface="Microsoft YaHei" pitchFamily="2"/>
                <a:cs typeface="Mangal" pitchFamily="2"/>
              </a:rPr>
              <a:t> technology can be used</a:t>
            </a:r>
            <a:r>
              <a:rPr lang="en-IN" sz="2800" dirty="0" smtClean="0">
                <a:ea typeface="Microsoft YaHei" pitchFamily="2"/>
                <a:cs typeface="Mangal" pitchFamily="2"/>
              </a:rPr>
              <a:t>.</a:t>
            </a:r>
          </a:p>
          <a:p>
            <a:endParaRPr lang="en-I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8"/>
          <p:cNvSpPr/>
          <p:nvPr/>
        </p:nvSpPr>
        <p:spPr>
          <a:xfrm>
            <a:off x="1880639" y="2510280"/>
            <a:ext cx="5067360" cy="338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en-IN" sz="4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rPr>
              <a:t>    </a:t>
            </a:r>
            <a:r>
              <a:rPr lang="en-IN" sz="4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93"/>
          <p:cNvGrpSpPr/>
          <p:nvPr/>
        </p:nvGrpSpPr>
        <p:grpSpPr>
          <a:xfrm>
            <a:off x="852480" y="188640"/>
            <a:ext cx="7366320" cy="6408360"/>
            <a:chOff x="852480" y="188640"/>
            <a:chExt cx="7366320" cy="6408360"/>
          </a:xfrm>
        </p:grpSpPr>
        <p:sp>
          <p:nvSpPr>
            <p:cNvPr id="3" name="Shape 94"/>
            <p:cNvSpPr/>
            <p:nvPr/>
          </p:nvSpPr>
          <p:spPr>
            <a:xfrm>
              <a:off x="1588680" y="867239"/>
              <a:ext cx="4932720" cy="4932720"/>
            </a:xfrm>
            <a:custGeom>
              <a:avLst>
                <a:gd name="f0" fmla="val -2147483648"/>
                <a:gd name="f1" fmla="val 16971777"/>
              </a:avLst>
              <a:gdLst>
                <a:gd name="f2" fmla="val 21600000"/>
                <a:gd name="f3" fmla="val 10800000"/>
                <a:gd name="f4" fmla="val 5400000"/>
                <a:gd name="f5" fmla="val 180"/>
                <a:gd name="f6" fmla="val w"/>
                <a:gd name="f7" fmla="val h"/>
                <a:gd name="f8" fmla="val 0"/>
                <a:gd name="f9" fmla="*/ 5419351 1 1725033"/>
                <a:gd name="f10" fmla="val 10800"/>
                <a:gd name="f11" fmla="val 21599999"/>
                <a:gd name="f12" fmla="min 0 21600"/>
                <a:gd name="f13" fmla="max 0 21600"/>
                <a:gd name="f14" fmla="*/ f9 1 2"/>
                <a:gd name="f15" fmla="*/ f6 1 21600"/>
                <a:gd name="f16" fmla="*/ f7 1 21600"/>
                <a:gd name="f17" fmla="*/ f9 1 180"/>
                <a:gd name="f18" fmla="pin 0 f1 10800"/>
                <a:gd name="f19" fmla="pin 0 f0 21599999"/>
                <a:gd name="f20" fmla="+- f13 0 f12"/>
                <a:gd name="f21" fmla="+- 10800 0 f18"/>
                <a:gd name="f22" fmla="+- 10800 f18 0"/>
                <a:gd name="f23" fmla="+- 0 0 f19"/>
                <a:gd name="f24" fmla="*/ f18 f18 1"/>
                <a:gd name="f25" fmla="*/ f20 1 2"/>
                <a:gd name="f26" fmla="+- f23 f4 0"/>
                <a:gd name="f27" fmla="+- f12 f25 0"/>
                <a:gd name="f28" fmla="*/ f25 f25 1"/>
                <a:gd name="f29" fmla="min f21 f22"/>
                <a:gd name="f30" fmla="max f21 f22"/>
                <a:gd name="f31" fmla="*/ f26 f5 1"/>
                <a:gd name="f32" fmla="+- f30 0 f29"/>
                <a:gd name="f33" fmla="*/ f31 1 f3"/>
                <a:gd name="f34" fmla="*/ f32 1 2"/>
                <a:gd name="f35" fmla="+- 0 0 f33"/>
                <a:gd name="f36" fmla="+- f29 f34 0"/>
                <a:gd name="f37" fmla="*/ f34 f34 1"/>
                <a:gd name="f38" fmla="val f35"/>
                <a:gd name="f39" fmla="*/ f38 f17 1"/>
                <a:gd name="f40" fmla="*/ f38 f9 1"/>
                <a:gd name="f41" fmla="+- 0 0 f39"/>
                <a:gd name="f42" fmla="*/ f40 1 f5"/>
                <a:gd name="f43" fmla="*/ f41 f3 1"/>
                <a:gd name="f44" fmla="+- 0 0 f42"/>
                <a:gd name="f45" fmla="*/ f43 1 f9"/>
                <a:gd name="f46" fmla="+- f44 f9 0"/>
                <a:gd name="f47" fmla="+- f45 0 f4"/>
                <a:gd name="f48" fmla="+- f46 f14 0"/>
                <a:gd name="f49" fmla="sin 1 f47"/>
                <a:gd name="f50" fmla="cos 1 f47"/>
                <a:gd name="f51" fmla="+- 0 0 f48"/>
                <a:gd name="f52" fmla="+- 0 0 f49"/>
                <a:gd name="f53" fmla="+- 0 0 f50"/>
                <a:gd name="f54" fmla="*/ f51 f3 1"/>
                <a:gd name="f55" fmla="*/ 10800 f52 1"/>
                <a:gd name="f56" fmla="*/ 10800 f53 1"/>
                <a:gd name="f57" fmla="*/ f54 1 f9"/>
                <a:gd name="f58" fmla="+- f55 10800 0"/>
                <a:gd name="f59" fmla="+- f56 10800 0"/>
                <a:gd name="f60" fmla="+- f57 0 f4"/>
                <a:gd name="f61" fmla="+- 21600 0 f58"/>
                <a:gd name="f62" fmla="cos 1 f60"/>
                <a:gd name="f63" fmla="sin 1 f60"/>
                <a:gd name="f64" fmla="+- f59 0 f27"/>
                <a:gd name="f65" fmla="+- f58 0 f27"/>
                <a:gd name="f66" fmla="+- f58 0 f36"/>
                <a:gd name="f67" fmla="+- f59 0 f36"/>
                <a:gd name="f68" fmla="+- 0 0 f62"/>
                <a:gd name="f69" fmla="+- 0 0 f63"/>
                <a:gd name="f70" fmla="+- f61 0 f27"/>
                <a:gd name="f71" fmla="at2 f65 f64"/>
                <a:gd name="f72" fmla="+- f61 0 f36"/>
                <a:gd name="f73" fmla="at2 f66 f67"/>
                <a:gd name="f74" fmla="*/ f18 f68 1"/>
                <a:gd name="f75" fmla="*/ f18 f69 1"/>
                <a:gd name="f76" fmla="at2 f70 f64"/>
                <a:gd name="f77" fmla="+- f71 f4 0"/>
                <a:gd name="f78" fmla="+- f73 f4 0"/>
                <a:gd name="f79" fmla="at2 f72 f67"/>
                <a:gd name="f80" fmla="*/ f74 f74 1"/>
                <a:gd name="f81" fmla="*/ f75 f75 1"/>
                <a:gd name="f82" fmla="+- f76 f4 0"/>
                <a:gd name="f83" fmla="*/ f77 f9 1"/>
                <a:gd name="f84" fmla="*/ f78 f9 1"/>
                <a:gd name="f85" fmla="+- f79 f4 0"/>
                <a:gd name="f86" fmla="+- f80 f81 0"/>
                <a:gd name="f87" fmla="*/ f82 f9 1"/>
                <a:gd name="f88" fmla="*/ f83 1 f3"/>
                <a:gd name="f89" fmla="*/ f84 1 f3"/>
                <a:gd name="f90" fmla="*/ f85 f9 1"/>
                <a:gd name="f91" fmla="sqrt f86"/>
                <a:gd name="f92" fmla="*/ f87 1 f3"/>
                <a:gd name="f93" fmla="+- 0 0 f88"/>
                <a:gd name="f94" fmla="+- 0 0 f89"/>
                <a:gd name="f95" fmla="*/ f90 1 f3"/>
                <a:gd name="f96" fmla="*/ f24 1 f91"/>
                <a:gd name="f97" fmla="+- 0 0 f92"/>
                <a:gd name="f98" fmla="+- 0 0 f93"/>
                <a:gd name="f99" fmla="+- 0 0 f95"/>
                <a:gd name="f100" fmla="+- 0 0 f94"/>
                <a:gd name="f101" fmla="*/ f68 f96 1"/>
                <a:gd name="f102" fmla="*/ f69 f96 1"/>
                <a:gd name="f103" fmla="+- 0 0 f97"/>
                <a:gd name="f104" fmla="*/ f98 f3 1"/>
                <a:gd name="f105" fmla="*/ f100 f3 1"/>
                <a:gd name="f106" fmla="+- 0 0 f99"/>
                <a:gd name="f107" fmla="+- 10800 0 f101"/>
                <a:gd name="f108" fmla="+- 10800 0 f102"/>
                <a:gd name="f109" fmla="*/ f103 f3 1"/>
                <a:gd name="f110" fmla="*/ f104 1 f9"/>
                <a:gd name="f111" fmla="*/ f105 1 f9"/>
                <a:gd name="f112" fmla="*/ f106 f3 1"/>
                <a:gd name="f113" fmla="*/ f107 f15 1"/>
                <a:gd name="f114" fmla="*/ f108 f16 1"/>
                <a:gd name="f115" fmla="*/ f109 1 f9"/>
                <a:gd name="f116" fmla="+- f110 0 f4"/>
                <a:gd name="f117" fmla="+- f111 0 f4"/>
                <a:gd name="f118" fmla="*/ f112 1 f9"/>
                <a:gd name="f119" fmla="+- f115 0 f4"/>
                <a:gd name="f120" fmla="cos 1 f117"/>
                <a:gd name="f121" fmla="sin 1 f117"/>
                <a:gd name="f122" fmla="+- f118 0 f4"/>
                <a:gd name="f123" fmla="cos 1 f119"/>
                <a:gd name="f124" fmla="sin 1 f119"/>
                <a:gd name="f125" fmla="+- f116 0 f119"/>
                <a:gd name="f126" fmla="+- 0 0 f120"/>
                <a:gd name="f127" fmla="+- 0 0 f121"/>
                <a:gd name="f128" fmla="+- f122 0 f117"/>
                <a:gd name="f129" fmla="+- 0 0 f123"/>
                <a:gd name="f130" fmla="+- 0 0 f124"/>
                <a:gd name="f131" fmla="+- f125 0 f2"/>
                <a:gd name="f132" fmla="*/ f34 f126 1"/>
                <a:gd name="f133" fmla="*/ f34 f127 1"/>
                <a:gd name="f134" fmla="+- f128 f2 0"/>
                <a:gd name="f135" fmla="*/ f25 f129 1"/>
                <a:gd name="f136" fmla="*/ f25 f130 1"/>
                <a:gd name="f137" fmla="?: f125 f131 f125"/>
                <a:gd name="f138" fmla="*/ f132 f132 1"/>
                <a:gd name="f139" fmla="*/ f133 f133 1"/>
                <a:gd name="f140" fmla="?: f128 f128 f134"/>
                <a:gd name="f141" fmla="*/ f135 f135 1"/>
                <a:gd name="f142" fmla="*/ f136 f136 1"/>
                <a:gd name="f143" fmla="+- f138 f139 0"/>
                <a:gd name="f144" fmla="+- f141 f142 0"/>
                <a:gd name="f145" fmla="sqrt f143"/>
                <a:gd name="f146" fmla="sqrt f144"/>
                <a:gd name="f147" fmla="*/ f37 1 f145"/>
                <a:gd name="f148" fmla="*/ f28 1 f146"/>
                <a:gd name="f149" fmla="*/ f126 f147 1"/>
                <a:gd name="f150" fmla="*/ f127 f147 1"/>
                <a:gd name="f151" fmla="*/ f129 f148 1"/>
                <a:gd name="f152" fmla="*/ f130 f148 1"/>
                <a:gd name="f153" fmla="+- f36 0 f149"/>
                <a:gd name="f154" fmla="+- f36 0 f150"/>
                <a:gd name="f155" fmla="+- f27 0 f151"/>
                <a:gd name="f156" fmla="+- f27 0 f152"/>
              </a:gdLst>
              <a:ahLst>
                <a:ahPolar gdRefR="f1" minR="f8" maxR="f10" gdRefAng="f0" minAng="f8" maxAng="f11">
                  <a:pos x="f113" y="f114"/>
                </a:ahPolar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155" y="f156"/>
                  </a:moveTo>
                  <a:arcTo wR="f25" hR="f25" stAng="f119" swAng="f137"/>
                  <a:lnTo>
                    <a:pt x="f153" y="f154"/>
                  </a:lnTo>
                  <a:arcTo wR="f34" hR="f34" stAng="f117" swAng="f140"/>
                  <a:close/>
                </a:path>
              </a:pathLst>
            </a:custGeom>
            <a:solidFill>
              <a:srgbClr val="B1C0D7"/>
            </a:solidFill>
            <a:ln>
              <a:noFill/>
              <a:prstDash val="solid"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Shape 95"/>
            <p:cNvSpPr/>
            <p:nvPr/>
          </p:nvSpPr>
          <p:spPr>
            <a:xfrm>
              <a:off x="1590480" y="1047599"/>
              <a:ext cx="4932720" cy="4932720"/>
            </a:xfrm>
            <a:custGeom>
              <a:avLst>
                <a:gd name="f0" fmla="val -2147483648"/>
                <a:gd name="f1" fmla="val 10893468"/>
              </a:avLst>
              <a:gdLst>
                <a:gd name="f2" fmla="val 21600000"/>
                <a:gd name="f3" fmla="val 10800000"/>
                <a:gd name="f4" fmla="val 5400000"/>
                <a:gd name="f5" fmla="val 180"/>
                <a:gd name="f6" fmla="val w"/>
                <a:gd name="f7" fmla="val h"/>
                <a:gd name="f8" fmla="val 0"/>
                <a:gd name="f9" fmla="*/ 5419351 1 1725033"/>
                <a:gd name="f10" fmla="val 10800"/>
                <a:gd name="f11" fmla="val 21599999"/>
                <a:gd name="f12" fmla="min 0 21600"/>
                <a:gd name="f13" fmla="max 0 21600"/>
                <a:gd name="f14" fmla="*/ f9 1 2"/>
                <a:gd name="f15" fmla="*/ f6 1 21600"/>
                <a:gd name="f16" fmla="*/ f7 1 21600"/>
                <a:gd name="f17" fmla="*/ f9 1 180"/>
                <a:gd name="f18" fmla="pin 0 f1 10800"/>
                <a:gd name="f19" fmla="pin 0 f0 21599999"/>
                <a:gd name="f20" fmla="+- f13 0 f12"/>
                <a:gd name="f21" fmla="+- 10800 0 f18"/>
                <a:gd name="f22" fmla="+- 10800 f18 0"/>
                <a:gd name="f23" fmla="+- 0 0 f19"/>
                <a:gd name="f24" fmla="*/ f18 f18 1"/>
                <a:gd name="f25" fmla="*/ f20 1 2"/>
                <a:gd name="f26" fmla="+- f23 f4 0"/>
                <a:gd name="f27" fmla="+- f12 f25 0"/>
                <a:gd name="f28" fmla="*/ f25 f25 1"/>
                <a:gd name="f29" fmla="min f21 f22"/>
                <a:gd name="f30" fmla="max f21 f22"/>
                <a:gd name="f31" fmla="*/ f26 f5 1"/>
                <a:gd name="f32" fmla="+- f30 0 f29"/>
                <a:gd name="f33" fmla="*/ f31 1 f3"/>
                <a:gd name="f34" fmla="*/ f32 1 2"/>
                <a:gd name="f35" fmla="+- 0 0 f33"/>
                <a:gd name="f36" fmla="+- f29 f34 0"/>
                <a:gd name="f37" fmla="*/ f34 f34 1"/>
                <a:gd name="f38" fmla="val f35"/>
                <a:gd name="f39" fmla="*/ f38 f17 1"/>
                <a:gd name="f40" fmla="*/ f38 f9 1"/>
                <a:gd name="f41" fmla="+- 0 0 f39"/>
                <a:gd name="f42" fmla="*/ f40 1 f5"/>
                <a:gd name="f43" fmla="*/ f41 f3 1"/>
                <a:gd name="f44" fmla="+- 0 0 f42"/>
                <a:gd name="f45" fmla="*/ f43 1 f9"/>
                <a:gd name="f46" fmla="+- f44 f9 0"/>
                <a:gd name="f47" fmla="+- f45 0 f4"/>
                <a:gd name="f48" fmla="+- f46 f14 0"/>
                <a:gd name="f49" fmla="sin 1 f47"/>
                <a:gd name="f50" fmla="cos 1 f47"/>
                <a:gd name="f51" fmla="+- 0 0 f48"/>
                <a:gd name="f52" fmla="+- 0 0 f49"/>
                <a:gd name="f53" fmla="+- 0 0 f50"/>
                <a:gd name="f54" fmla="*/ f51 f3 1"/>
                <a:gd name="f55" fmla="*/ 10800 f52 1"/>
                <a:gd name="f56" fmla="*/ 10800 f53 1"/>
                <a:gd name="f57" fmla="*/ f54 1 f9"/>
                <a:gd name="f58" fmla="+- f55 10800 0"/>
                <a:gd name="f59" fmla="+- f56 10800 0"/>
                <a:gd name="f60" fmla="+- f57 0 f4"/>
                <a:gd name="f61" fmla="+- 21600 0 f58"/>
                <a:gd name="f62" fmla="cos 1 f60"/>
                <a:gd name="f63" fmla="sin 1 f60"/>
                <a:gd name="f64" fmla="+- f59 0 f27"/>
                <a:gd name="f65" fmla="+- f58 0 f27"/>
                <a:gd name="f66" fmla="+- f58 0 f36"/>
                <a:gd name="f67" fmla="+- f59 0 f36"/>
                <a:gd name="f68" fmla="+- 0 0 f62"/>
                <a:gd name="f69" fmla="+- 0 0 f63"/>
                <a:gd name="f70" fmla="+- f61 0 f27"/>
                <a:gd name="f71" fmla="at2 f65 f64"/>
                <a:gd name="f72" fmla="+- f61 0 f36"/>
                <a:gd name="f73" fmla="at2 f66 f67"/>
                <a:gd name="f74" fmla="*/ f18 f68 1"/>
                <a:gd name="f75" fmla="*/ f18 f69 1"/>
                <a:gd name="f76" fmla="at2 f70 f64"/>
                <a:gd name="f77" fmla="+- f71 f4 0"/>
                <a:gd name="f78" fmla="+- f73 f4 0"/>
                <a:gd name="f79" fmla="at2 f72 f67"/>
                <a:gd name="f80" fmla="*/ f74 f74 1"/>
                <a:gd name="f81" fmla="*/ f75 f75 1"/>
                <a:gd name="f82" fmla="+- f76 f4 0"/>
                <a:gd name="f83" fmla="*/ f77 f9 1"/>
                <a:gd name="f84" fmla="*/ f78 f9 1"/>
                <a:gd name="f85" fmla="+- f79 f4 0"/>
                <a:gd name="f86" fmla="+- f80 f81 0"/>
                <a:gd name="f87" fmla="*/ f82 f9 1"/>
                <a:gd name="f88" fmla="*/ f83 1 f3"/>
                <a:gd name="f89" fmla="*/ f84 1 f3"/>
                <a:gd name="f90" fmla="*/ f85 f9 1"/>
                <a:gd name="f91" fmla="sqrt f86"/>
                <a:gd name="f92" fmla="*/ f87 1 f3"/>
                <a:gd name="f93" fmla="+- 0 0 f88"/>
                <a:gd name="f94" fmla="+- 0 0 f89"/>
                <a:gd name="f95" fmla="*/ f90 1 f3"/>
                <a:gd name="f96" fmla="*/ f24 1 f91"/>
                <a:gd name="f97" fmla="+- 0 0 f92"/>
                <a:gd name="f98" fmla="+- 0 0 f93"/>
                <a:gd name="f99" fmla="+- 0 0 f95"/>
                <a:gd name="f100" fmla="+- 0 0 f94"/>
                <a:gd name="f101" fmla="*/ f68 f96 1"/>
                <a:gd name="f102" fmla="*/ f69 f96 1"/>
                <a:gd name="f103" fmla="+- 0 0 f97"/>
                <a:gd name="f104" fmla="*/ f98 f3 1"/>
                <a:gd name="f105" fmla="*/ f100 f3 1"/>
                <a:gd name="f106" fmla="+- 0 0 f99"/>
                <a:gd name="f107" fmla="+- 10800 0 f101"/>
                <a:gd name="f108" fmla="+- 10800 0 f102"/>
                <a:gd name="f109" fmla="*/ f103 f3 1"/>
                <a:gd name="f110" fmla="*/ f104 1 f9"/>
                <a:gd name="f111" fmla="*/ f105 1 f9"/>
                <a:gd name="f112" fmla="*/ f106 f3 1"/>
                <a:gd name="f113" fmla="*/ f107 f15 1"/>
                <a:gd name="f114" fmla="*/ f108 f16 1"/>
                <a:gd name="f115" fmla="*/ f109 1 f9"/>
                <a:gd name="f116" fmla="+- f110 0 f4"/>
                <a:gd name="f117" fmla="+- f111 0 f4"/>
                <a:gd name="f118" fmla="*/ f112 1 f9"/>
                <a:gd name="f119" fmla="+- f115 0 f4"/>
                <a:gd name="f120" fmla="cos 1 f117"/>
                <a:gd name="f121" fmla="sin 1 f117"/>
                <a:gd name="f122" fmla="+- f118 0 f4"/>
                <a:gd name="f123" fmla="cos 1 f119"/>
                <a:gd name="f124" fmla="sin 1 f119"/>
                <a:gd name="f125" fmla="+- f116 0 f119"/>
                <a:gd name="f126" fmla="+- 0 0 f120"/>
                <a:gd name="f127" fmla="+- 0 0 f121"/>
                <a:gd name="f128" fmla="+- f122 0 f117"/>
                <a:gd name="f129" fmla="+- 0 0 f123"/>
                <a:gd name="f130" fmla="+- 0 0 f124"/>
                <a:gd name="f131" fmla="+- f125 0 f2"/>
                <a:gd name="f132" fmla="*/ f34 f126 1"/>
                <a:gd name="f133" fmla="*/ f34 f127 1"/>
                <a:gd name="f134" fmla="+- f128 f2 0"/>
                <a:gd name="f135" fmla="*/ f25 f129 1"/>
                <a:gd name="f136" fmla="*/ f25 f130 1"/>
                <a:gd name="f137" fmla="?: f125 f131 f125"/>
                <a:gd name="f138" fmla="*/ f132 f132 1"/>
                <a:gd name="f139" fmla="*/ f133 f133 1"/>
                <a:gd name="f140" fmla="?: f128 f128 f134"/>
                <a:gd name="f141" fmla="*/ f135 f135 1"/>
                <a:gd name="f142" fmla="*/ f136 f136 1"/>
                <a:gd name="f143" fmla="+- f138 f139 0"/>
                <a:gd name="f144" fmla="+- f141 f142 0"/>
                <a:gd name="f145" fmla="sqrt f143"/>
                <a:gd name="f146" fmla="sqrt f144"/>
                <a:gd name="f147" fmla="*/ f37 1 f145"/>
                <a:gd name="f148" fmla="*/ f28 1 f146"/>
                <a:gd name="f149" fmla="*/ f126 f147 1"/>
                <a:gd name="f150" fmla="*/ f127 f147 1"/>
                <a:gd name="f151" fmla="*/ f129 f148 1"/>
                <a:gd name="f152" fmla="*/ f130 f148 1"/>
                <a:gd name="f153" fmla="+- f36 0 f149"/>
                <a:gd name="f154" fmla="+- f36 0 f150"/>
                <a:gd name="f155" fmla="+- f27 0 f151"/>
                <a:gd name="f156" fmla="+- f27 0 f152"/>
              </a:gdLst>
              <a:ahLst>
                <a:ahPolar gdRefR="f1" minR="f8" maxR="f10" gdRefAng="f0" minAng="f8" maxAng="f11">
                  <a:pos x="f113" y="f114"/>
                </a:ahPolar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155" y="f156"/>
                  </a:moveTo>
                  <a:arcTo wR="f25" hR="f25" stAng="f119" swAng="f137"/>
                  <a:lnTo>
                    <a:pt x="f153" y="f154"/>
                  </a:lnTo>
                  <a:arcTo wR="f34" hR="f34" stAng="f117" swAng="f140"/>
                  <a:close/>
                </a:path>
              </a:pathLst>
            </a:custGeom>
            <a:solidFill>
              <a:srgbClr val="B1C0D7"/>
            </a:solidFill>
            <a:ln>
              <a:noFill/>
              <a:prstDash val="solid"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Shape 96"/>
            <p:cNvSpPr/>
            <p:nvPr/>
          </p:nvSpPr>
          <p:spPr>
            <a:xfrm>
              <a:off x="2622960" y="1050120"/>
              <a:ext cx="4932720" cy="4932720"/>
            </a:xfrm>
            <a:custGeom>
              <a:avLst>
                <a:gd name="f0" fmla="val -2147483648"/>
                <a:gd name="f1" fmla="val 6151332"/>
              </a:avLst>
              <a:gdLst>
                <a:gd name="f2" fmla="val 21600000"/>
                <a:gd name="f3" fmla="val 10800000"/>
                <a:gd name="f4" fmla="val 5400000"/>
                <a:gd name="f5" fmla="val 180"/>
                <a:gd name="f6" fmla="val w"/>
                <a:gd name="f7" fmla="val h"/>
                <a:gd name="f8" fmla="val 0"/>
                <a:gd name="f9" fmla="*/ 5419351 1 1725033"/>
                <a:gd name="f10" fmla="val 10800"/>
                <a:gd name="f11" fmla="val 21599999"/>
                <a:gd name="f12" fmla="min 0 21600"/>
                <a:gd name="f13" fmla="max 0 21600"/>
                <a:gd name="f14" fmla="*/ f9 1 2"/>
                <a:gd name="f15" fmla="*/ f6 1 21600"/>
                <a:gd name="f16" fmla="*/ f7 1 21600"/>
                <a:gd name="f17" fmla="*/ f9 1 180"/>
                <a:gd name="f18" fmla="pin 0 f1 10800"/>
                <a:gd name="f19" fmla="pin 0 f0 21599999"/>
                <a:gd name="f20" fmla="+- f13 0 f12"/>
                <a:gd name="f21" fmla="+- 10800 0 f18"/>
                <a:gd name="f22" fmla="+- 10800 f18 0"/>
                <a:gd name="f23" fmla="+- 0 0 f19"/>
                <a:gd name="f24" fmla="*/ f18 f18 1"/>
                <a:gd name="f25" fmla="*/ f20 1 2"/>
                <a:gd name="f26" fmla="+- f23 f4 0"/>
                <a:gd name="f27" fmla="+- f12 f25 0"/>
                <a:gd name="f28" fmla="*/ f25 f25 1"/>
                <a:gd name="f29" fmla="min f21 f22"/>
                <a:gd name="f30" fmla="max f21 f22"/>
                <a:gd name="f31" fmla="*/ f26 f5 1"/>
                <a:gd name="f32" fmla="+- f30 0 f29"/>
                <a:gd name="f33" fmla="*/ f31 1 f3"/>
                <a:gd name="f34" fmla="*/ f32 1 2"/>
                <a:gd name="f35" fmla="+- 0 0 f33"/>
                <a:gd name="f36" fmla="+- f29 f34 0"/>
                <a:gd name="f37" fmla="*/ f34 f34 1"/>
                <a:gd name="f38" fmla="val f35"/>
                <a:gd name="f39" fmla="*/ f38 f17 1"/>
                <a:gd name="f40" fmla="*/ f38 f9 1"/>
                <a:gd name="f41" fmla="+- 0 0 f39"/>
                <a:gd name="f42" fmla="*/ f40 1 f5"/>
                <a:gd name="f43" fmla="*/ f41 f3 1"/>
                <a:gd name="f44" fmla="+- 0 0 f42"/>
                <a:gd name="f45" fmla="*/ f43 1 f9"/>
                <a:gd name="f46" fmla="+- f44 f9 0"/>
                <a:gd name="f47" fmla="+- f45 0 f4"/>
                <a:gd name="f48" fmla="+- f46 f14 0"/>
                <a:gd name="f49" fmla="sin 1 f47"/>
                <a:gd name="f50" fmla="cos 1 f47"/>
                <a:gd name="f51" fmla="+- 0 0 f48"/>
                <a:gd name="f52" fmla="+- 0 0 f49"/>
                <a:gd name="f53" fmla="+- 0 0 f50"/>
                <a:gd name="f54" fmla="*/ f51 f3 1"/>
                <a:gd name="f55" fmla="*/ 10800 f52 1"/>
                <a:gd name="f56" fmla="*/ 10800 f53 1"/>
                <a:gd name="f57" fmla="*/ f54 1 f9"/>
                <a:gd name="f58" fmla="+- f55 10800 0"/>
                <a:gd name="f59" fmla="+- f56 10800 0"/>
                <a:gd name="f60" fmla="+- f57 0 f4"/>
                <a:gd name="f61" fmla="+- 21600 0 f58"/>
                <a:gd name="f62" fmla="cos 1 f60"/>
                <a:gd name="f63" fmla="sin 1 f60"/>
                <a:gd name="f64" fmla="+- f59 0 f27"/>
                <a:gd name="f65" fmla="+- f58 0 f27"/>
                <a:gd name="f66" fmla="+- f58 0 f36"/>
                <a:gd name="f67" fmla="+- f59 0 f36"/>
                <a:gd name="f68" fmla="+- 0 0 f62"/>
                <a:gd name="f69" fmla="+- 0 0 f63"/>
                <a:gd name="f70" fmla="+- f61 0 f27"/>
                <a:gd name="f71" fmla="at2 f65 f64"/>
                <a:gd name="f72" fmla="+- f61 0 f36"/>
                <a:gd name="f73" fmla="at2 f66 f67"/>
                <a:gd name="f74" fmla="*/ f18 f68 1"/>
                <a:gd name="f75" fmla="*/ f18 f69 1"/>
                <a:gd name="f76" fmla="at2 f70 f64"/>
                <a:gd name="f77" fmla="+- f71 f4 0"/>
                <a:gd name="f78" fmla="+- f73 f4 0"/>
                <a:gd name="f79" fmla="at2 f72 f67"/>
                <a:gd name="f80" fmla="*/ f74 f74 1"/>
                <a:gd name="f81" fmla="*/ f75 f75 1"/>
                <a:gd name="f82" fmla="+- f76 f4 0"/>
                <a:gd name="f83" fmla="*/ f77 f9 1"/>
                <a:gd name="f84" fmla="*/ f78 f9 1"/>
                <a:gd name="f85" fmla="+- f79 f4 0"/>
                <a:gd name="f86" fmla="+- f80 f81 0"/>
                <a:gd name="f87" fmla="*/ f82 f9 1"/>
                <a:gd name="f88" fmla="*/ f83 1 f3"/>
                <a:gd name="f89" fmla="*/ f84 1 f3"/>
                <a:gd name="f90" fmla="*/ f85 f9 1"/>
                <a:gd name="f91" fmla="sqrt f86"/>
                <a:gd name="f92" fmla="*/ f87 1 f3"/>
                <a:gd name="f93" fmla="+- 0 0 f88"/>
                <a:gd name="f94" fmla="+- 0 0 f89"/>
                <a:gd name="f95" fmla="*/ f90 1 f3"/>
                <a:gd name="f96" fmla="*/ f24 1 f91"/>
                <a:gd name="f97" fmla="+- 0 0 f92"/>
                <a:gd name="f98" fmla="+- 0 0 f93"/>
                <a:gd name="f99" fmla="+- 0 0 f95"/>
                <a:gd name="f100" fmla="+- 0 0 f94"/>
                <a:gd name="f101" fmla="*/ f68 f96 1"/>
                <a:gd name="f102" fmla="*/ f69 f96 1"/>
                <a:gd name="f103" fmla="+- 0 0 f97"/>
                <a:gd name="f104" fmla="*/ f98 f3 1"/>
                <a:gd name="f105" fmla="*/ f100 f3 1"/>
                <a:gd name="f106" fmla="+- 0 0 f99"/>
                <a:gd name="f107" fmla="+- 10800 0 f101"/>
                <a:gd name="f108" fmla="+- 10800 0 f102"/>
                <a:gd name="f109" fmla="*/ f103 f3 1"/>
                <a:gd name="f110" fmla="*/ f104 1 f9"/>
                <a:gd name="f111" fmla="*/ f105 1 f9"/>
                <a:gd name="f112" fmla="*/ f106 f3 1"/>
                <a:gd name="f113" fmla="*/ f107 f15 1"/>
                <a:gd name="f114" fmla="*/ f108 f16 1"/>
                <a:gd name="f115" fmla="*/ f109 1 f9"/>
                <a:gd name="f116" fmla="+- f110 0 f4"/>
                <a:gd name="f117" fmla="+- f111 0 f4"/>
                <a:gd name="f118" fmla="*/ f112 1 f9"/>
                <a:gd name="f119" fmla="+- f115 0 f4"/>
                <a:gd name="f120" fmla="cos 1 f117"/>
                <a:gd name="f121" fmla="sin 1 f117"/>
                <a:gd name="f122" fmla="+- f118 0 f4"/>
                <a:gd name="f123" fmla="cos 1 f119"/>
                <a:gd name="f124" fmla="sin 1 f119"/>
                <a:gd name="f125" fmla="+- f116 0 f119"/>
                <a:gd name="f126" fmla="+- 0 0 f120"/>
                <a:gd name="f127" fmla="+- 0 0 f121"/>
                <a:gd name="f128" fmla="+- f122 0 f117"/>
                <a:gd name="f129" fmla="+- 0 0 f123"/>
                <a:gd name="f130" fmla="+- 0 0 f124"/>
                <a:gd name="f131" fmla="+- f125 0 f2"/>
                <a:gd name="f132" fmla="*/ f34 f126 1"/>
                <a:gd name="f133" fmla="*/ f34 f127 1"/>
                <a:gd name="f134" fmla="+- f128 f2 0"/>
                <a:gd name="f135" fmla="*/ f25 f129 1"/>
                <a:gd name="f136" fmla="*/ f25 f130 1"/>
                <a:gd name="f137" fmla="?: f125 f131 f125"/>
                <a:gd name="f138" fmla="*/ f132 f132 1"/>
                <a:gd name="f139" fmla="*/ f133 f133 1"/>
                <a:gd name="f140" fmla="?: f128 f128 f134"/>
                <a:gd name="f141" fmla="*/ f135 f135 1"/>
                <a:gd name="f142" fmla="*/ f136 f136 1"/>
                <a:gd name="f143" fmla="+- f138 f139 0"/>
                <a:gd name="f144" fmla="+- f141 f142 0"/>
                <a:gd name="f145" fmla="sqrt f143"/>
                <a:gd name="f146" fmla="sqrt f144"/>
                <a:gd name="f147" fmla="*/ f37 1 f145"/>
                <a:gd name="f148" fmla="*/ f28 1 f146"/>
                <a:gd name="f149" fmla="*/ f126 f147 1"/>
                <a:gd name="f150" fmla="*/ f127 f147 1"/>
                <a:gd name="f151" fmla="*/ f129 f148 1"/>
                <a:gd name="f152" fmla="*/ f130 f148 1"/>
                <a:gd name="f153" fmla="+- f36 0 f149"/>
                <a:gd name="f154" fmla="+- f36 0 f150"/>
                <a:gd name="f155" fmla="+- f27 0 f151"/>
                <a:gd name="f156" fmla="+- f27 0 f152"/>
              </a:gdLst>
              <a:ahLst>
                <a:ahPolar gdRefR="f1" minR="f8" maxR="f10" gdRefAng="f0" minAng="f8" maxAng="f11">
                  <a:pos x="f113" y="f114"/>
                </a:ahPolar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155" y="f156"/>
                  </a:moveTo>
                  <a:arcTo wR="f25" hR="f25" stAng="f119" swAng="f137"/>
                  <a:lnTo>
                    <a:pt x="f153" y="f154"/>
                  </a:lnTo>
                  <a:arcTo wR="f34" hR="f34" stAng="f117" swAng="f140"/>
                  <a:close/>
                </a:path>
              </a:pathLst>
            </a:custGeom>
            <a:solidFill>
              <a:srgbClr val="B1C0D7"/>
            </a:solidFill>
            <a:ln>
              <a:noFill/>
              <a:prstDash val="solid"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Shape 97"/>
            <p:cNvSpPr/>
            <p:nvPr/>
          </p:nvSpPr>
          <p:spPr>
            <a:xfrm>
              <a:off x="2619000" y="876599"/>
              <a:ext cx="4932720" cy="4932720"/>
            </a:xfrm>
            <a:custGeom>
              <a:avLst>
                <a:gd name="f0" fmla="val -2147483648"/>
                <a:gd name="f1" fmla="val 42867"/>
              </a:avLst>
              <a:gdLst>
                <a:gd name="f2" fmla="val 21600000"/>
                <a:gd name="f3" fmla="val 10800000"/>
                <a:gd name="f4" fmla="val 5400000"/>
                <a:gd name="f5" fmla="val 180"/>
                <a:gd name="f6" fmla="val w"/>
                <a:gd name="f7" fmla="val h"/>
                <a:gd name="f8" fmla="val 0"/>
                <a:gd name="f9" fmla="*/ 5419351 1 1725033"/>
                <a:gd name="f10" fmla="val 10800"/>
                <a:gd name="f11" fmla="val 21599999"/>
                <a:gd name="f12" fmla="min 0 21600"/>
                <a:gd name="f13" fmla="max 0 21600"/>
                <a:gd name="f14" fmla="*/ f9 1 2"/>
                <a:gd name="f15" fmla="*/ f6 1 21600"/>
                <a:gd name="f16" fmla="*/ f7 1 21600"/>
                <a:gd name="f17" fmla="*/ f9 1 180"/>
                <a:gd name="f18" fmla="pin 0 f1 10800"/>
                <a:gd name="f19" fmla="pin 0 f0 21599999"/>
                <a:gd name="f20" fmla="+- f13 0 f12"/>
                <a:gd name="f21" fmla="+- 10800 0 f18"/>
                <a:gd name="f22" fmla="+- 10800 f18 0"/>
                <a:gd name="f23" fmla="+- 0 0 f19"/>
                <a:gd name="f24" fmla="*/ f18 f18 1"/>
                <a:gd name="f25" fmla="*/ f20 1 2"/>
                <a:gd name="f26" fmla="+- f23 f4 0"/>
                <a:gd name="f27" fmla="+- f12 f25 0"/>
                <a:gd name="f28" fmla="*/ f25 f25 1"/>
                <a:gd name="f29" fmla="min f21 f22"/>
                <a:gd name="f30" fmla="max f21 f22"/>
                <a:gd name="f31" fmla="*/ f26 f5 1"/>
                <a:gd name="f32" fmla="+- f30 0 f29"/>
                <a:gd name="f33" fmla="*/ f31 1 f3"/>
                <a:gd name="f34" fmla="*/ f32 1 2"/>
                <a:gd name="f35" fmla="+- 0 0 f33"/>
                <a:gd name="f36" fmla="+- f29 f34 0"/>
                <a:gd name="f37" fmla="*/ f34 f34 1"/>
                <a:gd name="f38" fmla="val f35"/>
                <a:gd name="f39" fmla="*/ f38 f17 1"/>
                <a:gd name="f40" fmla="*/ f38 f9 1"/>
                <a:gd name="f41" fmla="+- 0 0 f39"/>
                <a:gd name="f42" fmla="*/ f40 1 f5"/>
                <a:gd name="f43" fmla="*/ f41 f3 1"/>
                <a:gd name="f44" fmla="+- 0 0 f42"/>
                <a:gd name="f45" fmla="*/ f43 1 f9"/>
                <a:gd name="f46" fmla="+- f44 f9 0"/>
                <a:gd name="f47" fmla="+- f45 0 f4"/>
                <a:gd name="f48" fmla="+- f46 f14 0"/>
                <a:gd name="f49" fmla="sin 1 f47"/>
                <a:gd name="f50" fmla="cos 1 f47"/>
                <a:gd name="f51" fmla="+- 0 0 f48"/>
                <a:gd name="f52" fmla="+- 0 0 f49"/>
                <a:gd name="f53" fmla="+- 0 0 f50"/>
                <a:gd name="f54" fmla="*/ f51 f3 1"/>
                <a:gd name="f55" fmla="*/ 10800 f52 1"/>
                <a:gd name="f56" fmla="*/ 10800 f53 1"/>
                <a:gd name="f57" fmla="*/ f54 1 f9"/>
                <a:gd name="f58" fmla="+- f55 10800 0"/>
                <a:gd name="f59" fmla="+- f56 10800 0"/>
                <a:gd name="f60" fmla="+- f57 0 f4"/>
                <a:gd name="f61" fmla="+- 21600 0 f58"/>
                <a:gd name="f62" fmla="cos 1 f60"/>
                <a:gd name="f63" fmla="sin 1 f60"/>
                <a:gd name="f64" fmla="+- f59 0 f27"/>
                <a:gd name="f65" fmla="+- f58 0 f27"/>
                <a:gd name="f66" fmla="+- f58 0 f36"/>
                <a:gd name="f67" fmla="+- f59 0 f36"/>
                <a:gd name="f68" fmla="+- 0 0 f62"/>
                <a:gd name="f69" fmla="+- 0 0 f63"/>
                <a:gd name="f70" fmla="+- f61 0 f27"/>
                <a:gd name="f71" fmla="at2 f65 f64"/>
                <a:gd name="f72" fmla="+- f61 0 f36"/>
                <a:gd name="f73" fmla="at2 f66 f67"/>
                <a:gd name="f74" fmla="*/ f18 f68 1"/>
                <a:gd name="f75" fmla="*/ f18 f69 1"/>
                <a:gd name="f76" fmla="at2 f70 f64"/>
                <a:gd name="f77" fmla="+- f71 f4 0"/>
                <a:gd name="f78" fmla="+- f73 f4 0"/>
                <a:gd name="f79" fmla="at2 f72 f67"/>
                <a:gd name="f80" fmla="*/ f74 f74 1"/>
                <a:gd name="f81" fmla="*/ f75 f75 1"/>
                <a:gd name="f82" fmla="+- f76 f4 0"/>
                <a:gd name="f83" fmla="*/ f77 f9 1"/>
                <a:gd name="f84" fmla="*/ f78 f9 1"/>
                <a:gd name="f85" fmla="+- f79 f4 0"/>
                <a:gd name="f86" fmla="+- f80 f81 0"/>
                <a:gd name="f87" fmla="*/ f82 f9 1"/>
                <a:gd name="f88" fmla="*/ f83 1 f3"/>
                <a:gd name="f89" fmla="*/ f84 1 f3"/>
                <a:gd name="f90" fmla="*/ f85 f9 1"/>
                <a:gd name="f91" fmla="sqrt f86"/>
                <a:gd name="f92" fmla="*/ f87 1 f3"/>
                <a:gd name="f93" fmla="+- 0 0 f88"/>
                <a:gd name="f94" fmla="+- 0 0 f89"/>
                <a:gd name="f95" fmla="*/ f90 1 f3"/>
                <a:gd name="f96" fmla="*/ f24 1 f91"/>
                <a:gd name="f97" fmla="+- 0 0 f92"/>
                <a:gd name="f98" fmla="+- 0 0 f93"/>
                <a:gd name="f99" fmla="+- 0 0 f95"/>
                <a:gd name="f100" fmla="+- 0 0 f94"/>
                <a:gd name="f101" fmla="*/ f68 f96 1"/>
                <a:gd name="f102" fmla="*/ f69 f96 1"/>
                <a:gd name="f103" fmla="+- 0 0 f97"/>
                <a:gd name="f104" fmla="*/ f98 f3 1"/>
                <a:gd name="f105" fmla="*/ f100 f3 1"/>
                <a:gd name="f106" fmla="+- 0 0 f99"/>
                <a:gd name="f107" fmla="+- 10800 0 f101"/>
                <a:gd name="f108" fmla="+- 10800 0 f102"/>
                <a:gd name="f109" fmla="*/ f103 f3 1"/>
                <a:gd name="f110" fmla="*/ f104 1 f9"/>
                <a:gd name="f111" fmla="*/ f105 1 f9"/>
                <a:gd name="f112" fmla="*/ f106 f3 1"/>
                <a:gd name="f113" fmla="*/ f107 f15 1"/>
                <a:gd name="f114" fmla="*/ f108 f16 1"/>
                <a:gd name="f115" fmla="*/ f109 1 f9"/>
                <a:gd name="f116" fmla="+- f110 0 f4"/>
                <a:gd name="f117" fmla="+- f111 0 f4"/>
                <a:gd name="f118" fmla="*/ f112 1 f9"/>
                <a:gd name="f119" fmla="+- f115 0 f4"/>
                <a:gd name="f120" fmla="cos 1 f117"/>
                <a:gd name="f121" fmla="sin 1 f117"/>
                <a:gd name="f122" fmla="+- f118 0 f4"/>
                <a:gd name="f123" fmla="cos 1 f119"/>
                <a:gd name="f124" fmla="sin 1 f119"/>
                <a:gd name="f125" fmla="+- f116 0 f119"/>
                <a:gd name="f126" fmla="+- 0 0 f120"/>
                <a:gd name="f127" fmla="+- 0 0 f121"/>
                <a:gd name="f128" fmla="+- f122 0 f117"/>
                <a:gd name="f129" fmla="+- 0 0 f123"/>
                <a:gd name="f130" fmla="+- 0 0 f124"/>
                <a:gd name="f131" fmla="+- f125 0 f2"/>
                <a:gd name="f132" fmla="*/ f34 f126 1"/>
                <a:gd name="f133" fmla="*/ f34 f127 1"/>
                <a:gd name="f134" fmla="+- f128 f2 0"/>
                <a:gd name="f135" fmla="*/ f25 f129 1"/>
                <a:gd name="f136" fmla="*/ f25 f130 1"/>
                <a:gd name="f137" fmla="?: f125 f131 f125"/>
                <a:gd name="f138" fmla="*/ f132 f132 1"/>
                <a:gd name="f139" fmla="*/ f133 f133 1"/>
                <a:gd name="f140" fmla="?: f128 f128 f134"/>
                <a:gd name="f141" fmla="*/ f135 f135 1"/>
                <a:gd name="f142" fmla="*/ f136 f136 1"/>
                <a:gd name="f143" fmla="+- f138 f139 0"/>
                <a:gd name="f144" fmla="+- f141 f142 0"/>
                <a:gd name="f145" fmla="sqrt f143"/>
                <a:gd name="f146" fmla="sqrt f144"/>
                <a:gd name="f147" fmla="*/ f37 1 f145"/>
                <a:gd name="f148" fmla="*/ f28 1 f146"/>
                <a:gd name="f149" fmla="*/ f126 f147 1"/>
                <a:gd name="f150" fmla="*/ f127 f147 1"/>
                <a:gd name="f151" fmla="*/ f129 f148 1"/>
                <a:gd name="f152" fmla="*/ f130 f148 1"/>
                <a:gd name="f153" fmla="+- f36 0 f149"/>
                <a:gd name="f154" fmla="+- f36 0 f150"/>
                <a:gd name="f155" fmla="+- f27 0 f151"/>
                <a:gd name="f156" fmla="+- f27 0 f152"/>
              </a:gdLst>
              <a:ahLst>
                <a:ahPolar gdRefR="f1" minR="f8" maxR="f10" gdRefAng="f0" minAng="f8" maxAng="f11">
                  <a:pos x="f113" y="f114"/>
                </a:ahPolar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155" y="f156"/>
                  </a:moveTo>
                  <a:arcTo wR="f25" hR="f25" stAng="f119" swAng="f137"/>
                  <a:lnTo>
                    <a:pt x="f153" y="f154"/>
                  </a:lnTo>
                  <a:arcTo wR="f34" hR="f34" stAng="f117" swAng="f140"/>
                  <a:close/>
                </a:path>
              </a:pathLst>
            </a:custGeom>
            <a:solidFill>
              <a:srgbClr val="B1C0D7"/>
            </a:solidFill>
            <a:ln>
              <a:noFill/>
              <a:prstDash val="solid"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Shape 98"/>
            <p:cNvSpPr/>
            <p:nvPr/>
          </p:nvSpPr>
          <p:spPr>
            <a:xfrm>
              <a:off x="3204000" y="2136960"/>
              <a:ext cx="3167279" cy="2850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Shape 99"/>
            <p:cNvSpPr/>
            <p:nvPr/>
          </p:nvSpPr>
          <p:spPr>
            <a:xfrm>
              <a:off x="3204000" y="2136960"/>
              <a:ext cx="3166919" cy="2850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17640" tIns="17640" rIns="17640" bIns="176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None/>
                <a:tabLst/>
              </a:pPr>
              <a:r>
                <a:rPr lang="en-IN" sz="14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Deaf  and dumb people face certain problems which are often taken for granted by others. To name a few, these problems include their inability to hear sounds like:</a:t>
              </a:r>
            </a:p>
          </p:txBody>
        </p:sp>
        <p:sp>
          <p:nvSpPr>
            <p:cNvPr id="9" name="Shape 100"/>
            <p:cNvSpPr/>
            <p:nvPr/>
          </p:nvSpPr>
          <p:spPr>
            <a:xfrm>
              <a:off x="3747240" y="188640"/>
              <a:ext cx="1688399" cy="1591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Shape 101"/>
            <p:cNvSpPr/>
            <p:nvPr/>
          </p:nvSpPr>
          <p:spPr>
            <a:xfrm>
              <a:off x="3747240" y="188640"/>
              <a:ext cx="1688399" cy="1591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15120" tIns="15120" rIns="15120" bIns="151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spc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  <a:p>
              <a:pPr marL="0" marR="0" lvl="0" indent="0" algn="ctr" rtl="0" hangingPunct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 PRESSURE COOKER</a:t>
              </a:r>
            </a:p>
            <a:p>
              <a:pPr marL="0" marR="0" lvl="0" indent="0" algn="ctr" rtl="0" hangingPunct="0">
                <a:lnSpc>
                  <a:spcPct val="90000"/>
                </a:lnSpc>
                <a:spcBef>
                  <a:spcPts val="420"/>
                </a:spcBef>
                <a:spcAft>
                  <a:spcPts val="42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 </a:t>
              </a:r>
            </a:p>
          </p:txBody>
        </p:sp>
        <p:sp>
          <p:nvSpPr>
            <p:cNvPr id="11" name="Shape 102"/>
            <p:cNvSpPr/>
            <p:nvPr/>
          </p:nvSpPr>
          <p:spPr>
            <a:xfrm>
              <a:off x="6770520" y="2621160"/>
              <a:ext cx="1448280" cy="15037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Shape 103"/>
            <p:cNvSpPr/>
            <p:nvPr/>
          </p:nvSpPr>
          <p:spPr>
            <a:xfrm>
              <a:off x="6770520" y="2621160"/>
              <a:ext cx="1448280" cy="1503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15120" tIns="15120" rIns="15120" bIns="151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  </a:t>
              </a:r>
            </a:p>
            <a:p>
              <a:pPr marL="0" marR="0" lvl="0" indent="0" algn="ctr" rtl="0" hangingPunct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 FIRE ALARM AND DOORBELL</a:t>
              </a:r>
            </a:p>
            <a:p>
              <a:pPr marL="0" marR="0" lvl="0" indent="0" algn="ctr" rtl="0" hangingPunct="0">
                <a:lnSpc>
                  <a:spcPct val="90000"/>
                </a:lnSpc>
                <a:spcBef>
                  <a:spcPts val="420"/>
                </a:spcBef>
                <a:spcAft>
                  <a:spcPts val="420"/>
                </a:spcAft>
                <a:buNone/>
                <a:tabLst/>
              </a:pPr>
              <a:endParaRPr lang="en-IN" sz="1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Calibri" pitchFamily="2"/>
                <a:cs typeface="Calibri" pitchFamily="2"/>
              </a:endParaRPr>
            </a:p>
          </p:txBody>
        </p:sp>
        <p:sp>
          <p:nvSpPr>
            <p:cNvPr id="13" name="Shape 104"/>
            <p:cNvSpPr/>
            <p:nvPr/>
          </p:nvSpPr>
          <p:spPr>
            <a:xfrm>
              <a:off x="3780000" y="5140440"/>
              <a:ext cx="1574280" cy="1456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Shape 105"/>
            <p:cNvSpPr/>
            <p:nvPr/>
          </p:nvSpPr>
          <p:spPr>
            <a:xfrm>
              <a:off x="3780000" y="5140440"/>
              <a:ext cx="1574280" cy="1456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15120" tIns="15120" rIns="15120" bIns="151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MICROWAVE</a:t>
              </a:r>
            </a:p>
          </p:txBody>
        </p:sp>
        <p:sp>
          <p:nvSpPr>
            <p:cNvPr id="15" name="Shape 106"/>
            <p:cNvSpPr/>
            <p:nvPr/>
          </p:nvSpPr>
          <p:spPr>
            <a:xfrm>
              <a:off x="852480" y="2631960"/>
              <a:ext cx="1591920" cy="16329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91440" rIns="91440" bIns="9144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Shape 107"/>
            <p:cNvSpPr/>
            <p:nvPr/>
          </p:nvSpPr>
          <p:spPr>
            <a:xfrm>
              <a:off x="852480" y="2631960"/>
              <a:ext cx="1591920" cy="163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15120" tIns="15120" rIns="15120" bIns="1512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None/>
                <a:tabLst/>
              </a:pPr>
              <a:r>
                <a:rPr lang="en-IN" sz="1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Calibri" pitchFamily="2"/>
                  <a:cs typeface="Calibri" pitchFamily="2"/>
                </a:rPr>
                <a:t>CRY OF A BABY 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2411640" y="476640"/>
            <a:ext cx="4571640" cy="1076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Calibri" pitchFamily="2"/>
                <a:cs typeface="Calibri" pitchFamily="2"/>
              </a:rPr>
              <a:t>OBJECTIVE OF THE PROJECT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/>
            </a:r>
            <a:br>
              <a:rPr lang="en-IN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</a:br>
            <a:endParaRPr lang="en-IN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467640" y="1595160"/>
            <a:ext cx="7416360" cy="31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In order to provide a viable solution for the aforementioned problems, our main aim is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  <a:tabLst/>
            </a:pPr>
            <a:r>
              <a:rPr lang="en-IN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Alert the deaf and dumb people of the common day-to-day sounds using vibrating band and led.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  <a:tabLst/>
            </a:pPr>
            <a:r>
              <a:rPr lang="en-IN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Send a(bluetooth) message on their phone to inform about the type of sound.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/>
          <p:cNvSpPr/>
          <p:nvPr/>
        </p:nvSpPr>
        <p:spPr>
          <a:xfrm>
            <a:off x="2339640" y="548640"/>
            <a:ext cx="5256360" cy="1384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Calibri" pitchFamily="2"/>
                <a:cs typeface="Calibri" pitchFamily="2"/>
              </a:rPr>
              <a:t>DESCRIPTION OF THE PROJECT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/>
            </a:r>
            <a:b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</a:br>
            <a:endParaRPr lang="en-IN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Calibri" pitchFamily="2"/>
              <a:cs typeface="Calibri" pitchFamily="2"/>
            </a:endParaRPr>
          </a:p>
        </p:txBody>
      </p:sp>
      <p:sp>
        <p:nvSpPr>
          <p:cNvPr id="3" name="Shape 121"/>
          <p:cNvSpPr/>
          <p:nvPr/>
        </p:nvSpPr>
        <p:spPr>
          <a:xfrm>
            <a:off x="1067400" y="1551240"/>
            <a:ext cx="7488360" cy="193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2"/>
              <a:buChar char="•"/>
              <a:tabLst/>
            </a:pP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In order to demonstrate, we have taken the case of the cry of a baby.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2"/>
              <a:buChar char="•"/>
              <a:tabLst/>
            </a:pP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The sound and movement of the baby is detected by the sound and motion sensor.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2"/>
              <a:buChar char="•"/>
              <a:tabLst/>
            </a:pP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When both the inputs are high , the vibrating band gets activated.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2"/>
              <a:buChar char="•"/>
              <a:tabLst/>
            </a:pP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Using </a:t>
            </a:r>
            <a:r>
              <a:rPr lang="en-IN" sz="2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bluetooth</a:t>
            </a:r>
            <a:r>
              <a:rPr lang="en-IN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rPr>
              <a:t>, a message is sent on the person’s phone in order to inform about the activity ( baby’s cry in this case).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000" y="576000"/>
            <a:ext cx="576000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1" i="0" u="sng" strike="noStrike" kern="120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TECHNOLOGY FOCUSSED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1999" y="1368000"/>
            <a:ext cx="2236680" cy="468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sng" strike="noStrike" kern="120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BLUETOOTH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3414309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itchFamily="2" charset="2"/>
              <a:buChar char="§"/>
              <a:tabLst/>
              <a:defRPr b="1"/>
            </a:pPr>
            <a:r>
              <a:rPr lang="en-IN" sz="2800" i="0" u="sng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WHY BLUETOOTH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780928"/>
            <a:ext cx="8460431" cy="29532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1.   E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xcels 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at short-range cable-replacement-type 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  applications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. </a:t>
            </a:r>
            <a:endParaRPr lang="en-IN" sz="2800" b="0" i="0" u="none" strike="noStrike" kern="1200" dirty="0" smtClean="0">
              <a:ln>
                <a:noFill/>
              </a:ln>
              <a:latin typeface="+mj-lt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 2.  </a:t>
            </a:r>
            <a:r>
              <a:rPr lang="en-IN" sz="2800" dirty="0">
                <a:latin typeface="+mj-lt"/>
                <a:ea typeface="Microsoft YaHei" pitchFamily="2"/>
                <a:cs typeface="Mangal" pitchFamily="2"/>
              </a:rPr>
              <a:t>M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ore 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convenient connection process than its competitors 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 (</a:t>
            </a:r>
            <a:r>
              <a:rPr lang="en-IN" sz="2800" b="0" i="0" u="none" strike="noStrike" kern="1200" dirty="0" err="1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ZigBee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 specifically).</a:t>
            </a:r>
          </a:p>
          <a:p>
            <a:pPr marL="342900" marR="0" lvl="0" indent="-342900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3.  S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ecure 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and 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simple wireless </a:t>
            </a:r>
            <a:r>
              <a:rPr lang="en-IN" sz="2800" b="0" i="0" u="none" strike="noStrike" kern="1200" dirty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connections between huge numbers and types of </a:t>
            </a:r>
            <a:r>
              <a:rPr lang="en-IN" sz="2800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devices</a:t>
            </a:r>
            <a:r>
              <a:rPr lang="en-IN" b="0" i="0" u="none" strike="noStrike" kern="1200" dirty="0" smtClean="0">
                <a:ln>
                  <a:noFill/>
                </a:ln>
                <a:latin typeface="+mj-lt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200" b="0" i="0" u="none" strike="noStrike" kern="1200" dirty="0">
              <a:ln>
                <a:noFill/>
              </a:ln>
              <a:latin typeface="Times New Roman" pitchFamily="18" charset="0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5436" y="476672"/>
            <a:ext cx="3076461" cy="10051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sng" strike="noStrike" kern="1200" dirty="0" smtClean="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HOW IT </a:t>
            </a:r>
            <a:r>
              <a:rPr lang="en-IN" sz="2600" b="1" i="0" u="sng" strike="noStrike" kern="1200" dirty="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WORKS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1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99288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The Bluetooth protocol operates at 2.4GHz. </a:t>
            </a:r>
          </a:p>
          <a:p>
            <a:pPr lvl="0" hangingPunct="0"/>
            <a:r>
              <a:rPr lang="en-IN" sz="2800" b="1" u="sng" dirty="0" smtClean="0">
                <a:latin typeface="+mj-lt"/>
                <a:ea typeface="Microsoft YaHei" pitchFamily="2"/>
                <a:cs typeface="Mangal" pitchFamily="2"/>
              </a:rPr>
              <a:t>Masters, Slaves, and </a:t>
            </a:r>
            <a:r>
              <a:rPr lang="en-IN" sz="2800" b="1" u="sng" dirty="0" err="1" smtClean="0">
                <a:latin typeface="+mj-lt"/>
                <a:ea typeface="Microsoft YaHei" pitchFamily="2"/>
                <a:cs typeface="Mangal" pitchFamily="2"/>
              </a:rPr>
              <a:t>Piconets</a:t>
            </a:r>
            <a:endParaRPr lang="en-IN" sz="2800" b="1" u="sng" dirty="0" smtClean="0">
              <a:latin typeface="+mj-lt"/>
              <a:ea typeface="Microsoft YaHei" pitchFamily="2"/>
              <a:cs typeface="Mangal" pitchFamily="2"/>
            </a:endParaRP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Uses a master/slave model to control when and where devices can send data.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Here, a single master device can be connected to up to seven different slave devices.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Any slave device in the </a:t>
            </a:r>
            <a:r>
              <a:rPr lang="en-IN" sz="2800" dirty="0" err="1" smtClean="0">
                <a:latin typeface="+mj-lt"/>
                <a:ea typeface="Microsoft YaHei" pitchFamily="2"/>
                <a:cs typeface="Mangal" pitchFamily="2"/>
              </a:rPr>
              <a:t>piconet</a:t>
            </a: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 can only be connected to a single master.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Master can send data to any of its slaves and request data from them as well. 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Slaves are only allowed to transmit to and receive from their master and not to each other.</a:t>
            </a:r>
          </a:p>
          <a:p>
            <a:pPr lvl="0" hangingPunct="0"/>
            <a:endParaRPr lang="en-IN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endParaRPr lang="en-IN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99" y="720000"/>
            <a:ext cx="828000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sng" strike="noStrike" kern="1200">
                <a:ln>
                  <a:noFill/>
                </a:ln>
                <a:uFillTx/>
                <a:latin typeface="Arial" pitchFamily="18"/>
                <a:ea typeface="Microsoft YaHei" pitchFamily="2"/>
                <a:cs typeface="Mangal" pitchFamily="2"/>
              </a:rPr>
              <a:t>ADVANTAGES OF USING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655998"/>
            <a:ext cx="7812440" cy="3597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/>
            <a:r>
              <a:rPr lang="en-IN" dirty="0" smtClean="0"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Opens up a whole new range of possibilities by communicating with mobile phones and PCs </a:t>
            </a:r>
          </a:p>
          <a:p>
            <a:pPr lvl="0" hangingPunct="0"/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Ultra-low peak, average and idle mode power consumption;</a:t>
            </a:r>
          </a:p>
          <a:p>
            <a:pPr lvl="0" hangingPunct="0"/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Ultra-low cost plus small size for accessories and human interface devices (HIDs);</a:t>
            </a:r>
          </a:p>
          <a:p>
            <a:pPr lvl="0" hangingPunct="0"/>
            <a:r>
              <a:rPr lang="en-IN" sz="2800" dirty="0" smtClean="0">
                <a:latin typeface="+mj-lt"/>
                <a:ea typeface="Microsoft YaHei" pitchFamily="2"/>
                <a:cs typeface="Mangal" pitchFamily="2"/>
              </a:rPr>
              <a:t>Minimal (if any) cost and size addition to handsets and PCs;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908720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ea typeface="Microsoft YaHei" pitchFamily="2"/>
                <a:cs typeface="Mangal" pitchFamily="2"/>
              </a:rPr>
              <a:t>Global, intuitive and secure multi-vendor interoperability.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ea typeface="Microsoft YaHei" pitchFamily="2"/>
                <a:cs typeface="Mangal" pitchFamily="2"/>
              </a:rPr>
              <a:t>It is based upon Adaptive Frequency Hopping (AFH) that minimises the impact of potential interference, and Forward Error Correction (FEC) that enables a receiver to not only detect, but also correct errors in a transmission. 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IN" sz="2800" dirty="0" smtClean="0">
                <a:ea typeface="Microsoft YaHei" pitchFamily="2"/>
                <a:cs typeface="Mangal" pitchFamily="2"/>
              </a:rPr>
              <a:t> Can be used as a highly reliable and robust wireless technology.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840</Words>
  <Application>Microsoft Office PowerPoint</Application>
  <PresentationFormat>On-screen Show (4:3)</PresentationFormat>
  <Paragraphs>91</Paragraphs>
  <Slides>22</Slides>
  <Notes>19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sudhir</dc:creator>
  <cp:lastModifiedBy>sudhir</cp:lastModifiedBy>
  <cp:revision>22</cp:revision>
  <dcterms:modified xsi:type="dcterms:W3CDTF">2015-11-30T06:21:50Z</dcterms:modified>
</cp:coreProperties>
</file>