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sldIdLst>
    <p:sldId id="256" r:id="rId2"/>
    <p:sldId id="257" r:id="rId3"/>
    <p:sldId id="265" r:id="rId4"/>
    <p:sldId id="259" r:id="rId5"/>
    <p:sldId id="260" r:id="rId6"/>
    <p:sldId id="271" r:id="rId7"/>
    <p:sldId id="272" r:id="rId8"/>
    <p:sldId id="273" r:id="rId9"/>
    <p:sldId id="268" r:id="rId10"/>
    <p:sldId id="261" r:id="rId11"/>
    <p:sldId id="264" r:id="rId12"/>
    <p:sldId id="266" r:id="rId13"/>
    <p:sldId id="262" r:id="rId14"/>
    <p:sldId id="263" r:id="rId15"/>
    <p:sldId id="275" r:id="rId16"/>
    <p:sldId id="276" r:id="rId17"/>
    <p:sldId id="277"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A22F0-5BFD-43CF-BECF-DF46C8AA2D7F}" type="datetimeFigureOut">
              <a:rPr lang="en-US"/>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3F7E1-3BDE-4602-9861-15A451B9D823}" type="slidenum">
              <a:rPr lang="en-US"/>
              <a:t>‹#›</a:t>
            </a:fld>
            <a:endParaRPr lang="en-US"/>
          </a:p>
        </p:txBody>
      </p:sp>
    </p:spTree>
    <p:extLst>
      <p:ext uri="{BB962C8B-B14F-4D97-AF65-F5344CB8AC3E}">
        <p14:creationId xmlns:p14="http://schemas.microsoft.com/office/powerpoint/2010/main" val="245426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a:t>
            </a:fld>
            <a:endParaRPr lang="en-US"/>
          </a:p>
        </p:txBody>
      </p:sp>
    </p:spTree>
    <p:extLst>
      <p:ext uri="{BB962C8B-B14F-4D97-AF65-F5344CB8AC3E}">
        <p14:creationId xmlns:p14="http://schemas.microsoft.com/office/powerpoint/2010/main" val="344616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10</a:t>
            </a:fld>
            <a:endParaRPr lang="en-US"/>
          </a:p>
        </p:txBody>
      </p:sp>
    </p:spTree>
    <p:extLst>
      <p:ext uri="{BB962C8B-B14F-4D97-AF65-F5344CB8AC3E}">
        <p14:creationId xmlns:p14="http://schemas.microsoft.com/office/powerpoint/2010/main" val="390835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11</a:t>
            </a:fld>
            <a:endParaRPr lang="en-US"/>
          </a:p>
        </p:txBody>
      </p:sp>
    </p:spTree>
    <p:extLst>
      <p:ext uri="{BB962C8B-B14F-4D97-AF65-F5344CB8AC3E}">
        <p14:creationId xmlns:p14="http://schemas.microsoft.com/office/powerpoint/2010/main" val="3219726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12</a:t>
            </a:fld>
            <a:endParaRPr lang="en-US"/>
          </a:p>
        </p:txBody>
      </p:sp>
    </p:spTree>
    <p:extLst>
      <p:ext uri="{BB962C8B-B14F-4D97-AF65-F5344CB8AC3E}">
        <p14:creationId xmlns:p14="http://schemas.microsoft.com/office/powerpoint/2010/main" val="2574783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13</a:t>
            </a:fld>
            <a:endParaRPr lang="en-US"/>
          </a:p>
        </p:txBody>
      </p:sp>
    </p:spTree>
    <p:extLst>
      <p:ext uri="{BB962C8B-B14F-4D97-AF65-F5344CB8AC3E}">
        <p14:creationId xmlns:p14="http://schemas.microsoft.com/office/powerpoint/2010/main" val="1051413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14</a:t>
            </a:fld>
            <a:endParaRPr lang="en-US"/>
          </a:p>
        </p:txBody>
      </p:sp>
    </p:spTree>
    <p:extLst>
      <p:ext uri="{BB962C8B-B14F-4D97-AF65-F5344CB8AC3E}">
        <p14:creationId xmlns:p14="http://schemas.microsoft.com/office/powerpoint/2010/main" val="233833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15</a:t>
            </a:fld>
            <a:endParaRPr lang="en-US"/>
          </a:p>
        </p:txBody>
      </p:sp>
    </p:spTree>
    <p:extLst>
      <p:ext uri="{BB962C8B-B14F-4D97-AF65-F5344CB8AC3E}">
        <p14:creationId xmlns:p14="http://schemas.microsoft.com/office/powerpoint/2010/main" val="485889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16</a:t>
            </a:fld>
            <a:endParaRPr lang="en-US"/>
          </a:p>
        </p:txBody>
      </p:sp>
    </p:spTree>
    <p:extLst>
      <p:ext uri="{BB962C8B-B14F-4D97-AF65-F5344CB8AC3E}">
        <p14:creationId xmlns:p14="http://schemas.microsoft.com/office/powerpoint/2010/main" val="491485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17</a:t>
            </a:fld>
            <a:endParaRPr lang="en-US"/>
          </a:p>
        </p:txBody>
      </p:sp>
    </p:spTree>
    <p:extLst>
      <p:ext uri="{BB962C8B-B14F-4D97-AF65-F5344CB8AC3E}">
        <p14:creationId xmlns:p14="http://schemas.microsoft.com/office/powerpoint/2010/main" val="2337643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18</a:t>
            </a:fld>
            <a:endParaRPr lang="en-US"/>
          </a:p>
        </p:txBody>
      </p:sp>
    </p:spTree>
    <p:extLst>
      <p:ext uri="{BB962C8B-B14F-4D97-AF65-F5344CB8AC3E}">
        <p14:creationId xmlns:p14="http://schemas.microsoft.com/office/powerpoint/2010/main" val="14024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2</a:t>
            </a:fld>
            <a:endParaRPr lang="en-US"/>
          </a:p>
        </p:txBody>
      </p:sp>
    </p:spTree>
    <p:extLst>
      <p:ext uri="{BB962C8B-B14F-4D97-AF65-F5344CB8AC3E}">
        <p14:creationId xmlns:p14="http://schemas.microsoft.com/office/powerpoint/2010/main" val="322795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3</a:t>
            </a:fld>
            <a:endParaRPr lang="en-US"/>
          </a:p>
        </p:txBody>
      </p:sp>
    </p:spTree>
    <p:extLst>
      <p:ext uri="{BB962C8B-B14F-4D97-AF65-F5344CB8AC3E}">
        <p14:creationId xmlns:p14="http://schemas.microsoft.com/office/powerpoint/2010/main" val="13901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4</a:t>
            </a:fld>
            <a:endParaRPr lang="en-US"/>
          </a:p>
        </p:txBody>
      </p:sp>
    </p:spTree>
    <p:extLst>
      <p:ext uri="{BB962C8B-B14F-4D97-AF65-F5344CB8AC3E}">
        <p14:creationId xmlns:p14="http://schemas.microsoft.com/office/powerpoint/2010/main" val="73793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5</a:t>
            </a:fld>
            <a:endParaRPr lang="en-US"/>
          </a:p>
        </p:txBody>
      </p:sp>
    </p:spTree>
    <p:extLst>
      <p:ext uri="{BB962C8B-B14F-4D97-AF65-F5344CB8AC3E}">
        <p14:creationId xmlns:p14="http://schemas.microsoft.com/office/powerpoint/2010/main" val="386786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6</a:t>
            </a:fld>
            <a:endParaRPr lang="en-US"/>
          </a:p>
        </p:txBody>
      </p:sp>
    </p:spTree>
    <p:extLst>
      <p:ext uri="{BB962C8B-B14F-4D97-AF65-F5344CB8AC3E}">
        <p14:creationId xmlns:p14="http://schemas.microsoft.com/office/powerpoint/2010/main" val="373708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7</a:t>
            </a:fld>
            <a:endParaRPr lang="en-US"/>
          </a:p>
        </p:txBody>
      </p:sp>
    </p:spTree>
    <p:extLst>
      <p:ext uri="{BB962C8B-B14F-4D97-AF65-F5344CB8AC3E}">
        <p14:creationId xmlns:p14="http://schemas.microsoft.com/office/powerpoint/2010/main" val="213433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8</a:t>
            </a:fld>
            <a:endParaRPr lang="en-US"/>
          </a:p>
        </p:txBody>
      </p:sp>
    </p:spTree>
    <p:extLst>
      <p:ext uri="{BB962C8B-B14F-4D97-AF65-F5344CB8AC3E}">
        <p14:creationId xmlns:p14="http://schemas.microsoft.com/office/powerpoint/2010/main" val="370713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3F7E1-3BDE-4602-9861-15A451B9D823}" type="slidenum">
              <a:rPr lang="en-US"/>
              <a:t>9</a:t>
            </a:fld>
            <a:endParaRPr lang="en-US"/>
          </a:p>
        </p:txBody>
      </p:sp>
    </p:spTree>
    <p:extLst>
      <p:ext uri="{BB962C8B-B14F-4D97-AF65-F5344CB8AC3E}">
        <p14:creationId xmlns:p14="http://schemas.microsoft.com/office/powerpoint/2010/main" val="91871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0822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19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05268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3623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48496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445238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dirty="0"/>
              <a:t>11/30/2015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3314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123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375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878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215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23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801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679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273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622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942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11/30/2015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996037935"/>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Wi-Fi#Hardware" TargetMode="External"/><Relationship Id="rId5" Type="http://schemas.openxmlformats.org/officeDocument/2006/relationships/hyperlink" Target="http://www.microchip.com/pagehandler/en-us/technology/wifi/home.html" TargetMode="External"/><Relationship Id="rId4" Type="http://schemas.openxmlformats.org/officeDocument/2006/relationships/hyperlink" Target="http://whatis.techtarget.com/definition/Internet-of-Thing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9767" y="2248480"/>
            <a:ext cx="8825658" cy="3329581"/>
          </a:xfrm>
        </p:spPr>
        <p:txBody>
          <a:bodyPr/>
          <a:lstStyle/>
          <a:p>
            <a:r>
              <a:rPr lang="en-US" sz="6600" dirty="0"/>
              <a:t> Personalized Home Automation System using Mobile Phones</a:t>
            </a:r>
            <a:endParaRPr lang="en-US" sz="6600" dirty="0"/>
          </a:p>
        </p:txBody>
      </p:sp>
      <p:sp>
        <p:nvSpPr>
          <p:cNvPr id="3" name="Subtitle 2"/>
          <p:cNvSpPr>
            <a:spLocks noGrp="1"/>
          </p:cNvSpPr>
          <p:nvPr>
            <p:ph type="subTitle" idx="1"/>
          </p:nvPr>
        </p:nvSpPr>
        <p:spPr>
          <a:xfrm>
            <a:off x="1224580" y="599918"/>
            <a:ext cx="8825658" cy="861420"/>
          </a:xfrm>
        </p:spPr>
        <p:txBody>
          <a:bodyPr/>
          <a:lstStyle/>
          <a:p>
            <a:r>
              <a:rPr lang="en-US" sz="3200" b="1" u="sng">
                <a:solidFill>
                  <a:srgbClr val="FFFFFF"/>
                </a:solidFill>
              </a:rPr>
              <a:t>Project Name</a:t>
            </a:r>
            <a:r>
              <a:rPr lang="en-US"/>
              <a:t> </a:t>
            </a:r>
            <a:endParaRPr lang="en-US" dirty="0"/>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6366" y="388570"/>
            <a:ext cx="10184473" cy="1331388"/>
          </a:xfrm>
        </p:spPr>
        <p:txBody>
          <a:bodyPr/>
          <a:lstStyle/>
          <a:p>
            <a:r>
              <a:rPr lang="en-US" sz="3600" b="1" dirty="0">
                <a:solidFill>
                  <a:srgbClr val="E6C133"/>
                </a:solidFill>
              </a:rPr>
              <a:t>Data Flow Diagram</a:t>
            </a:r>
          </a:p>
        </p:txBody>
      </p:sp>
      <p:pic>
        <p:nvPicPr>
          <p:cNvPr id="2" name="Picture 1"/>
          <p:cNvPicPr>
            <a:picLocks noChangeAspect="1"/>
          </p:cNvPicPr>
          <p:nvPr/>
        </p:nvPicPr>
        <p:blipFill>
          <a:blip r:embed="rId3"/>
          <a:stretch>
            <a:fillRect/>
          </a:stretch>
        </p:blipFill>
        <p:spPr>
          <a:xfrm>
            <a:off x="1731067" y="1433777"/>
            <a:ext cx="8114581" cy="5215058"/>
          </a:xfrm>
          <a:prstGeom prst="rect">
            <a:avLst/>
          </a:prstGeom>
        </p:spPr>
      </p:pic>
      <p:sp>
        <p:nvSpPr>
          <p:cNvPr id="3" name="Oval 2"/>
          <p:cNvSpPr/>
          <p:nvPr/>
        </p:nvSpPr>
        <p:spPr>
          <a:xfrm rot="-60000">
            <a:off x="7621201" y="2500441"/>
            <a:ext cx="2138363" cy="100707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IC 8870</a:t>
            </a:r>
          </a:p>
        </p:txBody>
      </p:sp>
      <p:sp>
        <p:nvSpPr>
          <p:cNvPr id="4" name="Oval 3"/>
          <p:cNvSpPr/>
          <p:nvPr/>
        </p:nvSpPr>
        <p:spPr>
          <a:xfrm>
            <a:off x="5076225" y="3772887"/>
            <a:ext cx="1804086"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BCD o/p </a:t>
            </a:r>
          </a:p>
        </p:txBody>
      </p:sp>
    </p:spTree>
    <p:extLst>
      <p:ext uri="{BB962C8B-B14F-4D97-AF65-F5344CB8AC3E}">
        <p14:creationId xmlns:p14="http://schemas.microsoft.com/office/powerpoint/2010/main" val="264057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Connectivity</a:t>
            </a:r>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a:t>The Smartboard which is an intelligent Switchboard will communicate with our mobiles and tablets and this Smartboard has the ability to control and manage the electrical appliances through an interface.</a:t>
            </a:r>
            <a:endParaRPr lang="en-US" b="1" dirty="0"/>
          </a:p>
        </p:txBody>
      </p:sp>
    </p:spTree>
    <p:extLst>
      <p:ext uri="{BB962C8B-B14F-4D97-AF65-F5344CB8AC3E}">
        <p14:creationId xmlns:p14="http://schemas.microsoft.com/office/powerpoint/2010/main" val="29333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Elbow Connector 8"/>
          <p:cNvCxnSpPr/>
          <p:nvPr/>
        </p:nvCxnSpPr>
        <p:spPr>
          <a:xfrm>
            <a:off x="7472712" y="4644020"/>
            <a:ext cx="2669917" cy="1619888"/>
          </a:xfrm>
          <a:prstGeom prst="bentConnector3">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flipV="1">
            <a:off x="7472712" y="2736468"/>
            <a:ext cx="2653510" cy="1907552"/>
          </a:xfrm>
          <a:prstGeom prst="bentConnector3">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795429" y="4644020"/>
            <a:ext cx="1340974" cy="4374"/>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293296" y="1996034"/>
            <a:ext cx="2210527" cy="1849580"/>
          </a:xfrm>
          <a:prstGeom prst="straightConnector1">
            <a:avLst/>
          </a:prstGeom>
          <a:ln>
            <a:solidFill>
              <a:schemeClr val="bg1"/>
            </a:solidFill>
            <a:headEnd type="arrow"/>
            <a:tailEnd type="arrow"/>
          </a:ln>
        </p:spPr>
        <p:style>
          <a:lnRef idx="3">
            <a:schemeClr val="dk1"/>
          </a:lnRef>
          <a:fillRef idx="0">
            <a:schemeClr val="dk1"/>
          </a:fillRef>
          <a:effectRef idx="2">
            <a:schemeClr val="dk1"/>
          </a:effectRef>
          <a:fontRef idx="minor">
            <a:schemeClr val="tx1"/>
          </a:fontRef>
        </p:style>
      </p:cxnSp>
      <p:pic>
        <p:nvPicPr>
          <p:cNvPr id="20" name="Picture 19" descr="... go on checking what features of the smartphone can catch your eyes"/>
          <p:cNvPicPr>
            <a:picLocks noChangeAspect="1"/>
          </p:cNvPicPr>
          <p:nvPr/>
        </p:nvPicPr>
        <p:blipFill>
          <a:blip r:embed="rId3"/>
          <a:stretch>
            <a:fillRect/>
          </a:stretch>
        </p:blipFill>
        <p:spPr>
          <a:xfrm>
            <a:off x="2263059" y="468795"/>
            <a:ext cx="1991117" cy="18255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2" name="Picture 21" descr="en] Arduino + Unity + MPU 6050 : using gyroscope to control Unity"/>
          <p:cNvPicPr>
            <a:picLocks noChangeAspect="1"/>
          </p:cNvPicPr>
          <p:nvPr/>
        </p:nvPicPr>
        <p:blipFill>
          <a:blip r:embed="rId4"/>
          <a:stretch>
            <a:fillRect/>
          </a:stretch>
        </p:blipFill>
        <p:spPr>
          <a:xfrm>
            <a:off x="4089062" y="3862388"/>
            <a:ext cx="3380126" cy="2173879"/>
          </a:xfrm>
          <a:prstGeom prst="rect">
            <a:avLst/>
          </a:prstGeom>
        </p:spPr>
      </p:pic>
      <p:pic>
        <p:nvPicPr>
          <p:cNvPr id="23" name="Picture 22" descr="23&quot; Class Internet LED Tv"/>
          <p:cNvPicPr>
            <a:picLocks noChangeAspect="1"/>
          </p:cNvPicPr>
          <p:nvPr/>
        </p:nvPicPr>
        <p:blipFill>
          <a:blip r:embed="rId5"/>
          <a:stretch>
            <a:fillRect/>
          </a:stretch>
        </p:blipFill>
        <p:spPr>
          <a:xfrm>
            <a:off x="10146901" y="1619587"/>
            <a:ext cx="1561918" cy="15619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4" name="Picture 23" descr="Buy Samsung Appliances 3.9 Cu Ft Front Load Steam Washer"/>
          <p:cNvPicPr>
            <a:picLocks noChangeAspect="1"/>
          </p:cNvPicPr>
          <p:nvPr/>
        </p:nvPicPr>
        <p:blipFill>
          <a:blip r:embed="rId6"/>
          <a:stretch>
            <a:fillRect/>
          </a:stretch>
        </p:blipFill>
        <p:spPr>
          <a:xfrm>
            <a:off x="10040405" y="3862388"/>
            <a:ext cx="1430839" cy="1430839"/>
          </a:xfrm>
          <a:prstGeom prst="rect">
            <a:avLst/>
          </a:prstGeom>
          <a:ln>
            <a:noFill/>
          </a:ln>
          <a:effectLst>
            <a:softEdge rad="112500"/>
          </a:effectLst>
        </p:spPr>
      </p:pic>
      <p:pic>
        <p:nvPicPr>
          <p:cNvPr id="25" name="Picture 24" descr="Samsung Double Door Refrigerator Models"/>
          <p:cNvPicPr>
            <a:picLocks noChangeAspect="1"/>
          </p:cNvPicPr>
          <p:nvPr/>
        </p:nvPicPr>
        <p:blipFill>
          <a:blip r:embed="rId7"/>
          <a:stretch>
            <a:fillRect/>
          </a:stretch>
        </p:blipFill>
        <p:spPr>
          <a:xfrm>
            <a:off x="10205005" y="5551054"/>
            <a:ext cx="1177333" cy="11815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7" name="TextBox 26"/>
          <p:cNvSpPr txBox="1"/>
          <p:nvPr/>
        </p:nvSpPr>
        <p:spPr>
          <a:xfrm>
            <a:off x="2117695" y="281889"/>
            <a:ext cx="2743200" cy="369332"/>
          </a:xfrm>
          <a:prstGeom prst="rect">
            <a:avLst/>
          </a:prstGeom>
        </p:spPr>
        <p:txBody>
          <a:bodyPr rtlCol="0" anchor="t">
            <a:spAutoFit/>
          </a:bodyPr>
          <a:lstStyle/>
          <a:p>
            <a:pPr algn="ctr"/>
            <a:endParaRPr lang="en-US" dirty="0"/>
          </a:p>
        </p:txBody>
      </p:sp>
      <p:sp>
        <p:nvSpPr>
          <p:cNvPr id="29" name="TextBox 28"/>
          <p:cNvSpPr txBox="1"/>
          <p:nvPr/>
        </p:nvSpPr>
        <p:spPr>
          <a:xfrm>
            <a:off x="4517819" y="6033369"/>
            <a:ext cx="2743200" cy="369332"/>
          </a:xfrm>
          <a:prstGeom prst="rect">
            <a:avLst/>
          </a:prstGeom>
        </p:spPr>
        <p:txBody>
          <a:bodyPr rtlCol="0">
            <a:spAutoFit/>
          </a:bodyPr>
          <a:lstStyle/>
          <a:p>
            <a:pPr algn="ctr"/>
            <a:r>
              <a:rPr lang="en-US"/>
              <a:t>SmartBoard</a:t>
            </a:r>
            <a:endParaRPr lang="en-US" dirty="0"/>
          </a:p>
        </p:txBody>
      </p:sp>
      <p:sp>
        <p:nvSpPr>
          <p:cNvPr id="30" name="TextBox 29"/>
          <p:cNvSpPr txBox="1"/>
          <p:nvPr/>
        </p:nvSpPr>
        <p:spPr>
          <a:xfrm>
            <a:off x="1882059" y="2549562"/>
            <a:ext cx="2743200" cy="369332"/>
          </a:xfrm>
          <a:prstGeom prst="rect">
            <a:avLst/>
          </a:prstGeom>
        </p:spPr>
        <p:txBody>
          <a:bodyPr rtlCol="0" anchor="t">
            <a:spAutoFit/>
          </a:bodyPr>
          <a:lstStyle/>
          <a:p>
            <a:pPr algn="ctr"/>
            <a:r>
              <a:rPr lang="en-US" dirty="0" err="1"/>
              <a:t>SmartPhone</a:t>
            </a:r>
            <a:endParaRPr lang="en-US" dirty="0"/>
          </a:p>
        </p:txBody>
      </p:sp>
      <p:sp>
        <p:nvSpPr>
          <p:cNvPr id="31" name="TextBox 30"/>
          <p:cNvSpPr txBox="1"/>
          <p:nvPr/>
        </p:nvSpPr>
        <p:spPr>
          <a:xfrm>
            <a:off x="5400353" y="570198"/>
            <a:ext cx="3990109" cy="646331"/>
          </a:xfrm>
          <a:prstGeom prst="rect">
            <a:avLst/>
          </a:prstGeom>
        </p:spPr>
        <p:txBody>
          <a:bodyPr rtlCol="0">
            <a:spAutoFit/>
          </a:bodyPr>
          <a:lstStyle/>
          <a:p>
            <a:pPr algn="ctr"/>
            <a:r>
              <a:rPr lang="en-US" b="1" dirty="0"/>
              <a:t>Hypothetical Representation of</a:t>
            </a:r>
          </a:p>
          <a:p>
            <a:pPr algn="ctr"/>
            <a:r>
              <a:rPr lang="en-US" b="1" dirty="0"/>
              <a:t>Working of Project</a:t>
            </a:r>
          </a:p>
        </p:txBody>
      </p:sp>
      <p:sp>
        <p:nvSpPr>
          <p:cNvPr id="32" name="TextBox 31"/>
          <p:cNvSpPr txBox="1"/>
          <p:nvPr/>
        </p:nvSpPr>
        <p:spPr>
          <a:xfrm>
            <a:off x="11286861" y="5463396"/>
            <a:ext cx="595313" cy="1384995"/>
          </a:xfrm>
          <a:prstGeom prst="rect">
            <a:avLst/>
          </a:prstGeom>
        </p:spPr>
        <p:txBody>
          <a:bodyPr rtlCol="0">
            <a:spAutoFit/>
          </a:bodyPr>
          <a:lstStyle/>
          <a:p>
            <a:pPr algn="ctr"/>
            <a:r>
              <a:rPr lang="en-US" sz="1400" dirty="0"/>
              <a:t>F</a:t>
            </a:r>
          </a:p>
          <a:p>
            <a:pPr algn="ctr"/>
            <a:r>
              <a:rPr lang="en-US" sz="1400" dirty="0"/>
              <a:t>R</a:t>
            </a:r>
          </a:p>
          <a:p>
            <a:pPr algn="ctr"/>
            <a:r>
              <a:rPr lang="en-US" sz="1400" dirty="0"/>
              <a:t>I</a:t>
            </a:r>
          </a:p>
          <a:p>
            <a:pPr algn="ctr"/>
            <a:r>
              <a:rPr lang="en-US" sz="1400" dirty="0"/>
              <a:t>D</a:t>
            </a:r>
          </a:p>
          <a:p>
            <a:pPr algn="ctr"/>
            <a:r>
              <a:rPr lang="en-US" sz="1400" dirty="0"/>
              <a:t>G</a:t>
            </a:r>
          </a:p>
          <a:p>
            <a:pPr algn="ctr"/>
            <a:r>
              <a:rPr lang="en-US" sz="1400"/>
              <a:t>E</a:t>
            </a:r>
            <a:endParaRPr lang="en-US" sz="1400" dirty="0"/>
          </a:p>
        </p:txBody>
      </p:sp>
      <p:sp>
        <p:nvSpPr>
          <p:cNvPr id="33" name="TextBox 32"/>
          <p:cNvSpPr txBox="1"/>
          <p:nvPr/>
        </p:nvSpPr>
        <p:spPr>
          <a:xfrm>
            <a:off x="11286861" y="4644020"/>
            <a:ext cx="990069" cy="523220"/>
          </a:xfrm>
          <a:prstGeom prst="rect">
            <a:avLst/>
          </a:prstGeom>
        </p:spPr>
        <p:txBody>
          <a:bodyPr rtlCol="0">
            <a:spAutoFit/>
          </a:bodyPr>
          <a:lstStyle/>
          <a:p>
            <a:pPr algn="ctr"/>
            <a:r>
              <a:rPr lang="en-US" sz="1400" dirty="0"/>
              <a:t>Washing</a:t>
            </a:r>
          </a:p>
          <a:p>
            <a:pPr algn="ctr"/>
            <a:r>
              <a:rPr lang="en-US" sz="1400" dirty="0"/>
              <a:t>Machine</a:t>
            </a:r>
          </a:p>
        </p:txBody>
      </p:sp>
      <p:sp>
        <p:nvSpPr>
          <p:cNvPr id="34" name="TextBox 33"/>
          <p:cNvSpPr txBox="1"/>
          <p:nvPr/>
        </p:nvSpPr>
        <p:spPr>
          <a:xfrm>
            <a:off x="11782880" y="1708487"/>
            <a:ext cx="232702" cy="923330"/>
          </a:xfrm>
          <a:prstGeom prst="rect">
            <a:avLst/>
          </a:prstGeom>
        </p:spPr>
        <p:txBody>
          <a:bodyPr rtlCol="0">
            <a:spAutoFit/>
          </a:bodyPr>
          <a:lstStyle/>
          <a:p>
            <a:pPr algn="ctr"/>
            <a:r>
              <a:rPr lang="en-US"/>
              <a:t>LED</a:t>
            </a:r>
            <a:endParaRPr lang="en-US" dirty="0"/>
          </a:p>
        </p:txBody>
      </p:sp>
    </p:spTree>
    <p:extLst>
      <p:ext uri="{BB962C8B-B14F-4D97-AF65-F5344CB8AC3E}">
        <p14:creationId xmlns:p14="http://schemas.microsoft.com/office/powerpoint/2010/main" val="372196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396875"/>
            <a:ext cx="10020810" cy="1576875"/>
          </a:xfrm>
        </p:spPr>
        <p:txBody>
          <a:bodyPr/>
          <a:lstStyle/>
          <a:p>
            <a:r>
              <a:rPr lang="en-US" b="1" dirty="0"/>
              <a:t>Innovativeness &amp; Usefulness</a:t>
            </a:r>
          </a:p>
        </p:txBody>
      </p:sp>
      <p:sp>
        <p:nvSpPr>
          <p:cNvPr id="3" name="Content Placeholder 2"/>
          <p:cNvSpPr>
            <a:spLocks noGrp="1"/>
          </p:cNvSpPr>
          <p:nvPr>
            <p:ph idx="1"/>
          </p:nvPr>
        </p:nvSpPr>
        <p:spPr>
          <a:xfrm>
            <a:off x="1106186" y="1527904"/>
            <a:ext cx="8946541" cy="4195481"/>
          </a:xfrm>
        </p:spPr>
        <p:txBody>
          <a:bodyPr vert="horz" lIns="91440" tIns="45720" rIns="91440" bIns="45720" rtlCol="0" anchor="t">
            <a:normAutofit/>
          </a:bodyPr>
          <a:lstStyle/>
          <a:p>
            <a:pPr marL="0" indent="0">
              <a:buNone/>
            </a:pPr>
            <a:r>
              <a:rPr lang="en-US" dirty="0">
                <a:solidFill>
                  <a:srgbClr val="000000"/>
                </a:solidFill>
                <a:latin typeface="Times New Roman" charset="0"/>
              </a:rPr>
              <a:t> </a:t>
            </a:r>
          </a:p>
          <a:p>
            <a:r>
              <a:rPr lang="en-US" b="1" dirty="0">
                <a:solidFill>
                  <a:srgbClr val="F2F2F2"/>
                </a:solidFill>
                <a:latin typeface="Georgia" charset="0"/>
              </a:rPr>
              <a:t>Hassle free integration into all households due to its unique modular design.</a:t>
            </a:r>
          </a:p>
          <a:p>
            <a:r>
              <a:rPr lang="en-US" b="1" dirty="0">
                <a:solidFill>
                  <a:srgbClr val="F2F2F2"/>
                </a:solidFill>
                <a:latin typeface="Georgia" charset="0"/>
              </a:rPr>
              <a:t>Complete isolation of voltages ensures User-safety.</a:t>
            </a:r>
          </a:p>
          <a:p>
            <a:r>
              <a:rPr lang="en-US" b="1" dirty="0">
                <a:solidFill>
                  <a:srgbClr val="F2F2F2"/>
                </a:solidFill>
                <a:latin typeface="Georgia" charset="0"/>
              </a:rPr>
              <a:t>Internet connectivity makes the user monitor operate from anywhere in the world.</a:t>
            </a:r>
          </a:p>
          <a:p>
            <a:r>
              <a:rPr lang="en-US" b="1" dirty="0">
                <a:solidFill>
                  <a:srgbClr val="F2F2F2"/>
                </a:solidFill>
                <a:latin typeface="Georgia" charset="0"/>
              </a:rPr>
              <a:t>Easy setup makes it easy to use</a:t>
            </a:r>
          </a:p>
          <a:p>
            <a:r>
              <a:rPr lang="en-US" b="1" dirty="0">
                <a:solidFill>
                  <a:srgbClr val="F2F2F2"/>
                </a:solidFill>
                <a:latin typeface="Georgia" charset="0"/>
              </a:rPr>
              <a:t>The web-portal setup for hotels,warehouses and universities makes monitoring power consumption an ease.</a:t>
            </a:r>
          </a:p>
          <a:p>
            <a:endParaRPr lang="en-US" dirty="0"/>
          </a:p>
        </p:txBody>
      </p:sp>
    </p:spTree>
    <p:extLst>
      <p:ext uri="{BB962C8B-B14F-4D97-AF65-F5344CB8AC3E}">
        <p14:creationId xmlns:p14="http://schemas.microsoft.com/office/powerpoint/2010/main" val="270994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FF"/>
                </a:solidFill>
              </a:rPr>
              <a:t>Competitive Advantage &amp; Market Potential</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solidFill>
                  <a:srgbClr val="F2F2F2"/>
                </a:solidFill>
                <a:latin typeface="Georgia" charset="0"/>
              </a:rPr>
              <a:t>Intelligent lighting that is popular with hotel owners will save lots of electricity and add an extra element of luxury by the smartboard.</a:t>
            </a:r>
          </a:p>
          <a:p>
            <a:r>
              <a:rPr lang="en-US" b="1" dirty="0">
                <a:solidFill>
                  <a:srgbClr val="F2F2F2"/>
                </a:solidFill>
                <a:latin typeface="Georgia" charset="0"/>
              </a:rPr>
              <a:t> Warehouses would also benefit with the ease of control and would save electricity at the same time.</a:t>
            </a:r>
          </a:p>
          <a:p>
            <a:r>
              <a:rPr lang="en-US" b="1" dirty="0">
                <a:solidFill>
                  <a:srgbClr val="F2F2F2"/>
                </a:solidFill>
                <a:latin typeface="Georgia" charset="0"/>
              </a:rPr>
              <a:t> Dual mode inputs both TV Remote and Bluetooth/Android App makes it easy to control with our mobile that is always close to us.</a:t>
            </a:r>
          </a:p>
          <a:p>
            <a:r>
              <a:rPr lang="en-US" b="1" dirty="0">
                <a:solidFill>
                  <a:srgbClr val="F2F2F2"/>
                </a:solidFill>
                <a:latin typeface="Georgia" charset="0"/>
              </a:rPr>
              <a:t>Due to its simplistic design,its installation can be done easily by anyone.</a:t>
            </a:r>
          </a:p>
          <a:p>
            <a:endParaRPr lang="en-US" dirty="0">
              <a:solidFill>
                <a:srgbClr val="000000"/>
              </a:solidFill>
              <a:latin typeface="Times New Roman" charset="0"/>
            </a:endParaRPr>
          </a:p>
        </p:txBody>
      </p:sp>
    </p:spTree>
    <p:extLst>
      <p:ext uri="{BB962C8B-B14F-4D97-AF65-F5344CB8AC3E}">
        <p14:creationId xmlns:p14="http://schemas.microsoft.com/office/powerpoint/2010/main" val="362461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Future Scope</a:t>
            </a:r>
            <a:br>
              <a:rPr lang="en-US" sz="3200" dirty="0"/>
            </a:br>
            <a:r>
              <a:rPr lang="en-US" sz="3200" dirty="0"/>
              <a:t/>
            </a:r>
            <a:br>
              <a:rPr lang="en-US" sz="3200" dirty="0"/>
            </a:br>
            <a:r>
              <a:rPr lang="en-US" sz="2400" dirty="0">
                <a:latin typeface="Century Gothic" charset="0"/>
              </a:rPr>
              <a:t>The project can be further extended to operate via Bluetooth connectivity and the number of appliances can further be extended to more than one. </a:t>
            </a:r>
            <a:br>
              <a:rPr lang="en-US" sz="2400" dirty="0">
                <a:latin typeface="Century Gothic" charset="0"/>
              </a:rPr>
            </a:br>
            <a:r>
              <a:rPr lang="en-US" sz="2400" dirty="0">
                <a:latin typeface="Century Gothic" charset="0"/>
              </a:rPr>
              <a:t>Why prefer Bluetooth??</a:t>
            </a:r>
            <a:br>
              <a:rPr lang="en-US" sz="2400" dirty="0">
                <a:latin typeface="Century Gothic" charset="0"/>
              </a:rPr>
            </a:br>
            <a:r>
              <a:rPr lang="en-US" sz="2400" dirty="0">
                <a:latin typeface="Century Gothic" charset="0"/>
              </a:rPr>
              <a:t>It is preferable to use Bluetooth because nowadays people have their smart phones with them all the time, since the </a:t>
            </a:r>
            <a:r>
              <a:rPr lang="en-US" sz="2400" dirty="0" err="1">
                <a:latin typeface="Century Gothic" charset="0"/>
              </a:rPr>
              <a:t>smart phones</a:t>
            </a:r>
            <a:r>
              <a:rPr lang="en-US" sz="2400" dirty="0">
                <a:latin typeface="Century Gothic" charset="0"/>
              </a:rPr>
              <a:t> have Bluetooth facility in them, thus it's better to use Bluetooth rather than using RF remotes or IR remotes.</a:t>
            </a:r>
            <a:r>
              <a:rPr lang="en-US" sz="3200" dirty="0"/>
              <a:t/>
            </a:r>
            <a:br>
              <a:rPr lang="en-US" sz="3200" dirty="0"/>
            </a:br>
            <a:endParaRPr lang="en-US" b="1" dirty="0">
              <a:solidFill>
                <a:srgbClr val="EBEBEB"/>
              </a:solidFill>
              <a:latin typeface="Century Gothic"/>
            </a:endParaRPr>
          </a:p>
        </p:txBody>
      </p:sp>
    </p:spTree>
    <p:extLst>
      <p:ext uri="{BB962C8B-B14F-4D97-AF65-F5344CB8AC3E}">
        <p14:creationId xmlns:p14="http://schemas.microsoft.com/office/powerpoint/2010/main" val="406956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Bluetooth connected Home Automation System</a:t>
            </a:r>
          </a:p>
        </p:txBody>
      </p:sp>
      <p:sp>
        <p:nvSpPr>
          <p:cNvPr id="3" name="Content Placeholder 2"/>
          <p:cNvSpPr>
            <a:spLocks noGrp="1"/>
          </p:cNvSpPr>
          <p:nvPr>
            <p:ph idx="1"/>
          </p:nvPr>
        </p:nvSpPr>
        <p:spPr/>
        <p:txBody>
          <a:bodyPr vert="horz" lIns="91440" tIns="45720" rIns="91440" bIns="45720" rtlCol="0" anchor="t">
            <a:normAutofit fontScale="92500"/>
          </a:bodyPr>
          <a:lstStyle/>
          <a:p>
            <a:pPr marL="0" indent="0">
              <a:buNone/>
            </a:pPr>
            <a:r>
              <a:rPr lang="en-US" sz="2800" dirty="0">
                <a:latin typeface="Century Gothic" charset="0"/>
              </a:rPr>
              <a:t>Using Bluetooth has many of its own advantages: </a:t>
            </a:r>
          </a:p>
          <a:p>
            <a:pPr marL="0" indent="0">
              <a:buNone/>
            </a:pPr>
            <a:endParaRPr lang="en-US" dirty="0">
              <a:latin typeface="Century Gothic" charset="0"/>
            </a:endParaRPr>
          </a:p>
          <a:p>
            <a:pPr marL="0" indent="0">
              <a:buNone/>
            </a:pPr>
            <a:r>
              <a:rPr lang="en-US" sz="2800" dirty="0">
                <a:latin typeface="Century Gothic" charset="0"/>
              </a:rPr>
              <a:t>1. It's secure.</a:t>
            </a:r>
          </a:p>
          <a:p>
            <a:pPr marL="0" indent="0">
              <a:buNone/>
            </a:pPr>
            <a:r>
              <a:rPr lang="en-US" sz="2800" dirty="0">
                <a:latin typeface="Century Gothic" charset="0"/>
              </a:rPr>
              <a:t>2. Easy to use.</a:t>
            </a:r>
          </a:p>
          <a:p>
            <a:pPr marL="0" indent="0">
              <a:buNone/>
            </a:pPr>
            <a:r>
              <a:rPr lang="en-US" sz="2800" dirty="0">
                <a:latin typeface="Century Gothic" charset="0"/>
              </a:rPr>
              <a:t>3. It works in short distance range (i.e. up to 10mtrs.)</a:t>
            </a:r>
          </a:p>
          <a:p>
            <a:pPr marL="0" indent="0">
              <a:buNone/>
            </a:pPr>
            <a:r>
              <a:rPr lang="en-US" sz="2800" dirty="0">
                <a:latin typeface="Century Gothic" charset="0"/>
              </a:rPr>
              <a:t>4. Anyone can find free Bluetooth apps on android and many more.</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263937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1.PNG"/>
          <p:cNvPicPr>
            <a:picLocks noGrp="1" noChangeAspect="1"/>
          </p:cNvPicPr>
          <p:nvPr>
            <p:ph idx="1"/>
          </p:nvPr>
        </p:nvPicPr>
        <p:blipFill>
          <a:blip r:embed="rId3"/>
          <a:stretch>
            <a:fillRect/>
          </a:stretch>
        </p:blipFill>
        <p:spPr>
          <a:xfrm>
            <a:off x="1006389" y="1547041"/>
            <a:ext cx="8844306" cy="40290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6779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&amp; References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entury Gothic" charset="0"/>
                <a:hlinkClick r:id="rId3"/>
              </a:rPr>
              <a:t>https://en.wikipedia.org/wiki/Internet_of_Things</a:t>
            </a:r>
          </a:p>
          <a:p>
            <a:r>
              <a:rPr lang="en-US" dirty="0">
                <a:latin typeface="Century Gothic" charset="0"/>
                <a:hlinkClick r:id="rId4"/>
              </a:rPr>
              <a:t>http://whatis.techtarget.com/definition/Internet-of-Things</a:t>
            </a:r>
            <a:endParaRPr lang="en-US" dirty="0">
              <a:latin typeface="Century Gothic" charset="0"/>
            </a:endParaRPr>
          </a:p>
          <a:p>
            <a:r>
              <a:rPr lang="en-US" dirty="0">
                <a:latin typeface="Century Gothic" charset="0"/>
                <a:hlinkClick r:id="rId5"/>
              </a:rPr>
              <a:t>http://www.microchip.com/pagehandler/en-us/technology/wifi/home.html</a:t>
            </a:r>
            <a:endParaRPr lang="en-US" dirty="0">
              <a:latin typeface="Century Gothic" charset="0"/>
            </a:endParaRPr>
          </a:p>
          <a:p>
            <a:r>
              <a:rPr lang="en-US" dirty="0">
                <a:latin typeface="Century Gothic" charset="0"/>
                <a:hlinkClick r:id="rId6"/>
              </a:rPr>
              <a:t>https://en.wikipedia.org/wiki/Wi-Fi#Hardware</a:t>
            </a:r>
            <a:endParaRPr lang="en-US" dirty="0">
              <a:latin typeface="Century Gothic" charset="0"/>
            </a:endParaRPr>
          </a:p>
          <a:p>
            <a:endParaRPr lang="en-US" dirty="0">
              <a:latin typeface="Century Gothic" charset="0"/>
            </a:endParaRPr>
          </a:p>
        </p:txBody>
      </p:sp>
    </p:spTree>
    <p:extLst>
      <p:ext uri="{BB962C8B-B14F-4D97-AF65-F5344CB8AC3E}">
        <p14:creationId xmlns:p14="http://schemas.microsoft.com/office/powerpoint/2010/main" val="45342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860425"/>
            <a:ext cx="9267825" cy="1406139"/>
          </a:xfrm>
        </p:spPr>
        <p:txBody>
          <a:bodyPr/>
          <a:lstStyle/>
          <a:p>
            <a:r>
              <a:rPr lang="en-US" sz="4800" b="1" dirty="0"/>
              <a:t>Project Team</a:t>
            </a:r>
            <a:r>
              <a:rPr lang="en-US" dirty="0">
                <a:solidFill>
                  <a:srgbClr val="EBEBEB"/>
                </a:solidFill>
                <a:latin typeface="Century Gothic"/>
              </a:rPr>
              <a:t/>
            </a:r>
            <a:br>
              <a:rPr lang="en-US" dirty="0">
                <a:solidFill>
                  <a:srgbClr val="EBEBEB"/>
                </a:solidFill>
                <a:latin typeface="Century Gothic"/>
              </a:rPr>
            </a:br>
            <a:endParaRPr lang="en-US" dirty="0">
              <a:solidFill>
                <a:srgbClr val="EBEBEB"/>
              </a:solidFill>
              <a:latin typeface="Century Gothic"/>
            </a:endParaRPr>
          </a:p>
        </p:txBody>
      </p:sp>
      <p:sp>
        <p:nvSpPr>
          <p:cNvPr id="3" name="Text Placeholder 2"/>
          <p:cNvSpPr>
            <a:spLocks noGrp="1"/>
          </p:cNvSpPr>
          <p:nvPr>
            <p:ph type="body" idx="1"/>
          </p:nvPr>
        </p:nvSpPr>
        <p:spPr>
          <a:xfrm>
            <a:off x="582043" y="2332190"/>
            <a:ext cx="9398570" cy="3960660"/>
          </a:xfrm>
        </p:spPr>
        <p:txBody>
          <a:bodyPr>
            <a:normAutofit/>
          </a:bodyPr>
          <a:lstStyle/>
          <a:p>
            <a:r>
              <a:rPr lang="en-US" sz="3600" dirty="0">
                <a:solidFill>
                  <a:srgbClr val="FFFFFF"/>
                </a:solidFill>
              </a:rPr>
              <a:t>Mentor: Prof. Ashwni Kumar</a:t>
            </a:r>
            <a:endParaRPr lang="en-US" sz="3600" dirty="0">
              <a:solidFill>
                <a:srgbClr val="FFFFFF"/>
              </a:solidFill>
            </a:endParaRPr>
          </a:p>
          <a:p>
            <a:endParaRPr lang="en-US" dirty="0"/>
          </a:p>
          <a:p>
            <a:r>
              <a:rPr lang="en-US" sz="3600" dirty="0">
                <a:solidFill>
                  <a:srgbClr val="FFFFFF"/>
                </a:solidFill>
              </a:rPr>
              <a:t>Team Members:</a:t>
            </a:r>
          </a:p>
          <a:p>
            <a:r>
              <a:rPr lang="en-US" sz="3200" dirty="0">
                <a:solidFill>
                  <a:srgbClr val="FFFFFF"/>
                </a:solidFill>
              </a:rPr>
              <a:t>Srishti chaudhary</a:t>
            </a:r>
          </a:p>
          <a:p>
            <a:r>
              <a:rPr lang="en-US" sz="3200" dirty="0">
                <a:solidFill>
                  <a:srgbClr val="FFFFFF"/>
                </a:solidFill>
              </a:rPr>
              <a:t>simran rathi</a:t>
            </a:r>
          </a:p>
          <a:p>
            <a:r>
              <a:rPr lang="en-US" sz="3200" dirty="0">
                <a:solidFill>
                  <a:srgbClr val="FFFFFF"/>
                </a:solidFill>
              </a:rPr>
              <a:t>himani gandhi</a:t>
            </a:r>
          </a:p>
        </p:txBody>
      </p:sp>
    </p:spTree>
    <p:extLst>
      <p:ext uri="{BB962C8B-B14F-4D97-AF65-F5344CB8AC3E}">
        <p14:creationId xmlns:p14="http://schemas.microsoft.com/office/powerpoint/2010/main" val="169670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View of the Project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400" dirty="0">
                <a:latin typeface="Georgia"/>
              </a:rPr>
              <a:t>This project is mainly focused and concerned with the designing of a Smartboard based system that allows the users upon authentication to remotely control, monitor and manage the home appliances through a mobile-phone based interface like an Android Application.</a:t>
            </a:r>
          </a:p>
        </p:txBody>
      </p:sp>
    </p:spTree>
    <p:extLst>
      <p:ext uri="{BB962C8B-B14F-4D97-AF65-F5344CB8AC3E}">
        <p14:creationId xmlns:p14="http://schemas.microsoft.com/office/powerpoint/2010/main" val="360174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476250"/>
            <a:ext cx="8990566" cy="747211"/>
          </a:xfrm>
        </p:spPr>
        <p:txBody>
          <a:bodyPr>
            <a:normAutofit/>
          </a:bodyPr>
          <a:lstStyle/>
          <a:p>
            <a:r>
              <a:rPr lang="en-US" sz="3200" b="1" dirty="0">
                <a:latin typeface="Century Gothic" charset="0"/>
              </a:rPr>
              <a:t>Why Home Automation System ?</a:t>
            </a:r>
          </a:p>
        </p:txBody>
      </p:sp>
      <p:sp>
        <p:nvSpPr>
          <p:cNvPr id="4" name="Text Placeholder 3"/>
          <p:cNvSpPr>
            <a:spLocks noGrp="1"/>
          </p:cNvSpPr>
          <p:nvPr>
            <p:ph type="body" sz="half" idx="2"/>
          </p:nvPr>
        </p:nvSpPr>
        <p:spPr>
          <a:xfrm>
            <a:off x="1626762" y="1359978"/>
            <a:ext cx="8581881" cy="4862460"/>
          </a:xfrm>
        </p:spPr>
        <p:txBody>
          <a:bodyPr vert="horz" lIns="91440" tIns="45720" rIns="91440" bIns="45720" rtlCol="0" anchor="t">
            <a:normAutofit/>
          </a:bodyPr>
          <a:lstStyle/>
          <a:p>
            <a:pPr marL="457200" indent="-457200">
              <a:buFont typeface="Arial" panose="020B0604020202020204" pitchFamily="34" charset="0"/>
              <a:buChar char="•"/>
            </a:pPr>
            <a:r>
              <a:rPr lang="en-US" sz="2800" dirty="0">
                <a:solidFill>
                  <a:srgbClr val="FFFFFF"/>
                </a:solidFill>
              </a:rPr>
              <a:t>Adds Safety Through Appliance and Lighting Control</a:t>
            </a:r>
          </a:p>
          <a:p>
            <a:pPr marL="457200" indent="-457200">
              <a:buFont typeface="Arial" panose="020B0604020202020204" pitchFamily="34" charset="0"/>
              <a:buChar char="•"/>
            </a:pPr>
            <a:r>
              <a:rPr lang="en-US" sz="2800" dirty="0">
                <a:solidFill>
                  <a:srgbClr val="FFFFFF"/>
                </a:solidFill>
              </a:rPr>
              <a:t>Increases Convenience Through Temperature Adjustment </a:t>
            </a:r>
          </a:p>
          <a:p>
            <a:pPr marL="457200" indent="-457200">
              <a:buFont typeface="Arial" panose="020B0604020202020204" pitchFamily="34" charset="0"/>
              <a:buChar char="•"/>
            </a:pPr>
            <a:r>
              <a:rPr lang="en-US" sz="2800" dirty="0">
                <a:solidFill>
                  <a:srgbClr val="FFFFFF"/>
                </a:solidFill>
              </a:rPr>
              <a:t>Saves Time </a:t>
            </a:r>
            <a:endParaRPr lang="en-US" sz="2800" dirty="0">
              <a:solidFill>
                <a:srgbClr val="FFFFFF"/>
              </a:solidFill>
              <a:latin typeface="" charset="0"/>
            </a:endParaRPr>
          </a:p>
          <a:p>
            <a:pPr marL="457200" indent="-457200">
              <a:buFont typeface="Arial" panose="020B0604020202020204" pitchFamily="34" charset="0"/>
              <a:buChar char="•"/>
            </a:pPr>
            <a:r>
              <a:rPr lang="en-US" sz="2800" dirty="0">
                <a:solidFill>
                  <a:srgbClr val="FFFFFF"/>
                </a:solidFill>
                <a:latin typeface="" charset="0"/>
              </a:rPr>
              <a:t>Saves Money and Increases Convenience </a:t>
            </a:r>
            <a:r>
              <a:rPr lang="en-US" sz="1100" dirty="0">
                <a:solidFill>
                  <a:srgbClr val="4A4A4A"/>
                </a:solidFill>
                <a:latin typeface="" charset="0"/>
              </a:rPr>
              <a:t/>
            </a:r>
            <a:br>
              <a:rPr lang="en-US" sz="1100" dirty="0">
                <a:solidFill>
                  <a:srgbClr val="4A4A4A"/>
                </a:solidFill>
                <a:latin typeface="" charset="0"/>
              </a:rPr>
            </a:br>
            <a:r>
              <a:rPr lang="en-US" sz="1100" dirty="0">
                <a:solidFill>
                  <a:srgbClr val="003399"/>
                </a:solidFill>
                <a:latin typeface="" charset="0"/>
              </a:rPr>
              <a:t/>
            </a:r>
            <a:br>
              <a:rPr lang="en-US" sz="1100" dirty="0">
                <a:solidFill>
                  <a:srgbClr val="003399"/>
                </a:solidFill>
                <a:latin typeface="" charset="0"/>
              </a:rPr>
            </a:br>
            <a:endParaRPr lang="en-US" sz="1100" dirty="0">
              <a:solidFill>
                <a:srgbClr val="80C036"/>
              </a:solidFill>
              <a:latin typeface="" charset="0"/>
            </a:endParaRPr>
          </a:p>
          <a:p>
            <a:endParaRPr lang="en-US" sz="1400" dirty="0">
              <a:solidFill>
                <a:srgbClr val="000000"/>
              </a:solidFill>
              <a:latin typeface="Century Gothic" charset="0"/>
            </a:endParaRPr>
          </a:p>
        </p:txBody>
      </p:sp>
    </p:spTree>
    <p:extLst>
      <p:ext uri="{BB962C8B-B14F-4D97-AF65-F5344CB8AC3E}">
        <p14:creationId xmlns:p14="http://schemas.microsoft.com/office/powerpoint/2010/main" val="44958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73" y="510114"/>
            <a:ext cx="8825657" cy="566738"/>
          </a:xfrm>
        </p:spPr>
        <p:txBody>
          <a:bodyPr>
            <a:normAutofit fontScale="90000"/>
          </a:bodyPr>
          <a:lstStyle/>
          <a:p>
            <a:pPr algn="ctr"/>
            <a:r>
              <a:rPr lang="en-US" sz="3600" b="1" u="sng" dirty="0"/>
              <a:t>Devices Used</a:t>
            </a:r>
          </a:p>
        </p:txBody>
      </p:sp>
      <p:sp>
        <p:nvSpPr>
          <p:cNvPr id="4" name="Text Placeholder 3"/>
          <p:cNvSpPr>
            <a:spLocks noGrp="1"/>
          </p:cNvSpPr>
          <p:nvPr>
            <p:ph type="body" sz="half" idx="2"/>
          </p:nvPr>
        </p:nvSpPr>
        <p:spPr>
          <a:xfrm>
            <a:off x="1054100" y="1162050"/>
            <a:ext cx="10143722" cy="5213350"/>
          </a:xfrm>
        </p:spPr>
        <p:txBody>
          <a:bodyPr vert="horz" lIns="91440" tIns="45720" rIns="91440" bIns="45720" rtlCol="0" anchor="t">
            <a:normAutofit/>
          </a:bodyPr>
          <a:lstStyle/>
          <a:p>
            <a:endParaRPr lang="en-US" sz="2000" b="1" dirty="0">
              <a:solidFill>
                <a:srgbClr val="E6B729"/>
              </a:solidFill>
              <a:latin typeface="Century Schoolbook" charset="0"/>
            </a:endParaRPr>
          </a:p>
          <a:p>
            <a:pPr marL="342900" indent="-342900">
              <a:buFont typeface="Arial" panose="020B0604020202020204" pitchFamily="34" charset="0"/>
              <a:buChar char="•"/>
            </a:pPr>
            <a:r>
              <a:rPr lang="en-US" sz="2400" b="1" dirty="0">
                <a:solidFill>
                  <a:srgbClr val="E6B729"/>
                </a:solidFill>
                <a:latin typeface="Century Gothic"/>
              </a:rPr>
              <a:t>Microcontroller  89S51</a:t>
            </a:r>
            <a:r>
              <a:rPr lang="en-US" sz="2400" dirty="0">
                <a:solidFill>
                  <a:srgbClr val="4FB8C1"/>
                </a:solidFill>
                <a:latin typeface="Century Gothic"/>
              </a:rPr>
              <a:t>:</a:t>
            </a:r>
          </a:p>
          <a:p>
            <a:r>
              <a:rPr lang="en-US" sz="2000" dirty="0">
                <a:solidFill>
                  <a:srgbClr val="FFFFFF"/>
                </a:solidFill>
                <a:latin typeface="Century Schoolbook" charset="0"/>
              </a:rPr>
              <a:t>   The microcontroller used is the brain of the entire system. It will receive the  commands executed on the 8870 IC and compute the appropriate                      instructions to control the home appliances</a:t>
            </a:r>
          </a:p>
          <a:p>
            <a:r>
              <a:rPr lang="en-US" sz="2000" dirty="0">
                <a:solidFill>
                  <a:srgbClr val="4FB8C1"/>
                </a:solidFill>
                <a:latin typeface="Century Schoolbook" charset="0"/>
              </a:rPr>
              <a:t> </a:t>
            </a:r>
          </a:p>
        </p:txBody>
      </p:sp>
      <p:pic>
        <p:nvPicPr>
          <p:cNvPr id="3" name="Picture 2"/>
          <p:cNvPicPr>
            <a:picLocks noChangeAspect="1"/>
          </p:cNvPicPr>
          <p:nvPr/>
        </p:nvPicPr>
        <p:blipFill>
          <a:blip r:embed="rId3"/>
          <a:stretch>
            <a:fillRect/>
          </a:stretch>
        </p:blipFill>
        <p:spPr>
          <a:xfrm>
            <a:off x="3719916" y="3294176"/>
            <a:ext cx="4728582" cy="2906712"/>
          </a:xfrm>
          <a:prstGeom prst="rect">
            <a:avLst/>
          </a:prstGeom>
        </p:spPr>
      </p:pic>
    </p:spTree>
    <p:extLst>
      <p:ext uri="{BB962C8B-B14F-4D97-AF65-F5344CB8AC3E}">
        <p14:creationId xmlns:p14="http://schemas.microsoft.com/office/powerpoint/2010/main" val="50502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0" y="3460318"/>
            <a:ext cx="8825657" cy="566738"/>
          </a:xfrm>
        </p:spPr>
        <p:txBody>
          <a:bodyPr>
            <a:normAutofit fontScale="90000"/>
          </a:bodyPr>
          <a:lstStyle/>
          <a:p>
            <a:r>
              <a:rPr lang="en-US" sz="2800" b="1" dirty="0">
                <a:solidFill>
                  <a:srgbClr val="FFC000"/>
                </a:solidFill>
                <a:latin typeface="Century Schoolbook" charset="0"/>
              </a:rPr>
              <a:t>Driver circuit  :</a:t>
            </a:r>
            <a:r>
              <a:rPr lang="en-US" b="1" dirty="0">
                <a:solidFill>
                  <a:srgbClr val="FFC000"/>
                </a:solidFill>
                <a:latin typeface="Century Schoolbook" charset="0"/>
              </a:rPr>
              <a:t> </a:t>
            </a:r>
            <a:br>
              <a:rPr lang="en-US" b="1" dirty="0">
                <a:solidFill>
                  <a:srgbClr val="FFC000"/>
                </a:solidFill>
                <a:latin typeface="Century Schoolbook" charset="0"/>
              </a:rPr>
            </a:br>
            <a:r>
              <a:rPr lang="en-US" b="1" dirty="0">
                <a:solidFill>
                  <a:srgbClr val="FFC000"/>
                </a:solidFill>
                <a:latin typeface="Century Schoolbook" charset="0"/>
              </a:rPr>
              <a:t/>
            </a:r>
            <a:br>
              <a:rPr lang="en-US" b="1" dirty="0">
                <a:solidFill>
                  <a:srgbClr val="FFC000"/>
                </a:solidFill>
                <a:latin typeface="Century Schoolbook" charset="0"/>
              </a:rPr>
            </a:br>
            <a:r>
              <a:rPr lang="en-US" b="1" dirty="0">
                <a:solidFill>
                  <a:srgbClr val="FFFFFF"/>
                </a:solidFill>
                <a:latin typeface="Century Schoolbook" charset="0"/>
              </a:rPr>
              <a:t>Driver circuit is nothing but a </a:t>
            </a:r>
            <a:br>
              <a:rPr lang="en-US" b="1" dirty="0">
                <a:solidFill>
                  <a:srgbClr val="FFFFFF"/>
                </a:solidFill>
                <a:latin typeface="Century Schoolbook" charset="0"/>
              </a:rPr>
            </a:br>
            <a:r>
              <a:rPr lang="en-US" b="1" dirty="0">
                <a:solidFill>
                  <a:srgbClr val="FFFFFF"/>
                </a:solidFill>
                <a:latin typeface="Century Schoolbook" charset="0"/>
              </a:rPr>
              <a:t>switching circuit, which provides </a:t>
            </a:r>
            <a:br>
              <a:rPr lang="en-US" b="1" dirty="0">
                <a:solidFill>
                  <a:srgbClr val="FFFFFF"/>
                </a:solidFill>
                <a:latin typeface="Century Schoolbook" charset="0"/>
              </a:rPr>
            </a:br>
            <a:r>
              <a:rPr lang="en-US" b="1" dirty="0">
                <a:solidFill>
                  <a:srgbClr val="FFFFFF"/>
                </a:solidFill>
                <a:latin typeface="Century Schoolbook" charset="0"/>
              </a:rPr>
              <a:t>actual connection between our </a:t>
            </a:r>
            <a:br>
              <a:rPr lang="en-US" b="1" dirty="0">
                <a:solidFill>
                  <a:srgbClr val="FFFFFF"/>
                </a:solidFill>
                <a:latin typeface="Century Schoolbook" charset="0"/>
              </a:rPr>
            </a:br>
            <a:r>
              <a:rPr lang="en-US" b="1" dirty="0">
                <a:solidFill>
                  <a:srgbClr val="FFFFFF"/>
                </a:solidFill>
                <a:latin typeface="Century Schoolbook" charset="0"/>
              </a:rPr>
              <a:t>circuits to the appliances. </a:t>
            </a:r>
            <a:r>
              <a:rPr lang="en-US" dirty="0">
                <a:solidFill>
                  <a:srgbClr val="FFFFFF"/>
                </a:solidFill>
                <a:latin typeface="Century Schoolbook" charset="0"/>
              </a:rPr>
              <a:t> </a:t>
            </a:r>
            <a:r>
              <a:rPr lang="en-US" b="1" dirty="0">
                <a:solidFill>
                  <a:srgbClr val="FFFFFF"/>
                </a:solidFill>
                <a:latin typeface="Century Schoolbook" charset="0"/>
              </a:rPr>
              <a:t/>
            </a:r>
            <a:br>
              <a:rPr lang="en-US" b="1" dirty="0">
                <a:solidFill>
                  <a:srgbClr val="FFFFFF"/>
                </a:solidFill>
                <a:latin typeface="Century Schoolbook" charset="0"/>
              </a:rPr>
            </a:br>
            <a:endParaRPr lang="en-US" dirty="0"/>
          </a:p>
        </p:txBody>
      </p:sp>
      <p:pic>
        <p:nvPicPr>
          <p:cNvPr id="5" name="Picture 4"/>
          <p:cNvPicPr>
            <a:picLocks noChangeAspect="1"/>
          </p:cNvPicPr>
          <p:nvPr/>
        </p:nvPicPr>
        <p:blipFill>
          <a:blip r:embed="rId3"/>
          <a:stretch>
            <a:fillRect/>
          </a:stretch>
        </p:blipFill>
        <p:spPr>
          <a:xfrm>
            <a:off x="6026583" y="1386388"/>
            <a:ext cx="5452799" cy="3634077"/>
          </a:xfrm>
          <a:prstGeom prst="rect">
            <a:avLst/>
          </a:prstGeom>
        </p:spPr>
      </p:pic>
    </p:spTree>
    <p:extLst>
      <p:ext uri="{BB962C8B-B14F-4D97-AF65-F5344CB8AC3E}">
        <p14:creationId xmlns:p14="http://schemas.microsoft.com/office/powerpoint/2010/main" val="333204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4" y="2920730"/>
            <a:ext cx="8825657" cy="566738"/>
          </a:xfrm>
        </p:spPr>
        <p:txBody>
          <a:bodyPr>
            <a:normAutofit fontScale="90000"/>
          </a:bodyPr>
          <a:lstStyle/>
          <a:p>
            <a:pPr marL="457200" indent="-457200">
              <a:buFont typeface="Arial" panose="020B0604020202020204" pitchFamily="34" charset="0"/>
              <a:buChar char="•"/>
            </a:pPr>
            <a:r>
              <a:rPr lang="en-US" sz="2800" b="1" dirty="0">
                <a:solidFill>
                  <a:srgbClr val="FFC000"/>
                </a:solidFill>
                <a:latin typeface="Century Gothic"/>
              </a:rPr>
              <a:t>Home Appliance: </a:t>
            </a:r>
            <a:r>
              <a:rPr lang="en-US" dirty="0">
                <a:solidFill>
                  <a:srgbClr val="4FB8C1"/>
                </a:solidFill>
                <a:latin typeface="Century Schoolbook" charset="0"/>
              </a:rPr>
              <a:t/>
            </a:r>
            <a:br>
              <a:rPr lang="en-US" dirty="0">
                <a:solidFill>
                  <a:srgbClr val="4FB8C1"/>
                </a:solidFill>
                <a:latin typeface="Century Schoolbook" charset="0"/>
              </a:rPr>
            </a:br>
            <a:r>
              <a:rPr lang="en-US" dirty="0">
                <a:solidFill>
                  <a:srgbClr val="4FB8C1"/>
                </a:solidFill>
                <a:latin typeface="Century Schoolbook" charset="0"/>
              </a:rPr>
              <a:t/>
            </a:r>
            <a:br>
              <a:rPr lang="en-US" dirty="0">
                <a:solidFill>
                  <a:srgbClr val="4FB8C1"/>
                </a:solidFill>
                <a:latin typeface="Century Schoolbook" charset="0"/>
              </a:rPr>
            </a:br>
            <a:r>
              <a:rPr lang="en-US" dirty="0">
                <a:solidFill>
                  <a:srgbClr val="EBEBEB"/>
                </a:solidFill>
                <a:latin typeface="Century Schoolbook" charset="0"/>
              </a:rPr>
              <a:t>The home appliances must be</a:t>
            </a:r>
            <a:br>
              <a:rPr lang="en-US" dirty="0">
                <a:solidFill>
                  <a:srgbClr val="EBEBEB"/>
                </a:solidFill>
                <a:latin typeface="Century Schoolbook" charset="0"/>
              </a:rPr>
            </a:br>
            <a:r>
              <a:rPr lang="en-US" dirty="0">
                <a:solidFill>
                  <a:srgbClr val="EBEBEB"/>
                </a:solidFill>
                <a:latin typeface="Century Schoolbook" charset="0"/>
              </a:rPr>
              <a:t> connected to the main power</a:t>
            </a:r>
            <a:br>
              <a:rPr lang="en-US" dirty="0">
                <a:solidFill>
                  <a:srgbClr val="EBEBEB"/>
                </a:solidFill>
                <a:latin typeface="Century Schoolbook" charset="0"/>
              </a:rPr>
            </a:br>
            <a:r>
              <a:rPr lang="en-US" dirty="0">
                <a:solidFill>
                  <a:srgbClr val="EBEBEB"/>
                </a:solidFill>
                <a:latin typeface="Century Schoolbook" charset="0"/>
              </a:rPr>
              <a:t>supply at all times. </a:t>
            </a:r>
            <a:br>
              <a:rPr lang="en-US" dirty="0">
                <a:solidFill>
                  <a:srgbClr val="EBEBEB"/>
                </a:solidFill>
                <a:latin typeface="Century Schoolbook" charset="0"/>
              </a:rPr>
            </a:br>
            <a:r>
              <a:rPr lang="en-US">
                <a:solidFill>
                  <a:srgbClr val="EBEBEB"/>
                </a:solidFill>
                <a:latin typeface="Century Schoolbook" charset="0"/>
              </a:rPr>
              <a:t>This is a precondition for the system. </a:t>
            </a:r>
            <a:r>
              <a:rPr lang="en-US" dirty="0">
                <a:solidFill>
                  <a:srgbClr val="000000"/>
                </a:solidFill>
                <a:latin typeface="Century Schoolbook" charset="0"/>
              </a:rPr>
              <a:t>  </a:t>
            </a:r>
            <a:r>
              <a:rPr lang="en-US" dirty="0"/>
              <a:t/>
            </a:r>
            <a:br>
              <a:rPr lang="en-US" dirty="0"/>
            </a:br>
            <a:endParaRPr lang="en-US" dirty="0"/>
          </a:p>
        </p:txBody>
      </p:sp>
      <p:pic>
        <p:nvPicPr>
          <p:cNvPr id="6" name="Picture 5"/>
          <p:cNvPicPr>
            <a:picLocks noChangeAspect="1"/>
          </p:cNvPicPr>
          <p:nvPr/>
        </p:nvPicPr>
        <p:blipFill>
          <a:blip r:embed="rId3"/>
          <a:stretch>
            <a:fillRect/>
          </a:stretch>
        </p:blipFill>
        <p:spPr>
          <a:xfrm>
            <a:off x="6285196" y="1632394"/>
            <a:ext cx="4594788" cy="4845855"/>
          </a:xfrm>
          <a:prstGeom prst="rect">
            <a:avLst/>
          </a:prstGeom>
        </p:spPr>
      </p:pic>
    </p:spTree>
    <p:extLst>
      <p:ext uri="{BB962C8B-B14F-4D97-AF65-F5344CB8AC3E}">
        <p14:creationId xmlns:p14="http://schemas.microsoft.com/office/powerpoint/2010/main" val="236087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80" y="640531"/>
            <a:ext cx="8825657" cy="566738"/>
          </a:xfrm>
        </p:spPr>
        <p:txBody>
          <a:bodyPr/>
          <a:lstStyle/>
          <a:p>
            <a:pPr marL="457200" indent="-457200">
              <a:buFont typeface="Arial" panose="020B0604020202020204" pitchFamily="34" charset="0"/>
              <a:buChar char="•"/>
            </a:pPr>
            <a:r>
              <a:rPr lang="en-US" sz="2800" b="1" dirty="0">
                <a:solidFill>
                  <a:srgbClr val="FFC000"/>
                </a:solidFill>
              </a:rPr>
              <a:t>Relays : </a:t>
            </a:r>
          </a:p>
        </p:txBody>
      </p:sp>
      <p:sp>
        <p:nvSpPr>
          <p:cNvPr id="4" name="Text Placeholder 3"/>
          <p:cNvSpPr>
            <a:spLocks noGrp="1"/>
          </p:cNvSpPr>
          <p:nvPr>
            <p:ph type="body" sz="half" idx="2"/>
          </p:nvPr>
        </p:nvSpPr>
        <p:spPr>
          <a:xfrm>
            <a:off x="371475" y="1491115"/>
            <a:ext cx="5953618" cy="4496935"/>
          </a:xfrm>
        </p:spPr>
        <p:txBody>
          <a:bodyPr vert="horz" lIns="91440" tIns="45720" rIns="91440" bIns="45720" rtlCol="0" anchor="t">
            <a:normAutofit fontScale="47500" lnSpcReduction="20000"/>
          </a:bodyPr>
          <a:lstStyle/>
          <a:p>
            <a:r>
              <a:rPr lang="en-US" sz="3600" dirty="0">
                <a:solidFill>
                  <a:srgbClr val="FFFFFF"/>
                </a:solidFill>
                <a:latin typeface="Century Gothic" charset="0"/>
              </a:rPr>
              <a:t>A relay is an electrically operated switch. </a:t>
            </a:r>
          </a:p>
          <a:p>
            <a:r>
              <a:rPr lang="en-US" sz="3600" dirty="0">
                <a:solidFill>
                  <a:srgbClr val="FFFFFF"/>
                </a:solidFill>
                <a:latin typeface="Century Gothic" charset="0"/>
              </a:rPr>
              <a:t>Many relays use an electromagnet to operate</a:t>
            </a:r>
          </a:p>
          <a:p>
            <a:r>
              <a:rPr lang="en-US" sz="3600" dirty="0">
                <a:solidFill>
                  <a:srgbClr val="FFFFFF"/>
                </a:solidFill>
                <a:latin typeface="Century Gothic" charset="0"/>
              </a:rPr>
              <a:t> a switching mechanism mechanically, </a:t>
            </a:r>
          </a:p>
          <a:p>
            <a:r>
              <a:rPr lang="en-US" sz="3600" dirty="0">
                <a:solidFill>
                  <a:srgbClr val="FFFFFF"/>
                </a:solidFill>
                <a:latin typeface="Century Gothic" charset="0"/>
              </a:rPr>
              <a:t>but other operating principles are also used. </a:t>
            </a:r>
          </a:p>
          <a:p>
            <a:r>
              <a:rPr lang="en-US" sz="3600" dirty="0">
                <a:solidFill>
                  <a:srgbClr val="FFFFFF"/>
                </a:solidFill>
                <a:latin typeface="Century Gothic" charset="0"/>
              </a:rPr>
              <a:t>Relays are used where it is necessary to control </a:t>
            </a:r>
          </a:p>
          <a:p>
            <a:r>
              <a:rPr lang="en-US" sz="3600" dirty="0">
                <a:solidFill>
                  <a:srgbClr val="FFFFFF"/>
                </a:solidFill>
                <a:latin typeface="Century Gothic" charset="0"/>
              </a:rPr>
              <a:t>a circuit by a low-power signal (with complete </a:t>
            </a:r>
          </a:p>
          <a:p>
            <a:r>
              <a:rPr lang="en-US" sz="3600" dirty="0">
                <a:solidFill>
                  <a:srgbClr val="FFFFFF"/>
                </a:solidFill>
                <a:latin typeface="Century Gothic" charset="0"/>
              </a:rPr>
              <a:t>electrical isolation between control and controlled </a:t>
            </a:r>
          </a:p>
          <a:p>
            <a:r>
              <a:rPr lang="en-US" sz="3600" dirty="0">
                <a:solidFill>
                  <a:srgbClr val="FFFFFF"/>
                </a:solidFill>
                <a:latin typeface="Century Gothic" charset="0"/>
              </a:rPr>
              <a:t>circuits), or where several circuits must be</a:t>
            </a:r>
          </a:p>
          <a:p>
            <a:r>
              <a:rPr lang="en-US" sz="3600" dirty="0">
                <a:solidFill>
                  <a:srgbClr val="FFFFFF"/>
                </a:solidFill>
                <a:latin typeface="Century Gothic" charset="0"/>
              </a:rPr>
              <a:t> controlled by one signal. Relays were used extensively</a:t>
            </a:r>
          </a:p>
          <a:p>
            <a:r>
              <a:rPr lang="en-US" sz="3600" dirty="0">
                <a:solidFill>
                  <a:srgbClr val="FFFFFF"/>
                </a:solidFill>
                <a:latin typeface="Century Gothic" charset="0"/>
              </a:rPr>
              <a:t> in telephone exchanges and early computers to </a:t>
            </a:r>
          </a:p>
          <a:p>
            <a:r>
              <a:rPr lang="en-US" sz="3600" dirty="0">
                <a:solidFill>
                  <a:srgbClr val="FFFFFF"/>
                </a:solidFill>
                <a:latin typeface="Century Gothic" charset="0"/>
              </a:rPr>
              <a:t>perform logical operations, but now is used</a:t>
            </a:r>
          </a:p>
          <a:p>
            <a:r>
              <a:rPr lang="en-US" sz="3600" dirty="0">
                <a:solidFill>
                  <a:srgbClr val="FFFFFF"/>
                </a:solidFill>
                <a:latin typeface="Century Gothic" charset="0"/>
              </a:rPr>
              <a:t> in home automation and robot control.</a:t>
            </a:r>
          </a:p>
        </p:txBody>
      </p:sp>
      <p:pic>
        <p:nvPicPr>
          <p:cNvPr id="5" name="Picture 4"/>
          <p:cNvPicPr>
            <a:picLocks noChangeAspect="1"/>
          </p:cNvPicPr>
          <p:nvPr/>
        </p:nvPicPr>
        <p:blipFill>
          <a:blip r:embed="rId3"/>
          <a:stretch>
            <a:fillRect/>
          </a:stretch>
        </p:blipFill>
        <p:spPr>
          <a:xfrm>
            <a:off x="6534707" y="1425172"/>
            <a:ext cx="5407025" cy="4354803"/>
          </a:xfrm>
          <a:prstGeom prst="rect">
            <a:avLst/>
          </a:prstGeom>
        </p:spPr>
      </p:pic>
    </p:spTree>
    <p:extLst>
      <p:ext uri="{BB962C8B-B14F-4D97-AF65-F5344CB8AC3E}">
        <p14:creationId xmlns:p14="http://schemas.microsoft.com/office/powerpoint/2010/main" val="337687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555625"/>
            <a:ext cx="8933179" cy="673418"/>
          </a:xfrm>
        </p:spPr>
        <p:txBody>
          <a:bodyPr>
            <a:normAutofit/>
          </a:bodyPr>
          <a:lstStyle/>
          <a:p>
            <a:r>
              <a:rPr lang="en-US" sz="3200" b="1" dirty="0">
                <a:solidFill>
                  <a:srgbClr val="E6C133"/>
                </a:solidFill>
              </a:rPr>
              <a:t>Block Diagram</a:t>
            </a:r>
          </a:p>
        </p:txBody>
      </p:sp>
      <p:pic>
        <p:nvPicPr>
          <p:cNvPr id="3" name="Picture 2" descr="Capture.PNG"/>
          <p:cNvPicPr>
            <a:picLocks noChangeAspect="1"/>
          </p:cNvPicPr>
          <p:nvPr/>
        </p:nvPicPr>
        <p:blipFill>
          <a:blip r:embed="rId3"/>
          <a:stretch>
            <a:fillRect/>
          </a:stretch>
        </p:blipFill>
        <p:spPr>
          <a:xfrm>
            <a:off x="1368425" y="1390650"/>
            <a:ext cx="8672383" cy="5140325"/>
          </a:xfrm>
          <a:prstGeom prst="rect">
            <a:avLst/>
          </a:prstGeom>
        </p:spPr>
      </p:pic>
    </p:spTree>
    <p:extLst>
      <p:ext uri="{BB962C8B-B14F-4D97-AF65-F5344CB8AC3E}">
        <p14:creationId xmlns:p14="http://schemas.microsoft.com/office/powerpoint/2010/main" val="213197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 Personalized Home Automation System using Mobile Phones</vt:lpstr>
      <vt:lpstr>Project Team </vt:lpstr>
      <vt:lpstr>Abstract View of the Project</vt:lpstr>
      <vt:lpstr>Why Home Automation System ?</vt:lpstr>
      <vt:lpstr>Devices Used</vt:lpstr>
      <vt:lpstr>Driver circuit  :   Driver circuit is nothing but a  switching circuit, which provides  actual connection between our  circuits to the appliances.   </vt:lpstr>
      <vt:lpstr>Home Appliance:   The home appliances must be  connected to the main power supply at all times.  This is a precondition for the system.    </vt:lpstr>
      <vt:lpstr>Relays : </vt:lpstr>
      <vt:lpstr>Block Diagram</vt:lpstr>
      <vt:lpstr>Data Flow Diagram</vt:lpstr>
      <vt:lpstr>Connectivity</vt:lpstr>
      <vt:lpstr>PowerPoint Presentation</vt:lpstr>
      <vt:lpstr>Innovativeness &amp; Usefulness</vt:lpstr>
      <vt:lpstr>Competitive Advantage &amp; Market Potential</vt:lpstr>
      <vt:lpstr>Future Scope  The project can be further extended to operate via Bluetooth connectivity and the number of appliances can further be extended to more than one.  Why prefer Bluetooth?? It is preferable to use Bluetooth because nowadays people have their smart phones with them all the time, since the smart phones have Bluetooth facility in them, thus it's better to use Bluetooth rather than using RF remotes or IR remotes. </vt:lpstr>
      <vt:lpstr>Benefits of Bluetooth connected Home Automation System</vt:lpstr>
      <vt:lpstr>PowerPoint Presentation</vt:lpstr>
      <vt:lpstr>Research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22</cp:revision>
  <dcterms:created xsi:type="dcterms:W3CDTF">2014-09-12T17:24:29Z</dcterms:created>
  <dcterms:modified xsi:type="dcterms:W3CDTF">2015-11-30T06:08:34Z</dcterms:modified>
</cp:coreProperties>
</file>