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20" r:id="rId1"/>
  </p:sldMasterIdLst>
  <p:notesMasterIdLst>
    <p:notesMasterId r:id="rId47"/>
  </p:notesMasterIdLst>
  <p:sldIdLst>
    <p:sldId id="278" r:id="rId2"/>
    <p:sldId id="280" r:id="rId3"/>
    <p:sldId id="282" r:id="rId4"/>
    <p:sldId id="283" r:id="rId5"/>
    <p:sldId id="299" r:id="rId6"/>
    <p:sldId id="284" r:id="rId7"/>
    <p:sldId id="285" r:id="rId8"/>
    <p:sldId id="286" r:id="rId9"/>
    <p:sldId id="279" r:id="rId10"/>
    <p:sldId id="281" r:id="rId11"/>
    <p:sldId id="272" r:id="rId12"/>
    <p:sldId id="274" r:id="rId13"/>
    <p:sldId id="275" r:id="rId14"/>
    <p:sldId id="276" r:id="rId15"/>
    <p:sldId id="277" r:id="rId16"/>
    <p:sldId id="292" r:id="rId17"/>
    <p:sldId id="291" r:id="rId18"/>
    <p:sldId id="306" r:id="rId19"/>
    <p:sldId id="300" r:id="rId20"/>
    <p:sldId id="301" r:id="rId21"/>
    <p:sldId id="308" r:id="rId22"/>
    <p:sldId id="303" r:id="rId23"/>
    <p:sldId id="304" r:id="rId24"/>
    <p:sldId id="310" r:id="rId25"/>
    <p:sldId id="312" r:id="rId26"/>
    <p:sldId id="309" r:id="rId27"/>
    <p:sldId id="305" r:id="rId28"/>
    <p:sldId id="311" r:id="rId29"/>
    <p:sldId id="288" r:id="rId30"/>
    <p:sldId id="287" r:id="rId31"/>
    <p:sldId id="264" r:id="rId32"/>
    <p:sldId id="267" r:id="rId33"/>
    <p:sldId id="265" r:id="rId34"/>
    <p:sldId id="266" r:id="rId35"/>
    <p:sldId id="314" r:id="rId36"/>
    <p:sldId id="315" r:id="rId37"/>
    <p:sldId id="317" r:id="rId38"/>
    <p:sldId id="318" r:id="rId39"/>
    <p:sldId id="316" r:id="rId40"/>
    <p:sldId id="298" r:id="rId41"/>
    <p:sldId id="313" r:id="rId42"/>
    <p:sldId id="294" r:id="rId43"/>
    <p:sldId id="296" r:id="rId44"/>
    <p:sldId id="297" r:id="rId45"/>
    <p:sldId id="307"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644" autoAdjust="0"/>
    <p:restoredTop sz="86447" autoAdjust="0"/>
  </p:normalViewPr>
  <p:slideViewPr>
    <p:cSldViewPr>
      <p:cViewPr varScale="1">
        <p:scale>
          <a:sx n="63" d="100"/>
          <a:sy n="63" d="100"/>
        </p:scale>
        <p:origin x="-1362" y="-96"/>
      </p:cViewPr>
      <p:guideLst>
        <p:guide orient="horz" pos="2160"/>
        <p:guide pos="2880"/>
      </p:guideLst>
    </p:cSldViewPr>
  </p:slideViewPr>
  <p:outlineViewPr>
    <p:cViewPr>
      <p:scale>
        <a:sx n="33" d="100"/>
        <a:sy n="33" d="100"/>
      </p:scale>
      <p:origin x="0" y="12270"/>
    </p:cViewPr>
  </p:outlineViewPr>
  <p:notesTextViewPr>
    <p:cViewPr>
      <p:scale>
        <a:sx n="100" d="100"/>
        <a:sy n="100" d="100"/>
      </p:scale>
      <p:origin x="0" y="0"/>
    </p:cViewPr>
  </p:notesTextViewPr>
  <p:notesViewPr>
    <p:cSldViewPr>
      <p:cViewPr varScale="1">
        <p:scale>
          <a:sx n="55" d="100"/>
          <a:sy n="55" d="100"/>
        </p:scale>
        <p:origin x="-285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A64F35-00E9-487D-9EC4-7DEA6DDDEFF8}" type="datetimeFigureOut">
              <a:rPr lang="en-IN" smtClean="0"/>
              <a:pPr/>
              <a:t>30-11-2015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A651A4-B842-4E5F-9474-A362A2EB025B}" type="slidenum">
              <a:rPr lang="en-IN" smtClean="0"/>
              <a:pPr/>
              <a:t>‹#›</a:t>
            </a:fld>
            <a:endParaRPr lang="en-IN"/>
          </a:p>
        </p:txBody>
      </p:sp>
    </p:spTree>
    <p:extLst>
      <p:ext uri="{BB962C8B-B14F-4D97-AF65-F5344CB8AC3E}">
        <p14:creationId xmlns:p14="http://schemas.microsoft.com/office/powerpoint/2010/main" xmlns="" val="3958669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2A651A4-B842-4E5F-9474-A362A2EB025B}" type="slidenum">
              <a:rPr lang="en-IN" smtClean="0"/>
              <a:pPr/>
              <a:t>9</a:t>
            </a:fld>
            <a:endParaRPr lang="en-IN"/>
          </a:p>
        </p:txBody>
      </p:sp>
    </p:spTree>
    <p:extLst>
      <p:ext uri="{BB962C8B-B14F-4D97-AF65-F5344CB8AC3E}">
        <p14:creationId xmlns:p14="http://schemas.microsoft.com/office/powerpoint/2010/main" xmlns="" val="2777304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92A651A4-B842-4E5F-9474-A362A2EB025B}" type="slidenum">
              <a:rPr lang="en-IN" smtClean="0"/>
              <a:pPr/>
              <a:t>31</a:t>
            </a:fld>
            <a:endParaRPr lang="en-IN"/>
          </a:p>
        </p:txBody>
      </p:sp>
    </p:spTree>
    <p:extLst>
      <p:ext uri="{BB962C8B-B14F-4D97-AF65-F5344CB8AC3E}">
        <p14:creationId xmlns:p14="http://schemas.microsoft.com/office/powerpoint/2010/main" xmlns="" val="3070502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2A651A4-B842-4E5F-9474-A362A2EB025B}" type="slidenum">
              <a:rPr lang="en-IN" smtClean="0"/>
              <a:pPr/>
              <a:t>34</a:t>
            </a:fld>
            <a:endParaRPr lang="en-IN"/>
          </a:p>
        </p:txBody>
      </p:sp>
    </p:spTree>
    <p:extLst>
      <p:ext uri="{BB962C8B-B14F-4D97-AF65-F5344CB8AC3E}">
        <p14:creationId xmlns:p14="http://schemas.microsoft.com/office/powerpoint/2010/main" xmlns="" val="752777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59AA8A35-EE8F-4367-980D-9D812D5F853E}" type="datetimeFigureOut">
              <a:rPr lang="en-US" smtClean="0"/>
              <a:pPr/>
              <a:t>11/30/2015</a:t>
            </a:fld>
            <a:endParaRPr lang="en-IN"/>
          </a:p>
        </p:txBody>
      </p:sp>
      <p:sp>
        <p:nvSpPr>
          <p:cNvPr id="17" name="Footer Placeholder 16"/>
          <p:cNvSpPr>
            <a:spLocks noGrp="1"/>
          </p:cNvSpPr>
          <p:nvPr>
            <p:ph type="ftr" sz="quarter" idx="11"/>
          </p:nvPr>
        </p:nvSpPr>
        <p:spPr/>
        <p:txBody>
          <a:bodyPr/>
          <a:lstStyle>
            <a:extLst/>
          </a:lstStyle>
          <a:p>
            <a:endParaRPr lang="en-IN"/>
          </a:p>
        </p:txBody>
      </p:sp>
      <p:sp>
        <p:nvSpPr>
          <p:cNvPr id="29" name="Slide Number Placeholder 28"/>
          <p:cNvSpPr>
            <a:spLocks noGrp="1"/>
          </p:cNvSpPr>
          <p:nvPr>
            <p:ph type="sldNum" sz="quarter" idx="12"/>
          </p:nvPr>
        </p:nvSpPr>
        <p:spPr/>
        <p:txBody>
          <a:bodyPr/>
          <a:lstStyle>
            <a:extLst/>
          </a:lstStyle>
          <a:p>
            <a:fld id="{3452690A-9A7D-483F-BFF1-7EE4E24341EC}" type="slidenum">
              <a:rPr lang="en-IN" smtClean="0"/>
              <a:pPr/>
              <a:t>‹#›</a:t>
            </a:fld>
            <a:endParaRPr lang="en-IN"/>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AA8A35-EE8F-4367-980D-9D812D5F853E}" type="datetimeFigureOut">
              <a:rPr lang="en-US" smtClean="0"/>
              <a:pPr/>
              <a:t>11/30/2015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452690A-9A7D-483F-BFF1-7EE4E24341E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AA8A35-EE8F-4367-980D-9D812D5F853E}" type="datetimeFigureOut">
              <a:rPr lang="en-US" smtClean="0"/>
              <a:pPr/>
              <a:t>11/30/2015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452690A-9A7D-483F-BFF1-7EE4E24341E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AA8A35-EE8F-4367-980D-9D812D5F853E}" type="datetimeFigureOut">
              <a:rPr lang="en-US" smtClean="0"/>
              <a:pPr/>
              <a:t>11/30/2015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452690A-9A7D-483F-BFF1-7EE4E24341E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9AA8A35-EE8F-4367-980D-9D812D5F853E}" type="datetimeFigureOut">
              <a:rPr lang="en-US" smtClean="0"/>
              <a:pPr/>
              <a:t>11/30/2015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452690A-9A7D-483F-BFF1-7EE4E24341EC}" type="slidenum">
              <a:rPr lang="en-IN" smtClean="0"/>
              <a:pPr/>
              <a:t>‹#›</a:t>
            </a:fld>
            <a:endParaRPr lang="en-IN"/>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9AA8A35-EE8F-4367-980D-9D812D5F853E}" type="datetimeFigureOut">
              <a:rPr lang="en-US" smtClean="0"/>
              <a:pPr/>
              <a:t>11/30/2015</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452690A-9A7D-483F-BFF1-7EE4E24341E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9AA8A35-EE8F-4367-980D-9D812D5F853E}" type="datetimeFigureOut">
              <a:rPr lang="en-US" smtClean="0"/>
              <a:pPr/>
              <a:t>11/30/2015</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3452690A-9A7D-483F-BFF1-7EE4E24341EC}" type="slidenum">
              <a:rPr lang="en-IN" smtClean="0"/>
              <a:pPr/>
              <a:t>‹#›</a:t>
            </a:fld>
            <a:endParaRPr lang="en-IN"/>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9AA8A35-EE8F-4367-980D-9D812D5F853E}" type="datetimeFigureOut">
              <a:rPr lang="en-US" smtClean="0"/>
              <a:pPr/>
              <a:t>11/30/2015</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3452690A-9A7D-483F-BFF1-7EE4E24341E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9AA8A35-EE8F-4367-980D-9D812D5F853E}" type="datetimeFigureOut">
              <a:rPr lang="en-US" smtClean="0"/>
              <a:pPr/>
              <a:t>11/30/2015</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3452690A-9A7D-483F-BFF1-7EE4E24341E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9AA8A35-EE8F-4367-980D-9D812D5F853E}" type="datetimeFigureOut">
              <a:rPr lang="en-US" smtClean="0"/>
              <a:pPr/>
              <a:t>11/30/2015</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452690A-9A7D-483F-BFF1-7EE4E24341E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59AA8A35-EE8F-4367-980D-9D812D5F853E}" type="datetimeFigureOut">
              <a:rPr lang="en-US" smtClean="0"/>
              <a:pPr/>
              <a:t>11/30/2015</a:t>
            </a:fld>
            <a:endParaRPr lang="en-IN"/>
          </a:p>
        </p:txBody>
      </p:sp>
      <p:sp>
        <p:nvSpPr>
          <p:cNvPr id="6" name="Footer Placeholder 5"/>
          <p:cNvSpPr>
            <a:spLocks noGrp="1"/>
          </p:cNvSpPr>
          <p:nvPr>
            <p:ph type="ftr" sz="quarter" idx="11"/>
          </p:nvPr>
        </p:nvSpPr>
        <p:spPr>
          <a:xfrm>
            <a:off x="914400" y="55499"/>
            <a:ext cx="5562600" cy="365125"/>
          </a:xfrm>
        </p:spPr>
        <p:txBody>
          <a:bodyPr/>
          <a:lstStyle>
            <a:extLst/>
          </a:lstStyle>
          <a:p>
            <a:endParaRPr lang="en-IN"/>
          </a:p>
        </p:txBody>
      </p:sp>
      <p:sp>
        <p:nvSpPr>
          <p:cNvPr id="7" name="Slide Number Placeholder 6"/>
          <p:cNvSpPr>
            <a:spLocks noGrp="1"/>
          </p:cNvSpPr>
          <p:nvPr>
            <p:ph type="sldNum" sz="quarter" idx="12"/>
          </p:nvPr>
        </p:nvSpPr>
        <p:spPr>
          <a:xfrm>
            <a:off x="8610600" y="55499"/>
            <a:ext cx="457200" cy="365125"/>
          </a:xfrm>
        </p:spPr>
        <p:txBody>
          <a:bodyPr/>
          <a:lstStyle>
            <a:extLst/>
          </a:lstStyle>
          <a:p>
            <a:fld id="{3452690A-9A7D-483F-BFF1-7EE4E24341E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59AA8A35-EE8F-4367-980D-9D812D5F853E}" type="datetimeFigureOut">
              <a:rPr lang="en-US" smtClean="0"/>
              <a:pPr/>
              <a:t>11/30/2015</a:t>
            </a:fld>
            <a:endParaRPr lang="en-IN"/>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IN"/>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3452690A-9A7D-483F-BFF1-7EE4E24341EC}"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informationweek.com/software/raspberry-pi-2-six-things-you-can-(and-cant)-do/a/d-id/1319064?image_number=1" TargetMode="Externa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Rain_gauge" TargetMode="External"/><Relationship Id="rId3" Type="http://schemas.openxmlformats.org/officeDocument/2006/relationships/hyperlink" Target="https://en.wikipedia.org/wiki/Barometer" TargetMode="External"/><Relationship Id="rId7" Type="http://schemas.openxmlformats.org/officeDocument/2006/relationships/hyperlink" Target="https://en.wikipedia.org/wiki/Wind_speed" TargetMode="External"/><Relationship Id="rId2" Type="http://schemas.openxmlformats.org/officeDocument/2006/relationships/hyperlink" Target="https://en.wikipedia.org/wiki/Thermometer" TargetMode="External"/><Relationship Id="rId1" Type="http://schemas.openxmlformats.org/officeDocument/2006/relationships/slideLayout" Target="../slideLayouts/slideLayout2.xml"/><Relationship Id="rId6" Type="http://schemas.openxmlformats.org/officeDocument/2006/relationships/hyperlink" Target="https://en.wikipedia.org/wiki/Anemometer" TargetMode="External"/><Relationship Id="rId5" Type="http://schemas.openxmlformats.org/officeDocument/2006/relationships/hyperlink" Target="https://en.wikipedia.org/wiki/Hygrometer" TargetMode="External"/><Relationship Id="rId4" Type="http://schemas.openxmlformats.org/officeDocument/2006/relationships/hyperlink" Target="https://en.wikipedia.org/wiki/Atmospheric_pressu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Atmospheric_pressure" TargetMode="External"/><Relationship Id="rId2" Type="http://schemas.openxmlformats.org/officeDocument/2006/relationships/hyperlink" Target="https://en.wikipedia.org/wiki/Meteorology" TargetMode="External"/><Relationship Id="rId1" Type="http://schemas.openxmlformats.org/officeDocument/2006/relationships/slideLayout" Target="../slideLayouts/slideLayout2.xml"/><Relationship Id="rId5" Type="http://schemas.openxmlformats.org/officeDocument/2006/relationships/hyperlink" Target="https://en.wikipedia.org/wiki/Trough_(meteorology)" TargetMode="External"/><Relationship Id="rId4" Type="http://schemas.openxmlformats.org/officeDocument/2006/relationships/hyperlink" Target="https://en.wikipedia.org/wiki/Surface_weather_analysi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archnetworking.techtarget.com/definition/network"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earchwindevelopment.techtarget.com/definition/ISP" TargetMode="External"/><Relationship Id="rId5" Type="http://schemas.openxmlformats.org/officeDocument/2006/relationships/hyperlink" Target="http://searchcio-midmarket.techtarget.com/definition/host" TargetMode="External"/><Relationship Id="rId4" Type="http://schemas.openxmlformats.org/officeDocument/2006/relationships/hyperlink" Target="http://searchnetworking.techtarget.com/definition/node"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Mobile_phone" TargetMode="External"/><Relationship Id="rId2" Type="http://schemas.openxmlformats.org/officeDocument/2006/relationships/hyperlink" Target="https://en.wikipedia.org/wiki/Short_Message_Service" TargetMode="External"/><Relationship Id="rId1" Type="http://schemas.openxmlformats.org/officeDocument/2006/relationships/slideLayout" Target="../slideLayouts/slideLayout2.xml"/><Relationship Id="rId4" Type="http://schemas.openxmlformats.org/officeDocument/2006/relationships/hyperlink" Target="https://en.wikipedia.org/wiki/Emai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ozekisms.com/index.php?owpn=177" TargetMode="External"/><Relationship Id="rId2" Type="http://schemas.openxmlformats.org/officeDocument/2006/relationships/hyperlink" Target="http://www.ozekisms.com/index.php?owpn=354"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electronics.howstuffworks.com/radio.ht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s://en.wikipedia.org/wiki/Telnet" TargetMode="External"/><Relationship Id="rId13" Type="http://schemas.openxmlformats.org/officeDocument/2006/relationships/hyperlink" Target="https://en.wikipedia.org/wiki/Operating_system" TargetMode="External"/><Relationship Id="rId18" Type="http://schemas.openxmlformats.org/officeDocument/2006/relationships/hyperlink" Target="https://en.wikipedia.org/wiki/Windows_Mobile" TargetMode="External"/><Relationship Id="rId3" Type="http://schemas.openxmlformats.org/officeDocument/2006/relationships/hyperlink" Target="https://en.wikipedia.org/wiki/Terminal_emulator" TargetMode="External"/><Relationship Id="rId7" Type="http://schemas.openxmlformats.org/officeDocument/2006/relationships/hyperlink" Target="https://en.wikipedia.org/wiki/Secure_Shell" TargetMode="External"/><Relationship Id="rId12" Type="http://schemas.openxmlformats.org/officeDocument/2006/relationships/hyperlink" Target="https://en.wikipedia.org/wiki/Porting" TargetMode="External"/><Relationship Id="rId17" Type="http://schemas.openxmlformats.org/officeDocument/2006/relationships/hyperlink" Target="https://en.wikipedia.org/wiki/Symbian" TargetMode="External"/><Relationship Id="rId2" Type="http://schemas.openxmlformats.org/officeDocument/2006/relationships/hyperlink" Target="https://en.wikipedia.org/wiki/Free_and_open-source" TargetMode="External"/><Relationship Id="rId16" Type="http://schemas.openxmlformats.org/officeDocument/2006/relationships/hyperlink" Target="https://en.wikipedia.org/wiki/Mac_OS_X" TargetMode="External"/><Relationship Id="rId1" Type="http://schemas.openxmlformats.org/officeDocument/2006/relationships/slideLayout" Target="../slideLayouts/slideLayout2.xml"/><Relationship Id="rId6" Type="http://schemas.openxmlformats.org/officeDocument/2006/relationships/hyperlink" Target="https://en.wikipedia.org/wiki/Secure_copy" TargetMode="External"/><Relationship Id="rId11" Type="http://schemas.openxmlformats.org/officeDocument/2006/relationships/hyperlink" Target="https://en.wikipedia.org/wiki/Microsoft_Windows" TargetMode="External"/><Relationship Id="rId5" Type="http://schemas.openxmlformats.org/officeDocument/2006/relationships/hyperlink" Target="https://en.wikipedia.org/wiki/Network_protocol" TargetMode="External"/><Relationship Id="rId15" Type="http://schemas.openxmlformats.org/officeDocument/2006/relationships/hyperlink" Target="https://en.wikipedia.org/wiki/Mac_OS" TargetMode="External"/><Relationship Id="rId10" Type="http://schemas.openxmlformats.org/officeDocument/2006/relationships/hyperlink" Target="https://en.wikipedia.org/wiki/Serial_port" TargetMode="External"/><Relationship Id="rId19" Type="http://schemas.openxmlformats.org/officeDocument/2006/relationships/hyperlink" Target="https://en.wikipedia.org/wiki/Windows_Phone" TargetMode="External"/><Relationship Id="rId4" Type="http://schemas.openxmlformats.org/officeDocument/2006/relationships/hyperlink" Target="https://en.wikipedia.org/wiki/Serial_console" TargetMode="External"/><Relationship Id="rId9" Type="http://schemas.openxmlformats.org/officeDocument/2006/relationships/hyperlink" Target="https://en.wikipedia.org/wiki/Rlogin" TargetMode="External"/><Relationship Id="rId14" Type="http://schemas.openxmlformats.org/officeDocument/2006/relationships/hyperlink" Target="https://en.wikipedia.org/wiki/Unix-lik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electronicsforu.com/" TargetMode="External"/><Relationship Id="rId7" Type="http://schemas.openxmlformats.org/officeDocument/2006/relationships/hyperlink" Target="http://www.textlocal.in/" TargetMode="External"/><Relationship Id="rId2" Type="http://schemas.openxmlformats.org/officeDocument/2006/relationships/hyperlink" Target="http://www.campbellsci.co.uk/" TargetMode="External"/><Relationship Id="rId1" Type="http://schemas.openxmlformats.org/officeDocument/2006/relationships/slideLayout" Target="../slideLayouts/slideLayout2.xml"/><Relationship Id="rId6" Type="http://schemas.openxmlformats.org/officeDocument/2006/relationships/hyperlink" Target="http://www.adafruit.com/" TargetMode="External"/><Relationship Id="rId5" Type="http://schemas.openxmlformats.org/officeDocument/2006/relationships/hyperlink" Target="http://www.github.com/" TargetMode="External"/><Relationship Id="rId4" Type="http://schemas.openxmlformats.org/officeDocument/2006/relationships/hyperlink" Target="http://www.wikipedia.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4400" b="1" i="1" u="sng" dirty="0" smtClean="0"/>
              <a:t>AUTOMATIC WEATHER STATION FOR IGDTUW</a:t>
            </a:r>
            <a:endParaRPr lang="en-US" sz="4400" b="1" i="1" u="sng" dirty="0"/>
          </a:p>
        </p:txBody>
      </p:sp>
      <p:sp>
        <p:nvSpPr>
          <p:cNvPr id="6" name="Content Placeholder 5"/>
          <p:cNvSpPr>
            <a:spLocks noGrp="1"/>
          </p:cNvSpPr>
          <p:nvPr>
            <p:ph sz="half" idx="2"/>
          </p:nvPr>
        </p:nvSpPr>
        <p:spPr>
          <a:xfrm>
            <a:off x="4929190" y="2143116"/>
            <a:ext cx="3764754" cy="4714884"/>
          </a:xfrm>
        </p:spPr>
        <p:txBody>
          <a:bodyPr/>
          <a:lstStyle/>
          <a:p>
            <a:pPr>
              <a:buNone/>
            </a:pPr>
            <a:endParaRPr lang="en-US" sz="2400" dirty="0" smtClean="0"/>
          </a:p>
          <a:p>
            <a:pPr>
              <a:buNone/>
            </a:pPr>
            <a:r>
              <a:rPr lang="en-US" sz="2400" dirty="0" smtClean="0"/>
              <a:t>SUPERVISOR-</a:t>
            </a:r>
          </a:p>
          <a:p>
            <a:pPr>
              <a:buNone/>
            </a:pPr>
            <a:r>
              <a:rPr lang="en-US" sz="2400" dirty="0" smtClean="0"/>
              <a:t>                     Dr. </a:t>
            </a:r>
            <a:r>
              <a:rPr lang="en-US" sz="2400" dirty="0" err="1" smtClean="0"/>
              <a:t>S.R.N.Reddy</a:t>
            </a:r>
            <a:endParaRPr lang="en-US" sz="2400" dirty="0" smtClean="0"/>
          </a:p>
          <a:p>
            <a:pPr>
              <a:buNone/>
            </a:pPr>
            <a:r>
              <a:rPr lang="en-US" sz="2400" dirty="0" smtClean="0"/>
              <a:t>                </a:t>
            </a:r>
            <a:r>
              <a:rPr lang="en-US" sz="2000" dirty="0" smtClean="0"/>
              <a:t>By-</a:t>
            </a:r>
          </a:p>
          <a:p>
            <a:pPr>
              <a:buNone/>
            </a:pPr>
            <a:r>
              <a:rPr lang="en-US" sz="2000" dirty="0" smtClean="0"/>
              <a:t>                          SRISHTI SINGH</a:t>
            </a:r>
          </a:p>
          <a:p>
            <a:pPr>
              <a:buNone/>
            </a:pPr>
            <a:r>
              <a:rPr lang="en-US" sz="2000" dirty="0" smtClean="0"/>
              <a:t>                          (08213502812)</a:t>
            </a:r>
          </a:p>
          <a:p>
            <a:pPr>
              <a:buNone/>
            </a:pPr>
            <a:r>
              <a:rPr lang="en-US" sz="2000" dirty="0" smtClean="0"/>
              <a:t>                          SUNAYNA  PAL</a:t>
            </a:r>
          </a:p>
          <a:p>
            <a:pPr>
              <a:buNone/>
            </a:pPr>
            <a:r>
              <a:rPr lang="en-US" sz="2000" dirty="0" smtClean="0"/>
              <a:t>                          (07613502812)</a:t>
            </a:r>
          </a:p>
          <a:p>
            <a:pPr>
              <a:buNone/>
            </a:pPr>
            <a:r>
              <a:rPr lang="en-US" sz="2000" dirty="0" smtClean="0"/>
              <a:t>                          PRIYANKA SHARMA</a:t>
            </a:r>
          </a:p>
          <a:p>
            <a:pPr>
              <a:buNone/>
            </a:pPr>
            <a:r>
              <a:rPr lang="en-US" sz="2000" dirty="0" smtClean="0"/>
              <a:t>                          (08013502812)</a:t>
            </a:r>
            <a:endParaRPr lang="en-US" sz="2000" dirty="0"/>
          </a:p>
        </p:txBody>
      </p:sp>
      <p:pic>
        <p:nvPicPr>
          <p:cNvPr id="7" name="Picture 2" descr="Image result for weather station using raspberry pi project"/>
          <p:cNvPicPr>
            <a:picLocks noGrp="1" noChangeAspect="1" noChangeArrowheads="1"/>
          </p:cNvPicPr>
          <p:nvPr>
            <p:ph sz="half" idx="1"/>
          </p:nvPr>
        </p:nvPicPr>
        <p:blipFill>
          <a:blip r:embed="rId2"/>
          <a:srcRect/>
          <a:stretch>
            <a:fillRect/>
          </a:stretch>
        </p:blipFill>
        <p:spPr bwMode="auto">
          <a:xfrm>
            <a:off x="285720" y="2214554"/>
            <a:ext cx="4572032" cy="442915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www.burntec.com/ebay/pi_layout.jpg"/>
          <p:cNvPicPr>
            <a:picLocks noChangeAspect="1" noChangeArrowheads="1"/>
          </p:cNvPicPr>
          <p:nvPr/>
        </p:nvPicPr>
        <p:blipFill>
          <a:blip r:embed="rId2"/>
          <a:srcRect/>
          <a:stretch>
            <a:fillRect/>
          </a:stretch>
        </p:blipFill>
        <p:spPr bwMode="auto">
          <a:xfrm>
            <a:off x="1285852" y="1500174"/>
            <a:ext cx="6691318" cy="5172075"/>
          </a:xfrm>
          <a:prstGeom prst="rect">
            <a:avLst/>
          </a:prstGeom>
          <a:noFill/>
        </p:spPr>
      </p:pic>
      <p:sp>
        <p:nvSpPr>
          <p:cNvPr id="3" name="Rectangle 2"/>
          <p:cNvSpPr/>
          <p:nvPr/>
        </p:nvSpPr>
        <p:spPr>
          <a:xfrm>
            <a:off x="290230" y="285728"/>
            <a:ext cx="8853770"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How to connect devices</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Raspberry Pi 2 is a bump in power and speed from the original.&#10;&#10;(Image: Raspberry Pi Foundation)&#10;">
            <a:hlinkClick r:id="rId2" tgtFrame="&quot;new&quot;"/>
          </p:cNvPr>
          <p:cNvPicPr/>
          <p:nvPr/>
        </p:nvPicPr>
        <p:blipFill>
          <a:blip r:embed="rId3" cstate="print"/>
          <a:srcRect/>
          <a:stretch>
            <a:fillRect/>
          </a:stretch>
        </p:blipFill>
        <p:spPr bwMode="auto">
          <a:xfrm>
            <a:off x="2771800" y="188640"/>
            <a:ext cx="3697967" cy="2327007"/>
          </a:xfrm>
          <a:prstGeom prst="rect">
            <a:avLst/>
          </a:prstGeom>
          <a:noFill/>
          <a:ln w="9525">
            <a:noFill/>
            <a:miter lim="800000"/>
            <a:headEnd/>
            <a:tailEnd/>
          </a:ln>
        </p:spPr>
      </p:pic>
      <p:pic>
        <p:nvPicPr>
          <p:cNvPr id="4" name="Picture 3" descr="Raspberry Pi Components&#10; "/>
          <p:cNvPicPr>
            <a:picLocks noChangeAspect="1" noChangeArrowheads="1"/>
          </p:cNvPicPr>
          <p:nvPr/>
        </p:nvPicPr>
        <p:blipFill>
          <a:blip r:embed="rId4" cstate="print"/>
          <a:srcRect/>
          <a:stretch>
            <a:fillRect/>
          </a:stretch>
        </p:blipFill>
        <p:spPr bwMode="auto">
          <a:xfrm>
            <a:off x="2123728" y="2996952"/>
            <a:ext cx="4896544" cy="3604916"/>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500042"/>
            <a:ext cx="3025187" cy="923330"/>
          </a:xfrm>
          <a:prstGeom prst="rect">
            <a:avLst/>
          </a:prstGeom>
          <a:noFill/>
        </p:spPr>
        <p:txBody>
          <a:bodyPr wrap="square" lIns="91440" tIns="45720" rIns="91440" bIns="45720">
            <a:spAutoFit/>
          </a:bodyPr>
          <a:lstStyle/>
          <a:p>
            <a:pPr algn="ctr"/>
            <a:r>
              <a:rPr lang="en-US" sz="5400" i="1" u="sng" cap="all" dirty="0" smtClean="0">
                <a:ln w="9000" cmpd="sng">
                  <a:solidFill>
                    <a:schemeClr val="accent4">
                      <a:shade val="50000"/>
                      <a:satMod val="120000"/>
                      <a:alpha val="79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BENEFITS</a:t>
            </a:r>
            <a:endParaRPr lang="en-US" sz="5400" i="1" u="sng" cap="all" spc="0" dirty="0">
              <a:ln w="9000" cmpd="sng">
                <a:solidFill>
                  <a:schemeClr val="accent4">
                    <a:shade val="50000"/>
                    <a:satMod val="120000"/>
                    <a:alpha val="79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6" name="TextBox 5"/>
          <p:cNvSpPr txBox="1"/>
          <p:nvPr/>
        </p:nvSpPr>
        <p:spPr>
          <a:xfrm>
            <a:off x="928662" y="1428736"/>
            <a:ext cx="7572428" cy="4339650"/>
          </a:xfrm>
          <a:prstGeom prst="rect">
            <a:avLst/>
          </a:prstGeom>
          <a:noFill/>
        </p:spPr>
        <p:txBody>
          <a:bodyPr wrap="square" rtlCol="0">
            <a:spAutoFit/>
          </a:bodyPr>
          <a:lstStyle/>
          <a:p>
            <a:pPr fontAlgn="base">
              <a:buFont typeface="Arial" pitchFamily="34" charset="0"/>
              <a:buChar char="•"/>
            </a:pPr>
            <a:r>
              <a:rPr lang="en-IN" dirty="0" smtClean="0"/>
              <a:t>Enhanced Quad Core Processor and 1GB RAM now provides you with the opportunity to:</a:t>
            </a:r>
          </a:p>
          <a:p>
            <a:pPr lvl="0" fontAlgn="base">
              <a:buFont typeface="Arial" pitchFamily="34" charset="0"/>
              <a:buChar char="•"/>
            </a:pPr>
            <a:r>
              <a:rPr lang="en-IN" dirty="0" smtClean="0"/>
              <a:t>Build your own workstation – create and manage your documents and </a:t>
            </a:r>
            <a:r>
              <a:rPr lang="en-IN" sz="2400" dirty="0" smtClean="0"/>
              <a:t>spreadsheets</a:t>
            </a:r>
            <a:r>
              <a:rPr lang="en-IN" dirty="0" smtClean="0"/>
              <a:t> with ease using </a:t>
            </a:r>
            <a:r>
              <a:rPr lang="en-IN" dirty="0" err="1" smtClean="0"/>
              <a:t>LibreOffice</a:t>
            </a:r>
            <a:endParaRPr lang="en-IN" dirty="0" smtClean="0"/>
          </a:p>
          <a:p>
            <a:pPr lvl="0" fontAlgn="base">
              <a:buFont typeface="Arial" pitchFamily="34" charset="0"/>
              <a:buChar char="•"/>
            </a:pPr>
            <a:r>
              <a:rPr lang="en-IN" dirty="0" smtClean="0"/>
              <a:t>Faster and more enjoyable gaming – experience less lag and more seamless gaming in all your favourites. Can’t wait to demolish buildings in </a:t>
            </a:r>
            <a:r>
              <a:rPr lang="en-IN" dirty="0" err="1" smtClean="0"/>
              <a:t>Minecraft</a:t>
            </a:r>
            <a:r>
              <a:rPr lang="en-IN" dirty="0" smtClean="0"/>
              <a:t>, trigger your TNT now and be amazed by the results!</a:t>
            </a:r>
          </a:p>
          <a:p>
            <a:pPr lvl="0" fontAlgn="base">
              <a:buFont typeface="Arial" pitchFamily="34" charset="0"/>
              <a:buChar char="•"/>
            </a:pPr>
            <a:r>
              <a:rPr lang="en-IN" dirty="0" smtClean="0"/>
              <a:t>No more buffer face – boots up </a:t>
            </a:r>
            <a:r>
              <a:rPr lang="en-IN" dirty="0" err="1" smtClean="0"/>
              <a:t>Raspbian</a:t>
            </a:r>
            <a:r>
              <a:rPr lang="en-IN" dirty="0" smtClean="0"/>
              <a:t> in less than half the time as the Model B+</a:t>
            </a:r>
          </a:p>
          <a:p>
            <a:pPr lvl="0" fontAlgn="base">
              <a:buFont typeface="Arial" pitchFamily="34" charset="0"/>
              <a:buChar char="•"/>
            </a:pPr>
            <a:r>
              <a:rPr lang="en-IN" dirty="0" smtClean="0"/>
              <a:t>More power for your favourite projects – create Space Programmes, Time Lapse Videos, GPS tracking, HD audio and lots more with a full ecosystem of supporting accessories.</a:t>
            </a:r>
          </a:p>
          <a:p>
            <a:pPr lvl="0" fontAlgn="base">
              <a:buFont typeface="Arial" pitchFamily="34" charset="0"/>
              <a:buChar char="•"/>
            </a:pPr>
            <a:r>
              <a:rPr lang="en-IN" dirty="0" smtClean="0"/>
              <a:t>All your previous Raspberry Pi projects are 100% backward compatible with the new Raspberry Pi 2 Model B 1GB</a:t>
            </a:r>
          </a:p>
          <a:p>
            <a:pPr>
              <a:buFont typeface="Arial" pitchFamily="34" charset="0"/>
              <a:buChar char="•"/>
            </a:pP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28604"/>
            <a:ext cx="9144000" cy="923330"/>
          </a:xfrm>
          <a:prstGeom prst="rect">
            <a:avLst/>
          </a:prstGeom>
          <a:noFill/>
        </p:spPr>
        <p:txBody>
          <a:bodyPr wrap="square" lIns="91440" tIns="45720" rIns="91440" bIns="45720">
            <a:spAutoFit/>
          </a:bodyPr>
          <a:lstStyle/>
          <a:p>
            <a:pPr algn="ctr"/>
            <a:r>
              <a:rPr lang="en-IN" sz="4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Technical</a:t>
            </a:r>
            <a:r>
              <a:rPr lang="en-IN"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SPECIFICATIONS</a:t>
            </a:r>
            <a:endParaRPr lang="en-IN"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TextBox 4"/>
          <p:cNvSpPr txBox="1"/>
          <p:nvPr/>
        </p:nvSpPr>
        <p:spPr>
          <a:xfrm>
            <a:off x="357158" y="1857364"/>
            <a:ext cx="3571900" cy="369332"/>
          </a:xfrm>
          <a:prstGeom prst="rect">
            <a:avLst/>
          </a:prstGeom>
          <a:noFill/>
        </p:spPr>
        <p:txBody>
          <a:bodyPr wrap="square" rtlCol="0">
            <a:spAutoFit/>
          </a:bodyPr>
          <a:lstStyle/>
          <a:p>
            <a:pPr>
              <a:buFont typeface="Wingdings" pitchFamily="2" charset="2"/>
              <a:buChar char="§"/>
            </a:pPr>
            <a:endParaRPr lang="en-IN" dirty="0"/>
          </a:p>
        </p:txBody>
      </p:sp>
      <p:sp>
        <p:nvSpPr>
          <p:cNvPr id="6" name="TextBox 5"/>
          <p:cNvSpPr txBox="1"/>
          <p:nvPr/>
        </p:nvSpPr>
        <p:spPr>
          <a:xfrm>
            <a:off x="509558" y="2009764"/>
            <a:ext cx="8134408" cy="3508653"/>
          </a:xfrm>
          <a:prstGeom prst="rect">
            <a:avLst/>
          </a:prstGeom>
          <a:noFill/>
        </p:spPr>
        <p:txBody>
          <a:bodyPr wrap="square" rtlCol="0">
            <a:spAutoFit/>
          </a:bodyPr>
          <a:lstStyle/>
          <a:p>
            <a:pPr lvl="0" fontAlgn="base">
              <a:buFont typeface="Arial" pitchFamily="34" charset="0"/>
              <a:buChar char="•"/>
            </a:pPr>
            <a:r>
              <a:rPr lang="en-IN" dirty="0" smtClean="0"/>
              <a:t>Broadcom BCM2836 Arm7 Quad Core Processor powered Single Board Computer running at 900MHz</a:t>
            </a:r>
          </a:p>
          <a:p>
            <a:pPr lvl="0" fontAlgn="base">
              <a:buFont typeface="Arial" pitchFamily="34" charset="0"/>
              <a:buChar char="•"/>
            </a:pPr>
            <a:r>
              <a:rPr lang="en-IN" dirty="0" smtClean="0"/>
              <a:t>1 GB RAM</a:t>
            </a:r>
          </a:p>
          <a:p>
            <a:pPr lvl="0" fontAlgn="base">
              <a:buFont typeface="Arial" pitchFamily="34" charset="0"/>
              <a:buChar char="•"/>
            </a:pPr>
            <a:r>
              <a:rPr lang="en-IN" dirty="0" smtClean="0"/>
              <a:t>40 pin extended GPIO</a:t>
            </a:r>
          </a:p>
          <a:p>
            <a:pPr lvl="0" fontAlgn="base">
              <a:buFont typeface="Arial" pitchFamily="34" charset="0"/>
              <a:buChar char="•"/>
            </a:pPr>
            <a:r>
              <a:rPr lang="en-IN" dirty="0" smtClean="0"/>
              <a:t>4 x USB 2 ports</a:t>
            </a:r>
          </a:p>
          <a:p>
            <a:pPr lvl="0" fontAlgn="base">
              <a:buFont typeface="Arial" pitchFamily="34" charset="0"/>
              <a:buChar char="•"/>
            </a:pPr>
            <a:r>
              <a:rPr lang="en-IN" dirty="0" smtClean="0"/>
              <a:t>4 pole </a:t>
            </a:r>
            <a:r>
              <a:rPr lang="en-IN" sz="2000" dirty="0" smtClean="0"/>
              <a:t>Stereo</a:t>
            </a:r>
            <a:r>
              <a:rPr lang="en-IN" dirty="0" smtClean="0"/>
              <a:t> output and Composite video port</a:t>
            </a:r>
          </a:p>
          <a:p>
            <a:pPr lvl="0" fontAlgn="base">
              <a:buFont typeface="Arial" pitchFamily="34" charset="0"/>
              <a:buChar char="•"/>
            </a:pPr>
            <a:r>
              <a:rPr lang="en-IN" dirty="0" smtClean="0"/>
              <a:t>Full size HDMI</a:t>
            </a:r>
          </a:p>
          <a:p>
            <a:pPr lvl="0" fontAlgn="base">
              <a:buFont typeface="Arial" pitchFamily="34" charset="0"/>
              <a:buChar char="•"/>
            </a:pPr>
            <a:r>
              <a:rPr lang="en-IN" dirty="0" smtClean="0"/>
              <a:t>CSI </a:t>
            </a:r>
            <a:r>
              <a:rPr lang="en-IN" sz="2400" i="1" dirty="0" smtClean="0"/>
              <a:t>camera</a:t>
            </a:r>
            <a:r>
              <a:rPr lang="en-IN" dirty="0" smtClean="0"/>
              <a:t> port for connecting the Raspberry Pi camera</a:t>
            </a:r>
          </a:p>
          <a:p>
            <a:pPr lvl="0" fontAlgn="base">
              <a:buFont typeface="Arial" pitchFamily="34" charset="0"/>
              <a:buChar char="•"/>
            </a:pPr>
            <a:r>
              <a:rPr lang="en-IN" dirty="0" smtClean="0"/>
              <a:t>DSI display port for connecting the Raspberry Pi touch screen display</a:t>
            </a:r>
          </a:p>
          <a:p>
            <a:pPr lvl="0" fontAlgn="base">
              <a:buFont typeface="Arial" pitchFamily="34" charset="0"/>
              <a:buChar char="•"/>
            </a:pPr>
            <a:r>
              <a:rPr lang="en-IN" dirty="0" smtClean="0"/>
              <a:t>Micro SD port for loading your operating system and storing data</a:t>
            </a:r>
          </a:p>
          <a:p>
            <a:pPr lvl="0" fontAlgn="base">
              <a:buFont typeface="Arial" pitchFamily="34" charset="0"/>
              <a:buChar char="•"/>
            </a:pPr>
            <a:r>
              <a:rPr lang="en-IN" dirty="0" smtClean="0"/>
              <a:t>Micro USB power source</a:t>
            </a:r>
          </a:p>
          <a:p>
            <a:pPr>
              <a:buFont typeface="Arial" pitchFamily="34" charset="0"/>
              <a:buChar char="•"/>
            </a:pPr>
            <a:endParaRPr lang="en-IN" b="1" i="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5" y="714356"/>
            <a:ext cx="6515414" cy="1754326"/>
          </a:xfrm>
          <a:prstGeom prst="rect">
            <a:avLst/>
          </a:prstGeom>
          <a:noFill/>
        </p:spPr>
        <p:txBody>
          <a:bodyPr wrap="square" lIns="91440" tIns="45720" rIns="91440" bIns="45720">
            <a:spAutoFit/>
          </a:bodyPr>
          <a:lstStyle/>
          <a:p>
            <a:pPr algn="ctr"/>
            <a:endParaRPr lang="en-IN" sz="5400" dirty="0" smtClean="0"/>
          </a:p>
          <a:p>
            <a:pPr algn="ct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Rectangle 2"/>
          <p:cNvSpPr/>
          <p:nvPr/>
        </p:nvSpPr>
        <p:spPr>
          <a:xfrm>
            <a:off x="285720" y="214290"/>
            <a:ext cx="8572528" cy="923330"/>
          </a:xfrm>
          <a:prstGeom prst="rect">
            <a:avLst/>
          </a:prstGeom>
          <a:noFill/>
        </p:spPr>
        <p:txBody>
          <a:bodyPr wrap="squar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RASPBERRY PI2 FEATURES</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TextBox 3"/>
          <p:cNvSpPr txBox="1"/>
          <p:nvPr/>
        </p:nvSpPr>
        <p:spPr>
          <a:xfrm>
            <a:off x="571472" y="1214422"/>
            <a:ext cx="8215370" cy="5078313"/>
          </a:xfrm>
          <a:prstGeom prst="rect">
            <a:avLst/>
          </a:prstGeom>
          <a:noFill/>
        </p:spPr>
        <p:txBody>
          <a:bodyPr wrap="square" rtlCol="0">
            <a:spAutoFit/>
          </a:bodyPr>
          <a:lstStyle/>
          <a:p>
            <a:pPr lvl="0" fontAlgn="base"/>
            <a:r>
              <a:rPr lang="en-IN" dirty="0" smtClean="0"/>
              <a:t>Broadcom BCM2836 Arm7 Quad Core Processor powered Single Board Computer running at 900MHz.</a:t>
            </a:r>
          </a:p>
          <a:p>
            <a:pPr lvl="0" fontAlgn="base"/>
            <a:r>
              <a:rPr lang="en-IN" dirty="0" smtClean="0"/>
              <a:t>1GB RAM so you can now run bigger and more powerful applications.</a:t>
            </a:r>
          </a:p>
          <a:p>
            <a:pPr lvl="0" fontAlgn="base"/>
            <a:r>
              <a:rPr lang="en-IN" dirty="0" smtClean="0"/>
              <a:t>Identical board layout and footprint as the Model B+, so all cases and 3rd party add-on boards designed for the Model B+ will be fully compatible.</a:t>
            </a:r>
          </a:p>
          <a:p>
            <a:pPr lvl="0" fontAlgn="base"/>
            <a:r>
              <a:rPr lang="en-IN" dirty="0" smtClean="0"/>
              <a:t>40pin extended GPIO to enhance your “real world” projects. GPIO is 100% compatible with the Model B+ and A+ boards. First 26 pins are identical to the Model A and Model B boards to provide full backward compatibility across all boards.</a:t>
            </a:r>
          </a:p>
          <a:p>
            <a:pPr lvl="0" fontAlgn="base"/>
            <a:r>
              <a:rPr lang="en-IN" dirty="0" smtClean="0"/>
              <a:t>Connect a Raspberry Pi camera and touch screen display .</a:t>
            </a:r>
          </a:p>
          <a:p>
            <a:pPr lvl="0" fontAlgn="base"/>
            <a:r>
              <a:rPr lang="en-IN" dirty="0" smtClean="0"/>
              <a:t>Stream and watch Hi-definition video output at 1080P</a:t>
            </a:r>
          </a:p>
          <a:p>
            <a:pPr lvl="0" fontAlgn="base"/>
            <a:r>
              <a:rPr lang="en-IN" dirty="0" smtClean="0"/>
              <a:t>Micro SD slot for storing information and loading your operating systems.</a:t>
            </a:r>
          </a:p>
          <a:p>
            <a:pPr lvl="0" fontAlgn="base"/>
            <a:r>
              <a:rPr lang="en-IN" dirty="0" smtClean="0"/>
              <a:t>Advanced power management:</a:t>
            </a:r>
          </a:p>
          <a:p>
            <a:pPr lvl="0" fontAlgn="base"/>
            <a:r>
              <a:rPr lang="en-IN" dirty="0" smtClean="0"/>
              <a:t>You can now provide up to 1.2 AMP to the USB port – enabling you to connect more power hungry USB devices directly to the Raspberry PI. (This feature requires a 2Amp micro USB Power Supply).</a:t>
            </a:r>
          </a:p>
          <a:p>
            <a:pPr lvl="0" fontAlgn="base"/>
            <a:r>
              <a:rPr lang="en-IN" dirty="0" smtClean="0"/>
              <a:t>10/100 Ethernet Port to quickly connect the Raspberry Pi to the Internet .</a:t>
            </a:r>
          </a:p>
          <a:p>
            <a:pPr lvl="0" fontAlgn="base"/>
            <a:r>
              <a:rPr lang="en-IN" dirty="0" smtClean="0"/>
              <a:t>Combined 4-pole jack for connecting your stereo audio out and composite video out.</a:t>
            </a:r>
          </a:p>
          <a:p>
            <a:pPr>
              <a:buFont typeface="Arial" pitchFamily="34" charset="0"/>
              <a:buChar char="•"/>
            </a:pPr>
            <a:endParaRPr lang="en-IN"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7224" y="714356"/>
            <a:ext cx="6560491" cy="923330"/>
          </a:xfrm>
          <a:prstGeom prst="rect">
            <a:avLst/>
          </a:prstGeom>
          <a:noFill/>
        </p:spPr>
        <p:txBody>
          <a:bodyPr wrap="squar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Language used</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6" name="TextBox 5"/>
          <p:cNvSpPr txBox="1"/>
          <p:nvPr/>
        </p:nvSpPr>
        <p:spPr>
          <a:xfrm>
            <a:off x="714348" y="1714488"/>
            <a:ext cx="7629847" cy="1107996"/>
          </a:xfrm>
          <a:prstGeom prst="rect">
            <a:avLst/>
          </a:prstGeom>
          <a:noFill/>
        </p:spPr>
        <p:txBody>
          <a:bodyPr wrap="square" rtlCol="0">
            <a:spAutoFit/>
          </a:bodyPr>
          <a:lstStyle/>
          <a:p>
            <a:r>
              <a:rPr lang="en-IN" sz="2400" i="1" dirty="0" smtClean="0"/>
              <a:t>A variety of languages can be used with raspberry pi  we are using python</a:t>
            </a:r>
            <a:r>
              <a:rPr lang="en-IN" i="1" dirty="0" smtClean="0"/>
              <a:t>.</a:t>
            </a:r>
          </a:p>
          <a:p>
            <a:endParaRPr lang="en-IN" i="1" dirty="0"/>
          </a:p>
        </p:txBody>
      </p:sp>
      <p:pic>
        <p:nvPicPr>
          <p:cNvPr id="7" name="Picture 2" descr="Software Components&#10;Python&#10; Powerful modern computer programming language&#10; Friendly and easy to learn&#10; Open Source&#10; Su..."/>
          <p:cNvPicPr>
            <a:picLocks noChangeAspect="1" noChangeArrowheads="1"/>
          </p:cNvPicPr>
          <p:nvPr/>
        </p:nvPicPr>
        <p:blipFill>
          <a:blip r:embed="rId2" cstate="print"/>
          <a:srcRect/>
          <a:stretch>
            <a:fillRect/>
          </a:stretch>
        </p:blipFill>
        <p:spPr bwMode="auto">
          <a:xfrm>
            <a:off x="1785918" y="2643182"/>
            <a:ext cx="5025740" cy="3857652"/>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800" b="1" i="1" u="sng" dirty="0" smtClean="0"/>
              <a:t>MODULE-2</a:t>
            </a:r>
            <a:endParaRPr lang="en-US" sz="4800" b="1" i="1" u="sng" dirty="0"/>
          </a:p>
        </p:txBody>
      </p:sp>
      <p:pic>
        <p:nvPicPr>
          <p:cNvPr id="5" name="Content Placeholder 4" descr="tripod.gif"/>
          <p:cNvPicPr>
            <a:picLocks noGrp="1" noChangeAspect="1"/>
          </p:cNvPicPr>
          <p:nvPr>
            <p:ph sz="half" idx="1"/>
          </p:nvPr>
        </p:nvPicPr>
        <p:blipFill>
          <a:blip r:embed="rId2"/>
          <a:stretch>
            <a:fillRect/>
          </a:stretch>
        </p:blipFill>
        <p:spPr>
          <a:xfrm>
            <a:off x="2500298" y="1857364"/>
            <a:ext cx="5857916" cy="4714908"/>
          </a:xfrm>
        </p:spPr>
      </p:pic>
      <p:sp>
        <p:nvSpPr>
          <p:cNvPr id="8" name="Rectangle 7"/>
          <p:cNvSpPr/>
          <p:nvPr/>
        </p:nvSpPr>
        <p:spPr>
          <a:xfrm>
            <a:off x="1357290" y="1883056"/>
            <a:ext cx="728937" cy="4832092"/>
          </a:xfrm>
          <a:prstGeom prst="rect">
            <a:avLst/>
          </a:prstGeom>
          <a:noFill/>
        </p:spPr>
        <p:txBody>
          <a:bodyPr wrap="square" lIns="91440" tIns="45720" rIns="91440" bIns="45720">
            <a:spAutoFit/>
          </a:bodyPr>
          <a:lstStyle/>
          <a:p>
            <a:pPr algn="ctr"/>
            <a:r>
              <a:rPr lang="en-US"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SENSORS</a:t>
            </a:r>
            <a:endParaRPr lang="en-US" sz="4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What are Weather Sensors ?</a:t>
            </a:r>
            <a:endParaRPr lang="en-US" i="1" dirty="0"/>
          </a:p>
        </p:txBody>
      </p:sp>
      <p:sp>
        <p:nvSpPr>
          <p:cNvPr id="3" name="Content Placeholder 2"/>
          <p:cNvSpPr>
            <a:spLocks noGrp="1"/>
          </p:cNvSpPr>
          <p:nvPr>
            <p:ph idx="1"/>
          </p:nvPr>
        </p:nvSpPr>
        <p:spPr/>
        <p:txBody>
          <a:bodyPr/>
          <a:lstStyle/>
          <a:p>
            <a:r>
              <a:rPr lang="en-US" dirty="0" smtClean="0"/>
              <a:t>Weather Sensors are instruments used to sense the analog pulses received  by the surroundings regarding various environmental weather parameters , some of which are temperature, air pressure, wind direction and wind speed, humidity level, precipitation, pollution level, etc.</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Weather sensors</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Sensors can be of 2 types depending upon the presence of an ADC (Analog to Digital Convertor) built-in it –</a:t>
            </a:r>
          </a:p>
          <a:p>
            <a:pPr>
              <a:buNone/>
            </a:pPr>
            <a:r>
              <a:rPr lang="en-US" dirty="0" smtClean="0"/>
              <a:t>1. Analog Weather Sensors- They sense analog pulses and outputs them to the microcontroller directly.</a:t>
            </a:r>
          </a:p>
          <a:p>
            <a:pPr>
              <a:buNone/>
            </a:pPr>
            <a:r>
              <a:rPr lang="en-US" dirty="0" smtClean="0"/>
              <a:t>2. Digital Weather Sensor-Device which sense analog input and perform A-D conversion internally to transmit the digital output to the processor.</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Typical weather stations have the following sensors:</a:t>
            </a:r>
            <a:br>
              <a:rPr lang="en-US" sz="3200" dirty="0" smtClean="0"/>
            </a:br>
            <a:r>
              <a:rPr lang="en-US" sz="3200" dirty="0" smtClean="0"/>
              <a:t/>
            </a:r>
            <a:br>
              <a:rPr lang="en-US" sz="3200" dirty="0" smtClean="0"/>
            </a:br>
            <a:r>
              <a:rPr lang="en-US" sz="3200" dirty="0" smtClean="0"/>
              <a:t/>
            </a:r>
            <a:br>
              <a:rPr lang="en-US" sz="3200" dirty="0" smtClean="0"/>
            </a:br>
            <a:endParaRPr lang="en-US" sz="3200" dirty="0"/>
          </a:p>
        </p:txBody>
      </p:sp>
      <p:sp>
        <p:nvSpPr>
          <p:cNvPr id="3" name="Content Placeholder 2"/>
          <p:cNvSpPr>
            <a:spLocks noGrp="1"/>
          </p:cNvSpPr>
          <p:nvPr>
            <p:ph idx="1"/>
          </p:nvPr>
        </p:nvSpPr>
        <p:spPr/>
        <p:txBody>
          <a:bodyPr>
            <a:normAutofit fontScale="92500"/>
          </a:bodyPr>
          <a:lstStyle/>
          <a:p>
            <a:r>
              <a:rPr lang="en-US" dirty="0" smtClean="0">
                <a:hlinkClick r:id="rId2" tooltip="Thermometer"/>
              </a:rPr>
              <a:t>Thermometer</a:t>
            </a:r>
            <a:r>
              <a:rPr lang="en-US" dirty="0" smtClean="0"/>
              <a:t> for measuring air and sea surface temperature</a:t>
            </a:r>
          </a:p>
          <a:p>
            <a:r>
              <a:rPr lang="en-US" dirty="0" smtClean="0">
                <a:hlinkClick r:id="rId3" tooltip="Barometer"/>
              </a:rPr>
              <a:t>Barometer</a:t>
            </a:r>
            <a:r>
              <a:rPr lang="en-US" dirty="0" smtClean="0"/>
              <a:t> for measuring </a:t>
            </a:r>
            <a:r>
              <a:rPr lang="en-US" dirty="0" smtClean="0">
                <a:hlinkClick r:id="rId4" tooltip="Atmospheric pressure"/>
              </a:rPr>
              <a:t>atmospheric pressure</a:t>
            </a:r>
            <a:endParaRPr lang="en-US" dirty="0" smtClean="0"/>
          </a:p>
          <a:p>
            <a:r>
              <a:rPr lang="en-US" dirty="0" smtClean="0">
                <a:hlinkClick r:id="rId5" tooltip="Hygrometer"/>
              </a:rPr>
              <a:t>Hygrometer</a:t>
            </a:r>
            <a:r>
              <a:rPr lang="en-US" dirty="0" smtClean="0"/>
              <a:t> for measuring humidity.</a:t>
            </a:r>
          </a:p>
          <a:p>
            <a:r>
              <a:rPr lang="en-US" dirty="0" smtClean="0">
                <a:hlinkClick r:id="rId6" tooltip="Anemometer"/>
              </a:rPr>
              <a:t>Anemometer</a:t>
            </a:r>
            <a:r>
              <a:rPr lang="en-US" dirty="0" smtClean="0"/>
              <a:t> for measuring </a:t>
            </a:r>
            <a:r>
              <a:rPr lang="en-US" dirty="0" smtClean="0">
                <a:hlinkClick r:id="rId7" tooltip="Wind speed"/>
              </a:rPr>
              <a:t>wind speed</a:t>
            </a:r>
            <a:endParaRPr lang="en-US" dirty="0" smtClean="0"/>
          </a:p>
          <a:p>
            <a:r>
              <a:rPr lang="en-US" dirty="0" smtClean="0">
                <a:hlinkClick r:id="rId8" tooltip="Rain gauge"/>
              </a:rPr>
              <a:t>Rain gauge</a:t>
            </a:r>
            <a:r>
              <a:rPr lang="en-US" dirty="0" smtClean="0"/>
              <a:t> for measuring liquid precipitation over a set period of time.</a:t>
            </a:r>
          </a:p>
          <a:p>
            <a:r>
              <a:rPr lang="en-US" dirty="0" smtClean="0"/>
              <a:t>Pollution sensor for measuring pollution level in air.</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ACKNOWLEDGEMENT</a:t>
            </a:r>
            <a:endParaRPr lang="en-US" dirty="0"/>
          </a:p>
        </p:txBody>
      </p:sp>
      <p:sp>
        <p:nvSpPr>
          <p:cNvPr id="3" name="Content Placeholder 2"/>
          <p:cNvSpPr>
            <a:spLocks noGrp="1"/>
          </p:cNvSpPr>
          <p:nvPr>
            <p:ph idx="1"/>
          </p:nvPr>
        </p:nvSpPr>
        <p:spPr/>
        <p:txBody>
          <a:bodyPr/>
          <a:lstStyle/>
          <a:p>
            <a:r>
              <a:rPr lang="en-US" dirty="0" smtClean="0"/>
              <a:t>This presentation-1 is being submitted as a part of internal assessment of  the final year minor project of course </a:t>
            </a:r>
            <a:r>
              <a:rPr lang="en-US" dirty="0" err="1" smtClean="0"/>
              <a:t>B.Tech</a:t>
            </a:r>
            <a:r>
              <a:rPr lang="en-US" dirty="0" smtClean="0"/>
              <a:t> (major ECE) , Batch: 2012-2016, under the guidance of Dr. S.R.N. Reddy  and  evaluated by Dr. </a:t>
            </a:r>
            <a:r>
              <a:rPr lang="en-US" dirty="0" err="1" smtClean="0"/>
              <a:t>Richa</a:t>
            </a:r>
            <a:r>
              <a:rPr lang="en-US" dirty="0" smtClean="0"/>
              <a:t> </a:t>
            </a:r>
            <a:r>
              <a:rPr lang="en-US" dirty="0" err="1" smtClean="0"/>
              <a:t>Yadav</a:t>
            </a:r>
            <a:r>
              <a:rPr lang="en-US" dirty="0" smtClean="0"/>
              <a:t>.</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i="1" dirty="0" smtClean="0"/>
              <a:t>SENSORS USED in our system :-</a:t>
            </a:r>
            <a:br>
              <a:rPr lang="en-US" sz="4400" b="1" i="1" dirty="0" smtClean="0"/>
            </a:br>
            <a:r>
              <a:rPr lang="en-US" sz="4400" b="1" i="1" dirty="0" smtClean="0"/>
              <a:t/>
            </a:r>
            <a:br>
              <a:rPr lang="en-US" sz="4400" b="1" i="1" dirty="0" smtClean="0"/>
            </a:br>
            <a:endParaRPr lang="en-US" sz="4400" b="1" i="1" dirty="0"/>
          </a:p>
        </p:txBody>
      </p:sp>
      <p:sp>
        <p:nvSpPr>
          <p:cNvPr id="3" name="Content Placeholder 2"/>
          <p:cNvSpPr>
            <a:spLocks noGrp="1"/>
          </p:cNvSpPr>
          <p:nvPr>
            <p:ph idx="1"/>
          </p:nvPr>
        </p:nvSpPr>
        <p:spPr/>
        <p:txBody>
          <a:bodyPr>
            <a:normAutofit/>
          </a:bodyPr>
          <a:lstStyle/>
          <a:p>
            <a:endParaRPr lang="en-US" sz="4000" dirty="0" smtClean="0"/>
          </a:p>
          <a:p>
            <a:r>
              <a:rPr lang="en-US" sz="4000" dirty="0" smtClean="0"/>
              <a:t>Temperature Sensor –DHT 11</a:t>
            </a:r>
          </a:p>
          <a:p>
            <a:r>
              <a:rPr lang="en-US" sz="4000" dirty="0" smtClean="0"/>
              <a:t>Humidity Sensor-DHT11</a:t>
            </a:r>
          </a:p>
          <a:p>
            <a:r>
              <a:rPr lang="en-US" sz="4000" dirty="0" smtClean="0"/>
              <a:t>Pressure Sensor-BMP-180</a:t>
            </a:r>
            <a:endParaRPr lang="en-US" sz="4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Sensor</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
            </a:pPr>
            <a:r>
              <a:rPr lang="en-US" dirty="0" smtClean="0"/>
              <a:t> </a:t>
            </a:r>
            <a:r>
              <a:rPr lang="en-IN" dirty="0" smtClean="0"/>
              <a:t>A </a:t>
            </a:r>
            <a:r>
              <a:rPr lang="en-IN" b="1" dirty="0" smtClean="0"/>
              <a:t>temperature sensor</a:t>
            </a:r>
            <a:r>
              <a:rPr lang="en-IN" dirty="0" smtClean="0"/>
              <a:t> is a device, typically, a thermocouple or RTD, that provides for </a:t>
            </a:r>
            <a:r>
              <a:rPr lang="en-IN" b="1" dirty="0" smtClean="0"/>
              <a:t>temperature</a:t>
            </a:r>
            <a:r>
              <a:rPr lang="en-IN" dirty="0" smtClean="0"/>
              <a:t> measurement through an electrical signal. A thermocouple (T/C) is made from two dissimilar metals that generate electrical voltage in direct proportion to changes in </a:t>
            </a:r>
            <a:r>
              <a:rPr lang="en-IN" b="1" dirty="0" smtClean="0"/>
              <a:t>temperature</a:t>
            </a:r>
            <a:r>
              <a:rPr lang="en-IN" dirty="0" smtClean="0"/>
              <a:t>.</a:t>
            </a:r>
          </a:p>
          <a:p>
            <a:pPr>
              <a:buFont typeface="Wingdings" pitchFamily="2" charset="2"/>
              <a:buChar char="§"/>
            </a:pPr>
            <a:r>
              <a:rPr lang="en-US" dirty="0" smtClean="0"/>
              <a:t>To accurately measure temperature the temperature sensor should be shielded from direct sunlight or precipitation and it should be adequately ventilated. </a:t>
            </a:r>
          </a:p>
          <a:p>
            <a:r>
              <a:rPr lang="en-US" dirty="0" smtClean="0"/>
              <a:t>The factors that affect temperature sensors include latitude, the movement of air masses, solar radiation, and nearby bodies of water or land. Typically solar radiation and latitude are the biggest influences on the temperature reading.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HUMIDITY SENSOR</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Humidity sensor works on the principle of relative humidity and gives the output in the form of voltage. This analog voltage provides the information about the percentage relative humidity present in the environment. A miniature sensor consisting of a RH sensitive material deposited on a ceramic substrate. The AC resistance (impedance) of the sensor decreases as relative humidity increases.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DHT-11-Temperature &amp; Humidity Sensor for our AWS</a:t>
            </a:r>
            <a:br>
              <a:rPr lang="en-US" dirty="0" smtClean="0"/>
            </a:br>
            <a:endParaRPr lang="en-US" dirty="0"/>
          </a:p>
        </p:txBody>
      </p:sp>
      <p:sp>
        <p:nvSpPr>
          <p:cNvPr id="3" name="Content Placeholder 2"/>
          <p:cNvSpPr>
            <a:spLocks noGrp="1"/>
          </p:cNvSpPr>
          <p:nvPr>
            <p:ph idx="1"/>
          </p:nvPr>
        </p:nvSpPr>
        <p:spPr/>
        <p:txBody>
          <a:bodyPr>
            <a:normAutofit/>
          </a:bodyPr>
          <a:lstStyle/>
          <a:p>
            <a:endParaRPr lang="en-IN" sz="2800" dirty="0" smtClean="0"/>
          </a:p>
          <a:p>
            <a:r>
              <a:rPr lang="en-IN" sz="2800" dirty="0" smtClean="0"/>
              <a:t>The DHT11 is a basic, ultra low-cost digital temperature and humidity sensor. It uses a capacitive humidity sensor and a </a:t>
            </a:r>
            <a:r>
              <a:rPr lang="en-IN" sz="2800" dirty="0" err="1" smtClean="0"/>
              <a:t>thermistor</a:t>
            </a:r>
            <a:r>
              <a:rPr lang="en-IN" sz="2800" dirty="0" smtClean="0"/>
              <a:t> to measure the surrounding air, and spits out a digital signal on the data pin (no </a:t>
            </a:r>
            <a:r>
              <a:rPr lang="en-IN" sz="2800" dirty="0" err="1" smtClean="0"/>
              <a:t>analog</a:t>
            </a:r>
            <a:r>
              <a:rPr lang="en-IN" sz="2800" dirty="0" smtClean="0"/>
              <a:t> input pins needed). Its fairly simple to use, but requires careful timing to grab data. </a:t>
            </a:r>
          </a:p>
          <a:p>
            <a:endParaRPr lang="en-IN" sz="2800" cap="all" dirty="0" smtClean="0"/>
          </a:p>
          <a:p>
            <a:endParaRPr lang="en-IN" sz="2800" dirty="0" smtClean="0"/>
          </a:p>
          <a:p>
            <a:endParaRPr lang="en-IN" sz="2800" cap="all" dirty="0" smtClean="0"/>
          </a:p>
          <a:p>
            <a:endParaRPr lang="en-US" altLang="ja-JP" sz="2800"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IN" cap="all" dirty="0" smtClean="0"/>
              <a:t>TECHNICAL DETAILS:</a:t>
            </a:r>
            <a:br>
              <a:rPr lang="en-IN" cap="all" dirty="0" smtClean="0"/>
            </a:br>
            <a:endParaRPr lang="en-IN" dirty="0"/>
          </a:p>
        </p:txBody>
      </p:sp>
      <p:sp>
        <p:nvSpPr>
          <p:cNvPr id="5" name="Content Placeholder 4"/>
          <p:cNvSpPr>
            <a:spLocks noGrp="1"/>
          </p:cNvSpPr>
          <p:nvPr>
            <p:ph idx="1"/>
          </p:nvPr>
        </p:nvSpPr>
        <p:spPr>
          <a:xfrm>
            <a:off x="914400" y="1214422"/>
            <a:ext cx="7772400" cy="5357850"/>
          </a:xfrm>
        </p:spPr>
        <p:txBody>
          <a:bodyPr>
            <a:normAutofit fontScale="92500" lnSpcReduction="20000"/>
          </a:bodyPr>
          <a:lstStyle/>
          <a:p>
            <a:r>
              <a:rPr lang="en-IN" sz="3200" dirty="0" smtClean="0"/>
              <a:t>Low cost</a:t>
            </a:r>
          </a:p>
          <a:p>
            <a:r>
              <a:rPr lang="en-IN" sz="3200" dirty="0" smtClean="0"/>
              <a:t>3 to 5V power and I/O</a:t>
            </a:r>
          </a:p>
          <a:p>
            <a:r>
              <a:rPr lang="en-IN" sz="3200" dirty="0" smtClean="0"/>
              <a:t>2.5mA max current use during conversion (while requesting data)</a:t>
            </a:r>
          </a:p>
          <a:p>
            <a:r>
              <a:rPr lang="en-IN" sz="3200" dirty="0" smtClean="0"/>
              <a:t>Good for 20-80% humidity readings with 5% accuracy</a:t>
            </a:r>
          </a:p>
          <a:p>
            <a:r>
              <a:rPr lang="en-IN" sz="3200" dirty="0" smtClean="0"/>
              <a:t>Good for 0-50°C temperature readings ±2°C accuracy</a:t>
            </a:r>
          </a:p>
          <a:p>
            <a:r>
              <a:rPr lang="en-IN" sz="3200" dirty="0" smtClean="0"/>
              <a:t>No more than 1 Hz sampling rate (once every second)</a:t>
            </a:r>
          </a:p>
          <a:p>
            <a:r>
              <a:rPr lang="en-IN" sz="3200" dirty="0" smtClean="0"/>
              <a:t>Body size 15.5mm x 12mm x 5.5mm</a:t>
            </a:r>
          </a:p>
          <a:p>
            <a:r>
              <a:rPr lang="en-IN" sz="3200" dirty="0" smtClean="0"/>
              <a:t>4 pins with 0.1" spacing.</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PIN-CONFIGURATION</a:t>
            </a:r>
            <a:endParaRPr lang="en-IN" dirty="0"/>
          </a:p>
        </p:txBody>
      </p:sp>
      <p:pic>
        <p:nvPicPr>
          <p:cNvPr id="4" name="Picture 2" descr="C:\Users\student\Desktop\687474703a2f2f6c6561726e696e672e67726f626f74726f6e6963732e636f6d2f696d616765732f5475746f7269616c732f44485431315f50696e732e706e67.png"/>
          <p:cNvPicPr>
            <a:picLocks noGrp="1" noChangeAspect="1" noChangeArrowheads="1"/>
          </p:cNvPicPr>
          <p:nvPr>
            <p:ph idx="1"/>
          </p:nvPr>
        </p:nvPicPr>
        <p:blipFill>
          <a:blip r:embed="rId2"/>
          <a:srcRect/>
          <a:stretch>
            <a:fillRect/>
          </a:stretch>
        </p:blipFill>
        <p:spPr bwMode="auto">
          <a:xfrm>
            <a:off x="1680028" y="1784350"/>
            <a:ext cx="6241143" cy="45720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BAROMETRIC SENSOR</a:t>
            </a:r>
            <a:endParaRPr lang="en-US" dirty="0"/>
          </a:p>
        </p:txBody>
      </p:sp>
      <p:sp>
        <p:nvSpPr>
          <p:cNvPr id="3" name="Content Placeholder 2"/>
          <p:cNvSpPr>
            <a:spLocks noGrp="1"/>
          </p:cNvSpPr>
          <p:nvPr>
            <p:ph idx="1"/>
          </p:nvPr>
        </p:nvSpPr>
        <p:spPr/>
        <p:txBody>
          <a:bodyPr>
            <a:normAutofit fontScale="77500" lnSpcReduction="20000"/>
          </a:bodyPr>
          <a:lstStyle/>
          <a:p>
            <a:r>
              <a:rPr lang="en-IN" dirty="0" smtClean="0"/>
              <a:t>A </a:t>
            </a:r>
            <a:r>
              <a:rPr lang="en-IN" b="1" dirty="0" smtClean="0"/>
              <a:t>barometer</a:t>
            </a:r>
            <a:r>
              <a:rPr lang="en-IN" dirty="0" smtClean="0"/>
              <a:t> is a scientific instrument used in</a:t>
            </a:r>
            <a:r>
              <a:rPr lang="en-IN" dirty="0" smtClean="0">
                <a:solidFill>
                  <a:schemeClr val="bg1"/>
                </a:solidFill>
              </a:rPr>
              <a:t> </a:t>
            </a:r>
            <a:r>
              <a:rPr lang="en-IN" dirty="0" smtClean="0">
                <a:solidFill>
                  <a:schemeClr val="bg1"/>
                </a:solidFill>
                <a:hlinkClick r:id="rId2" tooltip="Meteorology"/>
              </a:rPr>
              <a:t>meteorology</a:t>
            </a:r>
            <a:r>
              <a:rPr lang="en-IN" dirty="0" smtClean="0"/>
              <a:t> to measure </a:t>
            </a:r>
            <a:r>
              <a:rPr lang="en-IN" dirty="0" smtClean="0">
                <a:hlinkClick r:id="rId3" tooltip="Atmospheric pressure"/>
              </a:rPr>
              <a:t>atmospheric pressure</a:t>
            </a:r>
            <a:r>
              <a:rPr lang="en-IN" dirty="0" smtClean="0"/>
              <a:t>. Pressure tendency can forecast short term changes in the weather. Numerous measurements of air pressure are used within </a:t>
            </a:r>
            <a:r>
              <a:rPr lang="en-IN" dirty="0" smtClean="0">
                <a:hlinkClick r:id="rId4" tooltip="Surface weather analysis"/>
              </a:rPr>
              <a:t>surface weather analysis</a:t>
            </a:r>
            <a:r>
              <a:rPr lang="en-IN" dirty="0" smtClean="0"/>
              <a:t> to help find </a:t>
            </a:r>
            <a:r>
              <a:rPr lang="en-IN" dirty="0" err="1" smtClean="0"/>
              <a:t>surface</a:t>
            </a:r>
            <a:r>
              <a:rPr lang="en-IN" dirty="0" err="1" smtClean="0">
                <a:hlinkClick r:id="rId5" tooltip="Trough (meteorology)"/>
              </a:rPr>
              <a:t>troughs</a:t>
            </a:r>
            <a:r>
              <a:rPr lang="en-IN" dirty="0" smtClean="0"/>
              <a:t>, high pressure systems and frontal boundaries.</a:t>
            </a:r>
          </a:p>
          <a:p>
            <a:r>
              <a:rPr lang="en-US" dirty="0" smtClean="0"/>
              <a:t>Most Personal Weather Stations include an electronic barometer, usually built into the Display Console. </a:t>
            </a:r>
          </a:p>
          <a:p>
            <a:pPr>
              <a:buNone/>
            </a:pPr>
            <a:r>
              <a:rPr lang="en-US" b="1" dirty="0" smtClean="0"/>
              <a:t>       Station Pressure is simply the true atmospheric pressure at a given location. It varies based on weather patterns, but also elevation. Higher elevation locations will always have lower Station Pressure than lower elevation sites.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571612"/>
          </a:xfrm>
        </p:spPr>
        <p:txBody>
          <a:bodyPr/>
          <a:lstStyle/>
          <a:p>
            <a:r>
              <a:rPr lang="en-US" u="sng" dirty="0" smtClean="0"/>
              <a:t/>
            </a:r>
            <a:br>
              <a:rPr lang="en-US" u="sng" dirty="0" smtClean="0"/>
            </a:br>
            <a:r>
              <a:rPr lang="en-US" dirty="0" smtClean="0"/>
              <a:t> BMP-180 (Barometric   Pressure Sensor)</a:t>
            </a:r>
            <a:endParaRPr lang="en-US" dirty="0"/>
          </a:p>
        </p:txBody>
      </p:sp>
      <p:sp>
        <p:nvSpPr>
          <p:cNvPr id="3" name="Content Placeholder 2"/>
          <p:cNvSpPr>
            <a:spLocks noGrp="1"/>
          </p:cNvSpPr>
          <p:nvPr>
            <p:ph idx="1"/>
          </p:nvPr>
        </p:nvSpPr>
        <p:spPr>
          <a:xfrm>
            <a:off x="1071538" y="1785926"/>
            <a:ext cx="7772400" cy="4572000"/>
          </a:xfrm>
        </p:spPr>
        <p:txBody>
          <a:bodyPr>
            <a:normAutofit fontScale="92500" lnSpcReduction="20000"/>
          </a:bodyPr>
          <a:lstStyle/>
          <a:p>
            <a:pPr>
              <a:buNone/>
            </a:pPr>
            <a:r>
              <a:rPr lang="en-US" dirty="0" smtClean="0"/>
              <a:t>It is the next generation digital barometric sensor from Bosch and replaces BMP 085.</a:t>
            </a:r>
          </a:p>
          <a:p>
            <a:pPr>
              <a:buNone/>
            </a:pPr>
            <a:r>
              <a:rPr lang="en-US" dirty="0" smtClean="0"/>
              <a:t>TECHNICAL SPECIFICATIONS :</a:t>
            </a:r>
          </a:p>
          <a:p>
            <a:r>
              <a:rPr lang="en-IN" dirty="0" smtClean="0"/>
              <a:t>Vin: 3 to 5VDC</a:t>
            </a:r>
          </a:p>
          <a:p>
            <a:r>
              <a:rPr lang="en-IN" dirty="0" smtClean="0"/>
              <a:t>Logic: 3 to 5V compliant</a:t>
            </a:r>
          </a:p>
          <a:p>
            <a:r>
              <a:rPr lang="en-IN" dirty="0" smtClean="0"/>
              <a:t>Pressure sensing range: 300-1100 </a:t>
            </a:r>
            <a:r>
              <a:rPr lang="en-IN" dirty="0" err="1" smtClean="0"/>
              <a:t>hPa</a:t>
            </a:r>
            <a:r>
              <a:rPr lang="en-IN" dirty="0" smtClean="0"/>
              <a:t> (9000m to -500m above sea level)</a:t>
            </a:r>
          </a:p>
          <a:p>
            <a:r>
              <a:rPr lang="en-IN" dirty="0" smtClean="0"/>
              <a:t>Up to 0.03hPa / 0.25m resolution</a:t>
            </a:r>
          </a:p>
          <a:p>
            <a:r>
              <a:rPr lang="en-IN" dirty="0" smtClean="0"/>
              <a:t>-40 to +85°C operational range, +-2°C temperature accuracy</a:t>
            </a:r>
          </a:p>
          <a:p>
            <a:r>
              <a:rPr lang="en-IN" dirty="0" smtClean="0"/>
              <a:t>This board/chip uses I2C 7-bit address 0x77.</a:t>
            </a:r>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Typical applications :</a:t>
            </a:r>
            <a:br>
              <a:rPr lang="en-IN" dirty="0" smtClean="0"/>
            </a:br>
            <a:endParaRPr lang="en-IN" dirty="0"/>
          </a:p>
        </p:txBody>
      </p:sp>
      <p:sp>
        <p:nvSpPr>
          <p:cNvPr id="5" name="Content Placeholder 4"/>
          <p:cNvSpPr>
            <a:spLocks noGrp="1"/>
          </p:cNvSpPr>
          <p:nvPr>
            <p:ph idx="1"/>
          </p:nvPr>
        </p:nvSpPr>
        <p:spPr/>
        <p:txBody>
          <a:bodyPr/>
          <a:lstStyle/>
          <a:p>
            <a:pPr>
              <a:buNone/>
            </a:pPr>
            <a:r>
              <a:rPr lang="en-IN" dirty="0" smtClean="0"/>
              <a:t>Enhancement of GPS navigation (dead-reckoning, slope detection, etc.)  In- and out-door navigation Leisure and sports  Weather forecast  Vertical velocity indication (rise/sink speed). </a:t>
            </a:r>
          </a:p>
        </p:txBody>
      </p:sp>
      <p:pic>
        <p:nvPicPr>
          <p:cNvPr id="1026" name="Picture 2" descr="C:\Users\student\Desktop\download.jpg"/>
          <p:cNvPicPr>
            <a:picLocks noChangeAspect="1" noChangeArrowheads="1"/>
          </p:cNvPicPr>
          <p:nvPr/>
        </p:nvPicPr>
        <p:blipFill>
          <a:blip r:embed="rId2"/>
          <a:srcRect/>
          <a:stretch>
            <a:fillRect/>
          </a:stretch>
        </p:blipFill>
        <p:spPr bwMode="auto">
          <a:xfrm>
            <a:off x="4500562" y="3786190"/>
            <a:ext cx="3500462" cy="285752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800" b="1" i="1" u="sng" dirty="0" smtClean="0"/>
              <a:t>MODULE-3</a:t>
            </a:r>
            <a:endParaRPr lang="en-US" sz="4800" b="1" i="1" u="sng" dirty="0"/>
          </a:p>
        </p:txBody>
      </p:sp>
      <p:sp>
        <p:nvSpPr>
          <p:cNvPr id="3" name="Content Placeholder 2"/>
          <p:cNvSpPr>
            <a:spLocks noGrp="1"/>
          </p:cNvSpPr>
          <p:nvPr>
            <p:ph idx="1"/>
          </p:nvPr>
        </p:nvSpPr>
        <p:spPr/>
        <p:txBody>
          <a:bodyPr/>
          <a:lstStyle/>
          <a:p>
            <a:pPr algn="ctr">
              <a:buNone/>
            </a:pPr>
            <a:endParaRPr lang="en-US" sz="4000" b="1" dirty="0" smtClean="0"/>
          </a:p>
          <a:p>
            <a:pPr algn="ctr">
              <a:buNone/>
            </a:pPr>
            <a:r>
              <a:rPr lang="en-US" sz="4000" b="1" dirty="0" smtClean="0"/>
              <a:t>COMMUNICATION MODULE</a:t>
            </a:r>
            <a:endParaRPr lang="en-US" sz="40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 Problem Statement</a:t>
            </a:r>
          </a:p>
          <a:p>
            <a:r>
              <a:rPr lang="en-US" dirty="0" smtClean="0"/>
              <a:t>Objective</a:t>
            </a:r>
          </a:p>
          <a:p>
            <a:r>
              <a:rPr lang="en-US" dirty="0" smtClean="0"/>
              <a:t> Importance</a:t>
            </a:r>
          </a:p>
          <a:p>
            <a:r>
              <a:rPr lang="en-US" dirty="0" smtClean="0"/>
              <a:t> Schematic Diagram</a:t>
            </a:r>
          </a:p>
          <a:p>
            <a:r>
              <a:rPr lang="en-US" dirty="0" smtClean="0"/>
              <a:t> Module-1 </a:t>
            </a:r>
          </a:p>
          <a:p>
            <a:r>
              <a:rPr lang="en-US" dirty="0" smtClean="0"/>
              <a:t>Module-2</a:t>
            </a:r>
          </a:p>
          <a:p>
            <a:r>
              <a:rPr lang="en-US" dirty="0" smtClean="0"/>
              <a:t>Module-3</a:t>
            </a:r>
          </a:p>
          <a:p>
            <a:r>
              <a:rPr lang="en-US" dirty="0" smtClean="0"/>
              <a:t>Applications</a:t>
            </a:r>
          </a:p>
          <a:p>
            <a:r>
              <a:rPr lang="en-US" dirty="0" smtClean="0"/>
              <a:t> Work done till now </a:t>
            </a:r>
          </a:p>
          <a:p>
            <a:r>
              <a:rPr lang="en-US" dirty="0" smtClean="0"/>
              <a:t>Problems faced </a:t>
            </a:r>
          </a:p>
          <a:p>
            <a:r>
              <a:rPr lang="en-US" dirty="0" smtClean="0"/>
              <a:t>Future  Extension</a:t>
            </a:r>
          </a:p>
          <a:p>
            <a:r>
              <a:rPr lang="en-US" dirty="0" smtClean="0"/>
              <a:t>References</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Communication hardware used in existing system</a:t>
            </a:r>
            <a:endParaRPr lang="en-US" dirty="0"/>
          </a:p>
        </p:txBody>
      </p:sp>
      <p:sp>
        <p:nvSpPr>
          <p:cNvPr id="3" name="Content Placeholder 2"/>
          <p:cNvSpPr>
            <a:spLocks noGrp="1"/>
          </p:cNvSpPr>
          <p:nvPr>
            <p:ph idx="1"/>
          </p:nvPr>
        </p:nvSpPr>
        <p:spPr/>
        <p:txBody>
          <a:bodyPr/>
          <a:lstStyle/>
          <a:p>
            <a:r>
              <a:rPr lang="en-IN" sz="3200" b="1" i="1" dirty="0" smtClean="0"/>
              <a:t>For communication three types of hardware are used:</a:t>
            </a:r>
          </a:p>
          <a:p>
            <a:pPr marL="342900">
              <a:buAutoNum type="arabicPeriod"/>
            </a:pPr>
            <a:r>
              <a:rPr lang="en-IN" sz="3200" b="1" i="1" dirty="0" smtClean="0"/>
              <a:t>GSM(Global mobile System) 3G Module</a:t>
            </a:r>
          </a:p>
          <a:p>
            <a:pPr marL="342900">
              <a:buAutoNum type="arabicPeriod"/>
            </a:pPr>
            <a:r>
              <a:rPr lang="en-IN" sz="3200" b="1" i="1" dirty="0" smtClean="0"/>
              <a:t>WIFI</a:t>
            </a:r>
          </a:p>
          <a:p>
            <a:pPr marL="342900">
              <a:buAutoNum type="arabicPeriod"/>
            </a:pPr>
            <a:r>
              <a:rPr lang="en-IN" sz="3200" b="1" i="1" dirty="0" smtClean="0"/>
              <a:t>Bluetooth</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i="1" u="sng" dirty="0" smtClean="0"/>
              <a:t>COMMUNICATIONS HARDWARE USED IN OUR PROPOSED WEATHER STATION</a:t>
            </a:r>
            <a:br>
              <a:rPr lang="en-IN" i="1" u="sng" dirty="0" smtClean="0"/>
            </a:br>
            <a:r>
              <a:rPr lang="en-IN" i="1" u="sng" dirty="0" smtClean="0"/>
              <a:t/>
            </a:r>
            <a:br>
              <a:rPr lang="en-IN" i="1" u="sng" dirty="0" smtClean="0"/>
            </a:br>
            <a:endParaRPr lang="en-IN" dirty="0"/>
          </a:p>
        </p:txBody>
      </p:sp>
      <p:sp>
        <p:nvSpPr>
          <p:cNvPr id="3" name="Content Placeholder 2"/>
          <p:cNvSpPr>
            <a:spLocks noGrp="1"/>
          </p:cNvSpPr>
          <p:nvPr>
            <p:ph idx="1"/>
          </p:nvPr>
        </p:nvSpPr>
        <p:spPr/>
        <p:txBody>
          <a:bodyPr>
            <a:normAutofit fontScale="92500"/>
          </a:bodyPr>
          <a:lstStyle/>
          <a:p>
            <a:r>
              <a:rPr lang="en-IN" dirty="0" smtClean="0"/>
              <a:t>GATEWAY:</a:t>
            </a:r>
          </a:p>
          <a:p>
            <a:pPr marL="68580" indent="0">
              <a:buNone/>
            </a:pPr>
            <a:r>
              <a:rPr lang="en-IN" dirty="0"/>
              <a:t> </a:t>
            </a:r>
            <a:r>
              <a:rPr lang="en-IN" dirty="0" smtClean="0"/>
              <a:t>A </a:t>
            </a:r>
            <a:r>
              <a:rPr lang="en-IN" dirty="0"/>
              <a:t>gateway is a </a:t>
            </a:r>
            <a:r>
              <a:rPr lang="en-IN" u="sng" dirty="0">
                <a:hlinkClick r:id="rId3"/>
              </a:rPr>
              <a:t>network</a:t>
            </a:r>
            <a:r>
              <a:rPr lang="en-IN" dirty="0"/>
              <a:t> point that acts as an entrance to another network. On the Internet, a </a:t>
            </a:r>
            <a:r>
              <a:rPr lang="en-IN" u="sng" dirty="0">
                <a:hlinkClick r:id="rId4"/>
              </a:rPr>
              <a:t>node</a:t>
            </a:r>
            <a:r>
              <a:rPr lang="en-IN" dirty="0"/>
              <a:t> or stopping point can be either a gateway node or a </a:t>
            </a:r>
            <a:r>
              <a:rPr lang="en-IN" u="sng" dirty="0">
                <a:hlinkClick r:id="rId5"/>
              </a:rPr>
              <a:t>host</a:t>
            </a:r>
            <a:r>
              <a:rPr lang="en-IN" dirty="0"/>
              <a:t> (end-point) node. Both the computers of Internet users and the computers that serve pages to users are host nodes. The computers that control traffic within your company's network or at your local Internet service provider (</a:t>
            </a:r>
            <a:r>
              <a:rPr lang="en-IN" u="sng" dirty="0">
                <a:hlinkClick r:id="rId6"/>
              </a:rPr>
              <a:t>ISP</a:t>
            </a:r>
            <a:r>
              <a:rPr lang="en-IN" dirty="0"/>
              <a:t>) are gateway nodes.</a:t>
            </a:r>
            <a:endParaRPr lang="en-US" dirty="0"/>
          </a:p>
          <a:p>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88640"/>
            <a:ext cx="7772400" cy="6166920"/>
          </a:xfrm>
        </p:spPr>
        <p:txBody>
          <a:bodyPr/>
          <a:lstStyle/>
          <a:p>
            <a:r>
              <a:rPr lang="en-IN" b="1" u="sng" dirty="0"/>
              <a:t>SMS Gateway</a:t>
            </a:r>
            <a:endParaRPr lang="en-US" dirty="0"/>
          </a:p>
          <a:p>
            <a:r>
              <a:rPr lang="en-IN" b="1" dirty="0"/>
              <a:t>SMS gateway</a:t>
            </a:r>
            <a:r>
              <a:rPr lang="en-IN" dirty="0"/>
              <a:t> allows a computer to send or receive </a:t>
            </a:r>
            <a:r>
              <a:rPr lang="en-IN" u="sng" dirty="0">
                <a:hlinkClick r:id="rId2" tooltip="Short Message Service"/>
              </a:rPr>
              <a:t>Short Message Service</a:t>
            </a:r>
            <a:r>
              <a:rPr lang="en-IN" dirty="0"/>
              <a:t> (SMS) transmissions to or from a telecommunications network. Most messages are eventually routed into the </a:t>
            </a:r>
            <a:r>
              <a:rPr lang="en-IN" u="sng" dirty="0">
                <a:hlinkClick r:id="rId3" tooltip="Mobile phone"/>
              </a:rPr>
              <a:t>mobile phone</a:t>
            </a:r>
            <a:r>
              <a:rPr lang="en-IN" dirty="0"/>
              <a:t> networks. Many SMS gateways support media conversion from </a:t>
            </a:r>
            <a:r>
              <a:rPr lang="en-IN" u="sng" dirty="0">
                <a:hlinkClick r:id="rId4" tooltip="Email"/>
              </a:rPr>
              <a:t>email</a:t>
            </a:r>
            <a:r>
              <a:rPr lang="en-IN" dirty="0"/>
              <a:t> and other formats.</a:t>
            </a:r>
            <a:endParaRPr lang="en-US" dirty="0"/>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a:t>How SMS </a:t>
            </a:r>
            <a:r>
              <a:rPr lang="en-IN" u="sng" dirty="0" err="1"/>
              <a:t>Gtaeway</a:t>
            </a:r>
            <a:r>
              <a:rPr lang="en-IN" u="sng" dirty="0"/>
              <a:t> is used:</a:t>
            </a:r>
            <a:r>
              <a:rPr lang="en-US" dirty="0"/>
              <a:t/>
            </a:r>
            <a:br>
              <a:rPr lang="en-US" dirty="0"/>
            </a:br>
            <a:endParaRPr lang="en-IN" b="1" i="1" u="sng" dirty="0"/>
          </a:p>
        </p:txBody>
      </p:sp>
      <p:sp>
        <p:nvSpPr>
          <p:cNvPr id="3" name="Content Placeholder 2"/>
          <p:cNvSpPr>
            <a:spLocks noGrp="1"/>
          </p:cNvSpPr>
          <p:nvPr>
            <p:ph idx="1"/>
          </p:nvPr>
        </p:nvSpPr>
        <p:spPr/>
        <p:txBody>
          <a:bodyPr>
            <a:normAutofit fontScale="92500" lnSpcReduction="10000"/>
          </a:bodyPr>
          <a:lstStyle/>
          <a:p>
            <a:pPr marL="68580" indent="0">
              <a:buNone/>
            </a:pPr>
            <a:r>
              <a:rPr lang="en-IN" dirty="0"/>
              <a:t>If you want to use mobile messaging in your company, the best practice is to setup an SMS gateway on one of your servers to handle all your mobile messaging needs. This SMS gateway can be connected to the mobile network through a wireless link, by using a GSM modem or through the </a:t>
            </a:r>
            <a:r>
              <a:rPr lang="en-IN" dirty="0" smtClean="0"/>
              <a:t>Internet. It </a:t>
            </a:r>
            <a:r>
              <a:rPr lang="en-IN" dirty="0"/>
              <a:t>will provide a central point of access for your office users and your IT system when they want to use mobile messaging. This way you can avoid the chaos independent SMS service subscriptions can cause over time.</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3" cstate="print"/>
          <a:srcRect/>
          <a:stretch>
            <a:fillRect/>
          </a:stretch>
        </p:blipFill>
        <p:spPr bwMode="auto">
          <a:xfrm>
            <a:off x="971600" y="692697"/>
            <a:ext cx="7704855" cy="56166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t>Internet based connection to the mobile network</a:t>
            </a:r>
            <a:r>
              <a:rPr lang="en-IN" dirty="0" smtClean="0"/>
              <a:t/>
            </a:r>
            <a:br>
              <a:rPr lang="en-IN" dirty="0" smtClean="0"/>
            </a:br>
            <a:endParaRPr lang="en-US" dirty="0"/>
          </a:p>
        </p:txBody>
      </p:sp>
      <p:sp>
        <p:nvSpPr>
          <p:cNvPr id="3" name="Content Placeholder 2"/>
          <p:cNvSpPr>
            <a:spLocks noGrp="1"/>
          </p:cNvSpPr>
          <p:nvPr>
            <p:ph idx="1"/>
          </p:nvPr>
        </p:nvSpPr>
        <p:spPr/>
        <p:txBody>
          <a:bodyPr>
            <a:normAutofit/>
          </a:bodyPr>
          <a:lstStyle/>
          <a:p>
            <a:r>
              <a:rPr lang="en-IN" sz="2000" dirty="0"/>
              <a:t>If you wish to connect your SMS gateway to the mobile network through the Internet (in other words you want to use an IP SMS service), you should find an </a:t>
            </a:r>
            <a:r>
              <a:rPr lang="en-IN" sz="2000" dirty="0">
                <a:hlinkClick r:id="rId2"/>
              </a:rPr>
              <a:t>IP SMS service provider</a:t>
            </a:r>
            <a:r>
              <a:rPr lang="en-IN" sz="2000" dirty="0"/>
              <a:t>. This service provider will give you connection details after you sign up for it's service. When you select a provider make sure to find one, who is able to provide SMS over SMPP. SMPP is the best protocol for SMS messaging over the Internet, because it is asynchronous, fast and reliable. After you have signed up for the service, you need </a:t>
            </a:r>
            <a:r>
              <a:rPr lang="en-IN" sz="2000" dirty="0" err="1"/>
              <a:t>to</a:t>
            </a:r>
            <a:r>
              <a:rPr lang="en-IN" sz="2000" dirty="0" err="1">
                <a:hlinkClick r:id="rId3"/>
              </a:rPr>
              <a:t>configure</a:t>
            </a:r>
            <a:r>
              <a:rPr lang="en-IN" sz="2000" dirty="0">
                <a:hlinkClick r:id="rId3"/>
              </a:rPr>
              <a:t> the SMPP service provider connection in </a:t>
            </a:r>
            <a:r>
              <a:rPr lang="en-IN" sz="2000" dirty="0" err="1">
                <a:hlinkClick r:id="rId3"/>
              </a:rPr>
              <a:t>Ozeki</a:t>
            </a:r>
            <a:r>
              <a:rPr lang="en-IN" sz="2000" dirty="0">
                <a:hlinkClick r:id="rId3"/>
              </a:rPr>
              <a:t> NG SMS Gateway</a:t>
            </a:r>
            <a:r>
              <a:rPr lang="en-IN" sz="2000" dirty="0"/>
              <a:t>. The advantage of an IP SMS connection, is that it offers much higher throughput. The disadvantage is that it is often more expensive to send SMS messages this way, then by using a wireless link. </a:t>
            </a:r>
            <a:endParaRPr lang="en-US" sz="2000" dirty="0"/>
          </a:p>
          <a:p>
            <a:endParaRPr lang="en-US" sz="2000" dirty="0"/>
          </a:p>
          <a:p>
            <a:endParaRPr lang="en-US" sz="1800" dirty="0"/>
          </a:p>
        </p:txBody>
      </p:sp>
    </p:spTree>
    <p:extLst>
      <p:ext uri="{BB962C8B-B14F-4D97-AF65-F5344CB8AC3E}">
        <p14:creationId xmlns:p14="http://schemas.microsoft.com/office/powerpoint/2010/main" xmlns="" val="13034081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How websites send SMS to mobile phones"/>
          <p:cNvPicPr>
            <a:picLocks noGrp="1"/>
          </p:cNvPicPr>
          <p:nvPr>
            <p:ph idx="1"/>
          </p:nvPr>
        </p:nvPicPr>
        <p:blipFill>
          <a:blip r:embed="rId2" cstate="print"/>
          <a:srcRect/>
          <a:stretch>
            <a:fillRect/>
          </a:stretch>
        </p:blipFill>
        <p:spPr bwMode="auto">
          <a:xfrm>
            <a:off x="971601" y="548680"/>
            <a:ext cx="7704856" cy="5616623"/>
          </a:xfrm>
          <a:prstGeom prst="rect">
            <a:avLst/>
          </a:prstGeom>
          <a:noFill/>
          <a:ln w="9525">
            <a:noFill/>
            <a:miter lim="800000"/>
            <a:headEnd/>
            <a:tailEnd/>
          </a:ln>
        </p:spPr>
      </p:pic>
    </p:spTree>
    <p:extLst>
      <p:ext uri="{BB962C8B-B14F-4D97-AF65-F5344CB8AC3E}">
        <p14:creationId xmlns:p14="http://schemas.microsoft.com/office/powerpoint/2010/main" xmlns="" val="37538418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i="1" u="sng" dirty="0" smtClean="0"/>
              <a:t>WIFI</a:t>
            </a:r>
            <a:endParaRPr lang="en-IN" dirty="0"/>
          </a:p>
        </p:txBody>
      </p:sp>
      <p:sp>
        <p:nvSpPr>
          <p:cNvPr id="3" name="Content Placeholder 2"/>
          <p:cNvSpPr>
            <a:spLocks noGrp="1"/>
          </p:cNvSpPr>
          <p:nvPr>
            <p:ph idx="1"/>
          </p:nvPr>
        </p:nvSpPr>
        <p:spPr/>
        <p:txBody>
          <a:bodyPr/>
          <a:lstStyle/>
          <a:p>
            <a:pPr>
              <a:buNone/>
            </a:pPr>
            <a:r>
              <a:rPr lang="en-IN" dirty="0" smtClean="0"/>
              <a:t>A wireless network uses </a:t>
            </a:r>
            <a:r>
              <a:rPr lang="en-IN" u="sng" dirty="0" smtClean="0">
                <a:hlinkClick r:id="rId2"/>
              </a:rPr>
              <a:t>radio waves</a:t>
            </a:r>
            <a:r>
              <a:rPr lang="en-IN" dirty="0" smtClean="0"/>
              <a:t>, just like cell phones, televisions and radios do. In fact, communication across a wireless network is a lot like two-way radio communication. Here's what happens:</a:t>
            </a:r>
          </a:p>
          <a:p>
            <a:r>
              <a:rPr lang="en-IN" dirty="0" smtClean="0"/>
              <a:t>A computer's wireless adapter translates data into a radio signal and transmits it using an antenna.</a:t>
            </a:r>
          </a:p>
          <a:p>
            <a:pPr>
              <a:buNone/>
            </a:pPr>
            <a:endParaRPr lang="en-IN"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lvl="0"/>
            <a:r>
              <a:rPr lang="en-IN" dirty="0" smtClean="0"/>
              <a:t>A wireless router receives the signal and decodes it. The router sends the information to the Internet using a physical, wired Ethernet connection.</a:t>
            </a:r>
          </a:p>
          <a:p>
            <a:pPr lvl="0"/>
            <a:r>
              <a:rPr lang="en-IN" dirty="0" smtClean="0"/>
              <a:t>They transmit at frequencies of 2.4 GHz or 5 GHz. This frequency is considerably higher than the frequencies used for cell phones, walkie-talkies and televisions. The higher frequency allows the signal to carry more data.</a:t>
            </a:r>
          </a:p>
          <a:p>
            <a:pPr lvl="0"/>
            <a:r>
              <a:rPr lang="en-IN" dirty="0" smtClean="0"/>
              <a:t>It uses 802.11 standard network.</a:t>
            </a:r>
          </a:p>
          <a:p>
            <a:endParaRPr lang="en-IN"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a:t>Putty</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IN" dirty="0"/>
              <a:t>Putty- This software will acting as a bridge between window pc and </a:t>
            </a:r>
            <a:r>
              <a:rPr lang="en-IN" dirty="0" err="1"/>
              <a:t>linux</a:t>
            </a:r>
            <a:r>
              <a:rPr lang="en-IN" dirty="0"/>
              <a:t> operating system on pi.</a:t>
            </a:r>
            <a:endParaRPr lang="en-US" dirty="0"/>
          </a:p>
          <a:p>
            <a:r>
              <a:rPr lang="en-IN" b="1" dirty="0" err="1"/>
              <a:t>PuTTY</a:t>
            </a:r>
            <a:r>
              <a:rPr lang="en-IN" dirty="0"/>
              <a:t> is a </a:t>
            </a:r>
            <a:r>
              <a:rPr lang="en-IN" u="sng" dirty="0">
                <a:hlinkClick r:id="rId2" tooltip="Free and open-source"/>
              </a:rPr>
              <a:t>free and open-source</a:t>
            </a:r>
            <a:r>
              <a:rPr lang="en-IN" dirty="0"/>
              <a:t> </a:t>
            </a:r>
            <a:r>
              <a:rPr lang="en-IN" u="sng" dirty="0">
                <a:hlinkClick r:id="rId3" tooltip="Terminal emulator"/>
              </a:rPr>
              <a:t>terminal emulator</a:t>
            </a:r>
            <a:r>
              <a:rPr lang="en-IN" dirty="0"/>
              <a:t>, </a:t>
            </a:r>
            <a:r>
              <a:rPr lang="en-IN" u="sng" dirty="0">
                <a:hlinkClick r:id="rId4" tooltip="Serial console"/>
              </a:rPr>
              <a:t>serial console</a:t>
            </a:r>
            <a:r>
              <a:rPr lang="en-IN" dirty="0"/>
              <a:t> and network file transfer application. It supports several </a:t>
            </a:r>
            <a:r>
              <a:rPr lang="en-IN" u="sng" dirty="0">
                <a:hlinkClick r:id="rId5" tooltip="Network protocol"/>
              </a:rPr>
              <a:t>network protocols</a:t>
            </a:r>
            <a:r>
              <a:rPr lang="en-IN" dirty="0"/>
              <a:t>, including </a:t>
            </a:r>
            <a:r>
              <a:rPr lang="en-IN" u="sng" dirty="0">
                <a:hlinkClick r:id="rId6" tooltip="Secure copy"/>
              </a:rPr>
              <a:t>SCP</a:t>
            </a:r>
            <a:r>
              <a:rPr lang="en-IN" dirty="0"/>
              <a:t>, </a:t>
            </a:r>
            <a:r>
              <a:rPr lang="en-IN" u="sng" dirty="0">
                <a:hlinkClick r:id="rId7" tooltip="Secure Shell"/>
              </a:rPr>
              <a:t>SSH</a:t>
            </a:r>
            <a:r>
              <a:rPr lang="en-IN" dirty="0"/>
              <a:t>, </a:t>
            </a:r>
            <a:r>
              <a:rPr lang="en-IN" u="sng" dirty="0">
                <a:hlinkClick r:id="rId8" tooltip="Telnet"/>
              </a:rPr>
              <a:t>Telnet</a:t>
            </a:r>
            <a:r>
              <a:rPr lang="en-IN" dirty="0"/>
              <a:t>, </a:t>
            </a:r>
            <a:r>
              <a:rPr lang="en-IN" u="sng" dirty="0">
                <a:hlinkClick r:id="rId9" tooltip="Rlogin"/>
              </a:rPr>
              <a:t>rlogin</a:t>
            </a:r>
            <a:r>
              <a:rPr lang="en-IN" dirty="0"/>
              <a:t>, and raw socket connection. It can also connect to a </a:t>
            </a:r>
            <a:r>
              <a:rPr lang="en-IN" u="sng" dirty="0">
                <a:hlinkClick r:id="rId10" tooltip="Serial port"/>
              </a:rPr>
              <a:t>serial port</a:t>
            </a:r>
            <a:r>
              <a:rPr lang="en-IN" dirty="0"/>
              <a:t>(since version 0.59).                        </a:t>
            </a:r>
            <a:r>
              <a:rPr lang="en-IN" dirty="0" err="1"/>
              <a:t>PuTTY</a:t>
            </a:r>
            <a:r>
              <a:rPr lang="en-IN" dirty="0"/>
              <a:t> was originally written for </a:t>
            </a:r>
            <a:r>
              <a:rPr lang="en-IN" u="sng" dirty="0">
                <a:hlinkClick r:id="rId11" tooltip="Microsoft Windows"/>
              </a:rPr>
              <a:t>Microsoft Windows</a:t>
            </a:r>
            <a:r>
              <a:rPr lang="en-IN" dirty="0"/>
              <a:t>, but it has been </a:t>
            </a:r>
            <a:r>
              <a:rPr lang="en-IN" u="sng" dirty="0">
                <a:hlinkClick r:id="rId12" tooltip="Porting"/>
              </a:rPr>
              <a:t>ported</a:t>
            </a:r>
            <a:r>
              <a:rPr lang="en-IN" dirty="0"/>
              <a:t> to various other </a:t>
            </a:r>
            <a:r>
              <a:rPr lang="en-IN" u="sng" dirty="0">
                <a:hlinkClick r:id="rId13" tooltip="Operating system"/>
              </a:rPr>
              <a:t>operating systems</a:t>
            </a:r>
            <a:r>
              <a:rPr lang="en-IN" dirty="0"/>
              <a:t>. Official ports are available for some </a:t>
            </a:r>
            <a:r>
              <a:rPr lang="en-IN" u="sng" dirty="0">
                <a:hlinkClick r:id="rId14" tooltip="Unix-like"/>
              </a:rPr>
              <a:t>Unix-like</a:t>
            </a:r>
            <a:r>
              <a:rPr lang="en-IN" dirty="0"/>
              <a:t> platforms, with work-in-progress ports to Classic </a:t>
            </a:r>
            <a:r>
              <a:rPr lang="en-IN" u="sng" dirty="0">
                <a:hlinkClick r:id="rId15" tooltip="Mac OS"/>
              </a:rPr>
              <a:t>Mac OS</a:t>
            </a:r>
            <a:r>
              <a:rPr lang="en-IN" dirty="0"/>
              <a:t> and </a:t>
            </a:r>
            <a:r>
              <a:rPr lang="en-IN" u="sng" dirty="0">
                <a:hlinkClick r:id="rId16" tooltip="Mac OS X"/>
              </a:rPr>
              <a:t>Mac OS X</a:t>
            </a:r>
            <a:r>
              <a:rPr lang="en-IN" dirty="0"/>
              <a:t>, and unofficial ports have been contributed to platforms such as </a:t>
            </a:r>
            <a:r>
              <a:rPr lang="en-IN" u="sng" dirty="0">
                <a:hlinkClick r:id="rId17" tooltip="Symbian"/>
              </a:rPr>
              <a:t>Symbian</a:t>
            </a:r>
            <a:r>
              <a:rPr lang="en-IN" dirty="0"/>
              <a:t>,</a:t>
            </a:r>
            <a:r>
              <a:rPr lang="en-IN" baseline="30000" dirty="0"/>
              <a:t> </a:t>
            </a:r>
            <a:r>
              <a:rPr lang="en-IN" u="sng" dirty="0">
                <a:hlinkClick r:id="rId18" tooltip="Windows Mobile"/>
              </a:rPr>
              <a:t>Windows Mobile</a:t>
            </a:r>
            <a:r>
              <a:rPr lang="en-IN" dirty="0"/>
              <a:t> and </a:t>
            </a:r>
            <a:r>
              <a:rPr lang="en-IN" u="sng" dirty="0">
                <a:hlinkClick r:id="rId19" tooltip="Windows Phone"/>
              </a:rPr>
              <a:t>Windows Phone</a:t>
            </a:r>
            <a:endParaRPr lang="en-US" dirty="0"/>
          </a:p>
        </p:txBody>
      </p:sp>
    </p:spTree>
    <p:extLst>
      <p:ext uri="{BB962C8B-B14F-4D97-AF65-F5344CB8AC3E}">
        <p14:creationId xmlns:p14="http://schemas.microsoft.com/office/powerpoint/2010/main" xmlns="" val="34123162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To develop an embedded system to design a weather monitoring system which enables the monitoring of weather parameters in an industry. Such a system contains pair of sensors like temperature, Gas and humidity will be monitored and Rasp-pi2 microcontroller. The data from the sensors are collected by the microcontroller and  sends the sensors data through the SMS in the mobile with the help of Gateway.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a:t>
            </a:r>
            <a:endParaRPr lang="en-US" dirty="0"/>
          </a:p>
        </p:txBody>
      </p:sp>
      <p:sp>
        <p:nvSpPr>
          <p:cNvPr id="3" name="Content Placeholder 2"/>
          <p:cNvSpPr>
            <a:spLocks noGrp="1"/>
          </p:cNvSpPr>
          <p:nvPr>
            <p:ph idx="1"/>
          </p:nvPr>
        </p:nvSpPr>
        <p:spPr/>
        <p:txBody>
          <a:bodyPr>
            <a:normAutofit/>
          </a:bodyPr>
          <a:lstStyle/>
          <a:p>
            <a:r>
              <a:rPr lang="en-US" sz="3200" dirty="0" smtClean="0"/>
              <a:t>Used in coal mine, bio gas manufacturing centers. </a:t>
            </a:r>
          </a:p>
          <a:p>
            <a:r>
              <a:rPr lang="en-US" sz="3200" dirty="0" smtClean="0"/>
              <a:t> Used in power plant generation. </a:t>
            </a:r>
          </a:p>
          <a:p>
            <a:r>
              <a:rPr lang="en-US" sz="3200" dirty="0" smtClean="0"/>
              <a:t>Agriculture field monitoring. </a:t>
            </a:r>
          </a:p>
          <a:p>
            <a:r>
              <a:rPr lang="en-US" sz="3200" dirty="0" smtClean="0"/>
              <a:t> Home automation. </a:t>
            </a:r>
          </a:p>
          <a:p>
            <a:r>
              <a:rPr lang="en-US" sz="3200" dirty="0" smtClean="0"/>
              <a:t>Industrial purpose .</a:t>
            </a:r>
          </a:p>
          <a:p>
            <a:endParaRPr lang="en-US" sz="2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DONE </a:t>
            </a:r>
            <a:endParaRPr lang="en-IN" dirty="0"/>
          </a:p>
        </p:txBody>
      </p:sp>
      <p:sp>
        <p:nvSpPr>
          <p:cNvPr id="3" name="Content Placeholder 2"/>
          <p:cNvSpPr>
            <a:spLocks noGrp="1"/>
          </p:cNvSpPr>
          <p:nvPr>
            <p:ph idx="1"/>
          </p:nvPr>
        </p:nvSpPr>
        <p:spPr/>
        <p:txBody>
          <a:bodyPr>
            <a:normAutofit fontScale="62500" lnSpcReduction="20000"/>
          </a:bodyPr>
          <a:lstStyle/>
          <a:p>
            <a:r>
              <a:rPr lang="en-US" dirty="0" smtClean="0"/>
              <a:t>Extensive study on the  technology used in the system .</a:t>
            </a:r>
          </a:p>
          <a:p>
            <a:r>
              <a:rPr lang="en-US" dirty="0" smtClean="0"/>
              <a:t>Collected the required hardware from embedded lab in college and through e-commerce websites.</a:t>
            </a:r>
          </a:p>
          <a:p>
            <a:r>
              <a:rPr lang="en-US" dirty="0" smtClean="0"/>
              <a:t>Assembled the hardware according to the schematic diagram provided before.</a:t>
            </a:r>
          </a:p>
          <a:p>
            <a:r>
              <a:rPr lang="en-US" dirty="0" smtClean="0"/>
              <a:t>Installed  compatible </a:t>
            </a:r>
            <a:r>
              <a:rPr lang="en-US" dirty="0" err="1" smtClean="0"/>
              <a:t>os</a:t>
            </a:r>
            <a:r>
              <a:rPr lang="en-US" dirty="0" smtClean="0"/>
              <a:t>  and support packages in the </a:t>
            </a:r>
            <a:r>
              <a:rPr lang="en-US" dirty="0" err="1" smtClean="0"/>
              <a:t>sd</a:t>
            </a:r>
            <a:r>
              <a:rPr lang="en-US" dirty="0" smtClean="0"/>
              <a:t> card for raspberry pi microcontroller</a:t>
            </a:r>
          </a:p>
          <a:p>
            <a:r>
              <a:rPr lang="en-US" dirty="0" smtClean="0"/>
              <a:t>Installed required software (putty) in the laptop for connecting our hardware with the software .</a:t>
            </a:r>
          </a:p>
          <a:p>
            <a:r>
              <a:rPr lang="en-US" dirty="0" smtClean="0"/>
              <a:t>Interfaced the sensors with the microcontroller and installed supporting libraries for the same from www.adafruit.com</a:t>
            </a:r>
          </a:p>
          <a:p>
            <a:r>
              <a:rPr lang="en-US" dirty="0" smtClean="0"/>
              <a:t>Purchased SMS gateway free web service from www.textlocal.in ,to send a message on a mobile phone of the parameters measured.</a:t>
            </a:r>
          </a:p>
          <a:p>
            <a:r>
              <a:rPr lang="en-US" dirty="0" smtClean="0"/>
              <a:t>Interfaced SMS gateway service  with the microcontroller .</a:t>
            </a:r>
          </a:p>
          <a:p>
            <a:r>
              <a:rPr lang="en-US" dirty="0" smtClean="0"/>
              <a:t>Tested the  embedded system  in working environment.</a:t>
            </a:r>
          </a:p>
          <a:p>
            <a:endParaRPr lang="en-US" dirty="0" smtClean="0"/>
          </a:p>
          <a:p>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PROBLEMS FACED -</a:t>
            </a:r>
            <a:endParaRPr lang="en-US" sz="3600" b="1" dirty="0"/>
          </a:p>
        </p:txBody>
      </p:sp>
      <p:sp>
        <p:nvSpPr>
          <p:cNvPr id="3" name="Content Placeholder 2"/>
          <p:cNvSpPr>
            <a:spLocks noGrp="1"/>
          </p:cNvSpPr>
          <p:nvPr>
            <p:ph idx="1"/>
          </p:nvPr>
        </p:nvSpPr>
        <p:spPr/>
        <p:txBody>
          <a:bodyPr>
            <a:normAutofit fontScale="92500" lnSpcReduction="20000"/>
          </a:bodyPr>
          <a:lstStyle/>
          <a:p>
            <a:pPr>
              <a:buFont typeface="Arial" pitchFamily="34" charset="0"/>
              <a:buChar char="•"/>
            </a:pPr>
            <a:r>
              <a:rPr lang="en-US" dirty="0" smtClean="0"/>
              <a:t>Unavailability of  internet in the campus.</a:t>
            </a:r>
          </a:p>
          <a:p>
            <a:pPr>
              <a:buFont typeface="Arial" pitchFamily="34" charset="0"/>
              <a:buChar char="•"/>
            </a:pPr>
            <a:r>
              <a:rPr lang="en-US" dirty="0" smtClean="0"/>
              <a:t>Unable to configure raspberry pi to the electronics department internet network.</a:t>
            </a:r>
          </a:p>
          <a:p>
            <a:pPr>
              <a:buFont typeface="Arial" pitchFamily="34" charset="0"/>
              <a:buChar char="•"/>
            </a:pPr>
            <a:r>
              <a:rPr lang="en-US" dirty="0" smtClean="0"/>
              <a:t>The unavailability of many sensors such as harmful gases sensors(Co2… etc), pollution sensor.</a:t>
            </a:r>
          </a:p>
          <a:p>
            <a:pPr>
              <a:buFont typeface="Arial" pitchFamily="34" charset="0"/>
              <a:buChar char="•"/>
            </a:pPr>
            <a:r>
              <a:rPr lang="en-US" dirty="0" smtClean="0"/>
              <a:t>The coding language of microcontroller is new to the team.</a:t>
            </a:r>
          </a:p>
          <a:p>
            <a:pPr>
              <a:buFont typeface="Arial" pitchFamily="34" charset="0"/>
              <a:buChar char="•"/>
            </a:pPr>
            <a:r>
              <a:rPr lang="en-US" dirty="0" smtClean="0"/>
              <a:t> </a:t>
            </a:r>
            <a:r>
              <a:rPr lang="en-US" dirty="0" smtClean="0">
                <a:cs typeface="Times New Roman" pitchFamily="18" charset="0"/>
              </a:rPr>
              <a:t>The available instruments and circuit components are expensive in comparison with international prizes.</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Extension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Transfer of data over GSM/GPRS networks using respective modules for greater coverage and range is being looked at. </a:t>
            </a:r>
          </a:p>
          <a:p>
            <a:r>
              <a:rPr lang="en-US" dirty="0" smtClean="0"/>
              <a:t>Adding of more sensors to monitor other environmental parameters such as Pollution Sensor, CO2 and oxygen Sensor, </a:t>
            </a:r>
            <a:r>
              <a:rPr lang="en-US" dirty="0" err="1" smtClean="0"/>
              <a:t>Raingage</a:t>
            </a:r>
            <a:r>
              <a:rPr lang="en-US" dirty="0" smtClean="0"/>
              <a:t> , wind speed sensor. </a:t>
            </a:r>
          </a:p>
          <a:p>
            <a:r>
              <a:rPr lang="en-US" dirty="0" smtClean="0"/>
              <a:t> Also Integration of additional monitoring devices such as a Wi-Fi pi camera to monitor  and analyze weather parameters visually.</a:t>
            </a:r>
          </a:p>
          <a:p>
            <a:r>
              <a:rPr lang="en-US" dirty="0" smtClean="0"/>
              <a:t>Building up a user interface showing graphical representation for </a:t>
            </a:r>
            <a:r>
              <a:rPr lang="en-US" dirty="0" err="1" smtClean="0"/>
              <a:t>furthur</a:t>
            </a:r>
            <a:r>
              <a:rPr lang="en-US" dirty="0" smtClean="0"/>
              <a:t> analysis and interpretations.</a:t>
            </a:r>
          </a:p>
          <a:p>
            <a:pPr>
              <a:buNone/>
            </a:pP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http://www.antarctica.gov.au/about-antarctica/factfiles/weather/automatic-weather-stations. </a:t>
            </a:r>
          </a:p>
          <a:p>
            <a:r>
              <a:rPr lang="en-US" dirty="0" err="1" smtClean="0"/>
              <a:t>Sensirion</a:t>
            </a:r>
            <a:r>
              <a:rPr lang="en-US" dirty="0" smtClean="0"/>
              <a:t>, Datasheet SHT7X Humidity and Temperature Sensor, Version 4.3, (2010) May.</a:t>
            </a:r>
          </a:p>
          <a:p>
            <a:r>
              <a:rPr lang="en-US" dirty="0" smtClean="0"/>
              <a:t>Campbell Scientific, Data loggers, Sensors and Weather stations, </a:t>
            </a:r>
          </a:p>
          <a:p>
            <a:r>
              <a:rPr lang="en-US" dirty="0" smtClean="0">
                <a:hlinkClick r:id="rId2"/>
              </a:rPr>
              <a:t>http://www.campbellsci.co.uk</a:t>
            </a:r>
            <a:r>
              <a:rPr lang="en-US" dirty="0" smtClean="0"/>
              <a:t>.</a:t>
            </a:r>
          </a:p>
          <a:p>
            <a:r>
              <a:rPr lang="en-US" dirty="0" smtClean="0">
                <a:hlinkClick r:id="rId3"/>
              </a:rPr>
              <a:t>www.electronicsforu.com</a:t>
            </a:r>
            <a:endParaRPr lang="en-US" dirty="0" smtClean="0"/>
          </a:p>
          <a:p>
            <a:r>
              <a:rPr lang="en-US" dirty="0" smtClean="0">
                <a:hlinkClick r:id="rId4"/>
              </a:rPr>
              <a:t>www.wikipedia.com</a:t>
            </a:r>
            <a:endParaRPr lang="en-US" dirty="0" smtClean="0"/>
          </a:p>
          <a:p>
            <a:r>
              <a:rPr lang="en-US" dirty="0" smtClean="0">
                <a:hlinkClick r:id="rId5"/>
              </a:rPr>
              <a:t>www.github.com</a:t>
            </a:r>
            <a:endParaRPr lang="en-US" dirty="0" smtClean="0"/>
          </a:p>
          <a:p>
            <a:r>
              <a:rPr lang="en-US" dirty="0" smtClean="0">
                <a:hlinkClick r:id="rId6"/>
              </a:rPr>
              <a:t>www.adafruit.com</a:t>
            </a:r>
            <a:endParaRPr lang="en-US" dirty="0" smtClean="0"/>
          </a:p>
          <a:p>
            <a:r>
              <a:rPr lang="en-US" dirty="0" smtClean="0">
                <a:hlinkClick r:id="rId7"/>
              </a:rPr>
              <a:t>www.textlocal.in</a:t>
            </a:r>
            <a:endParaRPr lang="en-US" dirty="0" smtClean="0"/>
          </a:p>
          <a:p>
            <a:endParaRPr lang="en-US" dirty="0" smtClean="0"/>
          </a:p>
          <a:p>
            <a:pPr>
              <a:buNone/>
            </a:pPr>
            <a:endParaRPr lang="en-US" dirty="0" smtClean="0"/>
          </a:p>
          <a:p>
            <a:endParaRPr lang="en-US" dirty="0" smtClean="0"/>
          </a:p>
          <a:p>
            <a:endParaRPr lang="en-US" dirty="0" smtClean="0"/>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a:t>
            </a:r>
          </a:p>
          <a:p>
            <a:pPr>
              <a:buNone/>
            </a:pPr>
            <a:endParaRPr lang="en-US" dirty="0" smtClean="0"/>
          </a:p>
          <a:p>
            <a:pPr>
              <a:buNone/>
            </a:pPr>
            <a:endParaRPr lang="en-US" dirty="0" smtClean="0"/>
          </a:p>
          <a:p>
            <a:pPr>
              <a:buNone/>
            </a:pPr>
            <a:r>
              <a:rPr lang="en-US" smtClean="0"/>
              <a:t>                                </a:t>
            </a:r>
            <a:endParaRPr lang="en-US" dirty="0"/>
          </a:p>
        </p:txBody>
      </p:sp>
      <p:sp>
        <p:nvSpPr>
          <p:cNvPr id="4" name="Rectangle 3"/>
          <p:cNvSpPr/>
          <p:nvPr/>
        </p:nvSpPr>
        <p:spPr>
          <a:xfrm>
            <a:off x="2600081" y="2967335"/>
            <a:ext cx="4361964" cy="1015663"/>
          </a:xfrm>
          <a:prstGeom prst="rect">
            <a:avLst/>
          </a:prstGeom>
          <a:noFill/>
        </p:spPr>
        <p:txBody>
          <a:bodyPr wrap="none" lIns="91440" tIns="45720" rIns="91440" bIns="45720">
            <a:spAutoFit/>
          </a:bodyPr>
          <a:lstStyle/>
          <a:p>
            <a:pPr algn="ctr"/>
            <a:r>
              <a:rPr lang="en-US" sz="60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endParaRPr lang="en-US" sz="6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The main objective of this work is to develop a standalone modular weather station with a remote communication facility to capture and transmit meteorological parameters. Remotely monitoring of environmental parameters is important in various applications and industrial processes. In earlier period weather monitoring systems are generally based on mechanical, electromechanical instruments which suffer from the drawbacks like poor rigidity, need of human intervention, associated parallax errors and durability. This  unmanned AWS and data logging would provide the ease of monitoring weather parameters of our university.</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project can be combined with the control system that is needed in many applications ; such as agriculture applications (Green House and farmed animal breeding, renewable energy projects).</a:t>
            </a:r>
          </a:p>
          <a:p>
            <a:r>
              <a:rPr lang="en-US" dirty="0" smtClean="0"/>
              <a:t>Warm effect needs climate monitoring .Studying of climate requires comparing of climate </a:t>
            </a:r>
            <a:r>
              <a:rPr lang="en-US" dirty="0" err="1" smtClean="0"/>
              <a:t>behaviours</a:t>
            </a:r>
            <a:r>
              <a:rPr lang="en-US" dirty="0" smtClean="0"/>
              <a:t> between different years and decades.</a:t>
            </a:r>
          </a:p>
          <a:p>
            <a:r>
              <a:rPr lang="en-US" dirty="0" smtClean="0"/>
              <a:t>University Need; to get information about the weather that will be presented to community through our university.</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 DIAGRAM-</a:t>
            </a:r>
            <a:endParaRPr lang="en-US" dirty="0"/>
          </a:p>
        </p:txBody>
      </p:sp>
      <p:pic>
        <p:nvPicPr>
          <p:cNvPr id="5" name="Content Placeholder 4"/>
          <p:cNvPicPr>
            <a:picLocks noGrp="1"/>
          </p:cNvPicPr>
          <p:nvPr>
            <p:ph idx="1"/>
          </p:nvPr>
        </p:nvPicPr>
        <p:blipFill>
          <a:blip r:embed="rId2" cstate="print"/>
          <a:srcRect/>
          <a:stretch>
            <a:fillRect/>
          </a:stretch>
        </p:blipFill>
        <p:spPr bwMode="auto">
          <a:xfrm>
            <a:off x="928662" y="1428736"/>
            <a:ext cx="7429552" cy="50720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5400" b="1" i="1" u="sng" dirty="0" smtClean="0"/>
              <a:t>MODULE-1 </a:t>
            </a:r>
            <a:endParaRPr lang="en-US" sz="5400" b="1" i="1" u="sng" dirty="0"/>
          </a:p>
        </p:txBody>
      </p:sp>
      <p:sp>
        <p:nvSpPr>
          <p:cNvPr id="3" name="Content Placeholder 2"/>
          <p:cNvSpPr>
            <a:spLocks noGrp="1"/>
          </p:cNvSpPr>
          <p:nvPr>
            <p:ph idx="1"/>
          </p:nvPr>
        </p:nvSpPr>
        <p:spPr/>
        <p:txBody>
          <a:bodyPr/>
          <a:lstStyle/>
          <a:p>
            <a:pPr>
              <a:buNone/>
            </a:pPr>
            <a:r>
              <a:rPr lang="en-US" dirty="0" smtClean="0"/>
              <a:t>      </a:t>
            </a:r>
          </a:p>
          <a:p>
            <a:pPr>
              <a:buNone/>
            </a:pPr>
            <a:r>
              <a:rPr lang="en-US" sz="3200" b="1" dirty="0" smtClean="0"/>
              <a:t>          </a:t>
            </a:r>
            <a:r>
              <a:rPr lang="en-US" sz="3200" b="1" i="1" dirty="0" smtClean="0"/>
              <a:t>MICROCONTROLLER </a:t>
            </a:r>
            <a:r>
              <a:rPr lang="en-US" sz="3200" b="1" i="1" dirty="0" smtClean="0"/>
              <a:t>(Raspberry pi-2)</a:t>
            </a:r>
          </a:p>
          <a:p>
            <a:pPr>
              <a:buNone/>
            </a:pPr>
            <a:r>
              <a:rPr lang="en-US" sz="3200" b="1" i="1" dirty="0" smtClean="0"/>
              <a:t>               </a:t>
            </a:r>
            <a:r>
              <a:rPr lang="en-US" sz="3200" b="1" i="1" dirty="0" smtClean="0"/>
              <a:t>     </a:t>
            </a:r>
            <a:r>
              <a:rPr lang="en-US" sz="3200" b="1" i="1" dirty="0" smtClean="0"/>
              <a:t>and related HARDWARE</a:t>
            </a:r>
            <a:endParaRPr lang="en-US" sz="3200" b="1" i="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475656" y="764704"/>
            <a:ext cx="5893280" cy="523220"/>
          </a:xfrm>
          <a:prstGeom prst="rect">
            <a:avLst/>
          </a:prstGeom>
          <a:noFill/>
        </p:spPr>
        <p:txBody>
          <a:bodyPr wrap="none" lIns="91440" tIns="45720" rIns="91440" bIns="45720">
            <a:spAutoFit/>
          </a:bodyPr>
          <a:lstStyle/>
          <a:p>
            <a:pPr algn="ctr"/>
            <a:r>
              <a:rPr lang="en-US" sz="2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Introduction  to raspberry pi </a:t>
            </a:r>
            <a:endParaRPr lang="en-US"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9" name="Picture 2" descr="What is Raspberry Pi ?&#10;Credit card size single board computer or a&#10;Programmable PC.&#10;Why?&#10;Dynamic microcontroller, small P..."/>
          <p:cNvPicPr>
            <a:picLocks noChangeAspect="1" noChangeArrowheads="1"/>
          </p:cNvPicPr>
          <p:nvPr/>
        </p:nvPicPr>
        <p:blipFill>
          <a:blip r:embed="rId3" cstate="print"/>
          <a:srcRect/>
          <a:stretch>
            <a:fillRect/>
          </a:stretch>
        </p:blipFill>
        <p:spPr bwMode="auto">
          <a:xfrm>
            <a:off x="1475656" y="1916832"/>
            <a:ext cx="6076950" cy="4562476"/>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762</TotalTime>
  <Words>1889</Words>
  <Application>Microsoft Office PowerPoint</Application>
  <PresentationFormat>On-screen Show (4:3)</PresentationFormat>
  <Paragraphs>203</Paragraphs>
  <Slides>45</Slides>
  <Notes>3</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Metro</vt:lpstr>
      <vt:lpstr>AUTOMATIC WEATHER STATION FOR IGDTUW</vt:lpstr>
      <vt:lpstr>      ACKNOWLEDGEMENT</vt:lpstr>
      <vt:lpstr>OUTLINE  </vt:lpstr>
      <vt:lpstr>PROBLEM STATEMENT  </vt:lpstr>
      <vt:lpstr>OBJECTIVE</vt:lpstr>
      <vt:lpstr>IMPORTANCE </vt:lpstr>
      <vt:lpstr>SCHEMATIC DIAGRAM-</vt:lpstr>
      <vt:lpstr>         MODULE-1 </vt:lpstr>
      <vt:lpstr>Slide 9</vt:lpstr>
      <vt:lpstr>Slide 10</vt:lpstr>
      <vt:lpstr>Slide 11</vt:lpstr>
      <vt:lpstr>Slide 12</vt:lpstr>
      <vt:lpstr>Slide 13</vt:lpstr>
      <vt:lpstr>Slide 14</vt:lpstr>
      <vt:lpstr>Slide 15</vt:lpstr>
      <vt:lpstr>             MODULE-2</vt:lpstr>
      <vt:lpstr>What are Weather Sensors ?</vt:lpstr>
      <vt:lpstr>Types of Weather sensors  </vt:lpstr>
      <vt:lpstr>Typical weather stations have the following sensors:   </vt:lpstr>
      <vt:lpstr>SENSORS USED in our system :-  </vt:lpstr>
      <vt:lpstr>Temperature Sensor</vt:lpstr>
      <vt:lpstr>HUMIDITY SENSOR</vt:lpstr>
      <vt:lpstr>DHT-11-Temperature &amp; Humidity Sensor for our AWS </vt:lpstr>
      <vt:lpstr> TECHNICAL DETAILS: </vt:lpstr>
      <vt:lpstr>PIN-CONFIGURATION</vt:lpstr>
      <vt:lpstr>BAROMETRIC SENSOR</vt:lpstr>
      <vt:lpstr>  BMP-180 (Barometric   Pressure Sensor)</vt:lpstr>
      <vt:lpstr>Typical applications : </vt:lpstr>
      <vt:lpstr>         MODULE-3</vt:lpstr>
      <vt:lpstr>Communication hardware used in existing system</vt:lpstr>
      <vt:lpstr>COMMUNICATIONS HARDWARE USED IN OUR PROPOSED WEATHER STATION  </vt:lpstr>
      <vt:lpstr>Slide 32</vt:lpstr>
      <vt:lpstr>How SMS Gtaeway is used: </vt:lpstr>
      <vt:lpstr>Slide 34</vt:lpstr>
      <vt:lpstr>Internet based connection to the mobile network </vt:lpstr>
      <vt:lpstr>Slide 36</vt:lpstr>
      <vt:lpstr>WIFI</vt:lpstr>
      <vt:lpstr>Slide 38</vt:lpstr>
      <vt:lpstr>Putty </vt:lpstr>
      <vt:lpstr>Applications </vt:lpstr>
      <vt:lpstr>WORK DONE </vt:lpstr>
      <vt:lpstr>PROBLEMS FACED -</vt:lpstr>
      <vt:lpstr>Future Extension</vt:lpstr>
      <vt:lpstr>References  </vt:lpstr>
      <vt:lpstr>Slide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MODULE</dc:title>
  <dc:creator>Windows User</dc:creator>
  <cp:lastModifiedBy>srishti</cp:lastModifiedBy>
  <cp:revision>94</cp:revision>
  <dcterms:created xsi:type="dcterms:W3CDTF">2015-10-10T14:43:05Z</dcterms:created>
  <dcterms:modified xsi:type="dcterms:W3CDTF">2015-11-30T06:30:25Z</dcterms:modified>
</cp:coreProperties>
</file>