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4" r:id="rId3"/>
  </p:sldMasterIdLst>
  <p:handoutMasterIdLst>
    <p:handoutMasterId r:id="rId7"/>
  </p:handoutMasterIdLst>
  <p:sldIdLst>
    <p:sldId id="256" r:id="rId4"/>
    <p:sldId id="267" r:id="rId5"/>
    <p:sldId id="27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C655"/>
    <a:srgbClr val="FF7825"/>
    <a:srgbClr val="FA5F00"/>
    <a:srgbClr val="66E991"/>
    <a:srgbClr val="7ADFF4"/>
    <a:srgbClr val="FDE239"/>
    <a:srgbClr val="FF7809"/>
    <a:srgbClr val="B7EBB9"/>
    <a:srgbClr val="C0F3A7"/>
    <a:srgbClr val="8BE9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29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FA0B73A-DDA7-43B8-887F-F8A98ADB7D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FDD3F1-D6CB-46F0-8991-6BB9AC31B1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9BFFF-7A05-4BAC-AEA9-9914F4674A5E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4C97F9-779A-42EF-A41B-D1DD259E6F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80E873-E1BB-4346-84D4-ED289617EB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9B934-6185-40C9-B898-69C3F3679D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509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651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1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358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08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270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869A42E-6848-4D78-AA3F-9D90E5C62F9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F3D1CF-4373-4F5C-9C79-7C5E7A5D81F2}"/>
              </a:ext>
            </a:extLst>
          </p:cNvPr>
          <p:cNvSpPr txBox="1"/>
          <p:nvPr userDrawn="1"/>
        </p:nvSpPr>
        <p:spPr>
          <a:xfrm>
            <a:off x="1207946" y="504309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almuriMono9 Regular" panose="020B0503020202000000" pitchFamily="50" charset="-127"/>
                <a:ea typeface="GalmuriMono9 Regular" panose="020B0503020202000000" pitchFamily="50" charset="-127"/>
              </a:rPr>
              <a:t>1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almuriMono9 Regular" panose="020B0503020202000000" pitchFamily="50" charset="-127"/>
                <a:ea typeface="GalmuriMono9 Regular" panose="020B0503020202000000" pitchFamily="50" charset="-127"/>
              </a:rPr>
              <a:t>차시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almuriMono9 Regular" panose="020B0503020202000000" pitchFamily="50" charset="-127"/>
                <a:ea typeface="GalmuriMono9 Regular" panose="020B0503020202000000" pitchFamily="50" charset="-127"/>
              </a:rPr>
              <a:t>: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almuriMono9 Regular" panose="020B0503020202000000" pitchFamily="50" charset="-127"/>
                <a:ea typeface="GalmuriMono9 Regular" panose="020B0503020202000000" pitchFamily="50" charset="-127"/>
              </a:rPr>
              <a:t>프로그래밍 </a:t>
            </a:r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GalmuriMono9 Regular" panose="020B0503020202000000" pitchFamily="50" charset="-127"/>
                <a:ea typeface="GalmuriMono9 Regular" panose="020B0503020202000000" pitchFamily="50" charset="-127"/>
              </a:rPr>
              <a:t>언어란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almuriMono9 Regular" panose="020B0503020202000000" pitchFamily="50" charset="-127"/>
                <a:ea typeface="GalmuriMono9 Regular" panose="020B0503020202000000" pitchFamily="50" charset="-127"/>
              </a:rPr>
              <a:t>?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GalmuriMono9 Regular" panose="020B0503020202000000" pitchFamily="50" charset="-127"/>
              <a:ea typeface="GalmuriMono9 Regular" panose="020B0503020202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32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885240B-35CA-4955-9D57-175D7EC4EAB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E5E0E9-EBFD-4324-A326-CDFED731028C}"/>
              </a:ext>
            </a:extLst>
          </p:cNvPr>
          <p:cNvSpPr txBox="1"/>
          <p:nvPr userDrawn="1"/>
        </p:nvSpPr>
        <p:spPr>
          <a:xfrm>
            <a:off x="1207946" y="504309"/>
            <a:ext cx="3108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almuriMono9 Regular" panose="020B0503020202000000" pitchFamily="50" charset="-127"/>
                <a:ea typeface="GalmuriMono9 Regular" panose="020B0503020202000000" pitchFamily="50" charset="-127"/>
              </a:rPr>
              <a:t>4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almuriMono9 Regular" panose="020B0503020202000000" pitchFamily="50" charset="-127"/>
                <a:ea typeface="GalmuriMono9 Regular" panose="020B0503020202000000" pitchFamily="50" charset="-127"/>
              </a:rPr>
              <a:t>차시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almuriMono9 Regular" panose="020B0503020202000000" pitchFamily="50" charset="-127"/>
                <a:ea typeface="GalmuriMono9 Regular" panose="020B0503020202000000" pitchFamily="50" charset="-127"/>
              </a:rPr>
              <a:t>:Go!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almuriMono9 Regular" panose="020B0503020202000000" pitchFamily="50" charset="-127"/>
                <a:ea typeface="GalmuriMono9 Regular" panose="020B0503020202000000" pitchFamily="50" charset="-127"/>
              </a:rPr>
              <a:t>기초 문법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almuriMono9 Regular" panose="020B0503020202000000" pitchFamily="50" charset="-127"/>
                <a:ea typeface="GalmuriMono9 Regular" panose="020B0503020202000000" pitchFamily="50" charset="-127"/>
              </a:rPr>
              <a:t>_4 [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almuriMono9 Regular" panose="020B0503020202000000" pitchFamily="50" charset="-127"/>
                <a:ea typeface="GalmuriMono9 Regular" panose="020B0503020202000000" pitchFamily="50" charset="-127"/>
              </a:rPr>
              <a:t>기본 자료구조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almuriMono9 Regular" panose="020B0503020202000000" pitchFamily="50" charset="-127"/>
                <a:ea typeface="GalmuriMono9 Regular" panose="020B0503020202000000" pitchFamily="50" charset="-127"/>
              </a:rPr>
              <a:t>]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GalmuriMono9 Regular" panose="020B0503020202000000" pitchFamily="50" charset="-127"/>
              <a:ea typeface="GalmuriMono9 Regular" panose="020B0503020202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810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347CE0D-5552-4571-A54F-A1ADE343BF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79D73E-39EC-4212-8B26-E71765BF6475}"/>
              </a:ext>
            </a:extLst>
          </p:cNvPr>
          <p:cNvSpPr txBox="1"/>
          <p:nvPr userDrawn="1"/>
        </p:nvSpPr>
        <p:spPr>
          <a:xfrm>
            <a:off x="1207946" y="504309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almuriMono9 Regular" panose="020B0503020202000000" pitchFamily="50" charset="-127"/>
                <a:ea typeface="GalmuriMono9 Regular" panose="020B0503020202000000" pitchFamily="50" charset="-127"/>
              </a:rPr>
              <a:t>1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almuriMono9 Regular" panose="020B0503020202000000" pitchFamily="50" charset="-127"/>
                <a:ea typeface="GalmuriMono9 Regular" panose="020B0503020202000000" pitchFamily="50" charset="-127"/>
              </a:rPr>
              <a:t>차시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almuriMono9 Regular" panose="020B0503020202000000" pitchFamily="50" charset="-127"/>
                <a:ea typeface="GalmuriMono9 Regular" panose="020B0503020202000000" pitchFamily="50" charset="-127"/>
              </a:rPr>
              <a:t>: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almuriMono9 Regular" panose="020B0503020202000000" pitchFamily="50" charset="-127"/>
                <a:ea typeface="GalmuriMono9 Regular" panose="020B0503020202000000" pitchFamily="50" charset="-127"/>
              </a:rPr>
              <a:t>프로그래밍 </a:t>
            </a:r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GalmuriMono9 Regular" panose="020B0503020202000000" pitchFamily="50" charset="-127"/>
                <a:ea typeface="GalmuriMono9 Regular" panose="020B0503020202000000" pitchFamily="50" charset="-127"/>
              </a:rPr>
              <a:t>언어란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almuriMono9 Regular" panose="020B0503020202000000" pitchFamily="50" charset="-127"/>
                <a:ea typeface="GalmuriMono9 Regular" panose="020B0503020202000000" pitchFamily="50" charset="-127"/>
              </a:rPr>
              <a:t>?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GalmuriMono9 Regular" panose="020B0503020202000000" pitchFamily="50" charset="-127"/>
              <a:ea typeface="GalmuriMono9 Regular" panose="020B0503020202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213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3FADD7-E118-428C-8AA2-B3ADFD1FD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BAEA0D-2F31-4B4E-8D7C-D678D14574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59" t="60550"/>
          <a:stretch/>
        </p:blipFill>
        <p:spPr>
          <a:xfrm>
            <a:off x="9504726" y="4152550"/>
            <a:ext cx="2687273" cy="2705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948FE20-5016-4087-A6AD-D2A7246D5F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999" y="5377610"/>
            <a:ext cx="516995" cy="5223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81E857-260A-41B5-83ED-E114FF3D1ECF}"/>
              </a:ext>
            </a:extLst>
          </p:cNvPr>
          <p:cNvSpPr txBox="1"/>
          <p:nvPr/>
        </p:nvSpPr>
        <p:spPr>
          <a:xfrm>
            <a:off x="4039099" y="537761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prstClr val="ltGray">
                      <a:alpha val="0"/>
                    </a:prstClr>
                  </a:solidFill>
                </a:ln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13</a:t>
            </a:r>
            <a:endParaRPr lang="ko-KR" altLang="en-US" sz="2000" dirty="0">
              <a:ln>
                <a:solidFill>
                  <a:prstClr val="ltGray">
                    <a:alpha val="0"/>
                  </a:prstClr>
                </a:solidFill>
              </a:ln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1AADFE-7694-49CD-B8E9-3B0D6148D36A}"/>
              </a:ext>
            </a:extLst>
          </p:cNvPr>
          <p:cNvSpPr txBox="1"/>
          <p:nvPr/>
        </p:nvSpPr>
        <p:spPr>
          <a:xfrm>
            <a:off x="4570032" y="5454134"/>
            <a:ext cx="393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EB95"/>
                </a:solidFill>
                <a:latin typeface="GalmuriMono9 Regular" panose="020B0503020202000000" pitchFamily="50" charset="-127"/>
                <a:ea typeface="GalmuriMono9 Regular" panose="020B0503020202000000" pitchFamily="50" charset="-127"/>
              </a:rPr>
              <a:t>Go!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EB95"/>
                </a:solidFill>
                <a:latin typeface="GalmuriMono9 Regular" panose="020B0503020202000000" pitchFamily="50" charset="-127"/>
                <a:ea typeface="GalmuriMono9 Regular" panose="020B0503020202000000" pitchFamily="50" charset="-127"/>
              </a:rPr>
              <a:t>프로젝트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EB95"/>
                </a:solidFill>
                <a:latin typeface="GalmuriMono9 Regular" panose="020B0503020202000000" pitchFamily="50" charset="-127"/>
                <a:ea typeface="GalmuriMono9 Regular" panose="020B0503020202000000" pitchFamily="50" charset="-127"/>
              </a:rPr>
              <a:t> [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EB95"/>
                </a:solidFill>
                <a:latin typeface="GalmuriMono9 Regular" panose="020B0503020202000000" pitchFamily="50" charset="-127"/>
                <a:ea typeface="GalmuriMono9 Regular" panose="020B0503020202000000" pitchFamily="50" charset="-127"/>
              </a:rPr>
              <a:t>미로찾기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EB95"/>
                </a:solidFill>
                <a:latin typeface="GalmuriMono9 Regular" panose="020B0503020202000000" pitchFamily="50" charset="-127"/>
                <a:ea typeface="GalmuriMono9 Regular" panose="020B0503020202000000" pitchFamily="50" charset="-127"/>
              </a:rPr>
              <a:t>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EB95"/>
                </a:solidFill>
                <a:latin typeface="GalmuriMono9 Regular" panose="020B0503020202000000" pitchFamily="50" charset="-127"/>
                <a:ea typeface="GalmuriMono9 Regular" panose="020B0503020202000000" pitchFamily="50" charset="-127"/>
              </a:rPr>
              <a:t>게임만들기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EB95"/>
                </a:solidFill>
                <a:latin typeface="GalmuriMono9 Regular" panose="020B0503020202000000" pitchFamily="50" charset="-127"/>
                <a:ea typeface="GalmuriMono9 Regular" panose="020B0503020202000000" pitchFamily="50" charset="-127"/>
              </a:rPr>
              <a:t>]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AEB95"/>
              </a:solidFill>
              <a:latin typeface="GalmuriMono9 Regular" panose="020B0503020202000000" pitchFamily="50" charset="-127"/>
              <a:ea typeface="GalmuriMono9 Regular" panose="020B0503020202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092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02638DB-67BD-4C89-A3CE-E2D95424F8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59" t="60550"/>
          <a:stretch/>
        </p:blipFill>
        <p:spPr>
          <a:xfrm>
            <a:off x="9504726" y="4152550"/>
            <a:ext cx="2687273" cy="27054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A5A2EA-09D5-4D8E-B710-F8BA3B9CF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78" y="919637"/>
            <a:ext cx="568695" cy="6753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F91F75E-FD15-4258-AE5A-99015FC4C941}"/>
              </a:ext>
            </a:extLst>
          </p:cNvPr>
          <p:cNvSpPr/>
          <p:nvPr/>
        </p:nvSpPr>
        <p:spPr>
          <a:xfrm>
            <a:off x="245269" y="1008340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prstClr val="ltGray">
                      <a:alpha val="0"/>
                    </a:prstClr>
                  </a:solidFill>
                </a:ln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1</a:t>
            </a:r>
            <a:endParaRPr lang="ko-KR" altLang="en-US" sz="2400" dirty="0">
              <a:ln>
                <a:solidFill>
                  <a:prstClr val="ltGray">
                    <a:alpha val="0"/>
                  </a:prstClr>
                </a:solidFill>
              </a:ln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6AB1D2-00B1-4991-A010-F47381A2A39E}"/>
              </a:ext>
            </a:extLst>
          </p:cNvPr>
          <p:cNvSpPr txBox="1"/>
          <p:nvPr/>
        </p:nvSpPr>
        <p:spPr>
          <a:xfrm>
            <a:off x="689231" y="1090049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태나다체 " panose="02000000000000000000" pitchFamily="2" charset="-127"/>
                <a:ea typeface="태나다체 " panose="02000000000000000000" pitchFamily="2" charset="-127"/>
              </a:rPr>
              <a:t>미로찾기</a:t>
            </a:r>
            <a:r>
              <a:rPr lang="ko-KR" altLang="en-US" sz="24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 게임 만들기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7ED56AA-DBF8-4171-9367-B66869FBFE38}"/>
              </a:ext>
            </a:extLst>
          </p:cNvPr>
          <p:cNvGrpSpPr/>
          <p:nvPr/>
        </p:nvGrpSpPr>
        <p:grpSpPr>
          <a:xfrm>
            <a:off x="761487" y="1520500"/>
            <a:ext cx="2116916" cy="454292"/>
            <a:chOff x="761487" y="1520500"/>
            <a:chExt cx="2116916" cy="45429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0C6062D-AA07-4C2C-B805-2CE8D65D5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87" y="1736174"/>
              <a:ext cx="143107" cy="143107"/>
            </a:xfrm>
            <a:prstGeom prst="rect">
              <a:avLst/>
            </a:prstGeom>
          </p:spPr>
        </p:pic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CFA025D-66F2-423D-9577-B5E2A7BE65A9}"/>
                </a:ext>
              </a:extLst>
            </p:cNvPr>
            <p:cNvSpPr/>
            <p:nvPr/>
          </p:nvSpPr>
          <p:spPr>
            <a:xfrm>
              <a:off x="874008" y="1520500"/>
              <a:ext cx="2004395" cy="4542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pc="-3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Ebitengine</a:t>
              </a:r>
              <a:r>
                <a:rPr lang="en-US" altLang="ko-KR" spc="-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</a:t>
              </a:r>
              <a:r>
                <a:rPr lang="ko-KR" altLang="en-US" spc="-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패키지</a:t>
              </a:r>
              <a:endParaRPr lang="en-US" altLang="ko-KR" spc="-3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9E930E4-22E0-8AEB-727E-9C7CBB07CAB1}"/>
              </a:ext>
            </a:extLst>
          </p:cNvPr>
          <p:cNvGrpSpPr/>
          <p:nvPr/>
        </p:nvGrpSpPr>
        <p:grpSpPr>
          <a:xfrm>
            <a:off x="911558" y="2139604"/>
            <a:ext cx="7683802" cy="683606"/>
            <a:chOff x="973950" y="2495604"/>
            <a:chExt cx="8158620" cy="39205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E1334B4-81AF-4E5F-21D2-AB3709569C5C}"/>
                </a:ext>
              </a:extLst>
            </p:cNvPr>
            <p:cNvSpPr/>
            <p:nvPr/>
          </p:nvSpPr>
          <p:spPr>
            <a:xfrm>
              <a:off x="973950" y="2495604"/>
              <a:ext cx="8033837" cy="39205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망고보드 또박체 R" panose="02000503000000000000" pitchFamily="50" charset="-127"/>
                <a:ea typeface="망고보드 또박체 R" panose="02000503000000000000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77B11A9-2507-3660-1917-B2C76C0767A9}"/>
                </a:ext>
              </a:extLst>
            </p:cNvPr>
            <p:cNvSpPr/>
            <p:nvPr/>
          </p:nvSpPr>
          <p:spPr>
            <a:xfrm>
              <a:off x="1098733" y="2513913"/>
              <a:ext cx="8033837" cy="3353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highlight>
                    <a:srgbClr val="FFFFFF"/>
                  </a:highlight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Go </a:t>
              </a:r>
              <a:r>
                <a:rPr lang="ko-KR" altLang="en-US" sz="1600" dirty="0">
                  <a:highlight>
                    <a:srgbClr val="FFFFFF"/>
                  </a:highlight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프로그래밍 언어를 위한 오픈소스 게임엔진으로 </a:t>
              </a:r>
              <a:r>
                <a:rPr lang="en-US" altLang="ko-KR" sz="1600" dirty="0">
                  <a:highlight>
                    <a:srgbClr val="FFFFFF"/>
                  </a:highlight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2D</a:t>
              </a:r>
              <a:r>
                <a:rPr lang="ko-KR" altLang="en-US" sz="1600" dirty="0">
                  <a:highlight>
                    <a:srgbClr val="FFFFFF"/>
                  </a:highlight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게임을 빠르고 쉽게 개발</a:t>
              </a:r>
              <a:endParaRPr lang="en-US" altLang="ko-KR" sz="1600" dirty="0">
                <a:highlight>
                  <a:srgbClr val="FFFFFF"/>
                </a:highlight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r>
                <a:rPr lang="ko-KR" altLang="en-US" sz="1600" dirty="0">
                  <a:highlight>
                    <a:srgbClr val="FFFFFF"/>
                  </a:highlight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할 수 있도록 </a:t>
              </a:r>
              <a:r>
                <a:rPr lang="ko-KR" altLang="en-US" sz="1600" dirty="0" err="1">
                  <a:highlight>
                    <a:srgbClr val="FFFFFF"/>
                  </a:highlight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도와줌</a:t>
              </a:r>
              <a:endParaRPr lang="ko-KR" altLang="en-US" sz="1600" dirty="0">
                <a:highlight>
                  <a:srgbClr val="FFFFFF"/>
                </a:highlight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8EBC5B5-478E-D4F5-BAFA-3063F9BF11DF}"/>
                </a:ext>
              </a:extLst>
            </p:cNvPr>
            <p:cNvSpPr/>
            <p:nvPr/>
          </p:nvSpPr>
          <p:spPr>
            <a:xfrm>
              <a:off x="1063959" y="2592893"/>
              <a:ext cx="41564" cy="178425"/>
            </a:xfrm>
            <a:prstGeom prst="rect">
              <a:avLst/>
            </a:prstGeom>
            <a:solidFill>
              <a:srgbClr val="3AB4E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DF9CE19-3168-5150-6188-BA881D927DDF}"/>
              </a:ext>
            </a:extLst>
          </p:cNvPr>
          <p:cNvGrpSpPr/>
          <p:nvPr/>
        </p:nvGrpSpPr>
        <p:grpSpPr>
          <a:xfrm>
            <a:off x="904594" y="3087197"/>
            <a:ext cx="7683802" cy="683606"/>
            <a:chOff x="973950" y="2495604"/>
            <a:chExt cx="8158620" cy="39205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EF82CCB-CE89-14AD-E1A0-61494CF9A4F5}"/>
                </a:ext>
              </a:extLst>
            </p:cNvPr>
            <p:cNvSpPr/>
            <p:nvPr/>
          </p:nvSpPr>
          <p:spPr>
            <a:xfrm>
              <a:off x="973950" y="2495604"/>
              <a:ext cx="8033837" cy="39205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망고보드 또박체 R" panose="02000503000000000000" pitchFamily="50" charset="-127"/>
                <a:ea typeface="망고보드 또박체 R" panose="02000503000000000000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659501E-732C-673A-08F9-26624077DCA4}"/>
                </a:ext>
              </a:extLst>
            </p:cNvPr>
            <p:cNvSpPr/>
            <p:nvPr/>
          </p:nvSpPr>
          <p:spPr>
            <a:xfrm>
              <a:off x="1098733" y="2513913"/>
              <a:ext cx="8033837" cy="3353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highlight>
                    <a:srgbClr val="FFFFFF"/>
                  </a:highlight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Go get</a:t>
              </a:r>
              <a:r>
                <a:rPr lang="ko-KR" altLang="en-US" sz="1600" dirty="0">
                  <a:highlight>
                    <a:srgbClr val="FFFFFF"/>
                  </a:highlight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을 통해 외부패키지를 받아 사용할 수 있으며 </a:t>
              </a:r>
              <a:r>
                <a:rPr lang="en-US" altLang="ko-KR" sz="1600" dirty="0">
                  <a:highlight>
                    <a:srgbClr val="FFFFFF"/>
                  </a:highlight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2048, </a:t>
              </a:r>
              <a:r>
                <a:rPr lang="ko-KR" altLang="en-US" sz="1600" dirty="0" err="1">
                  <a:highlight>
                    <a:srgbClr val="FFFFFF"/>
                  </a:highlight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테트리스등</a:t>
              </a:r>
              <a:r>
                <a:rPr lang="ko-KR" altLang="en-US" sz="1600" dirty="0">
                  <a:highlight>
                    <a:srgbClr val="FFFFFF"/>
                  </a:highlight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다양한</a:t>
              </a:r>
              <a:br>
                <a:rPr lang="en-US" altLang="ko-KR" sz="1600" dirty="0">
                  <a:highlight>
                    <a:srgbClr val="FFFFFF"/>
                  </a:highlight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</a:br>
              <a:r>
                <a:rPr lang="ko-KR" altLang="en-US" sz="1600" dirty="0">
                  <a:highlight>
                    <a:srgbClr val="FFFFFF"/>
                  </a:highlight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예제소스를 제공함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7789353-3D01-CA54-F9F6-E5C349136A09}"/>
                </a:ext>
              </a:extLst>
            </p:cNvPr>
            <p:cNvSpPr/>
            <p:nvPr/>
          </p:nvSpPr>
          <p:spPr>
            <a:xfrm>
              <a:off x="1063959" y="2592893"/>
              <a:ext cx="41564" cy="178425"/>
            </a:xfrm>
            <a:prstGeom prst="rect">
              <a:avLst/>
            </a:prstGeom>
            <a:solidFill>
              <a:srgbClr val="3AB4E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6492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02638DB-67BD-4C89-A3CE-E2D95424F8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59" t="60550"/>
          <a:stretch/>
        </p:blipFill>
        <p:spPr>
          <a:xfrm>
            <a:off x="9504726" y="4152550"/>
            <a:ext cx="2687273" cy="2705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BD418F2-F58F-5E8E-2EF8-E65ABAF86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78" y="919637"/>
            <a:ext cx="568695" cy="6753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056C9CB-B3CC-3B71-4D4E-4C2EFDD8A37B}"/>
              </a:ext>
            </a:extLst>
          </p:cNvPr>
          <p:cNvSpPr/>
          <p:nvPr/>
        </p:nvSpPr>
        <p:spPr>
          <a:xfrm>
            <a:off x="245269" y="1008340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prstClr val="ltGray">
                      <a:alpha val="0"/>
                    </a:prstClr>
                  </a:solidFill>
                </a:ln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234D29-3515-D7D9-E5E3-8DE2E94B7929}"/>
              </a:ext>
            </a:extLst>
          </p:cNvPr>
          <p:cNvSpPr txBox="1"/>
          <p:nvPr/>
        </p:nvSpPr>
        <p:spPr>
          <a:xfrm>
            <a:off x="678402" y="1136570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almuriMono9 Regular" panose="020B0503020202000000" pitchFamily="50" charset="-127"/>
                <a:ea typeface="GalmuriMono9 Regular" panose="020B0503020202000000" pitchFamily="50" charset="-127"/>
              </a:rPr>
              <a:t>GO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almuriMono9 Regular" panose="020B0503020202000000" pitchFamily="50" charset="-127"/>
                <a:ea typeface="GalmuriMono9 Regular" panose="020B0503020202000000" pitchFamily="50" charset="-127"/>
              </a:rPr>
              <a:t>루틴 동기화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74C871-8284-3A88-BA95-1E7BD6398A7C}"/>
              </a:ext>
            </a:extLst>
          </p:cNvPr>
          <p:cNvSpPr/>
          <p:nvPr/>
        </p:nvSpPr>
        <p:spPr>
          <a:xfrm>
            <a:off x="5878314" y="2725230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망고보드 또박체 R" panose="02000503000000000000" pitchFamily="50" charset="-127"/>
                <a:ea typeface="망고보드 또박체 R" panose="02000503000000000000" pitchFamily="50" charset="-127"/>
              </a:rPr>
              <a:t>프로그래머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망고보드 또박체 R" panose="02000503000000000000" pitchFamily="50" charset="-127"/>
              <a:ea typeface="망고보드 또박체 R" panose="02000503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030B0-03C9-A32B-90C7-B288C4DB8735}"/>
              </a:ext>
            </a:extLst>
          </p:cNvPr>
          <p:cNvSpPr/>
          <p:nvPr/>
        </p:nvSpPr>
        <p:spPr>
          <a:xfrm>
            <a:off x="3486829" y="2713008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망고보드 또박체 R" panose="02000503000000000000" pitchFamily="50" charset="-127"/>
                <a:ea typeface="망고보드 또박체 R" panose="02000503000000000000" pitchFamily="50" charset="-127"/>
              </a:rPr>
              <a:t>프로그래밍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망고보드 또박체 R" panose="02000503000000000000" pitchFamily="50" charset="-127"/>
              <a:ea typeface="망고보드 또박체 R" panose="02000503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66828E-5763-F409-708E-A5C5EBEA8073}"/>
              </a:ext>
            </a:extLst>
          </p:cNvPr>
          <p:cNvSpPr/>
          <p:nvPr/>
        </p:nvSpPr>
        <p:spPr>
          <a:xfrm>
            <a:off x="1301428" y="2713008"/>
            <a:ext cx="877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조건문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(if)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D4A8AE0-2EC0-6BEA-0996-ECC0001A41A5}"/>
              </a:ext>
            </a:extLst>
          </p:cNvPr>
          <p:cNvSpPr/>
          <p:nvPr/>
        </p:nvSpPr>
        <p:spPr>
          <a:xfrm>
            <a:off x="808864" y="4173687"/>
            <a:ext cx="8033587" cy="1897024"/>
          </a:xfrm>
          <a:prstGeom prst="roundRect">
            <a:avLst/>
          </a:prstGeom>
          <a:solidFill>
            <a:srgbClr val="B7EBB9"/>
          </a:solidFill>
          <a:ln w="28575">
            <a:solidFill>
              <a:schemeClr val="tx1"/>
            </a:solidFill>
          </a:ln>
          <a:effectLst>
            <a:outerShdw dist="762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61D832F-4A88-F09A-D6DD-D53527203AE2}"/>
              </a:ext>
            </a:extLst>
          </p:cNvPr>
          <p:cNvCxnSpPr/>
          <p:nvPr/>
        </p:nvCxnSpPr>
        <p:spPr>
          <a:xfrm>
            <a:off x="2316328" y="4237180"/>
            <a:ext cx="6470137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A9E3BE1-C6E0-B3ED-4568-EC0BCA07625C}"/>
              </a:ext>
            </a:extLst>
          </p:cNvPr>
          <p:cNvSpPr/>
          <p:nvPr/>
        </p:nvSpPr>
        <p:spPr>
          <a:xfrm>
            <a:off x="808864" y="1997437"/>
            <a:ext cx="8033587" cy="1568723"/>
          </a:xfrm>
          <a:prstGeom prst="roundRect">
            <a:avLst/>
          </a:prstGeom>
          <a:solidFill>
            <a:srgbClr val="B7EBB9"/>
          </a:solidFill>
          <a:ln w="28575">
            <a:solidFill>
              <a:schemeClr val="tx1"/>
            </a:solidFill>
          </a:ln>
          <a:effectLst>
            <a:outerShdw dist="762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53BF52-D6C4-7618-950F-5367F1C270FD}"/>
              </a:ext>
            </a:extLst>
          </p:cNvPr>
          <p:cNvSpPr/>
          <p:nvPr/>
        </p:nvSpPr>
        <p:spPr>
          <a:xfrm>
            <a:off x="926625" y="2436074"/>
            <a:ext cx="73019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두 개 이상의 </a:t>
            </a:r>
            <a:r>
              <a:rPr lang="ko-KR" altLang="en-US" dirty="0" err="1"/>
              <a:t>고루틴이</a:t>
            </a:r>
            <a:r>
              <a:rPr lang="ko-KR" altLang="en-US" dirty="0"/>
              <a:t> 동시에 공유자원에 접근하여 발생하는 문제로</a:t>
            </a:r>
            <a:endParaRPr lang="en-US" altLang="ko-KR" dirty="0"/>
          </a:p>
          <a:p>
            <a:r>
              <a:rPr lang="ko-KR" altLang="en-US" dirty="0" err="1"/>
              <a:t>고루틴들의</a:t>
            </a:r>
            <a:r>
              <a:rPr lang="ko-KR" altLang="en-US" dirty="0"/>
              <a:t> 실행 순서에 따라 결과가 달라질 수 있으며</a:t>
            </a:r>
            <a:r>
              <a:rPr lang="en-US" altLang="ko-KR" dirty="0"/>
              <a:t>, </a:t>
            </a:r>
            <a:r>
              <a:rPr lang="ko-KR" altLang="en-US" dirty="0"/>
              <a:t>예기치 않은 </a:t>
            </a:r>
            <a:endParaRPr lang="en-US" altLang="ko-KR" dirty="0"/>
          </a:p>
          <a:p>
            <a:r>
              <a:rPr lang="ko-KR" altLang="en-US" dirty="0"/>
              <a:t>동작이나 데이터 손상이 발생할 수 있음</a:t>
            </a:r>
            <a:endParaRPr lang="en-US" altLang="ko-KR" spc="-7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D66693A-191D-A134-A99E-5E49C80F5A2C}"/>
              </a:ext>
            </a:extLst>
          </p:cNvPr>
          <p:cNvGrpSpPr/>
          <p:nvPr/>
        </p:nvGrpSpPr>
        <p:grpSpPr>
          <a:xfrm>
            <a:off x="678401" y="3941303"/>
            <a:ext cx="7926805" cy="1882683"/>
            <a:chOff x="953806" y="2680776"/>
            <a:chExt cx="7926805" cy="1882683"/>
          </a:xfrm>
        </p:grpSpPr>
        <p:grpSp>
          <p:nvGrpSpPr>
            <p:cNvPr id="15" name="그래픽 29">
              <a:extLst>
                <a:ext uri="{FF2B5EF4-FFF2-40B4-BE49-F238E27FC236}">
                  <a16:creationId xmlns:a16="http://schemas.microsoft.com/office/drawing/2014/main" id="{BD2D4EDF-FB29-2672-2402-8D2D71408156}"/>
                </a:ext>
              </a:extLst>
            </p:cNvPr>
            <p:cNvGrpSpPr/>
            <p:nvPr/>
          </p:nvGrpSpPr>
          <p:grpSpPr>
            <a:xfrm>
              <a:off x="953806" y="2680776"/>
              <a:ext cx="2162667" cy="466725"/>
              <a:chOff x="833039" y="3384674"/>
              <a:chExt cx="2162667" cy="466725"/>
            </a:xfrm>
          </p:grpSpPr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3DB89A82-3C99-2008-4DD7-66338AC675FE}"/>
                  </a:ext>
                </a:extLst>
              </p:cNvPr>
              <p:cNvSpPr/>
              <p:nvPr/>
            </p:nvSpPr>
            <p:spPr>
              <a:xfrm>
                <a:off x="833039" y="3384674"/>
                <a:ext cx="2162667" cy="466725"/>
              </a:xfrm>
              <a:custGeom>
                <a:avLst/>
                <a:gdLst>
                  <a:gd name="connsiteX0" fmla="*/ 0 w 1657350"/>
                  <a:gd name="connsiteY0" fmla="*/ 355092 h 466725"/>
                  <a:gd name="connsiteX1" fmla="*/ 204406 w 1657350"/>
                  <a:gd name="connsiteY1" fmla="*/ 472726 h 466725"/>
                  <a:gd name="connsiteX2" fmla="*/ 1425512 w 1657350"/>
                  <a:gd name="connsiteY2" fmla="*/ 472726 h 466725"/>
                  <a:gd name="connsiteX3" fmla="*/ 1661827 w 1657350"/>
                  <a:gd name="connsiteY3" fmla="*/ 236411 h 466725"/>
                  <a:gd name="connsiteX4" fmla="*/ 1661827 w 1657350"/>
                  <a:gd name="connsiteY4" fmla="*/ 236411 h 466725"/>
                  <a:gd name="connsiteX5" fmla="*/ 1425607 w 1657350"/>
                  <a:gd name="connsiteY5" fmla="*/ 0 h 466725"/>
                  <a:gd name="connsiteX6" fmla="*/ 275368 w 1657350"/>
                  <a:gd name="connsiteY6" fmla="*/ 0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57350" h="466725">
                    <a:moveTo>
                      <a:pt x="0" y="355092"/>
                    </a:moveTo>
                    <a:cubicBezTo>
                      <a:pt x="40958" y="425482"/>
                      <a:pt x="117158" y="472726"/>
                      <a:pt x="204406" y="472726"/>
                    </a:cubicBezTo>
                    <a:lnTo>
                      <a:pt x="1425512" y="472726"/>
                    </a:lnTo>
                    <a:cubicBezTo>
                      <a:pt x="1556004" y="472726"/>
                      <a:pt x="1661827" y="366903"/>
                      <a:pt x="1661827" y="236411"/>
                    </a:cubicBezTo>
                    <a:lnTo>
                      <a:pt x="1661827" y="236411"/>
                    </a:lnTo>
                    <a:cubicBezTo>
                      <a:pt x="1661922" y="105823"/>
                      <a:pt x="1556099" y="0"/>
                      <a:pt x="1425607" y="0"/>
                    </a:cubicBezTo>
                    <a:lnTo>
                      <a:pt x="275368" y="0"/>
                    </a:lnTo>
                  </a:path>
                </a:pathLst>
              </a:custGeom>
              <a:solidFill>
                <a:schemeClr val="tx1"/>
              </a:solidFill>
              <a:ln w="190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FD661065-B11D-E2AA-76E5-08CFEA0B46BC}"/>
                  </a:ext>
                </a:extLst>
              </p:cNvPr>
              <p:cNvSpPr/>
              <p:nvPr/>
            </p:nvSpPr>
            <p:spPr>
              <a:xfrm>
                <a:off x="1630539" y="3384674"/>
                <a:ext cx="784442" cy="466725"/>
              </a:xfrm>
              <a:custGeom>
                <a:avLst/>
                <a:gdLst>
                  <a:gd name="connsiteX0" fmla="*/ 0 w 1457325"/>
                  <a:gd name="connsiteY0" fmla="*/ 472726 h 466725"/>
                  <a:gd name="connsiteX1" fmla="*/ 1221105 w 1457325"/>
                  <a:gd name="connsiteY1" fmla="*/ 472726 h 466725"/>
                  <a:gd name="connsiteX2" fmla="*/ 1457420 w 1457325"/>
                  <a:gd name="connsiteY2" fmla="*/ 236411 h 466725"/>
                  <a:gd name="connsiteX3" fmla="*/ 1457420 w 1457325"/>
                  <a:gd name="connsiteY3" fmla="*/ 236411 h 466725"/>
                  <a:gd name="connsiteX4" fmla="*/ 1221105 w 1457325"/>
                  <a:gd name="connsiteY4" fmla="*/ 0 h 466725"/>
                  <a:gd name="connsiteX5" fmla="*/ 70866 w 1457325"/>
                  <a:gd name="connsiteY5" fmla="*/ 0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7325" h="466725">
                    <a:moveTo>
                      <a:pt x="0" y="472726"/>
                    </a:moveTo>
                    <a:lnTo>
                      <a:pt x="1221105" y="472726"/>
                    </a:lnTo>
                    <a:cubicBezTo>
                      <a:pt x="1351598" y="472726"/>
                      <a:pt x="1457420" y="366903"/>
                      <a:pt x="1457420" y="236411"/>
                    </a:cubicBezTo>
                    <a:lnTo>
                      <a:pt x="1457420" y="236411"/>
                    </a:lnTo>
                    <a:cubicBezTo>
                      <a:pt x="1457515" y="105823"/>
                      <a:pt x="1351693" y="0"/>
                      <a:pt x="1221105" y="0"/>
                    </a:cubicBezTo>
                    <a:lnTo>
                      <a:pt x="70866" y="0"/>
                    </a:lnTo>
                  </a:path>
                </a:pathLst>
              </a:custGeom>
              <a:solidFill>
                <a:schemeClr val="tx1"/>
              </a:solidFill>
              <a:ln w="190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B2B0ADF3-928C-0CB5-B06B-EE14C4D01DDF}"/>
                  </a:ext>
                </a:extLst>
              </p:cNvPr>
              <p:cNvSpPr/>
              <p:nvPr/>
            </p:nvSpPr>
            <p:spPr>
              <a:xfrm>
                <a:off x="833040" y="3384674"/>
                <a:ext cx="304800" cy="352425"/>
              </a:xfrm>
              <a:custGeom>
                <a:avLst/>
                <a:gdLst>
                  <a:gd name="connsiteX0" fmla="*/ 275368 w 304800"/>
                  <a:gd name="connsiteY0" fmla="*/ 0 h 352425"/>
                  <a:gd name="connsiteX1" fmla="*/ 307276 w 304800"/>
                  <a:gd name="connsiteY1" fmla="*/ 118682 h 352425"/>
                  <a:gd name="connsiteX2" fmla="*/ 307276 w 304800"/>
                  <a:gd name="connsiteY2" fmla="*/ 118682 h 352425"/>
                  <a:gd name="connsiteX3" fmla="*/ 70961 w 304800"/>
                  <a:gd name="connsiteY3" fmla="*/ 354997 h 352425"/>
                  <a:gd name="connsiteX4" fmla="*/ 0 w 304800"/>
                  <a:gd name="connsiteY4" fmla="*/ 354997 h 352425"/>
                  <a:gd name="connsiteX5" fmla="*/ 275368 w 304800"/>
                  <a:gd name="connsiteY5" fmla="*/ 0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00" h="352425">
                    <a:moveTo>
                      <a:pt x="275368" y="0"/>
                    </a:moveTo>
                    <a:cubicBezTo>
                      <a:pt x="295656" y="34862"/>
                      <a:pt x="307276" y="75438"/>
                      <a:pt x="307276" y="118682"/>
                    </a:cubicBezTo>
                    <a:lnTo>
                      <a:pt x="307276" y="118682"/>
                    </a:lnTo>
                    <a:cubicBezTo>
                      <a:pt x="307276" y="249174"/>
                      <a:pt x="201454" y="354997"/>
                      <a:pt x="70961" y="354997"/>
                    </a:cubicBezTo>
                    <a:lnTo>
                      <a:pt x="0" y="354997"/>
                    </a:lnTo>
                    <a:cubicBezTo>
                      <a:pt x="0" y="354997"/>
                      <a:pt x="275368" y="0"/>
                      <a:pt x="2753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1A1D09F-191E-9B18-04BD-68231C42F6DD}"/>
                </a:ext>
              </a:extLst>
            </p:cNvPr>
            <p:cNvSpPr/>
            <p:nvPr/>
          </p:nvSpPr>
          <p:spPr>
            <a:xfrm>
              <a:off x="1303157" y="2757382"/>
              <a:ext cx="181331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데이터 불일치</a:t>
              </a:r>
              <a:endParaRPr lang="ko-KR" altLang="en-US" sz="2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D24994E-4901-472F-47DD-E300CBEB1E06}"/>
                </a:ext>
              </a:extLst>
            </p:cNvPr>
            <p:cNvSpPr/>
            <p:nvPr/>
          </p:nvSpPr>
          <p:spPr>
            <a:xfrm>
              <a:off x="1214730" y="3363130"/>
              <a:ext cx="7665881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데이터 불일치는 여러 </a:t>
              </a:r>
              <a:r>
                <a:rPr lang="ko-KR" altLang="en-US" dirty="0" err="1"/>
                <a:t>고루틴이</a:t>
              </a:r>
              <a:r>
                <a:rPr lang="ko-KR" altLang="en-US" dirty="0"/>
                <a:t> 동시에 데이터에 접근하면서 </a:t>
              </a:r>
              <a:endParaRPr lang="en-US" altLang="ko-KR" dirty="0"/>
            </a:p>
            <a:p>
              <a:r>
                <a:rPr lang="ko-KR" altLang="en-US" dirty="0"/>
                <a:t>그 데이터가 일관성 없는 상태로 남게 되는 상황을 의미함</a:t>
              </a:r>
              <a:r>
                <a:rPr lang="en-US" altLang="ko-KR" dirty="0"/>
                <a:t>. </a:t>
              </a:r>
            </a:p>
            <a:p>
              <a:r>
                <a:rPr lang="ko-KR" altLang="en-US" dirty="0"/>
                <a:t>데이터 불일치는 경쟁 조건과 유사하지만</a:t>
              </a:r>
              <a:r>
                <a:rPr lang="en-US" altLang="ko-KR" dirty="0"/>
                <a:t>, </a:t>
              </a:r>
              <a:r>
                <a:rPr lang="ko-KR" altLang="en-US" dirty="0"/>
                <a:t>주로 한 </a:t>
              </a:r>
              <a:r>
                <a:rPr lang="ko-KR" altLang="en-US" dirty="0" err="1"/>
                <a:t>고루틴이</a:t>
              </a:r>
              <a:r>
                <a:rPr lang="ko-KR" altLang="en-US" dirty="0"/>
                <a:t> 데이터를 </a:t>
              </a:r>
              <a:endParaRPr lang="en-US" altLang="ko-KR" dirty="0"/>
            </a:p>
            <a:p>
              <a:r>
                <a:rPr lang="ko-KR" altLang="en-US" dirty="0"/>
                <a:t>읽거나 사용할 때</a:t>
              </a:r>
              <a:r>
                <a:rPr lang="en-US" altLang="ko-KR" dirty="0"/>
                <a:t>, </a:t>
              </a:r>
              <a:r>
                <a:rPr lang="ko-KR" altLang="en-US" dirty="0"/>
                <a:t>다른 </a:t>
              </a:r>
              <a:r>
                <a:rPr lang="ko-KR" altLang="en-US" dirty="0" err="1"/>
                <a:t>고루틴이</a:t>
              </a:r>
              <a:r>
                <a:rPr lang="ko-KR" altLang="en-US" dirty="0"/>
                <a:t> 그 데이터를 변경하는 상황에서 발생함</a:t>
              </a:r>
              <a:endParaRPr lang="en-US" altLang="ko-KR" spc="-7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343ECB4-9CBF-1AF3-CBBC-10F33AFE65C8}"/>
              </a:ext>
            </a:extLst>
          </p:cNvPr>
          <p:cNvCxnSpPr/>
          <p:nvPr/>
        </p:nvCxnSpPr>
        <p:spPr>
          <a:xfrm>
            <a:off x="2316328" y="2060930"/>
            <a:ext cx="6470137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C19B002-2003-1988-0573-CF0C67FB89E1}"/>
              </a:ext>
            </a:extLst>
          </p:cNvPr>
          <p:cNvGrpSpPr/>
          <p:nvPr/>
        </p:nvGrpSpPr>
        <p:grpSpPr>
          <a:xfrm>
            <a:off x="678402" y="1811895"/>
            <a:ext cx="1693912" cy="467191"/>
            <a:chOff x="953807" y="2680776"/>
            <a:chExt cx="1693912" cy="467191"/>
          </a:xfrm>
        </p:grpSpPr>
        <p:grpSp>
          <p:nvGrpSpPr>
            <p:cNvPr id="30" name="그래픽 29">
              <a:extLst>
                <a:ext uri="{FF2B5EF4-FFF2-40B4-BE49-F238E27FC236}">
                  <a16:creationId xmlns:a16="http://schemas.microsoft.com/office/drawing/2014/main" id="{8F87C817-CAD2-FB3C-688F-841B6909BED9}"/>
                </a:ext>
              </a:extLst>
            </p:cNvPr>
            <p:cNvGrpSpPr/>
            <p:nvPr/>
          </p:nvGrpSpPr>
          <p:grpSpPr>
            <a:xfrm>
              <a:off x="953807" y="2680776"/>
              <a:ext cx="1693912" cy="466725"/>
              <a:chOff x="833040" y="3384674"/>
              <a:chExt cx="1693912" cy="466725"/>
            </a:xfrm>
          </p:grpSpPr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26C98EE6-38FC-5B51-2625-8B013705354C}"/>
                  </a:ext>
                </a:extLst>
              </p:cNvPr>
              <p:cNvSpPr/>
              <p:nvPr/>
            </p:nvSpPr>
            <p:spPr>
              <a:xfrm>
                <a:off x="833040" y="3384674"/>
                <a:ext cx="1657350" cy="466725"/>
              </a:xfrm>
              <a:custGeom>
                <a:avLst/>
                <a:gdLst>
                  <a:gd name="connsiteX0" fmla="*/ 0 w 1657350"/>
                  <a:gd name="connsiteY0" fmla="*/ 355092 h 466725"/>
                  <a:gd name="connsiteX1" fmla="*/ 204406 w 1657350"/>
                  <a:gd name="connsiteY1" fmla="*/ 472726 h 466725"/>
                  <a:gd name="connsiteX2" fmla="*/ 1425512 w 1657350"/>
                  <a:gd name="connsiteY2" fmla="*/ 472726 h 466725"/>
                  <a:gd name="connsiteX3" fmla="*/ 1661827 w 1657350"/>
                  <a:gd name="connsiteY3" fmla="*/ 236411 h 466725"/>
                  <a:gd name="connsiteX4" fmla="*/ 1661827 w 1657350"/>
                  <a:gd name="connsiteY4" fmla="*/ 236411 h 466725"/>
                  <a:gd name="connsiteX5" fmla="*/ 1425607 w 1657350"/>
                  <a:gd name="connsiteY5" fmla="*/ 0 h 466725"/>
                  <a:gd name="connsiteX6" fmla="*/ 275368 w 1657350"/>
                  <a:gd name="connsiteY6" fmla="*/ 0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57350" h="466725">
                    <a:moveTo>
                      <a:pt x="0" y="355092"/>
                    </a:moveTo>
                    <a:cubicBezTo>
                      <a:pt x="40958" y="425482"/>
                      <a:pt x="117158" y="472726"/>
                      <a:pt x="204406" y="472726"/>
                    </a:cubicBezTo>
                    <a:lnTo>
                      <a:pt x="1425512" y="472726"/>
                    </a:lnTo>
                    <a:cubicBezTo>
                      <a:pt x="1556004" y="472726"/>
                      <a:pt x="1661827" y="366903"/>
                      <a:pt x="1661827" y="236411"/>
                    </a:cubicBezTo>
                    <a:lnTo>
                      <a:pt x="1661827" y="236411"/>
                    </a:lnTo>
                    <a:cubicBezTo>
                      <a:pt x="1661922" y="105823"/>
                      <a:pt x="1556099" y="0"/>
                      <a:pt x="1425607" y="0"/>
                    </a:cubicBezTo>
                    <a:lnTo>
                      <a:pt x="275368" y="0"/>
                    </a:lnTo>
                  </a:path>
                </a:pathLst>
              </a:custGeom>
              <a:solidFill>
                <a:schemeClr val="tx1"/>
              </a:solidFill>
              <a:ln w="190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7D050755-7918-19FE-0572-627D1C79EA3B}"/>
                  </a:ext>
                </a:extLst>
              </p:cNvPr>
              <p:cNvSpPr/>
              <p:nvPr/>
            </p:nvSpPr>
            <p:spPr>
              <a:xfrm>
                <a:off x="1069627" y="3384674"/>
                <a:ext cx="1457325" cy="466725"/>
              </a:xfrm>
              <a:custGeom>
                <a:avLst/>
                <a:gdLst>
                  <a:gd name="connsiteX0" fmla="*/ 0 w 1457325"/>
                  <a:gd name="connsiteY0" fmla="*/ 472726 h 466725"/>
                  <a:gd name="connsiteX1" fmla="*/ 1221105 w 1457325"/>
                  <a:gd name="connsiteY1" fmla="*/ 472726 h 466725"/>
                  <a:gd name="connsiteX2" fmla="*/ 1457420 w 1457325"/>
                  <a:gd name="connsiteY2" fmla="*/ 236411 h 466725"/>
                  <a:gd name="connsiteX3" fmla="*/ 1457420 w 1457325"/>
                  <a:gd name="connsiteY3" fmla="*/ 236411 h 466725"/>
                  <a:gd name="connsiteX4" fmla="*/ 1221105 w 1457325"/>
                  <a:gd name="connsiteY4" fmla="*/ 0 h 466725"/>
                  <a:gd name="connsiteX5" fmla="*/ 70866 w 1457325"/>
                  <a:gd name="connsiteY5" fmla="*/ 0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7325" h="466725">
                    <a:moveTo>
                      <a:pt x="0" y="472726"/>
                    </a:moveTo>
                    <a:lnTo>
                      <a:pt x="1221105" y="472726"/>
                    </a:lnTo>
                    <a:cubicBezTo>
                      <a:pt x="1351598" y="472726"/>
                      <a:pt x="1457420" y="366903"/>
                      <a:pt x="1457420" y="236411"/>
                    </a:cubicBezTo>
                    <a:lnTo>
                      <a:pt x="1457420" y="236411"/>
                    </a:lnTo>
                    <a:cubicBezTo>
                      <a:pt x="1457515" y="105823"/>
                      <a:pt x="1351693" y="0"/>
                      <a:pt x="1221105" y="0"/>
                    </a:cubicBezTo>
                    <a:lnTo>
                      <a:pt x="70866" y="0"/>
                    </a:lnTo>
                  </a:path>
                </a:pathLst>
              </a:custGeom>
              <a:solidFill>
                <a:schemeClr val="tx1"/>
              </a:solidFill>
              <a:ln w="190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99364254-DFB6-ECA1-2576-88A551E26F22}"/>
                  </a:ext>
                </a:extLst>
              </p:cNvPr>
              <p:cNvSpPr/>
              <p:nvPr/>
            </p:nvSpPr>
            <p:spPr>
              <a:xfrm>
                <a:off x="833040" y="3384674"/>
                <a:ext cx="304800" cy="352425"/>
              </a:xfrm>
              <a:custGeom>
                <a:avLst/>
                <a:gdLst>
                  <a:gd name="connsiteX0" fmla="*/ 275368 w 304800"/>
                  <a:gd name="connsiteY0" fmla="*/ 0 h 352425"/>
                  <a:gd name="connsiteX1" fmla="*/ 307276 w 304800"/>
                  <a:gd name="connsiteY1" fmla="*/ 118682 h 352425"/>
                  <a:gd name="connsiteX2" fmla="*/ 307276 w 304800"/>
                  <a:gd name="connsiteY2" fmla="*/ 118682 h 352425"/>
                  <a:gd name="connsiteX3" fmla="*/ 70961 w 304800"/>
                  <a:gd name="connsiteY3" fmla="*/ 354997 h 352425"/>
                  <a:gd name="connsiteX4" fmla="*/ 0 w 304800"/>
                  <a:gd name="connsiteY4" fmla="*/ 354997 h 352425"/>
                  <a:gd name="connsiteX5" fmla="*/ 275368 w 304800"/>
                  <a:gd name="connsiteY5" fmla="*/ 0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00" h="352425">
                    <a:moveTo>
                      <a:pt x="275368" y="0"/>
                    </a:moveTo>
                    <a:cubicBezTo>
                      <a:pt x="295656" y="34862"/>
                      <a:pt x="307276" y="75438"/>
                      <a:pt x="307276" y="118682"/>
                    </a:cubicBezTo>
                    <a:lnTo>
                      <a:pt x="307276" y="118682"/>
                    </a:lnTo>
                    <a:cubicBezTo>
                      <a:pt x="307276" y="249174"/>
                      <a:pt x="201454" y="354997"/>
                      <a:pt x="70961" y="354997"/>
                    </a:cubicBezTo>
                    <a:lnTo>
                      <a:pt x="0" y="354997"/>
                    </a:lnTo>
                    <a:cubicBezTo>
                      <a:pt x="0" y="354997"/>
                      <a:pt x="275368" y="0"/>
                      <a:pt x="2753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40110DF-A9DD-E51D-B006-030033A45EC3}"/>
                </a:ext>
              </a:extLst>
            </p:cNvPr>
            <p:cNvSpPr/>
            <p:nvPr/>
          </p:nvSpPr>
          <p:spPr>
            <a:xfrm>
              <a:off x="1303157" y="2747857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태나다체 " panose="02000000000000000000" pitchFamily="2" charset="-127"/>
                  <a:ea typeface="태나다체 " panose="02000000000000000000" pitchFamily="2" charset="-127"/>
                </a:rPr>
                <a:t>경쟁조건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2317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122</Words>
  <Application>Microsoft Office PowerPoint</Application>
  <PresentationFormat>와이드스크린</PresentationFormat>
  <Paragraphs>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</vt:i4>
      </vt:variant>
    </vt:vector>
  </HeadingPairs>
  <TitlesOfParts>
    <vt:vector size="13" baseType="lpstr">
      <vt:lpstr>GalmuriMono9 Regular</vt:lpstr>
      <vt:lpstr>나눔스퀘어 네오 Regular</vt:lpstr>
      <vt:lpstr>던파 비트비트체 OTF</vt:lpstr>
      <vt:lpstr>맑은 고딕</vt:lpstr>
      <vt:lpstr>망고보드 또박체 R</vt:lpstr>
      <vt:lpstr>태나다체 </vt:lpstr>
      <vt:lpstr>Arial</vt:lpstr>
      <vt:lpstr>Office 테마</vt:lpstr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user1</cp:lastModifiedBy>
  <cp:revision>71</cp:revision>
  <dcterms:created xsi:type="dcterms:W3CDTF">2024-07-01T02:43:59Z</dcterms:created>
  <dcterms:modified xsi:type="dcterms:W3CDTF">2024-09-19T07:27:05Z</dcterms:modified>
</cp:coreProperties>
</file>