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8"/>
  </p:handoutMasterIdLst>
  <p:sldIdLst>
    <p:sldId id="256" r:id="rId4"/>
    <p:sldId id="267" r:id="rId5"/>
    <p:sldId id="316" r:id="rId6"/>
    <p:sldId id="31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655"/>
    <a:srgbClr val="FF7825"/>
    <a:srgbClr val="FA5F00"/>
    <a:srgbClr val="66E991"/>
    <a:srgbClr val="7ADFF4"/>
    <a:srgbClr val="FDE239"/>
    <a:srgbClr val="FF7809"/>
    <a:srgbClr val="B7EBB9"/>
    <a:srgbClr val="C0F3A7"/>
    <a:srgbClr val="8BE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A0B73A-DDA7-43B8-887F-F8A98ADB7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DD3F1-D6CB-46F0-8991-6BB9AC31B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BFFF-7A05-4BAC-AEA9-9914F4674A5E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C97F9-779A-42EF-A41B-D1DD259E6F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0E873-E1BB-4346-84D4-ED289617EB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B934-6185-40C9-B898-69C3F367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0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5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5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0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7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69A42E-6848-4D78-AA3F-9D90E5C62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3D1CF-4373-4F5C-9C79-7C5E7A5D81F2}"/>
              </a:ext>
            </a:extLst>
          </p:cNvPr>
          <p:cNvSpPr txBox="1"/>
          <p:nvPr userDrawn="1"/>
        </p:nvSpPr>
        <p:spPr>
          <a:xfrm>
            <a:off x="1207946" y="50430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차시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: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프로그래밍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언어란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?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85240B-35CA-4955-9D57-175D7EC4EA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5E0E9-EBFD-4324-A326-CDFED731028C}"/>
              </a:ext>
            </a:extLst>
          </p:cNvPr>
          <p:cNvSpPr txBox="1"/>
          <p:nvPr userDrawn="1"/>
        </p:nvSpPr>
        <p:spPr>
          <a:xfrm>
            <a:off x="1207946" y="504309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차시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:Go!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기초 문법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_4 [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기본 자료구조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]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1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47CE0D-5552-4571-A54F-A1ADE343B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9D73E-39EC-4212-8B26-E71765BF6475}"/>
              </a:ext>
            </a:extLst>
          </p:cNvPr>
          <p:cNvSpPr txBox="1"/>
          <p:nvPr userDrawn="1"/>
        </p:nvSpPr>
        <p:spPr>
          <a:xfrm>
            <a:off x="1207946" y="50430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차시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: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프로그래밍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언어란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?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3FADD7-E118-428C-8AA2-B3ADFD1F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BAEA0D-2F31-4B4E-8D7C-D678D1457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48FE20-5016-4087-A6AD-D2A7246D5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99" y="5377610"/>
            <a:ext cx="516995" cy="522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81E857-260A-41B5-83ED-E114FF3D1ECF}"/>
              </a:ext>
            </a:extLst>
          </p:cNvPr>
          <p:cNvSpPr txBox="1"/>
          <p:nvPr/>
        </p:nvSpPr>
        <p:spPr>
          <a:xfrm>
            <a:off x="4039099" y="53776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10</a:t>
            </a:r>
            <a:endParaRPr lang="ko-KR" altLang="en-US" sz="2000" dirty="0">
              <a:ln>
                <a:solidFill>
                  <a:prstClr val="ltGray">
                    <a:alpha val="0"/>
                  </a:prstClr>
                </a:solidFill>
              </a:ln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AADFE-7694-49CD-B8E9-3B0D6148D36A}"/>
              </a:ext>
            </a:extLst>
          </p:cNvPr>
          <p:cNvSpPr txBox="1"/>
          <p:nvPr/>
        </p:nvSpPr>
        <p:spPr>
          <a:xfrm>
            <a:off x="4570032" y="545413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Go!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기초 문법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_8 [GO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루틴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EB95"/>
                </a:solidFill>
                <a:latin typeface="GalmuriMono9 Regular" panose="020B0503020202000000" pitchFamily="50" charset="-127"/>
                <a:ea typeface="GalmuriMono9 Regular" panose="020B0503020202000000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EB95"/>
              </a:solidFill>
              <a:latin typeface="GalmuriMono9 Regular" panose="020B0503020202000000" pitchFamily="50" charset="-127"/>
              <a:ea typeface="GalmuriMono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9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2638DB-67BD-4C89-A3CE-E2D95424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A5A2EA-09D5-4D8E-B710-F8BA3B9C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8" y="919637"/>
            <a:ext cx="568695" cy="67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91F75E-FD15-4258-AE5A-99015FC4C941}"/>
              </a:ext>
            </a:extLst>
          </p:cNvPr>
          <p:cNvSpPr/>
          <p:nvPr/>
        </p:nvSpPr>
        <p:spPr>
          <a:xfrm>
            <a:off x="245269" y="1008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endParaRPr lang="ko-KR" altLang="en-US" sz="2400" dirty="0">
              <a:ln>
                <a:solidFill>
                  <a:prstClr val="ltGray">
                    <a:alpha val="0"/>
                  </a:prstClr>
                </a:solidFill>
              </a:ln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AB1D2-00B1-4991-A010-F47381A2A39E}"/>
              </a:ext>
            </a:extLst>
          </p:cNvPr>
          <p:cNvSpPr txBox="1"/>
          <p:nvPr/>
        </p:nvSpPr>
        <p:spPr>
          <a:xfrm>
            <a:off x="689231" y="1090049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GO</a:t>
            </a:r>
            <a:r>
              <a:rPr lang="ko-KR" altLang="en-US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루틴</a:t>
            </a:r>
          </a:p>
          <a:p>
            <a:endParaRPr lang="ko-KR" altLang="en-US" sz="2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ED56AA-DBF8-4171-9367-B66869FBFE38}"/>
              </a:ext>
            </a:extLst>
          </p:cNvPr>
          <p:cNvGrpSpPr/>
          <p:nvPr/>
        </p:nvGrpSpPr>
        <p:grpSpPr>
          <a:xfrm>
            <a:off x="761487" y="1520500"/>
            <a:ext cx="1205128" cy="454292"/>
            <a:chOff x="761487" y="1520500"/>
            <a:chExt cx="1205128" cy="4542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C6062D-AA07-4C2C-B805-2CE8D65D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7" y="1736174"/>
              <a:ext cx="143107" cy="143107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FA025D-66F2-423D-9577-B5E2A7BE65A9}"/>
                </a:ext>
              </a:extLst>
            </p:cNvPr>
            <p:cNvSpPr/>
            <p:nvPr/>
          </p:nvSpPr>
          <p:spPr>
            <a:xfrm>
              <a:off x="874008" y="1520500"/>
              <a:ext cx="1092607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병행처리</a:t>
              </a:r>
              <a:endParaRPr lang="en-US" altLang="ko-KR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AB39F4-3953-4554-7E7E-E5D70090B94C}"/>
              </a:ext>
            </a:extLst>
          </p:cNvPr>
          <p:cNvSpPr/>
          <p:nvPr/>
        </p:nvSpPr>
        <p:spPr>
          <a:xfrm>
            <a:off x="1188742" y="6273225"/>
            <a:ext cx="100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패닉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E930E4-22E0-8AEB-727E-9C7CBB07CAB1}"/>
              </a:ext>
            </a:extLst>
          </p:cNvPr>
          <p:cNvGrpSpPr/>
          <p:nvPr/>
        </p:nvGrpSpPr>
        <p:grpSpPr>
          <a:xfrm>
            <a:off x="911558" y="2139604"/>
            <a:ext cx="8158620" cy="683606"/>
            <a:chOff x="973950" y="2495604"/>
            <a:chExt cx="8158620" cy="3920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1334B4-81AF-4E5F-21D2-AB3709569C5C}"/>
                </a:ext>
              </a:extLst>
            </p:cNvPr>
            <p:cNvSpPr/>
            <p:nvPr/>
          </p:nvSpPr>
          <p:spPr>
            <a:xfrm>
              <a:off x="973950" y="2495604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7B11A9-2507-3660-1917-B2C76C0767A9}"/>
                </a:ext>
              </a:extLst>
            </p:cNvPr>
            <p:cNvSpPr/>
            <p:nvPr/>
          </p:nvSpPr>
          <p:spPr>
            <a:xfrm>
              <a:off x="1098733" y="2513913"/>
              <a:ext cx="8033837" cy="33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여러 작업을 동시에 진행하는 개념으로 컴퓨터 프로그램에서 병행처리는 여러 작업을 빠르게 </a:t>
              </a:r>
              <a:r>
                <a:rPr lang="ko-KR" altLang="en-US" sz="1600" dirty="0" err="1"/>
                <a:t>번갈아가며</a:t>
              </a:r>
              <a:r>
                <a:rPr lang="ko-KR" altLang="en-US" sz="1600" dirty="0"/>
                <a:t> 수행하여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마치 동시에 실행되는 것처럼 보이게 함</a:t>
              </a:r>
              <a:r>
                <a:rPr lang="en-US" altLang="ko-KR" sz="1600" dirty="0"/>
                <a:t>. </a:t>
              </a:r>
              <a:endParaRPr lang="ko-KR" altLang="en-US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EBC5B5-478E-D4F5-BAFA-3063F9BF11DF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2B62CD-0299-1D46-59A9-FEE256AB52B5}"/>
              </a:ext>
            </a:extLst>
          </p:cNvPr>
          <p:cNvGrpSpPr/>
          <p:nvPr/>
        </p:nvGrpSpPr>
        <p:grpSpPr>
          <a:xfrm>
            <a:off x="911558" y="3087197"/>
            <a:ext cx="8158620" cy="683606"/>
            <a:chOff x="973950" y="2495604"/>
            <a:chExt cx="8158620" cy="3920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B72140-1416-FCF5-D040-64A330506838}"/>
                </a:ext>
              </a:extLst>
            </p:cNvPr>
            <p:cNvSpPr/>
            <p:nvPr/>
          </p:nvSpPr>
          <p:spPr>
            <a:xfrm>
              <a:off x="973950" y="2495604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793C87-41AA-4943-AD78-D7850B2190AC}"/>
                </a:ext>
              </a:extLst>
            </p:cNvPr>
            <p:cNvSpPr/>
            <p:nvPr/>
          </p:nvSpPr>
          <p:spPr>
            <a:xfrm>
              <a:off x="1098733" y="2513913"/>
              <a:ext cx="8033837" cy="33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실제로는 코드가 동시에 실행되는 것 </a:t>
              </a:r>
              <a:r>
                <a:rPr lang="ko-KR" altLang="en-US" sz="1600" dirty="0" err="1"/>
                <a:t>처럼</a:t>
              </a:r>
              <a:r>
                <a:rPr lang="ko-KR" altLang="en-US" sz="1600" dirty="0"/>
                <a:t> 보이지만 사실은 </a:t>
              </a:r>
              <a:r>
                <a:rPr lang="ko-KR" altLang="en-US" sz="1600" dirty="0" err="1"/>
                <a:t>번갈아가며</a:t>
              </a:r>
              <a:r>
                <a:rPr lang="ko-KR" altLang="en-US" sz="1600" dirty="0"/>
                <a:t> 실행을 시켜</a:t>
              </a:r>
              <a:endParaRPr lang="en-US" altLang="ko-KR" sz="1600" dirty="0"/>
            </a:p>
            <a:p>
              <a:r>
                <a:rPr lang="ko-KR" altLang="en-US" sz="1600" dirty="0"/>
                <a:t>동시에 실행되는 것 </a:t>
              </a:r>
              <a:r>
                <a:rPr lang="ko-KR" altLang="en-US" sz="1600" dirty="0" err="1"/>
                <a:t>처럼</a:t>
              </a:r>
              <a:r>
                <a:rPr lang="ko-KR" altLang="en-US" sz="1600" dirty="0"/>
                <a:t> 보이게 함 </a:t>
              </a:r>
              <a:endParaRPr lang="ko-KR" altLang="en-US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D3F52B-4902-D763-2D33-58DA5FB3526F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B98079-0B5F-0BA5-2A4A-FB53ABDAE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41" y="4174662"/>
            <a:ext cx="3048809" cy="22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2638DB-67BD-4C89-A3CE-E2D95424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A5A2EA-09D5-4D8E-B710-F8BA3B9C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8" y="919637"/>
            <a:ext cx="568695" cy="67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91F75E-FD15-4258-AE5A-99015FC4C941}"/>
              </a:ext>
            </a:extLst>
          </p:cNvPr>
          <p:cNvSpPr/>
          <p:nvPr/>
        </p:nvSpPr>
        <p:spPr>
          <a:xfrm>
            <a:off x="245269" y="1008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endParaRPr lang="ko-KR" altLang="en-US" sz="2400" dirty="0">
              <a:ln>
                <a:solidFill>
                  <a:prstClr val="ltGray">
                    <a:alpha val="0"/>
                  </a:prstClr>
                </a:solidFill>
              </a:ln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AB1D2-00B1-4991-A010-F47381A2A39E}"/>
              </a:ext>
            </a:extLst>
          </p:cNvPr>
          <p:cNvSpPr txBox="1"/>
          <p:nvPr/>
        </p:nvSpPr>
        <p:spPr>
          <a:xfrm>
            <a:off x="689231" y="1090049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GO</a:t>
            </a:r>
            <a:r>
              <a:rPr lang="ko-KR" altLang="en-US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루틴</a:t>
            </a:r>
          </a:p>
          <a:p>
            <a:endParaRPr lang="ko-KR" altLang="en-US" sz="2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ED56AA-DBF8-4171-9367-B66869FBFE38}"/>
              </a:ext>
            </a:extLst>
          </p:cNvPr>
          <p:cNvGrpSpPr/>
          <p:nvPr/>
        </p:nvGrpSpPr>
        <p:grpSpPr>
          <a:xfrm>
            <a:off x="761487" y="1520500"/>
            <a:ext cx="1639221" cy="454292"/>
            <a:chOff x="761487" y="1520500"/>
            <a:chExt cx="1639221" cy="4542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C6062D-AA07-4C2C-B805-2CE8D65D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7" y="1736174"/>
              <a:ext cx="143107" cy="143107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FA025D-66F2-423D-9577-B5E2A7BE65A9}"/>
                </a:ext>
              </a:extLst>
            </p:cNvPr>
            <p:cNvSpPr/>
            <p:nvPr/>
          </p:nvSpPr>
          <p:spPr>
            <a:xfrm>
              <a:off x="874008" y="1520500"/>
              <a:ext cx="1526700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GO</a:t>
              </a:r>
              <a:r>
                <a: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루틴이란</a:t>
              </a:r>
              <a:r>
                <a:rPr lang="en-US" altLang="ko-KR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?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6748FE-9D86-421E-BBB5-E9BFE9276A8E}"/>
              </a:ext>
            </a:extLst>
          </p:cNvPr>
          <p:cNvGrpSpPr/>
          <p:nvPr/>
        </p:nvGrpSpPr>
        <p:grpSpPr>
          <a:xfrm>
            <a:off x="911558" y="2851738"/>
            <a:ext cx="8158620" cy="686192"/>
            <a:chOff x="973950" y="2495605"/>
            <a:chExt cx="8158620" cy="39205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F16D88-7CAD-4A25-9099-5894F4E9F257}"/>
                </a:ext>
              </a:extLst>
            </p:cNvPr>
            <p:cNvSpPr/>
            <p:nvPr/>
          </p:nvSpPr>
          <p:spPr>
            <a:xfrm>
              <a:off x="973950" y="2495605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77E5835-4C3F-40CE-99F4-2B89929E7673}"/>
                </a:ext>
              </a:extLst>
            </p:cNvPr>
            <p:cNvSpPr/>
            <p:nvPr/>
          </p:nvSpPr>
          <p:spPr>
            <a:xfrm>
              <a:off x="1098733" y="2513913"/>
              <a:ext cx="8033837" cy="33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Go </a:t>
              </a:r>
              <a:r>
                <a:rPr lang="ko-KR" altLang="en-US" sz="1600" dirty="0"/>
                <a:t>언어에서 경량 스레드를 의미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다른 언어에서의 스레드와 유사하지만</a:t>
              </a:r>
              <a:r>
                <a:rPr lang="en-US" altLang="ko-KR" sz="1600" dirty="0"/>
                <a:t>, </a:t>
              </a:r>
            </a:p>
            <a:p>
              <a:r>
                <a:rPr lang="ko-KR" altLang="en-US" sz="1600" dirty="0"/>
                <a:t>더 적은 메모리와 시스템 자원을 사용하여 동시에 많은 작업을 수행할 수 있게 함</a:t>
              </a:r>
              <a:endParaRPr lang="ko-KR" altLang="en-US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725CC75-C52E-43D0-A23C-3BF5F4B3FEF6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AB39F4-3953-4554-7E7E-E5D70090B94C}"/>
              </a:ext>
            </a:extLst>
          </p:cNvPr>
          <p:cNvSpPr/>
          <p:nvPr/>
        </p:nvSpPr>
        <p:spPr>
          <a:xfrm>
            <a:off x="1188742" y="6273225"/>
            <a:ext cx="100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패닉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E930E4-22E0-8AEB-727E-9C7CBB07CAB1}"/>
              </a:ext>
            </a:extLst>
          </p:cNvPr>
          <p:cNvGrpSpPr/>
          <p:nvPr/>
        </p:nvGrpSpPr>
        <p:grpSpPr>
          <a:xfrm>
            <a:off x="911558" y="2139604"/>
            <a:ext cx="8158620" cy="438536"/>
            <a:chOff x="973950" y="2495604"/>
            <a:chExt cx="8158620" cy="3920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1334B4-81AF-4E5F-21D2-AB3709569C5C}"/>
                </a:ext>
              </a:extLst>
            </p:cNvPr>
            <p:cNvSpPr/>
            <p:nvPr/>
          </p:nvSpPr>
          <p:spPr>
            <a:xfrm>
              <a:off x="973950" y="2495604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7B11A9-2507-3660-1917-B2C76C0767A9}"/>
                </a:ext>
              </a:extLst>
            </p:cNvPr>
            <p:cNvSpPr/>
            <p:nvPr/>
          </p:nvSpPr>
          <p:spPr>
            <a:xfrm>
              <a:off x="1098733" y="2513913"/>
              <a:ext cx="8033837" cy="30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비동기적으로 </a:t>
              </a:r>
              <a:r>
                <a:rPr lang="ko-KR" altLang="en-US" sz="1600" dirty="0" err="1"/>
                <a:t>함수루틴을</a:t>
              </a:r>
              <a:r>
                <a:rPr lang="ko-KR" altLang="en-US" sz="1600" dirty="0"/>
                <a:t> 실행하여 여러 코드를 동시에 실행할 수 있게 하는 기능</a:t>
              </a:r>
              <a:endParaRPr lang="ko-KR" altLang="en-US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EBC5B5-478E-D4F5-BAFA-3063F9BF11DF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96316D-1542-A3A8-7FB7-8652A0A99F44}"/>
              </a:ext>
            </a:extLst>
          </p:cNvPr>
          <p:cNvGrpSpPr/>
          <p:nvPr/>
        </p:nvGrpSpPr>
        <p:grpSpPr>
          <a:xfrm>
            <a:off x="904594" y="3778457"/>
            <a:ext cx="8158620" cy="686192"/>
            <a:chOff x="973950" y="2495605"/>
            <a:chExt cx="8158620" cy="392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B8D454-1C30-8B02-2231-037F84A0F7DC}"/>
                </a:ext>
              </a:extLst>
            </p:cNvPr>
            <p:cNvSpPr/>
            <p:nvPr/>
          </p:nvSpPr>
          <p:spPr>
            <a:xfrm>
              <a:off x="973950" y="2495605"/>
              <a:ext cx="8033837" cy="392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091808-6B70-1827-F59C-B0C62D0BA68E}"/>
                </a:ext>
              </a:extLst>
            </p:cNvPr>
            <p:cNvSpPr/>
            <p:nvPr/>
          </p:nvSpPr>
          <p:spPr>
            <a:xfrm>
              <a:off x="1098733" y="2513913"/>
              <a:ext cx="8033837" cy="33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GO</a:t>
              </a:r>
              <a:r>
                <a:rPr lang="ko-KR" altLang="en-US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의 모든 프로그램의 시작점인 </a:t>
              </a:r>
              <a:r>
                <a:rPr lang="en-US" altLang="ko-KR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main</a:t>
              </a:r>
              <a:r>
                <a:rPr lang="ko-KR" altLang="en-US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함수는 메인 </a:t>
              </a:r>
              <a:r>
                <a:rPr lang="ko-KR" altLang="en-US" sz="1600" b="0" i="0" dirty="0" err="1">
                  <a:solidFill>
                    <a:srgbClr val="555555"/>
                  </a:solidFill>
                  <a:effectLst/>
                  <a:latin typeface="Spoqa Han Sans"/>
                </a:rPr>
                <a:t>고루틴을</a:t>
              </a:r>
              <a:r>
                <a:rPr lang="ko-KR" altLang="en-US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 포함하고 </a:t>
              </a:r>
              <a:r>
                <a:rPr lang="ko-KR" altLang="en-US" sz="1600" b="0" i="0" dirty="0" err="1">
                  <a:solidFill>
                    <a:srgbClr val="555555"/>
                  </a:solidFill>
                  <a:effectLst/>
                  <a:latin typeface="Spoqa Han Sans"/>
                </a:rPr>
                <a:t>고루틴은</a:t>
              </a:r>
              <a:r>
                <a:rPr lang="ko-KR" altLang="en-US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 항상 백그라운드에서 작동하며</a:t>
              </a:r>
              <a:r>
                <a:rPr lang="en-US" altLang="ko-KR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, </a:t>
              </a:r>
              <a:r>
                <a:rPr lang="ko-KR" altLang="en-US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메인 함수가 종료되면 모든 </a:t>
              </a:r>
              <a:r>
                <a:rPr lang="ko-KR" altLang="en-US" sz="1600" b="0" i="0" dirty="0" err="1">
                  <a:solidFill>
                    <a:srgbClr val="555555"/>
                  </a:solidFill>
                  <a:effectLst/>
                  <a:latin typeface="Spoqa Han Sans"/>
                </a:rPr>
                <a:t>고루틴은</a:t>
              </a:r>
              <a:r>
                <a:rPr lang="ko-KR" altLang="en-US" sz="1600" b="0" i="0" dirty="0">
                  <a:solidFill>
                    <a:srgbClr val="555555"/>
                  </a:solidFill>
                  <a:effectLst/>
                  <a:latin typeface="Spoqa Han Sans"/>
                </a:rPr>
                <a:t> 종료됨</a:t>
              </a:r>
              <a:endParaRPr lang="ko-KR" altLang="en-US" sz="1600" dirty="0"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D79CC5-1E14-2A75-D45F-15655BD0A6D8}"/>
                </a:ext>
              </a:extLst>
            </p:cNvPr>
            <p:cNvSpPr/>
            <p:nvPr/>
          </p:nvSpPr>
          <p:spPr>
            <a:xfrm>
              <a:off x="1063959" y="2592893"/>
              <a:ext cx="41564" cy="178425"/>
            </a:xfrm>
            <a:prstGeom prst="rect">
              <a:avLst/>
            </a:prstGeom>
            <a:solidFill>
              <a:srgbClr val="3AB4E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50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2638DB-67BD-4C89-A3CE-E2D95424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9" t="60550"/>
          <a:stretch/>
        </p:blipFill>
        <p:spPr>
          <a:xfrm>
            <a:off x="9504726" y="4152550"/>
            <a:ext cx="2687273" cy="270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A5A2EA-09D5-4D8E-B710-F8BA3B9C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8" y="919637"/>
            <a:ext cx="568695" cy="67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91F75E-FD15-4258-AE5A-99015FC4C941}"/>
              </a:ext>
            </a:extLst>
          </p:cNvPr>
          <p:cNvSpPr/>
          <p:nvPr/>
        </p:nvSpPr>
        <p:spPr>
          <a:xfrm>
            <a:off x="245269" y="100834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prstClr val="ltGray">
                      <a:alpha val="0"/>
                    </a:prstClr>
                  </a:solidFill>
                </a:ln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endParaRPr lang="ko-KR" altLang="en-US" sz="2400" dirty="0">
              <a:ln>
                <a:solidFill>
                  <a:prstClr val="ltGray">
                    <a:alpha val="0"/>
                  </a:prstClr>
                </a:solidFill>
              </a:ln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AB1D2-00B1-4991-A010-F47381A2A39E}"/>
              </a:ext>
            </a:extLst>
          </p:cNvPr>
          <p:cNvSpPr txBox="1"/>
          <p:nvPr/>
        </p:nvSpPr>
        <p:spPr>
          <a:xfrm>
            <a:off x="689231" y="1090049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GO</a:t>
            </a:r>
            <a:r>
              <a:rPr lang="ko-KR" altLang="en-US" sz="2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루틴</a:t>
            </a:r>
          </a:p>
          <a:p>
            <a:endParaRPr lang="ko-KR" altLang="en-US" sz="2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ED56AA-DBF8-4171-9367-B66869FBFE38}"/>
              </a:ext>
            </a:extLst>
          </p:cNvPr>
          <p:cNvGrpSpPr/>
          <p:nvPr/>
        </p:nvGrpSpPr>
        <p:grpSpPr>
          <a:xfrm>
            <a:off x="761487" y="1520500"/>
            <a:ext cx="1802086" cy="454292"/>
            <a:chOff x="761487" y="1520500"/>
            <a:chExt cx="1802086" cy="4542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C6062D-AA07-4C2C-B805-2CE8D65D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7" y="1736174"/>
              <a:ext cx="143107" cy="143107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FA025D-66F2-423D-9577-B5E2A7BE65A9}"/>
                </a:ext>
              </a:extLst>
            </p:cNvPr>
            <p:cNvSpPr/>
            <p:nvPr/>
          </p:nvSpPr>
          <p:spPr>
            <a:xfrm>
              <a:off x="874008" y="1520500"/>
              <a:ext cx="1689565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Go</a:t>
              </a:r>
              <a:r>
                <a:rPr lang="ko-KR" altLang="en-US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루틴 사용법</a:t>
              </a:r>
              <a:endParaRPr lang="en-US" altLang="ko-KR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AB39F4-3953-4554-7E7E-E5D70090B94C}"/>
              </a:ext>
            </a:extLst>
          </p:cNvPr>
          <p:cNvSpPr/>
          <p:nvPr/>
        </p:nvSpPr>
        <p:spPr>
          <a:xfrm>
            <a:off x="1098733" y="5230717"/>
            <a:ext cx="100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패닉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807F31-3C25-3794-C76B-DDA6BB2469DB}"/>
              </a:ext>
            </a:extLst>
          </p:cNvPr>
          <p:cNvSpPr/>
          <p:nvPr/>
        </p:nvSpPr>
        <p:spPr>
          <a:xfrm>
            <a:off x="1029378" y="5009864"/>
            <a:ext cx="1216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패닉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F9A68B-CF4A-50D1-A6D8-41876BF71A17}"/>
              </a:ext>
            </a:extLst>
          </p:cNvPr>
          <p:cNvSpPr/>
          <p:nvPr/>
        </p:nvSpPr>
        <p:spPr>
          <a:xfrm>
            <a:off x="1007523" y="4099934"/>
            <a:ext cx="4691547" cy="2391728"/>
          </a:xfrm>
          <a:prstGeom prst="roundRect">
            <a:avLst>
              <a:gd name="adj" fmla="val 385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8DE69-C0FB-CCEA-F13B-AD9E6B60229B}"/>
              </a:ext>
            </a:extLst>
          </p:cNvPr>
          <p:cNvSpPr txBox="1"/>
          <p:nvPr/>
        </p:nvSpPr>
        <p:spPr>
          <a:xfrm>
            <a:off x="1123482" y="4183338"/>
            <a:ext cx="48373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각각의 함수를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루틴으로 실행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함수 종료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872C2-24FD-4BD9-89C3-1ED358554802}"/>
              </a:ext>
            </a:extLst>
          </p:cNvPr>
          <p:cNvSpPr/>
          <p:nvPr/>
        </p:nvSpPr>
        <p:spPr>
          <a:xfrm>
            <a:off x="5974044" y="3133036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프로그래머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673C4-5ACF-47AA-BA17-E3C99D3F00E2}"/>
              </a:ext>
            </a:extLst>
          </p:cNvPr>
          <p:cNvSpPr/>
          <p:nvPr/>
        </p:nvSpPr>
        <p:spPr>
          <a:xfrm>
            <a:off x="3582559" y="312081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망고보드 또박체 R" panose="02000503000000000000" pitchFamily="50" charset="-127"/>
                <a:ea typeface="망고보드 또박체 R" panose="02000503000000000000" pitchFamily="50" charset="-127"/>
              </a:rPr>
              <a:t>프로그래밍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망고보드 또박체 R" panose="02000503000000000000" pitchFamily="50" charset="-127"/>
              <a:ea typeface="망고보드 또박체 R" panose="020005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6110CD-8E77-4BA2-96B3-C48502E95598}"/>
              </a:ext>
            </a:extLst>
          </p:cNvPr>
          <p:cNvSpPr/>
          <p:nvPr/>
        </p:nvSpPr>
        <p:spPr>
          <a:xfrm>
            <a:off x="1397158" y="3120814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조건문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(if)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4E1848A-1CED-BC61-DB05-55D7ADFBB641}"/>
              </a:ext>
            </a:extLst>
          </p:cNvPr>
          <p:cNvSpPr/>
          <p:nvPr/>
        </p:nvSpPr>
        <p:spPr>
          <a:xfrm>
            <a:off x="904594" y="2405243"/>
            <a:ext cx="8033587" cy="1477973"/>
          </a:xfrm>
          <a:prstGeom prst="roundRect">
            <a:avLst/>
          </a:prstGeom>
          <a:solidFill>
            <a:srgbClr val="B7EBB9"/>
          </a:solidFill>
          <a:ln w="28575">
            <a:solidFill>
              <a:schemeClr val="tx1"/>
            </a:solidFill>
          </a:ln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ED2CF6-20E3-B21F-BD67-D185FE65C103}"/>
              </a:ext>
            </a:extLst>
          </p:cNvPr>
          <p:cNvSpPr/>
          <p:nvPr/>
        </p:nvSpPr>
        <p:spPr>
          <a:xfrm>
            <a:off x="1022355" y="2843880"/>
            <a:ext cx="7705956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Go루틴은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단순히 함수 호출 앞에 </a:t>
            </a:r>
            <a:r>
              <a:rPr lang="en-US" altLang="ko-KR" dirty="0">
                <a:latin typeface="Arial" panose="020B0604020202020204" pitchFamily="34" charset="0"/>
              </a:rPr>
              <a:t>go</a:t>
            </a:r>
            <a:r>
              <a:rPr lang="ko-KR" altLang="en-US" dirty="0">
                <a:latin typeface="Arial" panose="020B0604020202020204" pitchFamily="34" charset="0"/>
              </a:rPr>
              <a:t>키워드를 붙여서 만들 수 있음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dirty="0" err="1">
                <a:latin typeface="Arial" panose="020B0604020202020204" pitchFamily="34" charset="0"/>
              </a:rPr>
              <a:t>예를들어</a:t>
            </a:r>
            <a:r>
              <a:rPr lang="ko-KR" altLang="en-US" dirty="0">
                <a:latin typeface="Arial" panose="020B0604020202020204" pitchFamily="34" charset="0"/>
              </a:rPr>
              <a:t>  </a:t>
            </a:r>
            <a:r>
              <a:rPr lang="en-US" altLang="ko-KR" dirty="0">
                <a:latin typeface="Arial" panose="020B0604020202020204" pitchFamily="34" charset="0"/>
              </a:rPr>
              <a:t>go</a:t>
            </a:r>
            <a:r>
              <a:rPr lang="ko-KR" altLang="en-US" dirty="0" err="1">
                <a:latin typeface="Arial" panose="020B0604020202020204" pitchFamily="34" charset="0"/>
              </a:rPr>
              <a:t>함수명</a:t>
            </a:r>
            <a:r>
              <a:rPr lang="en-US" altLang="ko-KR" dirty="0">
                <a:latin typeface="Arial" panose="020B0604020202020204" pitchFamily="34" charset="0"/>
              </a:rPr>
              <a:t>()</a:t>
            </a:r>
            <a:r>
              <a:rPr lang="ko-KR" altLang="en-US" dirty="0">
                <a:latin typeface="Arial" panose="020B0604020202020204" pitchFamily="34" charset="0"/>
              </a:rPr>
              <a:t>형태로 </a:t>
            </a:r>
            <a:r>
              <a:rPr lang="ko-KR" altLang="en-US" dirty="0" err="1">
                <a:latin typeface="Arial" panose="020B0604020202020204" pitchFamily="34" charset="0"/>
              </a:rPr>
              <a:t>사용먀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/>
              <a:t>해당 함수가 비동기적으로 실행되어</a:t>
            </a:r>
            <a:r>
              <a:rPr lang="en-US" altLang="ko-K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메인 함수는 다음 코드로 계속 진행 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7CE57B-60C2-78E0-1EAF-191BA4F45F02}"/>
              </a:ext>
            </a:extLst>
          </p:cNvPr>
          <p:cNvCxnSpPr/>
          <p:nvPr/>
        </p:nvCxnSpPr>
        <p:spPr>
          <a:xfrm>
            <a:off x="2412058" y="2468736"/>
            <a:ext cx="647013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A361C5-74D2-213C-C702-887822A9A984}"/>
              </a:ext>
            </a:extLst>
          </p:cNvPr>
          <p:cNvGrpSpPr/>
          <p:nvPr/>
        </p:nvGrpSpPr>
        <p:grpSpPr>
          <a:xfrm>
            <a:off x="774132" y="2219701"/>
            <a:ext cx="1693912" cy="467191"/>
            <a:chOff x="953807" y="2680776"/>
            <a:chExt cx="1693912" cy="467191"/>
          </a:xfrm>
        </p:grpSpPr>
        <p:grpSp>
          <p:nvGrpSpPr>
            <p:cNvPr id="21" name="그래픽 29">
              <a:extLst>
                <a:ext uri="{FF2B5EF4-FFF2-40B4-BE49-F238E27FC236}">
                  <a16:creationId xmlns:a16="http://schemas.microsoft.com/office/drawing/2014/main" id="{2996E097-3882-714A-6BD7-469145418840}"/>
                </a:ext>
              </a:extLst>
            </p:cNvPr>
            <p:cNvGrpSpPr/>
            <p:nvPr/>
          </p:nvGrpSpPr>
          <p:grpSpPr>
            <a:xfrm>
              <a:off x="953807" y="2680776"/>
              <a:ext cx="1693912" cy="466725"/>
              <a:chOff x="833040" y="3384674"/>
              <a:chExt cx="1693912" cy="466725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A48CB163-F213-0989-6EC1-BCFC2FC48922}"/>
                  </a:ext>
                </a:extLst>
              </p:cNvPr>
              <p:cNvSpPr/>
              <p:nvPr/>
            </p:nvSpPr>
            <p:spPr>
              <a:xfrm>
                <a:off x="833040" y="3384674"/>
                <a:ext cx="1657350" cy="466725"/>
              </a:xfrm>
              <a:custGeom>
                <a:avLst/>
                <a:gdLst>
                  <a:gd name="connsiteX0" fmla="*/ 0 w 1657350"/>
                  <a:gd name="connsiteY0" fmla="*/ 355092 h 466725"/>
                  <a:gd name="connsiteX1" fmla="*/ 204406 w 1657350"/>
                  <a:gd name="connsiteY1" fmla="*/ 472726 h 466725"/>
                  <a:gd name="connsiteX2" fmla="*/ 1425512 w 1657350"/>
                  <a:gd name="connsiteY2" fmla="*/ 472726 h 466725"/>
                  <a:gd name="connsiteX3" fmla="*/ 1661827 w 1657350"/>
                  <a:gd name="connsiteY3" fmla="*/ 236411 h 466725"/>
                  <a:gd name="connsiteX4" fmla="*/ 1661827 w 1657350"/>
                  <a:gd name="connsiteY4" fmla="*/ 236411 h 466725"/>
                  <a:gd name="connsiteX5" fmla="*/ 1425607 w 1657350"/>
                  <a:gd name="connsiteY5" fmla="*/ 0 h 466725"/>
                  <a:gd name="connsiteX6" fmla="*/ 275368 w 1657350"/>
                  <a:gd name="connsiteY6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57350" h="466725">
                    <a:moveTo>
                      <a:pt x="0" y="355092"/>
                    </a:moveTo>
                    <a:cubicBezTo>
                      <a:pt x="40958" y="425482"/>
                      <a:pt x="117158" y="472726"/>
                      <a:pt x="204406" y="472726"/>
                    </a:cubicBezTo>
                    <a:lnTo>
                      <a:pt x="1425512" y="472726"/>
                    </a:lnTo>
                    <a:cubicBezTo>
                      <a:pt x="1556004" y="472726"/>
                      <a:pt x="1661827" y="366903"/>
                      <a:pt x="1661827" y="236411"/>
                    </a:cubicBezTo>
                    <a:lnTo>
                      <a:pt x="1661827" y="236411"/>
                    </a:lnTo>
                    <a:cubicBezTo>
                      <a:pt x="1661922" y="105823"/>
                      <a:pt x="1556099" y="0"/>
                      <a:pt x="1425607" y="0"/>
                    </a:cubicBezTo>
                    <a:lnTo>
                      <a:pt x="275368" y="0"/>
                    </a:lnTo>
                  </a:path>
                </a:pathLst>
              </a:custGeom>
              <a:solidFill>
                <a:schemeClr val="tx1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9355B2C-0B85-D245-3501-9A76657A97EB}"/>
                  </a:ext>
                </a:extLst>
              </p:cNvPr>
              <p:cNvSpPr/>
              <p:nvPr/>
            </p:nvSpPr>
            <p:spPr>
              <a:xfrm>
                <a:off x="1069627" y="3384674"/>
                <a:ext cx="1457325" cy="466725"/>
              </a:xfrm>
              <a:custGeom>
                <a:avLst/>
                <a:gdLst>
                  <a:gd name="connsiteX0" fmla="*/ 0 w 1457325"/>
                  <a:gd name="connsiteY0" fmla="*/ 472726 h 466725"/>
                  <a:gd name="connsiteX1" fmla="*/ 1221105 w 1457325"/>
                  <a:gd name="connsiteY1" fmla="*/ 472726 h 466725"/>
                  <a:gd name="connsiteX2" fmla="*/ 1457420 w 1457325"/>
                  <a:gd name="connsiteY2" fmla="*/ 236411 h 466725"/>
                  <a:gd name="connsiteX3" fmla="*/ 1457420 w 1457325"/>
                  <a:gd name="connsiteY3" fmla="*/ 236411 h 466725"/>
                  <a:gd name="connsiteX4" fmla="*/ 1221105 w 1457325"/>
                  <a:gd name="connsiteY4" fmla="*/ 0 h 466725"/>
                  <a:gd name="connsiteX5" fmla="*/ 70866 w 1457325"/>
                  <a:gd name="connsiteY5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25" h="466725">
                    <a:moveTo>
                      <a:pt x="0" y="472726"/>
                    </a:moveTo>
                    <a:lnTo>
                      <a:pt x="1221105" y="472726"/>
                    </a:lnTo>
                    <a:cubicBezTo>
                      <a:pt x="1351598" y="472726"/>
                      <a:pt x="1457420" y="366903"/>
                      <a:pt x="1457420" y="236411"/>
                    </a:cubicBezTo>
                    <a:lnTo>
                      <a:pt x="1457420" y="236411"/>
                    </a:lnTo>
                    <a:cubicBezTo>
                      <a:pt x="1457515" y="105823"/>
                      <a:pt x="1351693" y="0"/>
                      <a:pt x="1221105" y="0"/>
                    </a:cubicBezTo>
                    <a:lnTo>
                      <a:pt x="70866" y="0"/>
                    </a:lnTo>
                  </a:path>
                </a:pathLst>
              </a:custGeom>
              <a:solidFill>
                <a:schemeClr val="tx1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D56C703-9092-082A-2646-E0D866BCEC35}"/>
                  </a:ext>
                </a:extLst>
              </p:cNvPr>
              <p:cNvSpPr/>
              <p:nvPr/>
            </p:nvSpPr>
            <p:spPr>
              <a:xfrm>
                <a:off x="833040" y="3384674"/>
                <a:ext cx="304800" cy="352425"/>
              </a:xfrm>
              <a:custGeom>
                <a:avLst/>
                <a:gdLst>
                  <a:gd name="connsiteX0" fmla="*/ 275368 w 304800"/>
                  <a:gd name="connsiteY0" fmla="*/ 0 h 352425"/>
                  <a:gd name="connsiteX1" fmla="*/ 307276 w 304800"/>
                  <a:gd name="connsiteY1" fmla="*/ 118682 h 352425"/>
                  <a:gd name="connsiteX2" fmla="*/ 307276 w 304800"/>
                  <a:gd name="connsiteY2" fmla="*/ 118682 h 352425"/>
                  <a:gd name="connsiteX3" fmla="*/ 70961 w 304800"/>
                  <a:gd name="connsiteY3" fmla="*/ 354997 h 352425"/>
                  <a:gd name="connsiteX4" fmla="*/ 0 w 304800"/>
                  <a:gd name="connsiteY4" fmla="*/ 354997 h 352425"/>
                  <a:gd name="connsiteX5" fmla="*/ 275368 w 304800"/>
                  <a:gd name="connsiteY5" fmla="*/ 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352425">
                    <a:moveTo>
                      <a:pt x="275368" y="0"/>
                    </a:moveTo>
                    <a:cubicBezTo>
                      <a:pt x="295656" y="34862"/>
                      <a:pt x="307276" y="75438"/>
                      <a:pt x="307276" y="118682"/>
                    </a:cubicBezTo>
                    <a:lnTo>
                      <a:pt x="307276" y="118682"/>
                    </a:lnTo>
                    <a:cubicBezTo>
                      <a:pt x="307276" y="249174"/>
                      <a:pt x="201454" y="354997"/>
                      <a:pt x="70961" y="354997"/>
                    </a:cubicBezTo>
                    <a:lnTo>
                      <a:pt x="0" y="354997"/>
                    </a:lnTo>
                    <a:cubicBezTo>
                      <a:pt x="0" y="354997"/>
                      <a:pt x="275368" y="0"/>
                      <a:pt x="275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E3A6B5-94FD-C9C8-1C83-543F960C47D3}"/>
                </a:ext>
              </a:extLst>
            </p:cNvPr>
            <p:cNvSpPr/>
            <p:nvPr/>
          </p:nvSpPr>
          <p:spPr>
            <a:xfrm>
              <a:off x="1303157" y="2747857"/>
              <a:ext cx="1233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GO</a:t>
              </a:r>
              <a:r>
                <a:rPr lang="ko-KR" altLang="en-US" sz="20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함수</a:t>
              </a:r>
              <a:r>
                <a:rPr lang="en-US" altLang="ko-KR" sz="20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()</a:t>
              </a:r>
              <a:endPara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BF069B-22ED-024B-94CD-26622CA76009}"/>
              </a:ext>
            </a:extLst>
          </p:cNvPr>
          <p:cNvSpPr/>
          <p:nvPr/>
        </p:nvSpPr>
        <p:spPr>
          <a:xfrm>
            <a:off x="5960851" y="4172372"/>
            <a:ext cx="3948516" cy="11526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test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함수는 각각 동시성을 가지고</a:t>
            </a:r>
            <a:b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</a:b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실행되며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, main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또한 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test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함수의 종료를</a:t>
            </a:r>
            <a:b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</a:br>
            <a:r>
              <a:rPr lang="ko-KR" altLang="en-US" sz="16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기다리지않고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 진행됨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09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224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GalmuriMono9 Regular</vt:lpstr>
      <vt:lpstr>Spoqa Han Sans</vt:lpstr>
      <vt:lpstr>나눔스퀘어 네오 Regular</vt:lpstr>
      <vt:lpstr>던파 비트비트체 OTF</vt:lpstr>
      <vt:lpstr>맑은 고딕</vt:lpstr>
      <vt:lpstr>망고보드 또박체 R</vt:lpstr>
      <vt:lpstr>태나다체 </vt:lpstr>
      <vt:lpstr>Arial</vt:lpstr>
      <vt:lpstr>Consolas</vt:lpstr>
      <vt:lpstr>Symbol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user1</cp:lastModifiedBy>
  <cp:revision>69</cp:revision>
  <dcterms:created xsi:type="dcterms:W3CDTF">2024-07-01T02:43:59Z</dcterms:created>
  <dcterms:modified xsi:type="dcterms:W3CDTF">2024-09-05T09:01:54Z</dcterms:modified>
</cp:coreProperties>
</file>