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6" r:id="rId2"/>
    <p:sldId id="359" r:id="rId3"/>
    <p:sldId id="360" r:id="rId4"/>
    <p:sldId id="361" r:id="rId5"/>
    <p:sldId id="263" r:id="rId6"/>
    <p:sldId id="265" r:id="rId7"/>
    <p:sldId id="266" r:id="rId8"/>
    <p:sldId id="269" r:id="rId9"/>
    <p:sldId id="270" r:id="rId10"/>
    <p:sldId id="271" r:id="rId11"/>
    <p:sldId id="362" r:id="rId12"/>
    <p:sldId id="284" r:id="rId13"/>
    <p:sldId id="363" r:id="rId14"/>
    <p:sldId id="364" r:id="rId15"/>
    <p:sldId id="279" r:id="rId16"/>
    <p:sldId id="281" r:id="rId17"/>
    <p:sldId id="282" r:id="rId18"/>
    <p:sldId id="365" r:id="rId19"/>
    <p:sldId id="283" r:id="rId20"/>
    <p:sldId id="286" r:id="rId21"/>
    <p:sldId id="287" r:id="rId22"/>
    <p:sldId id="288" r:id="rId23"/>
    <p:sldId id="291" r:id="rId24"/>
    <p:sldId id="292" r:id="rId25"/>
    <p:sldId id="366" r:id="rId26"/>
    <p:sldId id="297" r:id="rId27"/>
    <p:sldId id="367" r:id="rId28"/>
    <p:sldId id="368" r:id="rId29"/>
    <p:sldId id="335" r:id="rId30"/>
    <p:sldId id="336" r:id="rId31"/>
    <p:sldId id="337" r:id="rId32"/>
    <p:sldId id="346" r:id="rId33"/>
    <p:sldId id="347" r:id="rId34"/>
    <p:sldId id="355" r:id="rId35"/>
    <p:sldId id="267" r:id="rId36"/>
    <p:sldId id="356" r:id="rId37"/>
    <p:sldId id="357" r:id="rId38"/>
    <p:sldId id="349" r:id="rId39"/>
    <p:sldId id="25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70" autoAdjust="0"/>
  </p:normalViewPr>
  <p:slideViewPr>
    <p:cSldViewPr>
      <p:cViewPr varScale="1">
        <p:scale>
          <a:sx n="77" d="100"/>
          <a:sy n="77" d="100"/>
        </p:scale>
        <p:origin x="1618" y="72"/>
      </p:cViewPr>
      <p:guideLst>
        <p:guide orient="horz" pos="2160"/>
        <p:guide pos="2880"/>
      </p:guideLst>
    </p:cSldViewPr>
  </p:slideViewPr>
  <p:notesTextViewPr>
    <p:cViewPr>
      <p:scale>
        <a:sx n="1" d="1"/>
        <a:sy n="1" d="1"/>
      </p:scale>
      <p:origin x="0" y="0"/>
    </p:cViewPr>
  </p:notesTextViewPr>
  <p:notesViewPr>
    <p:cSldViewPr>
      <p:cViewPr varScale="1">
        <p:scale>
          <a:sx n="100" d="100"/>
          <a:sy n="100" d="100"/>
        </p:scale>
        <p:origin x="-25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99B3C3-9F21-4DB9-A970-C29AB05400A2}" type="datetimeFigureOut">
              <a:rPr lang="zh-CN" altLang="en-US" smtClean="0"/>
              <a:t>2018/12/26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FB6DFE-BCB9-4368-A769-69D546814C6B}" type="slidenum">
              <a:rPr lang="zh-CN" altLang="en-US" smtClean="0"/>
              <a:t>‹#›</a:t>
            </a:fld>
            <a:endParaRPr lang="zh-CN" altLang="en-US"/>
          </a:p>
        </p:txBody>
      </p:sp>
    </p:spTree>
    <p:extLst>
      <p:ext uri="{BB962C8B-B14F-4D97-AF65-F5344CB8AC3E}">
        <p14:creationId xmlns:p14="http://schemas.microsoft.com/office/powerpoint/2010/main" val="3671860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AA70C8-8D49-4240-A7BB-4ACA7DF49058}"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3B7CB-AFE4-468E-888E-7A7C11FCF7FE}" type="slidenum">
              <a:rPr lang="zh-CN" altLang="en-US" smtClean="0"/>
              <a:t>‹#›</a:t>
            </a:fld>
            <a:endParaRPr lang="zh-CN" altLang="en-US"/>
          </a:p>
        </p:txBody>
      </p:sp>
    </p:spTree>
    <p:extLst>
      <p:ext uri="{BB962C8B-B14F-4D97-AF65-F5344CB8AC3E}">
        <p14:creationId xmlns:p14="http://schemas.microsoft.com/office/powerpoint/2010/main" val="868030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用户界面－ 包括地址栏、后退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前进按钮、书签目录等，也就是你所看到的除了用来显示你所请求页面的主窗口之外的其他部分</a:t>
            </a:r>
          </a:p>
          <a:p>
            <a:r>
              <a:rPr lang="zh-CN" altLang="en-US" sz="1200" b="0" i="0" kern="1200" dirty="0" smtClean="0">
                <a:solidFill>
                  <a:schemeClr val="tx1"/>
                </a:solidFill>
                <a:effectLst/>
                <a:latin typeface="+mn-lt"/>
                <a:ea typeface="+mn-ea"/>
                <a:cs typeface="+mn-cs"/>
              </a:rPr>
              <a:t>浏览器引擎－ 用来查询及操作渲染引擎的接口</a:t>
            </a:r>
          </a:p>
          <a:p>
            <a:r>
              <a:rPr lang="zh-CN" altLang="en-US" sz="1200" b="0" i="0" kern="1200" dirty="0" smtClean="0">
                <a:solidFill>
                  <a:schemeClr val="tx1"/>
                </a:solidFill>
                <a:effectLst/>
                <a:latin typeface="+mn-lt"/>
                <a:ea typeface="+mn-ea"/>
                <a:cs typeface="+mn-cs"/>
              </a:rPr>
              <a:t>渲染引擎－ 用来显示请求的内容，例如，如果请求内容为</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，它负责解析</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及</a:t>
            </a:r>
            <a:r>
              <a:rPr lang="en-US" altLang="zh-CN" sz="1200" b="0" i="0" kern="1200" dirty="0" err="1" smtClean="0">
                <a:solidFill>
                  <a:schemeClr val="tx1"/>
                </a:solidFill>
                <a:effectLst/>
                <a:latin typeface="+mn-lt"/>
                <a:ea typeface="+mn-ea"/>
                <a:cs typeface="+mn-cs"/>
              </a:rPr>
              <a:t>css</a:t>
            </a:r>
            <a:r>
              <a:rPr lang="zh-CN" altLang="en-US" sz="1200" b="0" i="0" kern="1200" dirty="0" smtClean="0">
                <a:solidFill>
                  <a:schemeClr val="tx1"/>
                </a:solidFill>
                <a:effectLst/>
                <a:latin typeface="+mn-lt"/>
                <a:ea typeface="+mn-ea"/>
                <a:cs typeface="+mn-cs"/>
              </a:rPr>
              <a:t>，并将解析后的结果显示出来</a:t>
            </a:r>
          </a:p>
          <a:p>
            <a:r>
              <a:rPr lang="zh-CN" altLang="en-US" sz="1200" b="0" i="0" kern="1200" dirty="0" smtClean="0">
                <a:solidFill>
                  <a:schemeClr val="tx1"/>
                </a:solidFill>
                <a:effectLst/>
                <a:latin typeface="+mn-lt"/>
                <a:ea typeface="+mn-ea"/>
                <a:cs typeface="+mn-cs"/>
              </a:rPr>
              <a:t>网络－ 用来完成网络调用，例如</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请求，它具有平台无关的接口，可以在不同平台上工作</a:t>
            </a:r>
          </a:p>
          <a:p>
            <a:r>
              <a:rPr lang="en-US" altLang="zh-CN" sz="1200" b="0" i="0" kern="1200" dirty="0" smtClean="0">
                <a:solidFill>
                  <a:schemeClr val="tx1"/>
                </a:solidFill>
                <a:effectLst/>
                <a:latin typeface="+mn-lt"/>
                <a:ea typeface="+mn-ea"/>
                <a:cs typeface="+mn-cs"/>
              </a:rPr>
              <a:t>UI </a:t>
            </a:r>
            <a:r>
              <a:rPr lang="zh-CN" altLang="en-US" sz="1200" b="0" i="0" kern="1200" dirty="0" smtClean="0">
                <a:solidFill>
                  <a:schemeClr val="tx1"/>
                </a:solidFill>
                <a:effectLst/>
                <a:latin typeface="+mn-lt"/>
                <a:ea typeface="+mn-ea"/>
                <a:cs typeface="+mn-cs"/>
              </a:rPr>
              <a:t>后端－ 用来绘制类似组合选择框及对话框等基本组件，具有不特定于某个平台的通用接口，底层使用操作系统的用户接口</a:t>
            </a:r>
          </a:p>
          <a:p>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解释器－ 用来解释执行</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代码</a:t>
            </a:r>
          </a:p>
          <a:p>
            <a:r>
              <a:rPr lang="zh-CN" altLang="en-US" sz="1200" b="0" i="0" kern="1200" dirty="0" smtClean="0">
                <a:solidFill>
                  <a:schemeClr val="tx1"/>
                </a:solidFill>
                <a:effectLst/>
                <a:latin typeface="+mn-lt"/>
                <a:ea typeface="+mn-ea"/>
                <a:cs typeface="+mn-cs"/>
              </a:rPr>
              <a:t>数据存储－ 属于持久层，浏览器需要在硬盘中保存类似</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的各种数据，</a:t>
            </a:r>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定义了</a:t>
            </a:r>
            <a:r>
              <a:rPr lang="en-US" altLang="zh-CN" sz="1200" b="0" i="0" kern="1200" dirty="0" smtClean="0">
                <a:solidFill>
                  <a:schemeClr val="tx1"/>
                </a:solidFill>
                <a:effectLst/>
                <a:latin typeface="+mn-lt"/>
                <a:ea typeface="+mn-ea"/>
                <a:cs typeface="+mn-cs"/>
              </a:rPr>
              <a:t>web database</a:t>
            </a:r>
            <a:r>
              <a:rPr lang="zh-CN" altLang="en-US" sz="1200" b="0" i="0" kern="1200" dirty="0" smtClean="0">
                <a:solidFill>
                  <a:schemeClr val="tx1"/>
                </a:solidFill>
                <a:effectLst/>
                <a:latin typeface="+mn-lt"/>
                <a:ea typeface="+mn-ea"/>
                <a:cs typeface="+mn-cs"/>
              </a:rPr>
              <a:t>技术，这是一种轻量级完整的客户端存储技术</a:t>
            </a:r>
          </a:p>
        </p:txBody>
      </p:sp>
      <p:sp>
        <p:nvSpPr>
          <p:cNvPr id="4" name="灯片编号占位符 3"/>
          <p:cNvSpPr>
            <a:spLocks noGrp="1"/>
          </p:cNvSpPr>
          <p:nvPr>
            <p:ph type="sldNum" sz="quarter" idx="10"/>
          </p:nvPr>
        </p:nvSpPr>
        <p:spPr/>
        <p:txBody>
          <a:bodyPr/>
          <a:lstStyle/>
          <a:p>
            <a:fld id="{1633B7CB-AFE4-468E-888E-7A7C11FCF7FE}" type="slidenum">
              <a:rPr lang="zh-CN" altLang="en-US" smtClean="0"/>
              <a:t>5</a:t>
            </a:fld>
            <a:endParaRPr lang="zh-CN" altLang="en-US"/>
          </a:p>
        </p:txBody>
      </p:sp>
    </p:spTree>
    <p:extLst>
      <p:ext uri="{BB962C8B-B14F-4D97-AF65-F5344CB8AC3E}">
        <p14:creationId xmlns:p14="http://schemas.microsoft.com/office/powerpoint/2010/main" val="1071725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这个就是元素压入堆栈的顺序，这个顺序影响着绘制，堆栈从后向前进行绘制。</a:t>
            </a:r>
          </a:p>
          <a:p>
            <a:r>
              <a:rPr lang="zh-CN" altLang="en-US" dirty="0" smtClean="0"/>
              <a:t>一个块渲染对象的堆栈顺序是：</a:t>
            </a:r>
          </a:p>
          <a:p>
            <a:pPr marL="800100" lvl="1" indent="-342900">
              <a:buFont typeface="+mj-lt"/>
              <a:buAutoNum type="arabicPeriod"/>
            </a:pPr>
            <a:r>
              <a:rPr lang="zh-CN" altLang="en-US" dirty="0" smtClean="0"/>
              <a:t>背景色</a:t>
            </a:r>
          </a:p>
          <a:p>
            <a:pPr marL="800100" lvl="1" indent="-342900">
              <a:buFont typeface="+mj-lt"/>
              <a:buAutoNum type="arabicPeriod"/>
            </a:pPr>
            <a:r>
              <a:rPr lang="zh-CN" altLang="en-US" dirty="0" smtClean="0"/>
              <a:t>背景图</a:t>
            </a:r>
          </a:p>
          <a:p>
            <a:pPr marL="800100" lvl="1" indent="-342900">
              <a:buFont typeface="+mj-lt"/>
              <a:buAutoNum type="arabicPeriod"/>
            </a:pPr>
            <a:r>
              <a:rPr lang="en-US" altLang="zh-CN" dirty="0" smtClean="0"/>
              <a:t>border</a:t>
            </a:r>
          </a:p>
          <a:p>
            <a:pPr marL="800100" lvl="1" indent="-342900">
              <a:buFont typeface="+mj-lt"/>
              <a:buAutoNum type="arabicPeriod"/>
            </a:pPr>
            <a:r>
              <a:rPr lang="en-US" altLang="zh-CN" dirty="0" smtClean="0"/>
              <a:t>children</a:t>
            </a:r>
          </a:p>
          <a:p>
            <a:pPr marL="800100" lvl="1" indent="-342900">
              <a:buFont typeface="+mj-lt"/>
              <a:buAutoNum type="arabicPeriod"/>
            </a:pPr>
            <a:r>
              <a:rPr lang="en-US" altLang="zh-CN" dirty="0" smtClean="0"/>
              <a:t>outline</a:t>
            </a:r>
          </a:p>
          <a:p>
            <a:endParaRPr lang="zh-CN" altLang="en-US" dirty="0"/>
          </a:p>
        </p:txBody>
      </p:sp>
      <p:sp>
        <p:nvSpPr>
          <p:cNvPr id="4" name="灯片编号占位符 3"/>
          <p:cNvSpPr>
            <a:spLocks noGrp="1"/>
          </p:cNvSpPr>
          <p:nvPr>
            <p:ph type="sldNum" sz="quarter" idx="10"/>
          </p:nvPr>
        </p:nvSpPr>
        <p:spPr/>
        <p:txBody>
          <a:bodyPr/>
          <a:lstStyle/>
          <a:p>
            <a:fld id="{1633B7CB-AFE4-468E-888E-7A7C11FCF7FE}" type="slidenum">
              <a:rPr lang="zh-CN" altLang="en-US" smtClean="0"/>
              <a:t>34</a:t>
            </a:fld>
            <a:endParaRPr lang="zh-CN" altLang="en-US"/>
          </a:p>
        </p:txBody>
      </p:sp>
    </p:spTree>
    <p:extLst>
      <p:ext uri="{BB962C8B-B14F-4D97-AF65-F5344CB8AC3E}">
        <p14:creationId xmlns:p14="http://schemas.microsoft.com/office/powerpoint/2010/main" val="314333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7961E36-3D20-4E17-80B6-C994DB76F789}" type="slidenum">
              <a:rPr lang="zh-CN" altLang="en-US" smtClean="0"/>
              <a:pPr/>
              <a:t>39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初始状态为“</a:t>
            </a:r>
            <a:r>
              <a:rPr lang="en-US" altLang="zh-CN" sz="1200" b="0" i="0" kern="1200" dirty="0" smtClean="0">
                <a:solidFill>
                  <a:schemeClr val="tx1"/>
                </a:solidFill>
                <a:effectLst/>
                <a:latin typeface="+mn-lt"/>
                <a:ea typeface="+mn-ea"/>
                <a:cs typeface="+mn-cs"/>
              </a:rPr>
              <a:t>Data State”</a:t>
            </a:r>
            <a:r>
              <a:rPr lang="zh-CN" altLang="en-US" sz="1200" b="0" i="0" kern="1200" dirty="0" smtClean="0">
                <a:solidFill>
                  <a:schemeClr val="tx1"/>
                </a:solidFill>
                <a:effectLst/>
                <a:latin typeface="+mn-lt"/>
                <a:ea typeface="+mn-ea"/>
                <a:cs typeface="+mn-cs"/>
              </a:rPr>
              <a:t>，当遇到“</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字符，状态变为“</a:t>
            </a:r>
            <a:r>
              <a:rPr lang="en-US" altLang="zh-CN" sz="1200" b="0" i="0" kern="1200" dirty="0" smtClean="0">
                <a:solidFill>
                  <a:schemeClr val="tx1"/>
                </a:solidFill>
                <a:effectLst/>
                <a:latin typeface="+mn-lt"/>
                <a:ea typeface="+mn-ea"/>
                <a:cs typeface="+mn-cs"/>
              </a:rPr>
              <a:t>Tag open state”</a:t>
            </a:r>
            <a:r>
              <a:rPr lang="zh-CN" altLang="en-US" sz="1200" b="0" i="0" kern="1200" dirty="0" smtClean="0">
                <a:solidFill>
                  <a:schemeClr val="tx1"/>
                </a:solidFill>
                <a:effectLst/>
                <a:latin typeface="+mn-lt"/>
                <a:ea typeface="+mn-ea"/>
                <a:cs typeface="+mn-cs"/>
              </a:rPr>
              <a:t>，读取一个</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的字符将产生一个开始标签符号，状态相应变为“</a:t>
            </a:r>
            <a:r>
              <a:rPr lang="en-US" altLang="zh-CN" sz="1200" b="0" i="0" kern="1200" dirty="0" smtClean="0">
                <a:solidFill>
                  <a:schemeClr val="tx1"/>
                </a:solidFill>
                <a:effectLst/>
                <a:latin typeface="+mn-lt"/>
                <a:ea typeface="+mn-ea"/>
                <a:cs typeface="+mn-cs"/>
              </a:rPr>
              <a:t>Tag name state”</a:t>
            </a:r>
            <a:r>
              <a:rPr lang="zh-CN" altLang="en-US" sz="1200" b="0" i="0" kern="1200" dirty="0" smtClean="0">
                <a:solidFill>
                  <a:schemeClr val="tx1"/>
                </a:solidFill>
                <a:effectLst/>
                <a:latin typeface="+mn-lt"/>
                <a:ea typeface="+mn-ea"/>
                <a:cs typeface="+mn-cs"/>
              </a:rPr>
              <a:t>，一直保持这个状态直到读取到“</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，每个字符都附加到这个符号名上，例子中创建的是一个</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符号。</a:t>
            </a:r>
          </a:p>
          <a:p>
            <a:r>
              <a:rPr lang="zh-CN" altLang="en-US" sz="1200" b="0" i="0" kern="1200" dirty="0" smtClean="0">
                <a:solidFill>
                  <a:schemeClr val="tx1"/>
                </a:solidFill>
                <a:effectLst/>
                <a:latin typeface="+mn-lt"/>
                <a:ea typeface="+mn-ea"/>
                <a:cs typeface="+mn-cs"/>
              </a:rPr>
              <a:t>当读取到“</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，当前的符号就完成了，此时，状态回到“</a:t>
            </a:r>
            <a:r>
              <a:rPr lang="en-US" altLang="zh-CN" sz="1200" b="0" i="0" kern="1200" dirty="0" smtClean="0">
                <a:solidFill>
                  <a:schemeClr val="tx1"/>
                </a:solidFill>
                <a:effectLst/>
                <a:latin typeface="+mn-lt"/>
                <a:ea typeface="+mn-ea"/>
                <a:cs typeface="+mn-cs"/>
              </a:rPr>
              <a:t>Data state”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&lt;body&gt;”</a:t>
            </a:r>
            <a:r>
              <a:rPr lang="zh-CN" altLang="en-US" sz="1200" b="0" i="0" kern="1200" dirty="0" smtClean="0">
                <a:solidFill>
                  <a:schemeClr val="tx1"/>
                </a:solidFill>
                <a:effectLst/>
                <a:latin typeface="+mn-lt"/>
                <a:ea typeface="+mn-ea"/>
                <a:cs typeface="+mn-cs"/>
              </a:rPr>
              <a:t>重复这一处理过程。到这里，</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标签都识别出来了。现在，回到“</a:t>
            </a:r>
            <a:r>
              <a:rPr lang="en-US" altLang="zh-CN" sz="1200" b="0" i="0" kern="1200" dirty="0" smtClean="0">
                <a:solidFill>
                  <a:schemeClr val="tx1"/>
                </a:solidFill>
                <a:effectLst/>
                <a:latin typeface="+mn-lt"/>
                <a:ea typeface="+mn-ea"/>
                <a:cs typeface="+mn-cs"/>
              </a:rPr>
              <a:t>Data state”</a:t>
            </a:r>
            <a:r>
              <a:rPr lang="zh-CN" altLang="en-US" sz="1200" b="0" i="0" kern="1200" dirty="0" smtClean="0">
                <a:solidFill>
                  <a:schemeClr val="tx1"/>
                </a:solidFill>
                <a:effectLst/>
                <a:latin typeface="+mn-lt"/>
                <a:ea typeface="+mn-ea"/>
                <a:cs typeface="+mn-cs"/>
              </a:rPr>
              <a:t>，读取“</a:t>
            </a:r>
            <a:r>
              <a:rPr lang="en-US" altLang="zh-CN" sz="1200" b="0" i="0" kern="1200" dirty="0" smtClean="0">
                <a:solidFill>
                  <a:schemeClr val="tx1"/>
                </a:solidFill>
                <a:effectLst/>
                <a:latin typeface="+mn-lt"/>
                <a:ea typeface="+mn-ea"/>
                <a:cs typeface="+mn-cs"/>
              </a:rPr>
              <a:t>Hello world”</a:t>
            </a:r>
            <a:r>
              <a:rPr lang="zh-CN" altLang="en-US" sz="1200" b="0" i="0" kern="1200" dirty="0" smtClean="0">
                <a:solidFill>
                  <a:schemeClr val="tx1"/>
                </a:solidFill>
                <a:effectLst/>
                <a:latin typeface="+mn-lt"/>
                <a:ea typeface="+mn-ea"/>
                <a:cs typeface="+mn-cs"/>
              </a:rPr>
              <a:t>中的字符“</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将创建并识别出一个字符符号，这里会为“</a:t>
            </a:r>
            <a:r>
              <a:rPr lang="en-US" altLang="zh-CN" sz="1200" b="0" i="0" kern="1200" dirty="0" smtClean="0">
                <a:solidFill>
                  <a:schemeClr val="tx1"/>
                </a:solidFill>
                <a:effectLst/>
                <a:latin typeface="+mn-lt"/>
                <a:ea typeface="+mn-ea"/>
                <a:cs typeface="+mn-cs"/>
              </a:rPr>
              <a:t>Hello world”</a:t>
            </a:r>
            <a:r>
              <a:rPr lang="zh-CN" altLang="en-US" sz="1200" b="0" i="0" kern="1200" dirty="0" smtClean="0">
                <a:solidFill>
                  <a:schemeClr val="tx1"/>
                </a:solidFill>
                <a:effectLst/>
                <a:latin typeface="+mn-lt"/>
                <a:ea typeface="+mn-ea"/>
                <a:cs typeface="+mn-cs"/>
              </a:rPr>
              <a:t>中的每个字符生成一个字符符号。</a:t>
            </a:r>
          </a:p>
          <a:p>
            <a:r>
              <a:rPr lang="zh-CN" altLang="en-US" sz="1200" b="0" i="0" kern="1200" dirty="0" smtClean="0">
                <a:solidFill>
                  <a:schemeClr val="tx1"/>
                </a:solidFill>
                <a:effectLst/>
                <a:latin typeface="+mn-lt"/>
                <a:ea typeface="+mn-ea"/>
                <a:cs typeface="+mn-cs"/>
              </a:rPr>
              <a:t>这样直到遇到“</a:t>
            </a:r>
            <a:r>
              <a:rPr lang="en-US" altLang="zh-CN" sz="1200" b="0" i="0" kern="1200" dirty="0" smtClean="0">
                <a:solidFill>
                  <a:schemeClr val="tx1"/>
                </a:solidFill>
                <a:effectLst/>
                <a:latin typeface="+mn-lt"/>
                <a:ea typeface="+mn-ea"/>
                <a:cs typeface="+mn-cs"/>
              </a:rPr>
              <a:t>&lt;/body&gt;”</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。现在，又回到了“</a:t>
            </a:r>
            <a:r>
              <a:rPr lang="en-US" altLang="zh-CN" sz="1200" b="0" i="0" kern="1200" dirty="0" smtClean="0">
                <a:solidFill>
                  <a:schemeClr val="tx1"/>
                </a:solidFill>
                <a:effectLst/>
                <a:latin typeface="+mn-lt"/>
                <a:ea typeface="+mn-ea"/>
                <a:cs typeface="+mn-cs"/>
              </a:rPr>
              <a:t>Tag open state”</a:t>
            </a:r>
            <a:r>
              <a:rPr lang="zh-CN" altLang="en-US" sz="1200" b="0" i="0" kern="1200" dirty="0" smtClean="0">
                <a:solidFill>
                  <a:schemeClr val="tx1"/>
                </a:solidFill>
                <a:effectLst/>
                <a:latin typeface="+mn-lt"/>
                <a:ea typeface="+mn-ea"/>
                <a:cs typeface="+mn-cs"/>
              </a:rPr>
              <a:t>，读取下一个字符“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将创建一个闭合标签符号，并且状态转移到“</a:t>
            </a:r>
            <a:r>
              <a:rPr lang="en-US" altLang="zh-CN" sz="1200" b="0" i="0" kern="1200" dirty="0" smtClean="0">
                <a:solidFill>
                  <a:schemeClr val="tx1"/>
                </a:solidFill>
                <a:effectLst/>
                <a:latin typeface="+mn-lt"/>
                <a:ea typeface="+mn-ea"/>
                <a:cs typeface="+mn-cs"/>
              </a:rPr>
              <a:t>Tag name state”</a:t>
            </a:r>
            <a:r>
              <a:rPr lang="zh-CN" altLang="en-US" sz="1200" b="0" i="0" kern="1200" dirty="0" smtClean="0">
                <a:solidFill>
                  <a:schemeClr val="tx1"/>
                </a:solidFill>
                <a:effectLst/>
                <a:latin typeface="+mn-lt"/>
                <a:ea typeface="+mn-ea"/>
                <a:cs typeface="+mn-cs"/>
              </a:rPr>
              <a:t>，还是保持这一状态，直到遇到“</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。然后，产生一个新的标签符号并回到“</a:t>
            </a:r>
            <a:r>
              <a:rPr lang="en-US" altLang="zh-CN" sz="1200" b="0" i="0" kern="1200" dirty="0" smtClean="0">
                <a:solidFill>
                  <a:schemeClr val="tx1"/>
                </a:solidFill>
                <a:effectLst/>
                <a:latin typeface="+mn-lt"/>
                <a:ea typeface="+mn-ea"/>
                <a:cs typeface="+mn-cs"/>
              </a:rPr>
              <a:t>Data state”</a:t>
            </a:r>
            <a:r>
              <a:rPr lang="zh-CN" altLang="en-US" sz="1200" b="0" i="0" kern="1200" dirty="0" smtClean="0">
                <a:solidFill>
                  <a:schemeClr val="tx1"/>
                </a:solidFill>
                <a:effectLst/>
                <a:latin typeface="+mn-lt"/>
                <a:ea typeface="+mn-ea"/>
                <a:cs typeface="+mn-cs"/>
              </a:rPr>
              <a:t>。后面的“</a:t>
            </a:r>
            <a:r>
              <a:rPr lang="en-US" altLang="zh-CN" sz="1200" b="0" i="0" kern="1200" dirty="0" smtClean="0">
                <a:solidFill>
                  <a:schemeClr val="tx1"/>
                </a:solidFill>
                <a:effectLst/>
                <a:latin typeface="+mn-lt"/>
                <a:ea typeface="+mn-ea"/>
                <a:cs typeface="+mn-cs"/>
              </a:rPr>
              <a:t>&lt;/html&gt;”</a:t>
            </a:r>
            <a:r>
              <a:rPr lang="zh-CN" altLang="en-US" sz="1200" b="0" i="0" kern="1200" dirty="0" smtClean="0">
                <a:solidFill>
                  <a:schemeClr val="tx1"/>
                </a:solidFill>
                <a:effectLst/>
                <a:latin typeface="+mn-lt"/>
                <a:ea typeface="+mn-ea"/>
                <a:cs typeface="+mn-cs"/>
              </a:rPr>
              <a:t>将和“</a:t>
            </a:r>
            <a:r>
              <a:rPr lang="en-US" altLang="zh-CN" sz="1200" b="0" i="0" kern="1200" dirty="0" smtClean="0">
                <a:solidFill>
                  <a:schemeClr val="tx1"/>
                </a:solidFill>
                <a:effectLst/>
                <a:latin typeface="+mn-lt"/>
                <a:ea typeface="+mn-ea"/>
                <a:cs typeface="+mn-cs"/>
              </a:rPr>
              <a:t>&lt;/body&gt;”</a:t>
            </a:r>
            <a:r>
              <a:rPr lang="zh-CN" altLang="en-US" sz="1200" b="0" i="0" kern="1200" dirty="0" smtClean="0">
                <a:solidFill>
                  <a:schemeClr val="tx1"/>
                </a:solidFill>
                <a:effectLst/>
                <a:latin typeface="+mn-lt"/>
                <a:ea typeface="+mn-ea"/>
                <a:cs typeface="+mn-cs"/>
              </a:rPr>
              <a:t>一样处理。</a:t>
            </a:r>
          </a:p>
        </p:txBody>
      </p:sp>
      <p:sp>
        <p:nvSpPr>
          <p:cNvPr id="4" name="灯片编号占位符 3"/>
          <p:cNvSpPr>
            <a:spLocks noGrp="1"/>
          </p:cNvSpPr>
          <p:nvPr>
            <p:ph type="sldNum" sz="quarter" idx="10"/>
          </p:nvPr>
        </p:nvSpPr>
        <p:spPr/>
        <p:txBody>
          <a:bodyPr/>
          <a:lstStyle/>
          <a:p>
            <a:fld id="{1633B7CB-AFE4-468E-888E-7A7C11FCF7FE}" type="slidenum">
              <a:rPr lang="zh-CN" altLang="en-US" smtClean="0"/>
              <a:t>16</a:t>
            </a:fld>
            <a:endParaRPr lang="zh-CN" altLang="en-US"/>
          </a:p>
        </p:txBody>
      </p:sp>
    </p:spTree>
    <p:extLst>
      <p:ext uri="{BB962C8B-B14F-4D97-AF65-F5344CB8AC3E}">
        <p14:creationId xmlns:p14="http://schemas.microsoft.com/office/powerpoint/2010/main" val="479264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首先是“</a:t>
            </a:r>
            <a:r>
              <a:rPr lang="en-US" altLang="zh-CN" sz="1200" b="0" i="0" kern="1200" dirty="0" smtClean="0">
                <a:solidFill>
                  <a:schemeClr val="tx1"/>
                </a:solidFill>
                <a:effectLst/>
                <a:latin typeface="+mn-lt"/>
                <a:ea typeface="+mn-ea"/>
                <a:cs typeface="+mn-cs"/>
              </a:rPr>
              <a:t>initial mode”</a:t>
            </a:r>
            <a:r>
              <a:rPr lang="zh-CN" altLang="en-US" sz="1200" b="0" i="0" kern="1200" dirty="0" smtClean="0">
                <a:solidFill>
                  <a:schemeClr val="tx1"/>
                </a:solidFill>
                <a:effectLst/>
                <a:latin typeface="+mn-lt"/>
                <a:ea typeface="+mn-ea"/>
                <a:cs typeface="+mn-cs"/>
              </a:rPr>
              <a:t>，接收到</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符号后将转换为“</a:t>
            </a:r>
            <a:r>
              <a:rPr lang="en-US" altLang="zh-CN" sz="1200" b="0" i="0" kern="1200" dirty="0" smtClean="0">
                <a:solidFill>
                  <a:schemeClr val="tx1"/>
                </a:solidFill>
                <a:effectLst/>
                <a:latin typeface="+mn-lt"/>
                <a:ea typeface="+mn-ea"/>
                <a:cs typeface="+mn-cs"/>
              </a:rPr>
              <a:t>before html”</a:t>
            </a:r>
            <a:r>
              <a:rPr lang="zh-CN" altLang="en-US" sz="1200" b="0" i="0" kern="1200" dirty="0" smtClean="0">
                <a:solidFill>
                  <a:schemeClr val="tx1"/>
                </a:solidFill>
                <a:effectLst/>
                <a:latin typeface="+mn-lt"/>
                <a:ea typeface="+mn-ea"/>
                <a:cs typeface="+mn-cs"/>
              </a:rPr>
              <a:t>模式，在这个模式中对这个符号进行再处理。此时，创建了一个</a:t>
            </a:r>
            <a:r>
              <a:rPr lang="en-US" altLang="zh-CN" sz="1200" b="0" i="0" kern="1200" dirty="0" err="1" smtClean="0">
                <a:solidFill>
                  <a:schemeClr val="tx1"/>
                </a:solidFill>
                <a:effectLst/>
                <a:latin typeface="+mn-lt"/>
                <a:ea typeface="+mn-ea"/>
                <a:cs typeface="+mn-cs"/>
              </a:rPr>
              <a:t>HTMLHtmlElement</a:t>
            </a:r>
            <a:r>
              <a:rPr lang="zh-CN" altLang="en-US" sz="1200" b="0" i="0" kern="1200" dirty="0" smtClean="0">
                <a:solidFill>
                  <a:schemeClr val="tx1"/>
                </a:solidFill>
                <a:effectLst/>
                <a:latin typeface="+mn-lt"/>
                <a:ea typeface="+mn-ea"/>
                <a:cs typeface="+mn-cs"/>
              </a:rPr>
              <a:t>元素，并将其附加到根</a:t>
            </a:r>
            <a:r>
              <a:rPr lang="en-US" altLang="zh-CN" sz="1200" b="0" i="0" kern="1200" dirty="0" smtClean="0">
                <a:solidFill>
                  <a:schemeClr val="tx1"/>
                </a:solidFill>
                <a:effectLst/>
                <a:latin typeface="+mn-lt"/>
                <a:ea typeface="+mn-ea"/>
                <a:cs typeface="+mn-cs"/>
              </a:rPr>
              <a:t>Document</a:t>
            </a:r>
            <a:r>
              <a:rPr lang="zh-CN" altLang="en-US" sz="1200" b="0" i="0" kern="1200" dirty="0" smtClean="0">
                <a:solidFill>
                  <a:schemeClr val="tx1"/>
                </a:solidFill>
                <a:effectLst/>
                <a:latin typeface="+mn-lt"/>
                <a:ea typeface="+mn-ea"/>
                <a:cs typeface="+mn-cs"/>
              </a:rPr>
              <a:t>对象上。</a:t>
            </a:r>
          </a:p>
          <a:p>
            <a:r>
              <a:rPr lang="zh-CN" altLang="en-US" sz="1200" b="0" i="0" kern="1200" dirty="0" smtClean="0">
                <a:solidFill>
                  <a:schemeClr val="tx1"/>
                </a:solidFill>
                <a:effectLst/>
                <a:latin typeface="+mn-lt"/>
                <a:ea typeface="+mn-ea"/>
                <a:cs typeface="+mn-cs"/>
              </a:rPr>
              <a:t>状态此时变为“</a:t>
            </a:r>
            <a:r>
              <a:rPr lang="en-US" altLang="zh-CN" sz="1200" b="0" i="0" kern="1200" dirty="0" smtClean="0">
                <a:solidFill>
                  <a:schemeClr val="tx1"/>
                </a:solidFill>
                <a:effectLst/>
                <a:latin typeface="+mn-lt"/>
                <a:ea typeface="+mn-ea"/>
                <a:cs typeface="+mn-cs"/>
              </a:rPr>
              <a:t>before head”</a:t>
            </a:r>
            <a:r>
              <a:rPr lang="zh-CN" altLang="en-US" sz="1200" b="0" i="0" kern="1200" dirty="0" smtClean="0">
                <a:solidFill>
                  <a:schemeClr val="tx1"/>
                </a:solidFill>
                <a:effectLst/>
                <a:latin typeface="+mn-lt"/>
                <a:ea typeface="+mn-ea"/>
                <a:cs typeface="+mn-cs"/>
              </a:rPr>
              <a:t>，接收到</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符号时，即使这里没有</a:t>
            </a:r>
            <a:r>
              <a:rPr lang="en-US" altLang="zh-CN" sz="1200" b="0" i="0" kern="1200" dirty="0" smtClean="0">
                <a:solidFill>
                  <a:schemeClr val="tx1"/>
                </a:solidFill>
                <a:effectLst/>
                <a:latin typeface="+mn-lt"/>
                <a:ea typeface="+mn-ea"/>
                <a:cs typeface="+mn-cs"/>
              </a:rPr>
              <a:t>head</a:t>
            </a:r>
            <a:r>
              <a:rPr lang="zh-CN" altLang="en-US" sz="1200" b="0" i="0" kern="1200" dirty="0" smtClean="0">
                <a:solidFill>
                  <a:schemeClr val="tx1"/>
                </a:solidFill>
                <a:effectLst/>
                <a:latin typeface="+mn-lt"/>
                <a:ea typeface="+mn-ea"/>
                <a:cs typeface="+mn-cs"/>
              </a:rPr>
              <a:t>符号，也将自动创建一个</a:t>
            </a:r>
            <a:r>
              <a:rPr lang="en-US" altLang="zh-CN" sz="1200" b="0" i="0" kern="1200" dirty="0" err="1" smtClean="0">
                <a:solidFill>
                  <a:schemeClr val="tx1"/>
                </a:solidFill>
                <a:effectLst/>
                <a:latin typeface="+mn-lt"/>
                <a:ea typeface="+mn-ea"/>
                <a:cs typeface="+mn-cs"/>
              </a:rPr>
              <a:t>HTMLHeadElement</a:t>
            </a:r>
            <a:r>
              <a:rPr lang="zh-CN" altLang="en-US" sz="1200" b="0" i="0" kern="1200" dirty="0" smtClean="0">
                <a:solidFill>
                  <a:schemeClr val="tx1"/>
                </a:solidFill>
                <a:effectLst/>
                <a:latin typeface="+mn-lt"/>
                <a:ea typeface="+mn-ea"/>
                <a:cs typeface="+mn-cs"/>
              </a:rPr>
              <a:t>元素并附加到树上。</a:t>
            </a:r>
          </a:p>
          <a:p>
            <a:r>
              <a:rPr lang="zh-CN" altLang="en-US" sz="1200" b="0" i="0" kern="1200" dirty="0" smtClean="0">
                <a:solidFill>
                  <a:schemeClr val="tx1"/>
                </a:solidFill>
                <a:effectLst/>
                <a:latin typeface="+mn-lt"/>
                <a:ea typeface="+mn-ea"/>
                <a:cs typeface="+mn-cs"/>
              </a:rPr>
              <a:t>现在，转到“</a:t>
            </a:r>
            <a:r>
              <a:rPr lang="en-US" altLang="zh-CN" sz="1200" b="0" i="0" kern="1200" dirty="0" smtClean="0">
                <a:solidFill>
                  <a:schemeClr val="tx1"/>
                </a:solidFill>
                <a:effectLst/>
                <a:latin typeface="+mn-lt"/>
                <a:ea typeface="+mn-ea"/>
                <a:cs typeface="+mn-cs"/>
              </a:rPr>
              <a:t>in head”</a:t>
            </a:r>
            <a:r>
              <a:rPr lang="zh-CN" altLang="en-US" sz="1200" b="0" i="0" kern="1200" dirty="0" smtClean="0">
                <a:solidFill>
                  <a:schemeClr val="tx1"/>
                </a:solidFill>
                <a:effectLst/>
                <a:latin typeface="+mn-lt"/>
                <a:ea typeface="+mn-ea"/>
                <a:cs typeface="+mn-cs"/>
              </a:rPr>
              <a:t>模式，然后是“</a:t>
            </a:r>
            <a:r>
              <a:rPr lang="en-US" altLang="zh-CN" sz="1200" b="0" i="0" kern="1200" dirty="0" smtClean="0">
                <a:solidFill>
                  <a:schemeClr val="tx1"/>
                </a:solidFill>
                <a:effectLst/>
                <a:latin typeface="+mn-lt"/>
                <a:ea typeface="+mn-ea"/>
                <a:cs typeface="+mn-cs"/>
              </a:rPr>
              <a:t>after head”</a:t>
            </a:r>
            <a:r>
              <a:rPr lang="zh-CN" altLang="en-US" sz="1200" b="0" i="0" kern="1200" dirty="0" smtClean="0">
                <a:solidFill>
                  <a:schemeClr val="tx1"/>
                </a:solidFill>
                <a:effectLst/>
                <a:latin typeface="+mn-lt"/>
                <a:ea typeface="+mn-ea"/>
                <a:cs typeface="+mn-cs"/>
              </a:rPr>
              <a:t>。到这里，</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符号会被再次处理，将创建一个</a:t>
            </a:r>
            <a:r>
              <a:rPr lang="en-US" altLang="zh-CN" sz="1200" b="0" i="0" kern="1200" dirty="0" err="1" smtClean="0">
                <a:solidFill>
                  <a:schemeClr val="tx1"/>
                </a:solidFill>
                <a:effectLst/>
                <a:latin typeface="+mn-lt"/>
                <a:ea typeface="+mn-ea"/>
                <a:cs typeface="+mn-cs"/>
              </a:rPr>
              <a:t>HTMLBodyElement</a:t>
            </a:r>
            <a:r>
              <a:rPr lang="zh-CN" altLang="en-US" sz="1200" b="0" i="0" kern="1200" dirty="0" smtClean="0">
                <a:solidFill>
                  <a:schemeClr val="tx1"/>
                </a:solidFill>
                <a:effectLst/>
                <a:latin typeface="+mn-lt"/>
                <a:ea typeface="+mn-ea"/>
                <a:cs typeface="+mn-cs"/>
              </a:rPr>
              <a:t>并插入到树中，同时，转移到“</a:t>
            </a:r>
            <a:r>
              <a:rPr lang="en-US" altLang="zh-CN" sz="1200" b="0" i="0" kern="1200" dirty="0" smtClean="0">
                <a:solidFill>
                  <a:schemeClr val="tx1"/>
                </a:solidFill>
                <a:effectLst/>
                <a:latin typeface="+mn-lt"/>
                <a:ea typeface="+mn-ea"/>
                <a:cs typeface="+mn-cs"/>
              </a:rPr>
              <a:t>in body”</a:t>
            </a:r>
            <a:r>
              <a:rPr lang="zh-CN" altLang="en-US" sz="1200" b="0" i="0" kern="1200" dirty="0" smtClean="0">
                <a:solidFill>
                  <a:schemeClr val="tx1"/>
                </a:solidFill>
                <a:effectLst/>
                <a:latin typeface="+mn-lt"/>
                <a:ea typeface="+mn-ea"/>
                <a:cs typeface="+mn-cs"/>
              </a:rPr>
              <a:t>模式。</a:t>
            </a:r>
          </a:p>
          <a:p>
            <a:r>
              <a:rPr lang="zh-CN" altLang="en-US" sz="1200" b="0" i="0" kern="1200" dirty="0" smtClean="0">
                <a:solidFill>
                  <a:schemeClr val="tx1"/>
                </a:solidFill>
                <a:effectLst/>
                <a:latin typeface="+mn-lt"/>
                <a:ea typeface="+mn-ea"/>
                <a:cs typeface="+mn-cs"/>
              </a:rPr>
              <a:t>然后，接收到字符串“</a:t>
            </a:r>
            <a:r>
              <a:rPr lang="en-US" altLang="zh-CN" sz="1200" b="0" i="0" kern="1200" dirty="0" smtClean="0">
                <a:solidFill>
                  <a:schemeClr val="tx1"/>
                </a:solidFill>
                <a:effectLst/>
                <a:latin typeface="+mn-lt"/>
                <a:ea typeface="+mn-ea"/>
                <a:cs typeface="+mn-cs"/>
              </a:rPr>
              <a:t>Hello world”</a:t>
            </a:r>
            <a:r>
              <a:rPr lang="zh-CN" altLang="en-US" sz="1200" b="0" i="0" kern="1200" dirty="0" smtClean="0">
                <a:solidFill>
                  <a:schemeClr val="tx1"/>
                </a:solidFill>
                <a:effectLst/>
                <a:latin typeface="+mn-lt"/>
                <a:ea typeface="+mn-ea"/>
                <a:cs typeface="+mn-cs"/>
              </a:rPr>
              <a:t>的字符符号，第一个字符将导致创建并插入一个</a:t>
            </a:r>
            <a:r>
              <a:rPr lang="en-US" altLang="zh-CN" sz="1200" b="0" i="0" kern="1200" dirty="0" smtClean="0">
                <a:solidFill>
                  <a:schemeClr val="tx1"/>
                </a:solidFill>
                <a:effectLst/>
                <a:latin typeface="+mn-lt"/>
                <a:ea typeface="+mn-ea"/>
                <a:cs typeface="+mn-cs"/>
              </a:rPr>
              <a:t>text</a:t>
            </a:r>
            <a:r>
              <a:rPr lang="zh-CN" altLang="en-US" sz="1200" b="0" i="0" kern="1200" dirty="0" smtClean="0">
                <a:solidFill>
                  <a:schemeClr val="tx1"/>
                </a:solidFill>
                <a:effectLst/>
                <a:latin typeface="+mn-lt"/>
                <a:ea typeface="+mn-ea"/>
                <a:cs typeface="+mn-cs"/>
              </a:rPr>
              <a:t>节点，其他字符将附加到该节点。</a:t>
            </a:r>
          </a:p>
          <a:p>
            <a:r>
              <a:rPr lang="zh-CN" altLang="en-US" sz="1200" b="0" i="0" kern="1200" dirty="0" smtClean="0">
                <a:solidFill>
                  <a:schemeClr val="tx1"/>
                </a:solidFill>
                <a:effectLst/>
                <a:latin typeface="+mn-lt"/>
                <a:ea typeface="+mn-ea"/>
                <a:cs typeface="+mn-cs"/>
              </a:rPr>
              <a:t>接收到</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结束符号时，转移到“</a:t>
            </a:r>
            <a:r>
              <a:rPr lang="en-US" altLang="zh-CN" sz="1200" b="0" i="0" kern="1200" dirty="0" smtClean="0">
                <a:solidFill>
                  <a:schemeClr val="tx1"/>
                </a:solidFill>
                <a:effectLst/>
                <a:latin typeface="+mn-lt"/>
                <a:ea typeface="+mn-ea"/>
                <a:cs typeface="+mn-cs"/>
              </a:rPr>
              <a:t>after body”</a:t>
            </a:r>
            <a:r>
              <a:rPr lang="zh-CN" altLang="en-US" sz="1200" b="0" i="0" kern="1200" dirty="0" smtClean="0">
                <a:solidFill>
                  <a:schemeClr val="tx1"/>
                </a:solidFill>
                <a:effectLst/>
                <a:latin typeface="+mn-lt"/>
                <a:ea typeface="+mn-ea"/>
                <a:cs typeface="+mn-cs"/>
              </a:rPr>
              <a:t>模式，接着接收到</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结束符号，这个符号意味着转移到了“</a:t>
            </a:r>
            <a:r>
              <a:rPr lang="en-US" altLang="zh-CN" sz="1200" b="0" i="0" kern="1200" dirty="0" smtClean="0">
                <a:solidFill>
                  <a:schemeClr val="tx1"/>
                </a:solidFill>
                <a:effectLst/>
                <a:latin typeface="+mn-lt"/>
                <a:ea typeface="+mn-ea"/>
                <a:cs typeface="+mn-cs"/>
              </a:rPr>
              <a:t>after </a:t>
            </a:r>
            <a:r>
              <a:rPr lang="en-US" altLang="zh-CN" sz="1200" b="0" i="0" kern="1200" dirty="0" err="1" smtClean="0">
                <a:solidFill>
                  <a:schemeClr val="tx1"/>
                </a:solidFill>
                <a:effectLst/>
                <a:latin typeface="+mn-lt"/>
                <a:ea typeface="+mn-ea"/>
                <a:cs typeface="+mn-cs"/>
              </a:rPr>
              <a:t>after</a:t>
            </a:r>
            <a:r>
              <a:rPr lang="en-US" altLang="zh-CN" sz="1200" b="0" i="0" kern="1200" dirty="0" smtClean="0">
                <a:solidFill>
                  <a:schemeClr val="tx1"/>
                </a:solidFill>
                <a:effectLst/>
                <a:latin typeface="+mn-lt"/>
                <a:ea typeface="+mn-ea"/>
                <a:cs typeface="+mn-cs"/>
              </a:rPr>
              <a:t> body”</a:t>
            </a:r>
            <a:r>
              <a:rPr lang="zh-CN" altLang="en-US" sz="1200" b="0" i="0" kern="1200" dirty="0" smtClean="0">
                <a:solidFill>
                  <a:schemeClr val="tx1"/>
                </a:solidFill>
                <a:effectLst/>
                <a:latin typeface="+mn-lt"/>
                <a:ea typeface="+mn-ea"/>
                <a:cs typeface="+mn-cs"/>
              </a:rPr>
              <a:t>模式，当接收到文件结束符时，整个解析过程结束。</a:t>
            </a:r>
          </a:p>
        </p:txBody>
      </p:sp>
      <p:sp>
        <p:nvSpPr>
          <p:cNvPr id="4" name="灯片编号占位符 3"/>
          <p:cNvSpPr>
            <a:spLocks noGrp="1"/>
          </p:cNvSpPr>
          <p:nvPr>
            <p:ph type="sldNum" sz="quarter" idx="10"/>
          </p:nvPr>
        </p:nvSpPr>
        <p:spPr/>
        <p:txBody>
          <a:bodyPr/>
          <a:lstStyle/>
          <a:p>
            <a:fld id="{1633B7CB-AFE4-468E-888E-7A7C11FCF7FE}" type="slidenum">
              <a:rPr lang="zh-CN" altLang="en-US" smtClean="0"/>
              <a:t>17</a:t>
            </a:fld>
            <a:endParaRPr lang="zh-CN" altLang="en-US"/>
          </a:p>
        </p:txBody>
      </p:sp>
    </p:spTree>
    <p:extLst>
      <p:ext uri="{BB962C8B-B14F-4D97-AF65-F5344CB8AC3E}">
        <p14:creationId xmlns:p14="http://schemas.microsoft.com/office/powerpoint/2010/main" val="18847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浏览器的容错机制</a:t>
            </a:r>
            <a:endParaRPr lang="zh-CN" altLang="en-US" dirty="0"/>
          </a:p>
        </p:txBody>
      </p:sp>
      <p:sp>
        <p:nvSpPr>
          <p:cNvPr id="4" name="灯片编号占位符 3"/>
          <p:cNvSpPr>
            <a:spLocks noGrp="1"/>
          </p:cNvSpPr>
          <p:nvPr>
            <p:ph type="sldNum" sz="quarter" idx="10"/>
          </p:nvPr>
        </p:nvSpPr>
        <p:spPr/>
        <p:txBody>
          <a:bodyPr/>
          <a:lstStyle/>
          <a:p>
            <a:fld id="{77175D95-994E-4269-9C57-3F19322C7AAA}" type="slidenum">
              <a:rPr lang="zh-CN" altLang="en-US" smtClean="0"/>
              <a:t>18</a:t>
            </a:fld>
            <a:endParaRPr lang="zh-CN" altLang="en-US"/>
          </a:p>
        </p:txBody>
      </p:sp>
    </p:spTree>
    <p:extLst>
      <p:ext uri="{BB962C8B-B14F-4D97-AF65-F5344CB8AC3E}">
        <p14:creationId xmlns:p14="http://schemas.microsoft.com/office/powerpoint/2010/main" val="324126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t>
            </a:r>
            <a:r>
              <a:rPr lang="zh-CN" altLang="en-US" dirty="0" smtClean="0"/>
              <a:t>表示空格</a:t>
            </a:r>
            <a:endParaRPr lang="zh-CN" altLang="en-US" dirty="0"/>
          </a:p>
        </p:txBody>
      </p:sp>
      <p:sp>
        <p:nvSpPr>
          <p:cNvPr id="4" name="灯片编号占位符 3"/>
          <p:cNvSpPr>
            <a:spLocks noGrp="1"/>
          </p:cNvSpPr>
          <p:nvPr>
            <p:ph type="sldNum" sz="quarter" idx="10"/>
          </p:nvPr>
        </p:nvSpPr>
        <p:spPr/>
        <p:txBody>
          <a:bodyPr/>
          <a:lstStyle/>
          <a:p>
            <a:fld id="{1633B7CB-AFE4-468E-888E-7A7C11FCF7FE}" type="slidenum">
              <a:rPr lang="zh-CN" altLang="en-US" smtClean="0"/>
              <a:t>23</a:t>
            </a:fld>
            <a:endParaRPr lang="zh-CN" altLang="en-US"/>
          </a:p>
        </p:txBody>
      </p:sp>
    </p:spTree>
    <p:extLst>
      <p:ext uri="{BB962C8B-B14F-4D97-AF65-F5344CB8AC3E}">
        <p14:creationId xmlns:p14="http://schemas.microsoft.com/office/powerpoint/2010/main" val="72310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175D95-994E-4269-9C57-3F19322C7AAA}" type="slidenum">
              <a:rPr lang="zh-CN" altLang="en-US" smtClean="0"/>
              <a:t>25</a:t>
            </a:fld>
            <a:endParaRPr lang="zh-CN" altLang="en-US"/>
          </a:p>
        </p:txBody>
      </p:sp>
    </p:spTree>
    <p:extLst>
      <p:ext uri="{BB962C8B-B14F-4D97-AF65-F5344CB8AC3E}">
        <p14:creationId xmlns:p14="http://schemas.microsoft.com/office/powerpoint/2010/main" val="313158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在 </a:t>
            </a:r>
            <a:r>
              <a:rPr lang="en-US" altLang="zh-CN" sz="1200" kern="1200" baseline="0" dirty="0" smtClean="0">
                <a:solidFill>
                  <a:schemeClr val="tx1"/>
                </a:solidFill>
                <a:latin typeface="+mn-lt"/>
                <a:ea typeface="+mn-ea"/>
                <a:cs typeface="+mn-cs"/>
              </a:rPr>
              <a:t>DOM </a:t>
            </a:r>
            <a:r>
              <a:rPr lang="zh-CN" altLang="en-US" sz="1200" kern="1200" baseline="0" dirty="0" smtClean="0">
                <a:solidFill>
                  <a:schemeClr val="tx1"/>
                </a:solidFill>
                <a:latin typeface="+mn-lt"/>
                <a:ea typeface="+mn-ea"/>
                <a:cs typeface="+mn-cs"/>
              </a:rPr>
              <a:t>树构建的同时，浏览器还会构建另⼀一个树结构：呈现树。这是由可视化元素按</a:t>
            </a:r>
          </a:p>
          <a:p>
            <a:r>
              <a:rPr lang="zh-CN" altLang="en-US" sz="1200" kern="1200" baseline="0" dirty="0" smtClean="0">
                <a:solidFill>
                  <a:schemeClr val="tx1"/>
                </a:solidFill>
                <a:latin typeface="+mn-lt"/>
                <a:ea typeface="+mn-ea"/>
                <a:cs typeface="+mn-cs"/>
              </a:rPr>
              <a:t>照其显⽰示顺序⽽而组成的树，也是⽂文档的可视化表⽰示。它的作⽤用是让您按照正确的顺序</a:t>
            </a:r>
          </a:p>
          <a:p>
            <a:r>
              <a:rPr lang="zh-CN" altLang="en-US" sz="1200" kern="1200" baseline="0" dirty="0" smtClean="0">
                <a:solidFill>
                  <a:schemeClr val="tx1"/>
                </a:solidFill>
                <a:latin typeface="+mn-lt"/>
                <a:ea typeface="+mn-ea"/>
                <a:cs typeface="+mn-cs"/>
              </a:rPr>
              <a:t>绘制内容。</a:t>
            </a:r>
            <a:endParaRPr lang="zh-CN" altLang="en-US" dirty="0"/>
          </a:p>
        </p:txBody>
      </p:sp>
      <p:sp>
        <p:nvSpPr>
          <p:cNvPr id="4" name="灯片编号占位符 3"/>
          <p:cNvSpPr>
            <a:spLocks noGrp="1"/>
          </p:cNvSpPr>
          <p:nvPr>
            <p:ph type="sldNum" sz="quarter" idx="10"/>
          </p:nvPr>
        </p:nvSpPr>
        <p:spPr/>
        <p:txBody>
          <a:bodyPr/>
          <a:lstStyle/>
          <a:p>
            <a:fld id="{77175D95-994E-4269-9C57-3F19322C7AAA}" type="slidenum">
              <a:rPr lang="zh-CN" altLang="en-US" smtClean="0"/>
              <a:t>27</a:t>
            </a:fld>
            <a:endParaRPr lang="zh-CN" altLang="en-US"/>
          </a:p>
        </p:txBody>
      </p:sp>
    </p:spTree>
    <p:extLst>
      <p:ext uri="{BB962C8B-B14F-4D97-AF65-F5344CB8AC3E}">
        <p14:creationId xmlns:p14="http://schemas.microsoft.com/office/powerpoint/2010/main" val="308912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33B7CB-AFE4-468E-888E-7A7C11FCF7FE}" type="slidenum">
              <a:rPr lang="zh-CN" altLang="en-US" smtClean="0"/>
              <a:t>30</a:t>
            </a:fld>
            <a:endParaRPr lang="zh-CN" altLang="en-US"/>
          </a:p>
        </p:txBody>
      </p:sp>
    </p:spTree>
    <p:extLst>
      <p:ext uri="{BB962C8B-B14F-4D97-AF65-F5344CB8AC3E}">
        <p14:creationId xmlns:p14="http://schemas.microsoft.com/office/powerpoint/2010/main" val="228796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a:t>
            </a:r>
            <a:r>
              <a:rPr lang="en-US" altLang="zh-CN" dirty="0" smtClean="0"/>
              <a:t>layout</a:t>
            </a:r>
            <a:r>
              <a:rPr lang="zh-CN" altLang="en-US" dirty="0" smtClean="0"/>
              <a:t>在整棵渲染树触发时，称为全局</a:t>
            </a:r>
            <a:r>
              <a:rPr lang="en-US" altLang="zh-CN" dirty="0" smtClean="0"/>
              <a:t>layout</a:t>
            </a:r>
            <a:r>
              <a:rPr lang="zh-CN" altLang="en-US" dirty="0" smtClean="0"/>
              <a:t>，这可能在下面这些情况下发生：</a:t>
            </a:r>
          </a:p>
          <a:p>
            <a:pPr lvl="1"/>
            <a:r>
              <a:rPr lang="en-US" altLang="zh-CN" dirty="0" smtClean="0"/>
              <a:t>1. </a:t>
            </a:r>
            <a:r>
              <a:rPr lang="zh-CN" altLang="en-US" dirty="0" smtClean="0"/>
              <a:t>一个全局的样式改变影响所有的渲染对象，比如字号的改变</a:t>
            </a:r>
          </a:p>
          <a:p>
            <a:pPr lvl="1"/>
            <a:r>
              <a:rPr lang="en-US" altLang="zh-CN" dirty="0" smtClean="0"/>
              <a:t>2. </a:t>
            </a:r>
            <a:r>
              <a:rPr lang="zh-CN" altLang="en-US" dirty="0" smtClean="0"/>
              <a:t>窗口</a:t>
            </a:r>
            <a:r>
              <a:rPr lang="en-US" altLang="zh-CN" dirty="0" smtClean="0"/>
              <a:t>resize</a:t>
            </a:r>
          </a:p>
          <a:p>
            <a:r>
              <a:rPr lang="en-US" altLang="zh-CN" dirty="0" smtClean="0"/>
              <a:t>layout</a:t>
            </a:r>
            <a:r>
              <a:rPr lang="zh-CN" altLang="en-US" dirty="0" smtClean="0"/>
              <a:t>也可以是增量的，这样只有标志为</a:t>
            </a:r>
            <a:r>
              <a:rPr lang="en-US" altLang="zh-CN" dirty="0" smtClean="0"/>
              <a:t>dirty</a:t>
            </a:r>
            <a:r>
              <a:rPr lang="zh-CN" altLang="en-US" dirty="0" smtClean="0"/>
              <a:t>的渲染对象会重新布局（也将导致一些额外的布局）。增量 </a:t>
            </a:r>
            <a:r>
              <a:rPr lang="en-US" altLang="zh-CN" dirty="0" smtClean="0"/>
              <a:t>layout</a:t>
            </a:r>
            <a:r>
              <a:rPr lang="zh-CN" altLang="en-US" dirty="0" smtClean="0"/>
              <a:t>会在渲染对象</a:t>
            </a:r>
            <a:r>
              <a:rPr lang="en-US" altLang="zh-CN" dirty="0" smtClean="0"/>
              <a:t>dirty</a:t>
            </a:r>
            <a:r>
              <a:rPr lang="zh-CN" altLang="en-US" dirty="0" smtClean="0"/>
              <a:t>时异步触发，例如，当网络接收到新的内容并添加到</a:t>
            </a:r>
            <a:r>
              <a:rPr lang="en-US" altLang="zh-CN" dirty="0" smtClean="0"/>
              <a:t>Dom</a:t>
            </a:r>
            <a:r>
              <a:rPr lang="zh-CN" altLang="en-US" dirty="0" smtClean="0"/>
              <a:t>树后，新的渲染对象会添加到渲染树中。</a:t>
            </a:r>
          </a:p>
          <a:p>
            <a:r>
              <a:rPr lang="zh-CN" altLang="en-US" dirty="0" smtClean="0"/>
              <a:t>增量</a:t>
            </a:r>
            <a:r>
              <a:rPr lang="en-US" altLang="zh-CN" dirty="0" smtClean="0"/>
              <a:t>layout</a:t>
            </a:r>
            <a:r>
              <a:rPr lang="zh-CN" altLang="en-US" dirty="0" smtClean="0"/>
              <a:t>的过程是异步的</a:t>
            </a:r>
            <a:endParaRPr lang="en-US" altLang="zh-CN" dirty="0" smtClean="0"/>
          </a:p>
          <a:p>
            <a:pPr lvl="1"/>
            <a:r>
              <a:rPr lang="en-US" altLang="zh-CN" dirty="0" smtClean="0"/>
              <a:t>Firefox</a:t>
            </a:r>
            <a:r>
              <a:rPr lang="zh-CN" altLang="en-US" dirty="0" smtClean="0"/>
              <a:t>为增量</a:t>
            </a:r>
            <a:r>
              <a:rPr lang="en-US" altLang="zh-CN" dirty="0" smtClean="0"/>
              <a:t>layout</a:t>
            </a:r>
            <a:r>
              <a:rPr lang="zh-CN" altLang="en-US" dirty="0" smtClean="0"/>
              <a:t>生成了</a:t>
            </a:r>
            <a:r>
              <a:rPr lang="en-US" altLang="zh-CN" dirty="0" smtClean="0"/>
              <a:t>reflow</a:t>
            </a:r>
            <a:r>
              <a:rPr lang="zh-CN" altLang="en-US" dirty="0" smtClean="0"/>
              <a:t>队列，以及一个调度执行这些批处理命令。</a:t>
            </a:r>
            <a:endParaRPr lang="en-US" altLang="zh-CN" dirty="0" smtClean="0"/>
          </a:p>
          <a:p>
            <a:pPr lvl="1"/>
            <a:r>
              <a:rPr lang="en-US" altLang="zh-CN" dirty="0" err="1" smtClean="0"/>
              <a:t>Webkit</a:t>
            </a:r>
            <a:r>
              <a:rPr lang="zh-CN" altLang="en-US" dirty="0" smtClean="0"/>
              <a:t>也有一个计时器用来执行增量</a:t>
            </a:r>
            <a:r>
              <a:rPr lang="en-US" altLang="zh-CN" dirty="0" smtClean="0"/>
              <a:t>layout</a:t>
            </a:r>
            <a:r>
              <a:rPr lang="zh-CN" altLang="en-US" dirty="0" smtClean="0"/>
              <a:t>－遍历树，为</a:t>
            </a:r>
            <a:r>
              <a:rPr lang="en-US" altLang="zh-CN" dirty="0" smtClean="0"/>
              <a:t>dirty</a:t>
            </a:r>
            <a:r>
              <a:rPr lang="zh-CN" altLang="en-US" dirty="0" smtClean="0"/>
              <a:t>状态的渲染对象重新布局。</a:t>
            </a:r>
          </a:p>
          <a:p>
            <a:r>
              <a:rPr lang="zh-CN" altLang="en-US" dirty="0" smtClean="0"/>
              <a:t>另外，当脚本请求样式信息时，例如“</a:t>
            </a:r>
            <a:r>
              <a:rPr lang="en-US" altLang="zh-CN" dirty="0" err="1" smtClean="0"/>
              <a:t>offsetHeight</a:t>
            </a:r>
            <a:r>
              <a:rPr lang="en-US" altLang="zh-CN" dirty="0" smtClean="0"/>
              <a:t>”</a:t>
            </a:r>
            <a:r>
              <a:rPr lang="zh-CN" altLang="en-US" dirty="0" smtClean="0"/>
              <a:t>，会同步的触发增量布局。</a:t>
            </a:r>
          </a:p>
          <a:p>
            <a:r>
              <a:rPr lang="zh-CN" altLang="en-US" dirty="0" smtClean="0"/>
              <a:t>全局的</a:t>
            </a:r>
            <a:r>
              <a:rPr lang="en-US" altLang="zh-CN" dirty="0" smtClean="0"/>
              <a:t>layout</a:t>
            </a:r>
            <a:r>
              <a:rPr lang="zh-CN" altLang="en-US" dirty="0" smtClean="0"/>
              <a:t>一般都是同步触发。</a:t>
            </a:r>
          </a:p>
          <a:p>
            <a:r>
              <a:rPr lang="zh-CN" altLang="en-US" dirty="0" smtClean="0"/>
              <a:t>有些时候，</a:t>
            </a:r>
            <a:r>
              <a:rPr lang="en-US" altLang="zh-CN" dirty="0" smtClean="0"/>
              <a:t>layout</a:t>
            </a:r>
            <a:r>
              <a:rPr lang="zh-CN" altLang="en-US" dirty="0" smtClean="0"/>
              <a:t>会被作为一个初始</a:t>
            </a:r>
            <a:r>
              <a:rPr lang="en-US" altLang="zh-CN" dirty="0" smtClean="0"/>
              <a:t>layout</a:t>
            </a:r>
            <a:r>
              <a:rPr lang="zh-CN" altLang="en-US" dirty="0" smtClean="0"/>
              <a:t>之后的回调，比如滑动条的滑动。</a:t>
            </a:r>
          </a:p>
          <a:p>
            <a:endParaRPr lang="zh-CN" altLang="en-US" dirty="0"/>
          </a:p>
        </p:txBody>
      </p:sp>
      <p:sp>
        <p:nvSpPr>
          <p:cNvPr id="4" name="灯片编号占位符 3"/>
          <p:cNvSpPr>
            <a:spLocks noGrp="1"/>
          </p:cNvSpPr>
          <p:nvPr>
            <p:ph type="sldNum" sz="quarter" idx="10"/>
          </p:nvPr>
        </p:nvSpPr>
        <p:spPr/>
        <p:txBody>
          <a:bodyPr/>
          <a:lstStyle/>
          <a:p>
            <a:fld id="{1633B7CB-AFE4-468E-888E-7A7C11FCF7FE}" type="slidenum">
              <a:rPr lang="zh-CN" altLang="en-US" smtClean="0"/>
              <a:t>31</a:t>
            </a:fld>
            <a:endParaRPr lang="zh-CN" altLang="en-US"/>
          </a:p>
        </p:txBody>
      </p:sp>
    </p:spTree>
    <p:extLst>
      <p:ext uri="{BB962C8B-B14F-4D97-AF65-F5344CB8AC3E}">
        <p14:creationId xmlns:p14="http://schemas.microsoft.com/office/powerpoint/2010/main" val="233966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1" y="1571613"/>
            <a:ext cx="7772400" cy="1470025"/>
          </a:xfrm>
        </p:spPr>
        <p:txBody>
          <a:bodyPr>
            <a:noAutofit/>
          </a:bodyPr>
          <a:lstStyle>
            <a:lvl1pPr algn="l">
              <a:defRPr sz="5400" b="1" cap="none" spc="0">
                <a:ln>
                  <a:noFill/>
                </a:ln>
                <a:solidFill>
                  <a:schemeClr val="tx2"/>
                </a:solidFill>
                <a:effectLst/>
              </a:defRPr>
            </a:lvl1pPr>
          </a:lstStyle>
          <a:p>
            <a:r>
              <a:rPr lang="zh-CN" altLang="en-US" dirty="0" smtClean="0"/>
              <a:t>主标题</a:t>
            </a:r>
            <a:endParaRPr lang="zh-CN" altLang="en-US" dirty="0"/>
          </a:p>
        </p:txBody>
      </p:sp>
      <p:sp>
        <p:nvSpPr>
          <p:cNvPr id="3" name="Subtitle 2"/>
          <p:cNvSpPr>
            <a:spLocks noGrp="1"/>
          </p:cNvSpPr>
          <p:nvPr>
            <p:ph type="subTitle" idx="1" hasCustomPrompt="1"/>
          </p:nvPr>
        </p:nvSpPr>
        <p:spPr>
          <a:xfrm>
            <a:off x="642911" y="2857497"/>
            <a:ext cx="6400800" cy="781040"/>
          </a:xfrm>
        </p:spPr>
        <p:txBody>
          <a:bodyPr>
            <a:normAutofit/>
          </a:bodyPr>
          <a:lstStyle>
            <a:lvl1pPr marL="0" indent="0" algn="l">
              <a:buNone/>
              <a:defRPr sz="2800" b="0" cap="none" spc="0">
                <a:ln>
                  <a:noFill/>
                </a:ln>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副标题</a:t>
            </a:r>
            <a:endParaRPr lang="zh-CN" alt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083844B8-779F-4276-AF3C-50183EE83968}" type="datetimeFigureOut">
              <a:rPr lang="zh-CN" altLang="en-US" smtClean="0"/>
              <a:pPr/>
              <a:t>2018/12/26</a:t>
            </a:fld>
            <a:endParaRPr lang="zh-CN" altLang="en-US" dirty="0"/>
          </a:p>
        </p:txBody>
      </p:sp>
      <p:sp>
        <p:nvSpPr>
          <p:cNvPr id="5" name="Footer Placeholder 4"/>
          <p:cNvSpPr>
            <a:spLocks noGrp="1"/>
          </p:cNvSpPr>
          <p:nvPr>
            <p:ph type="ftr" sz="quarter" idx="11"/>
          </p:nvPr>
        </p:nvSpPr>
        <p:spPr>
          <a:xfrm>
            <a:off x="3071803" y="6492876"/>
            <a:ext cx="2857520" cy="365125"/>
          </a:xfrm>
          <a:prstGeom prst="rect">
            <a:avLst/>
          </a:prstGeom>
        </p:spPr>
        <p:txBody>
          <a:bodyPr/>
          <a:lstStyle>
            <a:lvl1pPr algn="ctr">
              <a:defRPr sz="1200">
                <a:solidFill>
                  <a:schemeClr val="bg1"/>
                </a:solidFill>
                <a:latin typeface="微软雅黑" pitchFamily="34" charset="-122"/>
                <a:ea typeface="微软雅黑" pitchFamily="34" charset="-122"/>
              </a:defRPr>
            </a:lvl1pPr>
          </a:lstStyle>
          <a:p>
            <a:endParaRPr lang="zh-CN" altLang="en-US">
              <a:solidFill>
                <a:prstClr val="white"/>
              </a:solidFill>
            </a:endParaRPr>
          </a:p>
        </p:txBody>
      </p:sp>
    </p:spTree>
    <p:extLst>
      <p:ext uri="{BB962C8B-B14F-4D97-AF65-F5344CB8AC3E}">
        <p14:creationId xmlns:p14="http://schemas.microsoft.com/office/powerpoint/2010/main" val="237634720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smtClean="0"/>
              <a:t>标题</a:t>
            </a:r>
            <a:endParaRPr lang="zh-CN" altLang="en-US" dirty="0"/>
          </a:p>
        </p:txBody>
      </p:sp>
      <p:sp>
        <p:nvSpPr>
          <p:cNvPr id="3" name="Content Placeholder 2"/>
          <p:cNvSpPr>
            <a:spLocks noGrp="1"/>
          </p:cNvSpPr>
          <p:nvPr>
            <p:ph idx="1" hasCustomPrompt="1"/>
          </p:nvPr>
        </p:nvSpPr>
        <p:spPr>
          <a:xfrm>
            <a:off x="457200" y="785795"/>
            <a:ext cx="8229600" cy="5451418"/>
          </a:xfrm>
        </p:spPr>
        <p:txBody>
          <a:bodyPr/>
          <a:lstStyle/>
          <a:p>
            <a:pPr lvl="0"/>
            <a:r>
              <a:rPr lang="zh-CN" altLang="en-US" dirty="0" smtClean="0"/>
              <a:t>第一级</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zh-CN" altLang="en-US" dirty="0"/>
          </a:p>
        </p:txBody>
      </p:sp>
      <p:sp>
        <p:nvSpPr>
          <p:cNvPr id="4" name="Date Placeholder 3"/>
          <p:cNvSpPr>
            <a:spLocks noGrp="1"/>
          </p:cNvSpPr>
          <p:nvPr>
            <p:ph type="dt" sz="half" idx="10"/>
          </p:nvPr>
        </p:nvSpPr>
        <p:spPr/>
        <p:txBody>
          <a:bodyPr/>
          <a:lstStyle/>
          <a:p>
            <a:fld id="{083844B8-779F-4276-AF3C-50183EE83968}" type="datetimeFigureOut">
              <a:rPr lang="zh-CN" altLang="en-US" smtClean="0"/>
              <a:pPr/>
              <a:t>2018/12/26</a:t>
            </a:fld>
            <a:endParaRPr lang="zh-CN" altLang="en-US"/>
          </a:p>
        </p:txBody>
      </p:sp>
    </p:spTree>
    <p:extLst>
      <p:ext uri="{BB962C8B-B14F-4D97-AF65-F5344CB8AC3E}">
        <p14:creationId xmlns:p14="http://schemas.microsoft.com/office/powerpoint/2010/main" val="33421426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smtClean="0"/>
              <a:t>标题</a:t>
            </a:r>
            <a:endParaRPr lang="zh-CN" altLang="en-US" dirty="0"/>
          </a:p>
        </p:txBody>
      </p:sp>
      <p:sp>
        <p:nvSpPr>
          <p:cNvPr id="4" name="Date Placeholder 3"/>
          <p:cNvSpPr>
            <a:spLocks noGrp="1"/>
          </p:cNvSpPr>
          <p:nvPr>
            <p:ph type="dt" sz="half" idx="10"/>
          </p:nvPr>
        </p:nvSpPr>
        <p:spPr>
          <a:xfrm>
            <a:off x="6804248" y="6309320"/>
            <a:ext cx="2133600" cy="365125"/>
          </a:xfrm>
        </p:spPr>
        <p:txBody>
          <a:bodyPr/>
          <a:lstStyle>
            <a:lvl1pPr>
              <a:defRPr sz="4000"/>
            </a:lvl1pPr>
          </a:lstStyle>
          <a:p>
            <a:r>
              <a:rPr lang="en-US" altLang="zh-CN" dirty="0" err="1" smtClean="0"/>
              <a:t>lovo</a:t>
            </a:r>
            <a:endParaRPr lang="zh-CN" altLang="en-US" dirty="0"/>
          </a:p>
        </p:txBody>
      </p:sp>
    </p:spTree>
    <p:extLst>
      <p:ext uri="{BB962C8B-B14F-4D97-AF65-F5344CB8AC3E}">
        <p14:creationId xmlns:p14="http://schemas.microsoft.com/office/powerpoint/2010/main" val="5945044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04864"/>
            <a:ext cx="8229600" cy="560406"/>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83844B8-779F-4276-AF3C-50183EE83968}" type="datetimeFigureOut">
              <a:rPr lang="zh-CN" altLang="en-US" smtClean="0"/>
              <a:pPr/>
              <a:t>2018/12/26</a:t>
            </a:fld>
            <a:endParaRPr lang="zh-CN" altLang="en-US" dirty="0"/>
          </a:p>
        </p:txBody>
      </p:sp>
    </p:spTree>
    <p:extLst>
      <p:ext uri="{BB962C8B-B14F-4D97-AF65-F5344CB8AC3E}">
        <p14:creationId xmlns:p14="http://schemas.microsoft.com/office/powerpoint/2010/main" val="40731186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1" y="1571613"/>
            <a:ext cx="7772400" cy="1470025"/>
          </a:xfrm>
        </p:spPr>
        <p:txBody>
          <a:bodyPr>
            <a:noAutofit/>
          </a:bodyPr>
          <a:lstStyle>
            <a:lvl1pPr algn="ctr">
              <a:defRPr sz="5400" b="1" cap="none" spc="0">
                <a:ln>
                  <a:noFill/>
                </a:ln>
                <a:solidFill>
                  <a:schemeClr val="tx2"/>
                </a:solidFill>
                <a:effectLst/>
              </a:defRPr>
            </a:lvl1pPr>
          </a:lstStyle>
          <a:p>
            <a:r>
              <a:rPr lang="zh-CN" altLang="en-US" dirty="0" smtClean="0"/>
              <a:t>标题</a:t>
            </a:r>
            <a:endParaRPr lang="zh-CN" altLang="en-US" dirty="0"/>
          </a:p>
        </p:txBody>
      </p:sp>
      <p:sp>
        <p:nvSpPr>
          <p:cNvPr id="3" name="Subtitle 2"/>
          <p:cNvSpPr>
            <a:spLocks noGrp="1"/>
          </p:cNvSpPr>
          <p:nvPr>
            <p:ph type="subTitle" idx="1" hasCustomPrompt="1"/>
          </p:nvPr>
        </p:nvSpPr>
        <p:spPr>
          <a:xfrm>
            <a:off x="1328711" y="2857497"/>
            <a:ext cx="6400800" cy="781040"/>
          </a:xfrm>
        </p:spPr>
        <p:txBody>
          <a:bodyPr>
            <a:normAutofit/>
          </a:bodyPr>
          <a:lstStyle>
            <a:lvl1pPr marL="0" indent="0" algn="ctr">
              <a:buNone/>
              <a:defRPr sz="2800" b="0" cap="none" spc="0">
                <a:ln>
                  <a:noFill/>
                </a:ln>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副标题</a:t>
            </a:r>
            <a:endParaRPr lang="zh-CN" alt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083844B8-779F-4276-AF3C-50183EE83968}" type="datetimeFigureOut">
              <a:rPr lang="zh-CN" altLang="en-US" smtClean="0"/>
              <a:pPr/>
              <a:t>2018/12/26</a:t>
            </a:fld>
            <a:endParaRPr lang="zh-CN" altLang="en-US" dirty="0"/>
          </a:p>
        </p:txBody>
      </p:sp>
      <p:sp>
        <p:nvSpPr>
          <p:cNvPr id="5" name="Footer Placeholder 4"/>
          <p:cNvSpPr>
            <a:spLocks noGrp="1"/>
          </p:cNvSpPr>
          <p:nvPr>
            <p:ph type="ftr" sz="quarter" idx="11"/>
          </p:nvPr>
        </p:nvSpPr>
        <p:spPr>
          <a:xfrm>
            <a:off x="3071803" y="6492876"/>
            <a:ext cx="2857520" cy="365125"/>
          </a:xfrm>
          <a:prstGeom prst="rect">
            <a:avLst/>
          </a:prstGeom>
        </p:spPr>
        <p:txBody>
          <a:bodyPr/>
          <a:lstStyle>
            <a:lvl1pPr algn="ctr">
              <a:defRPr sz="1200">
                <a:solidFill>
                  <a:schemeClr val="bg1"/>
                </a:solidFill>
                <a:latin typeface="微软雅黑" pitchFamily="34" charset="-122"/>
                <a:ea typeface="微软雅黑" pitchFamily="34" charset="-122"/>
              </a:defRPr>
            </a:lvl1pPr>
          </a:lstStyle>
          <a:p>
            <a:endParaRPr lang="zh-CN" altLang="en-US">
              <a:solidFill>
                <a:prstClr val="white"/>
              </a:solidFill>
            </a:endParaRPr>
          </a:p>
        </p:txBody>
      </p:sp>
    </p:spTree>
    <p:extLst>
      <p:ext uri="{BB962C8B-B14F-4D97-AF65-F5344CB8AC3E}">
        <p14:creationId xmlns:p14="http://schemas.microsoft.com/office/powerpoint/2010/main" val="384243667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42852"/>
            <a:ext cx="8229600" cy="560406"/>
          </a:xfrm>
          <a:prstGeom prst="rect">
            <a:avLst/>
          </a:prstGeom>
          <a:noFill/>
        </p:spPr>
        <p:txBody>
          <a:bodyPr vert="horz" lIns="91440" tIns="45720" rIns="91440" bIns="45720" rtlCol="0" anchor="ctr">
            <a:normAutofit/>
          </a:bodyPr>
          <a:lstStyle/>
          <a:p>
            <a:r>
              <a:rPr lang="zh-CN" altLang="en-US" dirty="0" smtClean="0"/>
              <a:t>标题</a:t>
            </a:r>
            <a:endParaRPr lang="zh-CN" altLang="en-US" dirty="0"/>
          </a:p>
        </p:txBody>
      </p:sp>
      <p:sp>
        <p:nvSpPr>
          <p:cNvPr id="3" name="Text Placeholder 2"/>
          <p:cNvSpPr>
            <a:spLocks noGrp="1"/>
          </p:cNvSpPr>
          <p:nvPr>
            <p:ph type="body" idx="1"/>
          </p:nvPr>
        </p:nvSpPr>
        <p:spPr>
          <a:xfrm>
            <a:off x="457200" y="785795"/>
            <a:ext cx="8229600" cy="5451418"/>
          </a:xfrm>
          <a:prstGeom prst="rect">
            <a:avLst/>
          </a:prstGeom>
        </p:spPr>
        <p:txBody>
          <a:bodyPr vert="horz" lIns="91440" tIns="45720" rIns="91440" bIns="45720" rtlCol="0">
            <a:normAutofit/>
          </a:bodyPr>
          <a:lstStyle/>
          <a:p>
            <a:pPr lvl="0"/>
            <a:r>
              <a:rPr lang="zh-CN" altLang="en-US" dirty="0" smtClean="0"/>
              <a:t>第一级</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zh-CN" altLang="en-US" dirty="0"/>
          </a:p>
        </p:txBody>
      </p:sp>
      <p:sp>
        <p:nvSpPr>
          <p:cNvPr id="4" name="Date Placeholder 3"/>
          <p:cNvSpPr>
            <a:spLocks noGrp="1"/>
          </p:cNvSpPr>
          <p:nvPr>
            <p:ph type="dt" sz="half" idx="2"/>
          </p:nvPr>
        </p:nvSpPr>
        <p:spPr>
          <a:xfrm>
            <a:off x="6572264" y="349232"/>
            <a:ext cx="2133600" cy="365125"/>
          </a:xfrm>
          <a:prstGeom prst="rect">
            <a:avLst/>
          </a:prstGeom>
        </p:spPr>
        <p:txBody>
          <a:bodyPr vert="horz" lIns="91440" tIns="45720" rIns="91440" bIns="45720" rtlCol="0" anchor="ctr"/>
          <a:lstStyle>
            <a:lvl1pPr algn="r">
              <a:defRPr sz="1200" b="1">
                <a:solidFill>
                  <a:schemeClr val="tx2"/>
                </a:solidFill>
                <a:latin typeface="Arial" pitchFamily="34" charset="0"/>
                <a:cs typeface="Arial" pitchFamily="34" charset="0"/>
              </a:defRPr>
            </a:lvl1pPr>
          </a:lstStyle>
          <a:p>
            <a:fld id="{083844B8-779F-4276-AF3C-50183EE83968}" type="datetimeFigureOut">
              <a:rPr lang="zh-CN" altLang="en-US" smtClean="0"/>
              <a:pPr/>
              <a:t>2018/12/26</a:t>
            </a:fld>
            <a:endParaRPr lang="zh-CN" altLang="en-US" dirty="0"/>
          </a:p>
        </p:txBody>
      </p:sp>
    </p:spTree>
    <p:extLst>
      <p:ext uri="{BB962C8B-B14F-4D97-AF65-F5344CB8AC3E}">
        <p14:creationId xmlns:p14="http://schemas.microsoft.com/office/powerpoint/2010/main" val="390976886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6" r:id="rId3"/>
    <p:sldLayoutId id="2147483663" r:id="rId4"/>
    <p:sldLayoutId id="2147483665" r:id="rId5"/>
  </p:sldLayoutIdLst>
  <p:transition>
    <p:fade/>
  </p:transition>
  <p:timing>
    <p:tnLst>
      <p:par>
        <p:cTn id="1" dur="indefinite" restart="never" nodeType="tmRoot"/>
      </p:par>
    </p:tnLst>
  </p:timing>
  <p:txStyles>
    <p:titleStyle>
      <a:lvl1pPr algn="l" defTabSz="914400" rtl="0" eaLnBrk="1" latinLnBrk="0" hangingPunct="1">
        <a:spcBef>
          <a:spcPct val="0"/>
        </a:spcBef>
        <a:buNone/>
        <a:defRPr sz="3200" b="0" kern="1200" cap="none" spc="0">
          <a:ln>
            <a:noFill/>
          </a:ln>
          <a:solidFill>
            <a:schemeClr val="tx2"/>
          </a:solidFill>
          <a:effectLst/>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000" kern="1200">
          <a:solidFill>
            <a:schemeClr val="bg1">
              <a:lumMod val="50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bg1">
              <a:lumMod val="50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600" kern="1200">
          <a:solidFill>
            <a:schemeClr val="bg1">
              <a:lumMod val="50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400" kern="1200">
          <a:solidFill>
            <a:schemeClr val="bg1">
              <a:lumMod val="50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200" kern="1200">
          <a:solidFill>
            <a:schemeClr val="bg1">
              <a:lumMod val="50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浏览器工作原理浅析</a:t>
            </a:r>
            <a:endParaRPr lang="zh-CN" altLang="en-US" dirty="0"/>
          </a:p>
        </p:txBody>
      </p:sp>
      <p:sp>
        <p:nvSpPr>
          <p:cNvPr id="3" name="副标题 2"/>
          <p:cNvSpPr>
            <a:spLocks noGrp="1"/>
          </p:cNvSpPr>
          <p:nvPr>
            <p:ph type="subTitle" idx="1"/>
          </p:nvPr>
        </p:nvSpPr>
        <p:spPr/>
        <p:txBody>
          <a:bodyPr/>
          <a:lstStyle/>
          <a:p>
            <a:pPr algn="ctr"/>
            <a:r>
              <a:rPr lang="zh-CN" altLang="en-US" dirty="0" smtClean="0"/>
              <a:t>刘鸿飞</a:t>
            </a:r>
            <a:endParaRPr lang="zh-CN" altLang="en-US" dirty="0"/>
          </a:p>
        </p:txBody>
      </p:sp>
    </p:spTree>
    <p:extLst>
      <p:ext uri="{BB962C8B-B14F-4D97-AF65-F5344CB8AC3E}">
        <p14:creationId xmlns:p14="http://schemas.microsoft.com/office/powerpoint/2010/main" val="377259346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a:t>从源</a:t>
            </a:r>
            <a:r>
              <a:rPr lang="zh-CN" altLang="en-US" dirty="0" smtClean="0"/>
              <a:t>文档到</a:t>
            </a:r>
            <a:r>
              <a:rPr lang="zh-CN" altLang="en-US" dirty="0"/>
              <a:t>解析树</a:t>
            </a:r>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133" y="764704"/>
            <a:ext cx="4989735" cy="539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96714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916832"/>
            <a:ext cx="4104456" cy="3528392"/>
          </a:xfrm>
          <a:prstGeom prst="rect">
            <a:avLst/>
          </a:prstGeom>
        </p:spPr>
        <p:txBody>
          <a:bodyPr wrap="square">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type: '</a:t>
            </a:r>
            <a:r>
              <a:rPr lang="en-US" altLang="zh-CN" dirty="0" err="1">
                <a:latin typeface="Consolas" panose="020B0609020204030204" pitchFamily="49" charset="0"/>
              </a:rPr>
              <a:t>paren</a:t>
            </a:r>
            <a:r>
              <a:rPr lang="en-US" altLang="zh-CN" dirty="0">
                <a:latin typeface="Consolas" panose="020B0609020204030204" pitchFamily="49" charset="0"/>
              </a:rPr>
              <a:t>', value: '(' },</a:t>
            </a:r>
          </a:p>
          <a:p>
            <a:r>
              <a:rPr lang="en-US" altLang="zh-CN" dirty="0">
                <a:latin typeface="Consolas" panose="020B0609020204030204" pitchFamily="49" charset="0"/>
              </a:rPr>
              <a:t>{ type: 'name', value: 'add' },</a:t>
            </a:r>
          </a:p>
          <a:p>
            <a:r>
              <a:rPr lang="en-US" altLang="zh-CN" dirty="0">
                <a:latin typeface="Consolas" panose="020B0609020204030204" pitchFamily="49" charset="0"/>
              </a:rPr>
              <a:t>{ type: 'number', value: '2' },</a:t>
            </a:r>
          </a:p>
          <a:p>
            <a:r>
              <a:rPr lang="en-US" altLang="zh-CN" dirty="0">
                <a:latin typeface="Consolas" panose="020B0609020204030204" pitchFamily="49" charset="0"/>
              </a:rPr>
              <a:t>{ type: '</a:t>
            </a:r>
            <a:r>
              <a:rPr lang="en-US" altLang="zh-CN" dirty="0" err="1">
                <a:latin typeface="Consolas" panose="020B0609020204030204" pitchFamily="49" charset="0"/>
              </a:rPr>
              <a:t>paren</a:t>
            </a:r>
            <a:r>
              <a:rPr lang="en-US" altLang="zh-CN" dirty="0">
                <a:latin typeface="Consolas" panose="020B0609020204030204" pitchFamily="49" charset="0"/>
              </a:rPr>
              <a:t>', value: '(' },</a:t>
            </a:r>
          </a:p>
          <a:p>
            <a:r>
              <a:rPr lang="en-US" altLang="zh-CN" dirty="0">
                <a:latin typeface="Consolas" panose="020B0609020204030204" pitchFamily="49" charset="0"/>
              </a:rPr>
              <a:t>{ type: 'name', value: 'subtract' },</a:t>
            </a:r>
          </a:p>
          <a:p>
            <a:r>
              <a:rPr lang="en-US" altLang="zh-CN" dirty="0">
                <a:latin typeface="Consolas" panose="020B0609020204030204" pitchFamily="49" charset="0"/>
              </a:rPr>
              <a:t>{ type: 'number', value: '4' },</a:t>
            </a:r>
          </a:p>
          <a:p>
            <a:r>
              <a:rPr lang="en-US" altLang="zh-CN" dirty="0">
                <a:latin typeface="Consolas" panose="020B0609020204030204" pitchFamily="49" charset="0"/>
              </a:rPr>
              <a:t>{ type: 'number', value: '2' },</a:t>
            </a:r>
          </a:p>
          <a:p>
            <a:r>
              <a:rPr lang="en-US" altLang="zh-CN" dirty="0">
                <a:latin typeface="Consolas" panose="020B0609020204030204" pitchFamily="49" charset="0"/>
              </a:rPr>
              <a:t>{ type: '</a:t>
            </a:r>
            <a:r>
              <a:rPr lang="en-US" altLang="zh-CN" dirty="0" err="1">
                <a:latin typeface="Consolas" panose="020B0609020204030204" pitchFamily="49" charset="0"/>
              </a:rPr>
              <a:t>paren</a:t>
            </a:r>
            <a:r>
              <a:rPr lang="en-US" altLang="zh-CN" dirty="0">
                <a:latin typeface="Consolas" panose="020B0609020204030204" pitchFamily="49" charset="0"/>
              </a:rPr>
              <a:t>', value: ')' },</a:t>
            </a:r>
          </a:p>
          <a:p>
            <a:r>
              <a:rPr lang="en-US" altLang="zh-CN" dirty="0">
                <a:latin typeface="Consolas" panose="020B0609020204030204" pitchFamily="49" charset="0"/>
              </a:rPr>
              <a:t>{ type: '</a:t>
            </a:r>
            <a:r>
              <a:rPr lang="en-US" altLang="zh-CN" dirty="0" err="1">
                <a:latin typeface="Consolas" panose="020B0609020204030204" pitchFamily="49" charset="0"/>
              </a:rPr>
              <a:t>paren</a:t>
            </a:r>
            <a:r>
              <a:rPr lang="en-US" altLang="zh-CN" dirty="0">
                <a:latin typeface="Consolas" panose="020B0609020204030204" pitchFamily="49" charset="0"/>
              </a:rPr>
              <a:t>', value: ')' },</a:t>
            </a:r>
          </a:p>
          <a:p>
            <a:r>
              <a:rPr lang="en-US" altLang="zh-CN" dirty="0">
                <a:latin typeface="Consolas" panose="020B0609020204030204" pitchFamily="49" charset="0"/>
              </a:rPr>
              <a:t>]</a:t>
            </a:r>
            <a:endParaRPr lang="en-US" altLang="zh-CN" b="0" dirty="0">
              <a:effectLst/>
              <a:latin typeface="Consolas" panose="020B0609020204030204" pitchFamily="49" charset="0"/>
            </a:endParaRPr>
          </a:p>
        </p:txBody>
      </p:sp>
      <p:sp>
        <p:nvSpPr>
          <p:cNvPr id="7" name="矩形 6"/>
          <p:cNvSpPr/>
          <p:nvPr/>
        </p:nvSpPr>
        <p:spPr>
          <a:xfrm>
            <a:off x="5220072" y="476672"/>
            <a:ext cx="3600400" cy="5909310"/>
          </a:xfrm>
          <a:prstGeom prst="rect">
            <a:avLst/>
          </a:prstGeom>
        </p:spPr>
        <p:txBody>
          <a:bodyPr wrap="square">
            <a:spAutoFit/>
          </a:bodyPr>
          <a:lstStyle/>
          <a:p>
            <a:r>
              <a:rPr lang="en-US" altLang="zh-CN" dirty="0">
                <a:latin typeface="Consolas" panose="020B0609020204030204" pitchFamily="49" charset="0"/>
              </a:rPr>
              <a:t>{</a:t>
            </a:r>
          </a:p>
          <a:p>
            <a:r>
              <a:rPr lang="en-US" altLang="zh-CN" dirty="0">
                <a:latin typeface="Consolas" panose="020B0609020204030204" pitchFamily="49" charset="0"/>
              </a:rPr>
              <a:t>type: 'Program',</a:t>
            </a:r>
          </a:p>
          <a:p>
            <a:r>
              <a:rPr lang="en-US" altLang="zh-CN" dirty="0">
                <a:latin typeface="Consolas" panose="020B0609020204030204" pitchFamily="49" charset="0"/>
              </a:rPr>
              <a:t>body: [{</a:t>
            </a:r>
          </a:p>
          <a:p>
            <a:r>
              <a:rPr lang="en-US" altLang="zh-CN" dirty="0">
                <a:latin typeface="Consolas" panose="020B0609020204030204" pitchFamily="49" charset="0"/>
              </a:rPr>
              <a:t>type: '</a:t>
            </a:r>
            <a:r>
              <a:rPr lang="en-US" altLang="zh-CN" dirty="0" err="1">
                <a:latin typeface="Consolas" panose="020B0609020204030204" pitchFamily="49" charset="0"/>
              </a:rPr>
              <a:t>CallExpression</a:t>
            </a:r>
            <a:r>
              <a:rPr lang="en-US" altLang="zh-CN" dirty="0">
                <a:latin typeface="Consolas" panose="020B0609020204030204" pitchFamily="49" charset="0"/>
              </a:rPr>
              <a:t>',</a:t>
            </a:r>
          </a:p>
          <a:p>
            <a:r>
              <a:rPr lang="en-US" altLang="zh-CN" dirty="0">
                <a:latin typeface="Consolas" panose="020B0609020204030204" pitchFamily="49" charset="0"/>
              </a:rPr>
              <a:t>name: 'add',</a:t>
            </a:r>
          </a:p>
          <a:p>
            <a:r>
              <a:rPr lang="en-US" altLang="zh-CN" dirty="0" err="1">
                <a:latin typeface="Consolas" panose="020B0609020204030204" pitchFamily="49" charset="0"/>
              </a:rPr>
              <a:t>params</a:t>
            </a:r>
            <a:r>
              <a:rPr lang="en-US" altLang="zh-CN" dirty="0">
                <a:latin typeface="Consolas" panose="020B0609020204030204" pitchFamily="49" charset="0"/>
              </a:rPr>
              <a:t>: [{</a:t>
            </a:r>
          </a:p>
          <a:p>
            <a:r>
              <a:rPr lang="en-US" altLang="zh-CN" dirty="0">
                <a:latin typeface="Consolas" panose="020B0609020204030204" pitchFamily="49" charset="0"/>
              </a:rPr>
              <a:t>type: '</a:t>
            </a:r>
            <a:r>
              <a:rPr lang="en-US" altLang="zh-CN" dirty="0" err="1">
                <a:latin typeface="Consolas" panose="020B0609020204030204" pitchFamily="49" charset="0"/>
              </a:rPr>
              <a:t>NumberLiteral</a:t>
            </a:r>
            <a:r>
              <a:rPr lang="en-US" altLang="zh-CN" dirty="0">
                <a:latin typeface="Consolas" panose="020B0609020204030204" pitchFamily="49" charset="0"/>
              </a:rPr>
              <a:t>',</a:t>
            </a:r>
          </a:p>
          <a:p>
            <a:r>
              <a:rPr lang="en-US" altLang="zh-CN" dirty="0">
                <a:latin typeface="Consolas" panose="020B0609020204030204" pitchFamily="49" charset="0"/>
              </a:rPr>
              <a:t>value: '2',</a:t>
            </a:r>
          </a:p>
          <a:p>
            <a:r>
              <a:rPr lang="en-US" altLang="zh-CN" dirty="0">
                <a:latin typeface="Consolas" panose="020B0609020204030204" pitchFamily="49" charset="0"/>
              </a:rPr>
              <a:t>}, {</a:t>
            </a:r>
          </a:p>
          <a:p>
            <a:r>
              <a:rPr lang="en-US" altLang="zh-CN" dirty="0">
                <a:latin typeface="Consolas" panose="020B0609020204030204" pitchFamily="49" charset="0"/>
              </a:rPr>
              <a:t>type: '</a:t>
            </a:r>
            <a:r>
              <a:rPr lang="en-US" altLang="zh-CN" dirty="0" err="1">
                <a:latin typeface="Consolas" panose="020B0609020204030204" pitchFamily="49" charset="0"/>
              </a:rPr>
              <a:t>CallExpression</a:t>
            </a:r>
            <a:r>
              <a:rPr lang="en-US" altLang="zh-CN" dirty="0">
                <a:latin typeface="Consolas" panose="020B0609020204030204" pitchFamily="49" charset="0"/>
              </a:rPr>
              <a:t>',</a:t>
            </a:r>
          </a:p>
          <a:p>
            <a:r>
              <a:rPr lang="en-US" altLang="zh-CN" dirty="0">
                <a:latin typeface="Consolas" panose="020B0609020204030204" pitchFamily="49" charset="0"/>
              </a:rPr>
              <a:t>name: 'subtract',</a:t>
            </a:r>
          </a:p>
          <a:p>
            <a:r>
              <a:rPr lang="en-US" altLang="zh-CN" dirty="0" err="1">
                <a:latin typeface="Consolas" panose="020B0609020204030204" pitchFamily="49" charset="0"/>
              </a:rPr>
              <a:t>params</a:t>
            </a:r>
            <a:r>
              <a:rPr lang="en-US" altLang="zh-CN" dirty="0">
                <a:latin typeface="Consolas" panose="020B0609020204030204" pitchFamily="49" charset="0"/>
              </a:rPr>
              <a:t>: [{</a:t>
            </a:r>
          </a:p>
          <a:p>
            <a:r>
              <a:rPr lang="en-US" altLang="zh-CN" dirty="0">
                <a:latin typeface="Consolas" panose="020B0609020204030204" pitchFamily="49" charset="0"/>
              </a:rPr>
              <a:t>type: '</a:t>
            </a:r>
            <a:r>
              <a:rPr lang="en-US" altLang="zh-CN" dirty="0" err="1">
                <a:latin typeface="Consolas" panose="020B0609020204030204" pitchFamily="49" charset="0"/>
              </a:rPr>
              <a:t>NumberLiteral</a:t>
            </a:r>
            <a:r>
              <a:rPr lang="en-US" altLang="zh-CN" dirty="0">
                <a:latin typeface="Consolas" panose="020B0609020204030204" pitchFamily="49" charset="0"/>
              </a:rPr>
              <a:t>',</a:t>
            </a:r>
          </a:p>
          <a:p>
            <a:r>
              <a:rPr lang="en-US" altLang="zh-CN" dirty="0">
                <a:latin typeface="Consolas" panose="020B0609020204030204" pitchFamily="49" charset="0"/>
              </a:rPr>
              <a:t>value: '4',</a:t>
            </a:r>
          </a:p>
          <a:p>
            <a:r>
              <a:rPr lang="en-US" altLang="zh-CN" dirty="0">
                <a:latin typeface="Consolas" panose="020B0609020204030204" pitchFamily="49" charset="0"/>
              </a:rPr>
              <a:t>}, {</a:t>
            </a:r>
          </a:p>
          <a:p>
            <a:r>
              <a:rPr lang="en-US" altLang="zh-CN" dirty="0">
                <a:latin typeface="Consolas" panose="020B0609020204030204" pitchFamily="49" charset="0"/>
              </a:rPr>
              <a:t>type: '</a:t>
            </a:r>
            <a:r>
              <a:rPr lang="en-US" altLang="zh-CN" dirty="0" err="1">
                <a:latin typeface="Consolas" panose="020B0609020204030204" pitchFamily="49" charset="0"/>
              </a:rPr>
              <a:t>NumberLiteral</a:t>
            </a:r>
            <a:r>
              <a:rPr lang="en-US" altLang="zh-CN" dirty="0">
                <a:latin typeface="Consolas" panose="020B0609020204030204" pitchFamily="49" charset="0"/>
              </a:rPr>
              <a:t>',</a:t>
            </a:r>
          </a:p>
          <a:p>
            <a:r>
              <a:rPr lang="en-US" altLang="zh-CN" dirty="0">
                <a:latin typeface="Consolas" panose="020B0609020204030204" pitchFamily="49" charset="0"/>
              </a:rPr>
              <a:t>value: '2',</a:t>
            </a:r>
          </a:p>
          <a:p>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a:t>
            </a:r>
            <a:endParaRPr lang="en-US" altLang="zh-CN" b="0" dirty="0">
              <a:effectLst/>
              <a:latin typeface="Consolas" panose="020B0609020204030204" pitchFamily="49" charset="0"/>
            </a:endParaRPr>
          </a:p>
        </p:txBody>
      </p:sp>
      <p:sp>
        <p:nvSpPr>
          <p:cNvPr id="8" name="文本框 7"/>
          <p:cNvSpPr txBox="1"/>
          <p:nvPr/>
        </p:nvSpPr>
        <p:spPr>
          <a:xfrm>
            <a:off x="899592" y="457280"/>
            <a:ext cx="3024336" cy="369332"/>
          </a:xfrm>
          <a:prstGeom prst="rect">
            <a:avLst/>
          </a:prstGeom>
          <a:noFill/>
        </p:spPr>
        <p:txBody>
          <a:bodyPr wrap="square" rtlCol="0">
            <a:spAutoFit/>
          </a:bodyPr>
          <a:lstStyle/>
          <a:p>
            <a:r>
              <a:rPr lang="en-US" altLang="zh-CN" dirty="0"/>
              <a:t>(add 2 (subtract 4 2))</a:t>
            </a:r>
            <a:endParaRPr lang="zh-CN" altLang="en-US" dirty="0"/>
          </a:p>
        </p:txBody>
      </p:sp>
      <p:sp>
        <p:nvSpPr>
          <p:cNvPr id="2" name="文本框 1"/>
          <p:cNvSpPr txBox="1"/>
          <p:nvPr/>
        </p:nvSpPr>
        <p:spPr>
          <a:xfrm>
            <a:off x="467544" y="6175404"/>
            <a:ext cx="7776864" cy="360040"/>
          </a:xfrm>
          <a:prstGeom prst="rect">
            <a:avLst/>
          </a:prstGeom>
        </p:spPr>
        <p:txBody>
          <a:bodyPr wrap="square" rtlCol="0">
            <a:noAutofit/>
          </a:bodyPr>
          <a:lstStyle/>
          <a:p>
            <a:pPr>
              <a:spcBef>
                <a:spcPct val="0"/>
              </a:spcBef>
            </a:pPr>
            <a:r>
              <a:rPr lang="en-US" altLang="zh-CN" dirty="0">
                <a:solidFill>
                  <a:srgbClr val="00B0F0"/>
                </a:solidFill>
                <a:latin typeface="Consolas" panose="020B0609020204030204" pitchFamily="49" charset="0"/>
              </a:rPr>
              <a:t>https://github.com/alwaysLHF/the-super-tiny-compiler/blob/master/the-super-tiny-compiler.js</a:t>
            </a:r>
            <a:endParaRPr lang="zh-CN" altLang="en-US" dirty="0">
              <a:solidFill>
                <a:srgbClr val="00B0F0"/>
              </a:solidFill>
              <a:latin typeface="Consolas" panose="020B0609020204030204" pitchFamily="49" charset="0"/>
            </a:endParaRPr>
          </a:p>
        </p:txBody>
      </p:sp>
    </p:spTree>
    <p:extLst>
      <p:ext uri="{BB962C8B-B14F-4D97-AF65-F5344CB8AC3E}">
        <p14:creationId xmlns:p14="http://schemas.microsoft.com/office/powerpoint/2010/main" val="2574020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 calcmode="lin" valueType="num">
                                      <p:cBhvr additive="base">
                                        <p:cTn id="1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HTML</a:t>
            </a:r>
            <a:r>
              <a:rPr lang="zh-CN" altLang="en-US" dirty="0" smtClean="0"/>
              <a:t>解析</a:t>
            </a:r>
            <a:endParaRPr lang="zh-CN" altLang="en-US" dirty="0"/>
          </a:p>
        </p:txBody>
      </p:sp>
      <p:sp>
        <p:nvSpPr>
          <p:cNvPr id="8" name="副标题 7"/>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346165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HTML</a:t>
            </a:r>
            <a:endParaRPr lang="zh-CN" altLang="en-US" sz="2400" dirty="0"/>
          </a:p>
        </p:txBody>
      </p:sp>
      <p:sp>
        <p:nvSpPr>
          <p:cNvPr id="3" name="内容占位符 2"/>
          <p:cNvSpPr>
            <a:spLocks noGrp="1"/>
          </p:cNvSpPr>
          <p:nvPr>
            <p:ph idx="1"/>
          </p:nvPr>
        </p:nvSpPr>
        <p:spPr/>
        <p:txBody>
          <a:bodyPr>
            <a:normAutofit/>
          </a:bodyPr>
          <a:lstStyle/>
          <a:p>
            <a:pPr>
              <a:buNone/>
            </a:pPr>
            <a:r>
              <a:rPr lang="en-US" altLang="zh-CN" dirty="0" smtClean="0"/>
              <a:t>&lt;html&gt;</a:t>
            </a:r>
          </a:p>
          <a:p>
            <a:pPr>
              <a:buNone/>
            </a:pPr>
            <a:r>
              <a:rPr lang="en-US" altLang="zh-CN" dirty="0" smtClean="0"/>
              <a:t>	&lt;body&gt;</a:t>
            </a:r>
          </a:p>
          <a:p>
            <a:pPr>
              <a:buNone/>
            </a:pPr>
            <a:r>
              <a:rPr lang="en-US" altLang="zh-CN" dirty="0" smtClean="0"/>
              <a:t>		&lt;p&gt;</a:t>
            </a:r>
          </a:p>
          <a:p>
            <a:pPr>
              <a:buNone/>
            </a:pPr>
            <a:r>
              <a:rPr lang="en-US" altLang="zh-CN" dirty="0" smtClean="0"/>
              <a:t>			Hello World</a:t>
            </a:r>
          </a:p>
          <a:p>
            <a:pPr>
              <a:buNone/>
            </a:pPr>
            <a:r>
              <a:rPr lang="en-US" altLang="zh-CN" dirty="0" smtClean="0"/>
              <a:t>		&lt;/p&gt;</a:t>
            </a:r>
          </a:p>
          <a:p>
            <a:pPr>
              <a:buNone/>
            </a:pPr>
            <a:r>
              <a:rPr lang="en-US" altLang="zh-CN" dirty="0" smtClean="0"/>
              <a:t>		&lt;div&gt; &lt;</a:t>
            </a:r>
            <a:r>
              <a:rPr lang="en-US" altLang="zh-CN" dirty="0" err="1" smtClean="0"/>
              <a:t>img</a:t>
            </a:r>
            <a:r>
              <a:rPr lang="en-US" altLang="zh-CN" dirty="0" smtClean="0"/>
              <a:t> </a:t>
            </a:r>
            <a:r>
              <a:rPr lang="en-US" altLang="zh-CN" dirty="0" err="1" smtClean="0"/>
              <a:t>src</a:t>
            </a:r>
            <a:r>
              <a:rPr lang="en-US" altLang="zh-CN" dirty="0" smtClean="0"/>
              <a:t>="example.png"/&gt;&lt;/div&gt;</a:t>
            </a:r>
          </a:p>
          <a:p>
            <a:pPr>
              <a:buNone/>
            </a:pPr>
            <a:r>
              <a:rPr lang="en-US" altLang="zh-CN" dirty="0" smtClean="0"/>
              <a:t>	&lt;/body&gt;</a:t>
            </a:r>
          </a:p>
          <a:p>
            <a:pPr>
              <a:buNone/>
            </a:pPr>
            <a:r>
              <a:rPr lang="en-US" altLang="zh-CN" dirty="0" smtClean="0"/>
              <a:t>&lt;/html&gt;</a:t>
            </a:r>
            <a:endParaRPr lang="zh-CN" altLang="en-US" dirty="0"/>
          </a:p>
        </p:txBody>
      </p:sp>
    </p:spTree>
    <p:extLst>
      <p:ext uri="{BB962C8B-B14F-4D97-AF65-F5344CB8AC3E}">
        <p14:creationId xmlns:p14="http://schemas.microsoft.com/office/powerpoint/2010/main" val="626553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11760" y="620688"/>
            <a:ext cx="4464496" cy="584775"/>
          </a:xfrm>
          <a:prstGeom prst="rect">
            <a:avLst/>
          </a:prstGeom>
          <a:noFill/>
        </p:spPr>
        <p:txBody>
          <a:bodyPr wrap="square" rtlCol="0">
            <a:spAutoFit/>
          </a:bodyPr>
          <a:lstStyle/>
          <a:p>
            <a:r>
              <a:rPr lang="zh-CN" altLang="en-US" sz="3200" dirty="0" smtClean="0"/>
              <a:t>如何解析</a:t>
            </a:r>
            <a:r>
              <a:rPr lang="en-US" altLang="zh-CN" sz="3200" dirty="0" smtClean="0"/>
              <a:t>HTML</a:t>
            </a:r>
            <a:r>
              <a:rPr lang="zh-CN" altLang="en-US" sz="3200" dirty="0" smtClean="0"/>
              <a:t>呢？</a:t>
            </a:r>
            <a:endParaRPr lang="zh-CN" altLang="en-US" sz="3200" dirty="0"/>
          </a:p>
        </p:txBody>
      </p:sp>
      <p:sp>
        <p:nvSpPr>
          <p:cNvPr id="5" name="文本框 4"/>
          <p:cNvSpPr txBox="1"/>
          <p:nvPr/>
        </p:nvSpPr>
        <p:spPr>
          <a:xfrm>
            <a:off x="2267744" y="2564904"/>
            <a:ext cx="4608512" cy="830997"/>
          </a:xfrm>
          <a:prstGeom prst="rect">
            <a:avLst/>
          </a:prstGeom>
          <a:noFill/>
        </p:spPr>
        <p:txBody>
          <a:bodyPr wrap="square" rtlCol="0">
            <a:spAutoFit/>
          </a:bodyPr>
          <a:lstStyle/>
          <a:p>
            <a:r>
              <a:rPr lang="zh-CN" altLang="en-US" sz="4800" dirty="0" smtClean="0"/>
              <a:t>大家一起来！！！</a:t>
            </a:r>
            <a:endParaRPr lang="zh-CN" altLang="en-US" sz="4800" dirty="0"/>
          </a:p>
        </p:txBody>
      </p:sp>
    </p:spTree>
    <p:extLst>
      <p:ext uri="{BB962C8B-B14F-4D97-AF65-F5344CB8AC3E}">
        <p14:creationId xmlns:p14="http://schemas.microsoft.com/office/powerpoint/2010/main" val="2891037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解析算法</a:t>
            </a:r>
          </a:p>
        </p:txBody>
      </p:sp>
      <p:sp>
        <p:nvSpPr>
          <p:cNvPr id="3" name="内容占位符 2"/>
          <p:cNvSpPr>
            <a:spLocks noGrp="1"/>
          </p:cNvSpPr>
          <p:nvPr>
            <p:ph idx="1"/>
          </p:nvPr>
        </p:nvSpPr>
        <p:spPr/>
        <p:txBody>
          <a:bodyPr/>
          <a:lstStyle/>
          <a:p>
            <a:r>
              <a:rPr lang="en-US" altLang="zh-CN" dirty="0" err="1"/>
              <a:t>hmtl</a:t>
            </a:r>
            <a:r>
              <a:rPr lang="zh-CN" altLang="en-US" dirty="0"/>
              <a:t>不能被一般的自顶向下或自底向上的解析器所解析。</a:t>
            </a:r>
          </a:p>
          <a:p>
            <a:pPr lvl="1"/>
            <a:r>
              <a:rPr lang="zh-CN" altLang="en-US" dirty="0"/>
              <a:t>原因是：</a:t>
            </a:r>
          </a:p>
          <a:p>
            <a:pPr lvl="2"/>
            <a:r>
              <a:rPr lang="en-US" altLang="zh-CN" dirty="0"/>
              <a:t>1. </a:t>
            </a:r>
            <a:r>
              <a:rPr lang="zh-CN" altLang="en-US" dirty="0"/>
              <a:t>这门语言本身的宽容</a:t>
            </a:r>
            <a:r>
              <a:rPr lang="zh-CN" altLang="en-US" dirty="0" smtClean="0"/>
              <a:t>特性</a:t>
            </a:r>
            <a:endParaRPr lang="en-US" altLang="zh-CN" dirty="0" smtClean="0"/>
          </a:p>
          <a:p>
            <a:pPr lvl="2"/>
            <a:r>
              <a:rPr lang="en-US" altLang="zh-CN" dirty="0"/>
              <a:t>2</a:t>
            </a:r>
            <a:r>
              <a:rPr lang="en-US" altLang="zh-CN" dirty="0" smtClean="0"/>
              <a:t>. </a:t>
            </a:r>
            <a:r>
              <a:rPr lang="zh-CN" altLang="en-US" dirty="0"/>
              <a:t>解析过程是往复的，通常源码不会在解析过程中发生改变，但在</a:t>
            </a:r>
            <a:r>
              <a:rPr lang="en-US" altLang="zh-CN" dirty="0"/>
              <a:t>html</a:t>
            </a:r>
            <a:r>
              <a:rPr lang="zh-CN" altLang="en-US" dirty="0"/>
              <a:t>中，脚本标签包含的“</a:t>
            </a:r>
            <a:r>
              <a:rPr lang="en-US" altLang="zh-CN" dirty="0" err="1"/>
              <a:t>document.write</a:t>
            </a:r>
            <a:r>
              <a:rPr lang="en-US" altLang="zh-CN" dirty="0"/>
              <a:t> ”</a:t>
            </a:r>
            <a:r>
              <a:rPr lang="zh-CN" altLang="en-US" dirty="0"/>
              <a:t>可能添加标签，这说明在解析过程中实际上修改了输入</a:t>
            </a:r>
          </a:p>
          <a:p>
            <a:r>
              <a:rPr lang="zh-CN" altLang="en-US" dirty="0"/>
              <a:t>不能使用正则解析技术，浏览器为</a:t>
            </a:r>
            <a:r>
              <a:rPr lang="en-US" altLang="zh-CN" dirty="0"/>
              <a:t>html</a:t>
            </a:r>
            <a:r>
              <a:rPr lang="zh-CN" altLang="en-US" dirty="0"/>
              <a:t>定制了专属的解析器</a:t>
            </a:r>
            <a:r>
              <a:rPr lang="zh-CN" altLang="en-US" dirty="0" smtClean="0"/>
              <a:t>。</a:t>
            </a:r>
            <a:endParaRPr lang="en-US" altLang="zh-CN" dirty="0" smtClean="0"/>
          </a:p>
          <a:p>
            <a:r>
              <a:rPr lang="en-US" altLang="zh-CN" dirty="0" smtClean="0"/>
              <a:t>Html5</a:t>
            </a:r>
            <a:r>
              <a:rPr lang="zh-CN" altLang="en-US" dirty="0"/>
              <a:t>规范中描述了这个解析算法，算法包括两个阶段</a:t>
            </a:r>
            <a:r>
              <a:rPr lang="en-US" altLang="zh-CN" dirty="0"/>
              <a:t>——</a:t>
            </a:r>
            <a:r>
              <a:rPr lang="zh-CN" altLang="en-US" b="1" dirty="0">
                <a:solidFill>
                  <a:schemeClr val="accent6">
                    <a:lumMod val="75000"/>
                  </a:schemeClr>
                </a:solidFill>
              </a:rPr>
              <a:t>符号化及构建树</a:t>
            </a:r>
            <a:r>
              <a:rPr lang="zh-CN" altLang="en-US" dirty="0"/>
              <a:t>。</a:t>
            </a:r>
          </a:p>
          <a:p>
            <a:endParaRPr lang="zh-CN" altLang="en-US" dirty="0"/>
          </a:p>
        </p:txBody>
      </p:sp>
    </p:spTree>
    <p:extLst>
      <p:ext uri="{BB962C8B-B14F-4D97-AF65-F5344CB8AC3E}">
        <p14:creationId xmlns:p14="http://schemas.microsoft.com/office/powerpoint/2010/main" val="3935005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符号化：词法分析</a:t>
            </a:r>
            <a:endParaRPr lang="zh-CN" altLang="en-US" dirty="0"/>
          </a:p>
        </p:txBody>
      </p:sp>
      <p:sp>
        <p:nvSpPr>
          <p:cNvPr id="4" name="矩形 3"/>
          <p:cNvSpPr/>
          <p:nvPr/>
        </p:nvSpPr>
        <p:spPr>
          <a:xfrm>
            <a:off x="611560" y="1124744"/>
            <a:ext cx="1349896" cy="1477328"/>
          </a:xfrm>
          <a:prstGeom prst="rect">
            <a:avLst/>
          </a:prstGeom>
        </p:spPr>
        <p:txBody>
          <a:bodyPr wrap="square">
            <a:spAutoFit/>
          </a:bodyPr>
          <a:lstStyle/>
          <a:p>
            <a:r>
              <a:rPr lang="en-US" altLang="zh-CN" dirty="0"/>
              <a:t>&lt;html&gt;</a:t>
            </a:r>
          </a:p>
          <a:p>
            <a:r>
              <a:rPr lang="en-US" altLang="zh-CN" dirty="0"/>
              <a:t>&lt;body&gt;</a:t>
            </a:r>
          </a:p>
          <a:p>
            <a:r>
              <a:rPr lang="en-US" altLang="zh-CN" dirty="0"/>
              <a:t>Hello world</a:t>
            </a:r>
          </a:p>
          <a:p>
            <a:r>
              <a:rPr lang="en-US" altLang="zh-CN" dirty="0"/>
              <a:t>&lt;/body&gt;</a:t>
            </a:r>
          </a:p>
          <a:p>
            <a:r>
              <a:rPr lang="en-US" altLang="zh-CN" dirty="0"/>
              <a:t>&lt;/html&gt;</a:t>
            </a:r>
          </a:p>
        </p:txBody>
      </p:sp>
      <p:pic>
        <p:nvPicPr>
          <p:cNvPr id="15362" name="Picture 2" descr="http://www.iefans.net/wp-content/uploads/2011/10/c325_2143330_1307526499Kg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484784"/>
            <a:ext cx="5972175" cy="36861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18044" y="5733256"/>
            <a:ext cx="4615366" cy="369332"/>
          </a:xfrm>
          <a:prstGeom prst="rect">
            <a:avLst/>
          </a:prstGeom>
        </p:spPr>
        <p:txBody>
          <a:bodyPr wrap="none">
            <a:spAutoFit/>
          </a:bodyPr>
          <a:lstStyle/>
          <a:p>
            <a:r>
              <a:rPr lang="zh-CN" altLang="en-US" dirty="0">
                <a:latin typeface="微软雅黑" pitchFamily="34" charset="-122"/>
                <a:ea typeface="微软雅黑" pitchFamily="34" charset="-122"/>
              </a:rPr>
              <a:t>算法输出</a:t>
            </a:r>
            <a:r>
              <a:rPr lang="en-US" altLang="zh-CN" dirty="0">
                <a:latin typeface="微软雅黑" pitchFamily="34" charset="-122"/>
                <a:ea typeface="微软雅黑" pitchFamily="34" charset="-122"/>
              </a:rPr>
              <a:t>html</a:t>
            </a:r>
            <a:r>
              <a:rPr lang="zh-CN" altLang="en-US" dirty="0">
                <a:latin typeface="微软雅黑" pitchFamily="34" charset="-122"/>
                <a:ea typeface="微软雅黑" pitchFamily="34" charset="-122"/>
              </a:rPr>
              <a:t>符号，该算法用状态机表示。</a:t>
            </a:r>
          </a:p>
        </p:txBody>
      </p:sp>
    </p:spTree>
    <p:extLst>
      <p:ext uri="{BB962C8B-B14F-4D97-AF65-F5344CB8AC3E}">
        <p14:creationId xmlns:p14="http://schemas.microsoft.com/office/powerpoint/2010/main" val="2043275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构</a:t>
            </a:r>
            <a:r>
              <a:rPr lang="zh-CN" altLang="en-US" dirty="0" smtClean="0"/>
              <a:t>建树</a:t>
            </a:r>
            <a:endParaRPr lang="zh-CN" altLang="en-US" dirty="0"/>
          </a:p>
        </p:txBody>
      </p:sp>
      <p:sp>
        <p:nvSpPr>
          <p:cNvPr id="3" name="矩形 2"/>
          <p:cNvSpPr/>
          <p:nvPr/>
        </p:nvSpPr>
        <p:spPr>
          <a:xfrm>
            <a:off x="611560" y="1124744"/>
            <a:ext cx="1349896" cy="1477328"/>
          </a:xfrm>
          <a:prstGeom prst="rect">
            <a:avLst/>
          </a:prstGeom>
        </p:spPr>
        <p:txBody>
          <a:bodyPr wrap="square">
            <a:spAutoFit/>
          </a:bodyPr>
          <a:lstStyle/>
          <a:p>
            <a:r>
              <a:rPr lang="en-US" altLang="zh-CN" dirty="0"/>
              <a:t>&lt;html&gt;</a:t>
            </a:r>
          </a:p>
          <a:p>
            <a:r>
              <a:rPr lang="en-US" altLang="zh-CN" dirty="0"/>
              <a:t>&lt;body&gt;</a:t>
            </a:r>
          </a:p>
          <a:p>
            <a:r>
              <a:rPr lang="en-US" altLang="zh-CN" dirty="0"/>
              <a:t>Hello world</a:t>
            </a:r>
          </a:p>
          <a:p>
            <a:r>
              <a:rPr lang="en-US" altLang="zh-CN" dirty="0"/>
              <a:t>&lt;/body&gt;</a:t>
            </a:r>
          </a:p>
          <a:p>
            <a:r>
              <a:rPr lang="en-US" altLang="zh-CN" dirty="0"/>
              <a:t>&lt;/html&gt;</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99293"/>
            <a:ext cx="4486088" cy="646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02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DOM</a:t>
            </a:r>
            <a:r>
              <a:rPr lang="zh-CN" altLang="en-US" sz="2000" dirty="0"/>
              <a:t>（</a:t>
            </a:r>
            <a:r>
              <a:rPr lang="en-US" altLang="zh-CN" sz="2000" b="1" dirty="0"/>
              <a:t>D</a:t>
            </a:r>
            <a:r>
              <a:rPr lang="en-US" altLang="zh-CN" sz="2000" dirty="0"/>
              <a:t>ocument </a:t>
            </a:r>
            <a:r>
              <a:rPr lang="en-US" altLang="zh-CN" sz="2000" b="1" dirty="0"/>
              <a:t>O</a:t>
            </a:r>
            <a:r>
              <a:rPr lang="en-US" altLang="zh-CN" sz="2000" dirty="0"/>
              <a:t>bject </a:t>
            </a:r>
            <a:r>
              <a:rPr lang="en-US" altLang="zh-CN" sz="2000" b="1" dirty="0"/>
              <a:t>M</a:t>
            </a:r>
            <a:r>
              <a:rPr lang="en-US" altLang="zh-CN" sz="2000" dirty="0"/>
              <a:t>odel </a:t>
            </a:r>
            <a:r>
              <a:rPr lang="zh-CN" altLang="en-US" sz="2000" dirty="0"/>
              <a:t>）</a:t>
            </a:r>
            <a:endParaRPr lang="zh-CN" altLang="en-US" sz="2000" dirty="0"/>
          </a:p>
        </p:txBody>
      </p:sp>
      <p:pic>
        <p:nvPicPr>
          <p:cNvPr id="3074" name="Picture 2"/>
          <p:cNvPicPr>
            <a:picLocks noGrp="1" noChangeAspect="1" noChangeArrowheads="1"/>
          </p:cNvPicPr>
          <p:nvPr>
            <p:ph idx="1"/>
          </p:nvPr>
        </p:nvPicPr>
        <p:blipFill>
          <a:blip r:embed="rId3"/>
          <a:srcRect/>
          <a:stretch>
            <a:fillRect/>
          </a:stretch>
        </p:blipFill>
        <p:spPr bwMode="auto">
          <a:xfrm>
            <a:off x="714348" y="1500174"/>
            <a:ext cx="7567861" cy="4143404"/>
          </a:xfrm>
          <a:prstGeom prst="rect">
            <a:avLst/>
          </a:prstGeom>
          <a:noFill/>
          <a:ln w="9525">
            <a:noFill/>
            <a:miter lim="800000"/>
            <a:headEnd/>
            <a:tailEnd/>
          </a:ln>
          <a:effectLst/>
        </p:spPr>
      </p:pic>
    </p:spTree>
    <p:extLst>
      <p:ext uri="{BB962C8B-B14F-4D97-AF65-F5344CB8AC3E}">
        <p14:creationId xmlns:p14="http://schemas.microsoft.com/office/powerpoint/2010/main" val="216799943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解析结束时的处理</a:t>
            </a:r>
          </a:p>
        </p:txBody>
      </p:sp>
      <p:sp>
        <p:nvSpPr>
          <p:cNvPr id="4" name="内容占位符 3"/>
          <p:cNvSpPr>
            <a:spLocks noGrp="1"/>
          </p:cNvSpPr>
          <p:nvPr>
            <p:ph idx="1"/>
          </p:nvPr>
        </p:nvSpPr>
        <p:spPr/>
        <p:txBody>
          <a:bodyPr/>
          <a:lstStyle/>
          <a:p>
            <a:r>
              <a:rPr lang="zh-CN" altLang="en-US" dirty="0"/>
              <a:t>在这个阶段，浏览器将文档标记为可交互的，并开始解析处于延时模式中的脚本</a:t>
            </a:r>
            <a:r>
              <a:rPr lang="en-US" altLang="zh-CN" dirty="0"/>
              <a:t>——</a:t>
            </a:r>
            <a:r>
              <a:rPr lang="zh-CN" altLang="en-US" dirty="0"/>
              <a:t>这些脚本在文档解析后执行。</a:t>
            </a:r>
          </a:p>
          <a:p>
            <a:r>
              <a:rPr lang="zh-CN" altLang="en-US" dirty="0"/>
              <a:t>文档状态将被设置为完成，同时触发一个</a:t>
            </a:r>
            <a:r>
              <a:rPr lang="en-US" altLang="zh-CN" dirty="0"/>
              <a:t>load</a:t>
            </a:r>
            <a:r>
              <a:rPr lang="zh-CN" altLang="en-US" dirty="0"/>
              <a:t>事件</a:t>
            </a:r>
            <a:r>
              <a:rPr lang="zh-CN" altLang="en-US" dirty="0" smtClean="0"/>
              <a:t>。</a:t>
            </a:r>
            <a:endParaRPr lang="zh-CN" altLang="en-US" dirty="0"/>
          </a:p>
        </p:txBody>
      </p:sp>
      <p:sp>
        <p:nvSpPr>
          <p:cNvPr id="5" name="矩形 4"/>
          <p:cNvSpPr/>
          <p:nvPr/>
        </p:nvSpPr>
        <p:spPr>
          <a:xfrm>
            <a:off x="395536" y="5661248"/>
            <a:ext cx="4572000" cy="461665"/>
          </a:xfrm>
          <a:prstGeom prst="rect">
            <a:avLst/>
          </a:prstGeom>
        </p:spPr>
        <p:txBody>
          <a:bodyPr>
            <a:spAutoFit/>
          </a:bodyPr>
          <a:lstStyle/>
          <a:p>
            <a:r>
              <a:rPr lang="en-US" altLang="zh-CN" sz="1200" dirty="0">
                <a:latin typeface="微软雅黑" pitchFamily="34" charset="-122"/>
                <a:ea typeface="微软雅黑" pitchFamily="34" charset="-122"/>
              </a:rPr>
              <a:t>Html5</a:t>
            </a:r>
            <a:r>
              <a:rPr lang="zh-CN" altLang="en-US" sz="1200" dirty="0">
                <a:latin typeface="微软雅黑" pitchFamily="34" charset="-122"/>
                <a:ea typeface="微软雅黑" pitchFamily="34" charset="-122"/>
              </a:rPr>
              <a:t>规范中有符号化及构建树的完整算法</a:t>
            </a:r>
            <a:r>
              <a:rPr lang="en-US" altLang="zh-CN" sz="1200" dirty="0">
                <a:latin typeface="微软雅黑" pitchFamily="34" charset="-122"/>
                <a:ea typeface="微软雅黑" pitchFamily="34" charset="-122"/>
              </a:rPr>
              <a:t>(http://www.w3.org/TR/html5/syntax.html#html-parser)</a:t>
            </a:r>
            <a:r>
              <a:rPr lang="zh-CN" altLang="en-US" sz="1200" dirty="0">
                <a:latin typeface="微软雅黑" pitchFamily="34" charset="-122"/>
                <a:ea typeface="微软雅黑" pitchFamily="34" charset="-122"/>
              </a:rPr>
              <a:t>。</a:t>
            </a:r>
          </a:p>
        </p:txBody>
      </p:sp>
    </p:spTree>
    <p:extLst>
      <p:ext uri="{BB962C8B-B14F-4D97-AF65-F5344CB8AC3E}">
        <p14:creationId xmlns:p14="http://schemas.microsoft.com/office/powerpoint/2010/main" val="38746393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6" y="2285992"/>
            <a:ext cx="8224060" cy="4357718"/>
          </a:xfrm>
          <a:prstGeom prst="rect">
            <a:avLst/>
          </a:prstGeom>
          <a:noFill/>
          <a:ln w="9525">
            <a:noFill/>
            <a:miter lim="800000"/>
            <a:headEnd/>
            <a:tailEnd/>
          </a:ln>
          <a:effectLst/>
        </p:spPr>
      </p:pic>
      <p:sp>
        <p:nvSpPr>
          <p:cNvPr id="5" name="文本框 4"/>
          <p:cNvSpPr txBox="1"/>
          <p:nvPr/>
        </p:nvSpPr>
        <p:spPr>
          <a:xfrm>
            <a:off x="1259632" y="620688"/>
            <a:ext cx="6336704" cy="769441"/>
          </a:xfrm>
          <a:prstGeom prst="rect">
            <a:avLst/>
          </a:prstGeom>
          <a:noFill/>
        </p:spPr>
        <p:txBody>
          <a:bodyPr wrap="square" rtlCol="0">
            <a:spAutoFit/>
          </a:bodyPr>
          <a:lstStyle/>
          <a:p>
            <a:r>
              <a:rPr lang="zh-CN" altLang="en-US" sz="4400" dirty="0" smtClean="0">
                <a:latin typeface="方正舒体" panose="02010601030101010101" pitchFamily="2" charset="-122"/>
                <a:ea typeface="方正舒体" panose="02010601030101010101" pitchFamily="2" charset="-122"/>
              </a:rPr>
              <a:t>浏览器是用来干什么的？</a:t>
            </a:r>
            <a:endParaRPr lang="zh-CN" altLang="en-US" sz="4400" dirty="0">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4187838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浏览器容错</a:t>
            </a:r>
          </a:p>
        </p:txBody>
      </p:sp>
      <p:sp>
        <p:nvSpPr>
          <p:cNvPr id="3" name="内容占位符 2"/>
          <p:cNvSpPr>
            <a:spLocks noGrp="1"/>
          </p:cNvSpPr>
          <p:nvPr>
            <p:ph idx="1"/>
          </p:nvPr>
        </p:nvSpPr>
        <p:spPr/>
        <p:txBody>
          <a:bodyPr>
            <a:normAutofit/>
          </a:bodyPr>
          <a:lstStyle/>
          <a:p>
            <a:r>
              <a:rPr lang="zh-CN" altLang="en-US" dirty="0"/>
              <a:t>浏览器都具有错误处理的能力，但是</a:t>
            </a:r>
            <a:r>
              <a:rPr lang="zh-CN" altLang="en-US" dirty="0" smtClean="0"/>
              <a:t>，这</a:t>
            </a:r>
            <a:r>
              <a:rPr lang="zh-CN" altLang="en-US" dirty="0"/>
              <a:t>并不是</a:t>
            </a:r>
            <a:r>
              <a:rPr lang="en-US" altLang="zh-CN" dirty="0"/>
              <a:t>html</a:t>
            </a:r>
            <a:r>
              <a:rPr lang="zh-CN" altLang="en-US" dirty="0"/>
              <a:t>最新规范的内容，就像书签及前进后退按钮一样，它只是浏览器长期发展的结果</a:t>
            </a:r>
            <a:r>
              <a:rPr lang="zh-CN" altLang="en-US" dirty="0" smtClean="0"/>
              <a:t>。</a:t>
            </a:r>
            <a:endParaRPr lang="en-US" altLang="zh-CN" dirty="0" smtClean="0"/>
          </a:p>
          <a:p>
            <a:r>
              <a:rPr lang="zh-CN" altLang="en-US" dirty="0" smtClean="0"/>
              <a:t>解析器将符号化的输入解析为文档并创建文档，但不幸的是，我们必须处理很多没有很好格式化的</a:t>
            </a:r>
            <a:r>
              <a:rPr lang="en-US" altLang="zh-CN" dirty="0" smtClean="0"/>
              <a:t>html</a:t>
            </a:r>
            <a:r>
              <a:rPr lang="zh-CN" altLang="en-US" dirty="0" smtClean="0"/>
              <a:t>文档，至少要小心下面几种错误情况。</a:t>
            </a:r>
            <a:endParaRPr lang="en-US" altLang="zh-CN" dirty="0" smtClean="0"/>
          </a:p>
          <a:p>
            <a:pPr lvl="1"/>
            <a:r>
              <a:rPr lang="zh-CN" altLang="en-US" dirty="0" smtClean="0"/>
              <a:t>标签未关闭</a:t>
            </a:r>
            <a:endParaRPr lang="en-US" altLang="zh-CN" dirty="0" smtClean="0"/>
          </a:p>
          <a:p>
            <a:pPr lvl="1"/>
            <a:r>
              <a:rPr lang="zh-CN" altLang="en-US" dirty="0" smtClean="0"/>
              <a:t>标签</a:t>
            </a:r>
            <a:r>
              <a:rPr lang="zh-CN" altLang="en-US" dirty="0" smtClean="0"/>
              <a:t>嵌套错误</a:t>
            </a:r>
            <a:endParaRPr lang="en-US" altLang="zh-CN" dirty="0" smtClean="0"/>
          </a:p>
          <a:p>
            <a:pPr lvl="1"/>
            <a:r>
              <a:rPr lang="zh-CN" altLang="en-US" dirty="0"/>
              <a:t>标</a:t>
            </a:r>
            <a:r>
              <a:rPr lang="zh-CN" altLang="en-US" dirty="0" smtClean="0"/>
              <a:t>签</a:t>
            </a:r>
            <a:r>
              <a:rPr lang="zh-CN" altLang="en-US" dirty="0"/>
              <a:t>错</a:t>
            </a:r>
            <a:r>
              <a:rPr lang="zh-CN" altLang="en-US" dirty="0" smtClean="0"/>
              <a:t>误</a:t>
            </a:r>
            <a:endParaRPr lang="en-US" altLang="zh-CN" dirty="0" smtClean="0"/>
          </a:p>
          <a:p>
            <a:pPr lvl="1"/>
            <a:r>
              <a:rPr lang="zh-CN" altLang="en-US" dirty="0"/>
              <a:t>遗</a:t>
            </a:r>
            <a:r>
              <a:rPr lang="zh-CN" altLang="en-US" dirty="0" smtClean="0"/>
              <a:t>漏标签</a:t>
            </a:r>
            <a:endParaRPr lang="en-US" altLang="zh-CN" dirty="0" smtClean="0"/>
          </a:p>
          <a:p>
            <a:pPr lvl="1"/>
            <a:r>
              <a:rPr lang="zh-CN" altLang="en-US" dirty="0"/>
              <a:t>太深的标签继</a:t>
            </a:r>
            <a:r>
              <a:rPr lang="zh-CN" altLang="en-US" dirty="0" smtClean="0"/>
              <a:t>承，</a:t>
            </a:r>
            <a:r>
              <a:rPr lang="zh-CN" altLang="en-US" dirty="0" smtClean="0">
                <a:solidFill>
                  <a:schemeClr val="accent6"/>
                </a:solidFill>
              </a:rPr>
              <a:t>最</a:t>
            </a:r>
            <a:r>
              <a:rPr lang="zh-CN" altLang="en-US" dirty="0">
                <a:solidFill>
                  <a:schemeClr val="accent6"/>
                </a:solidFill>
              </a:rPr>
              <a:t>多只允许</a:t>
            </a:r>
            <a:r>
              <a:rPr lang="en-US" altLang="zh-CN" dirty="0">
                <a:solidFill>
                  <a:schemeClr val="accent6"/>
                </a:solidFill>
              </a:rPr>
              <a:t>20</a:t>
            </a:r>
            <a:r>
              <a:rPr lang="zh-CN" altLang="en-US" dirty="0">
                <a:solidFill>
                  <a:schemeClr val="accent6"/>
                </a:solidFill>
              </a:rPr>
              <a:t>个相同类型的标签嵌</a:t>
            </a:r>
            <a:r>
              <a:rPr lang="zh-CN" altLang="en-US" dirty="0" smtClean="0">
                <a:solidFill>
                  <a:schemeClr val="accent6"/>
                </a:solidFill>
              </a:rPr>
              <a:t>套</a:t>
            </a:r>
            <a:r>
              <a:rPr lang="zh-CN" altLang="en-US" dirty="0" smtClean="0"/>
              <a:t>。</a:t>
            </a:r>
            <a:endParaRPr lang="en-US" altLang="zh-CN" dirty="0" smtClean="0"/>
          </a:p>
        </p:txBody>
      </p:sp>
      <p:sp>
        <p:nvSpPr>
          <p:cNvPr id="4" name="文本框 3"/>
          <p:cNvSpPr txBox="1"/>
          <p:nvPr/>
        </p:nvSpPr>
        <p:spPr>
          <a:xfrm>
            <a:off x="2051720" y="2849784"/>
            <a:ext cx="6480720" cy="1323439"/>
          </a:xfrm>
          <a:prstGeom prst="rect">
            <a:avLst/>
          </a:prstGeom>
          <a:noFill/>
        </p:spPr>
        <p:txBody>
          <a:bodyPr wrap="square" rtlCol="0">
            <a:spAutoFit/>
          </a:bodyPr>
          <a:lstStyle/>
          <a:p>
            <a:r>
              <a:rPr lang="zh-CN" altLang="en-US" sz="4000" dirty="0" smtClean="0">
                <a:solidFill>
                  <a:srgbClr val="FF0000"/>
                </a:solidFill>
                <a:latin typeface="方正舒体" panose="02010601030101010101" pitchFamily="2" charset="-122"/>
                <a:ea typeface="方正舒体" panose="02010601030101010101" pitchFamily="2" charset="-122"/>
              </a:rPr>
              <a:t>这一页是为引擎开发者写的，不是为搬砖码农写的</a:t>
            </a:r>
            <a:endParaRPr lang="zh-CN" altLang="en-US" sz="4000" dirty="0">
              <a:solidFill>
                <a:srgbClr val="FF0000"/>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2655379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 calcmode="lin" valueType="num">
                                      <p:cBhvr>
                                        <p:cTn id="34" dur="1000" fill="hold"/>
                                        <p:tgtEl>
                                          <p:spTgt spid="4"/>
                                        </p:tgtEl>
                                        <p:attrNameLst>
                                          <p:attrName>style.rotation</p:attrName>
                                        </p:attrNameLst>
                                      </p:cBhvr>
                                      <p:tavLst>
                                        <p:tav tm="0">
                                          <p:val>
                                            <p:fltVal val="90"/>
                                          </p:val>
                                        </p:tav>
                                        <p:tav tm="100000">
                                          <p:val>
                                            <p:fltVal val="0"/>
                                          </p:val>
                                        </p:tav>
                                      </p:tavLst>
                                    </p:anim>
                                    <p:animEffect transition="in" filter="fade">
                                      <p:cBhvr>
                                        <p:cTn id="3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mtClean="0"/>
              <a:t>CSS</a:t>
            </a:r>
            <a:r>
              <a:rPr lang="zh-CN" altLang="en-US" dirty="0" smtClean="0"/>
              <a:t>解析</a:t>
            </a:r>
            <a:endParaRPr lang="zh-CN" altLang="en-US" dirty="0"/>
          </a:p>
        </p:txBody>
      </p:sp>
      <p:sp>
        <p:nvSpPr>
          <p:cNvPr id="5" name="副标题 4"/>
          <p:cNvSpPr>
            <a:spLocks noGrp="1"/>
          </p:cNvSpPr>
          <p:nvPr>
            <p:ph type="subTitle" idx="1"/>
          </p:nvPr>
        </p:nvSpPr>
        <p:spPr/>
        <p:txBody>
          <a:bodyPr/>
          <a:lstStyle/>
          <a:p>
            <a:r>
              <a:rPr lang="zh-CN" altLang="en-US" dirty="0" smtClean="0"/>
              <a:t>上下文无关文法</a:t>
            </a:r>
            <a:endParaRPr lang="zh-CN" altLang="en-US" dirty="0"/>
          </a:p>
        </p:txBody>
      </p:sp>
    </p:spTree>
    <p:extLst>
      <p:ext uri="{BB962C8B-B14F-4D97-AF65-F5344CB8AC3E}">
        <p14:creationId xmlns:p14="http://schemas.microsoft.com/office/powerpoint/2010/main" val="245343276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CSS</a:t>
            </a:r>
            <a:r>
              <a:rPr lang="zh-CN" altLang="en-US" dirty="0" smtClean="0"/>
              <a:t>解析 </a:t>
            </a:r>
            <a:r>
              <a:rPr lang="en-US" altLang="zh-CN" dirty="0" smtClean="0"/>
              <a:t>- </a:t>
            </a:r>
            <a:r>
              <a:rPr lang="zh-CN" altLang="en-US" dirty="0" smtClean="0"/>
              <a:t>词法</a:t>
            </a:r>
            <a:endParaRPr lang="zh-CN" altLang="en-US" dirty="0"/>
          </a:p>
        </p:txBody>
      </p:sp>
      <p:sp>
        <p:nvSpPr>
          <p:cNvPr id="4" name="矩形 3"/>
          <p:cNvSpPr/>
          <p:nvPr/>
        </p:nvSpPr>
        <p:spPr>
          <a:xfrm>
            <a:off x="486232" y="1124744"/>
            <a:ext cx="4680520" cy="2750112"/>
          </a:xfrm>
          <a:prstGeom prst="rect">
            <a:avLst/>
          </a:prstGeom>
        </p:spPr>
        <p:txBody>
          <a:bodyPr wrap="square">
            <a:spAutoFit/>
          </a:bodyPr>
          <a:lstStyle/>
          <a:p>
            <a:pPr>
              <a:lnSpc>
                <a:spcPts val="3000"/>
              </a:lnSpc>
            </a:pPr>
            <a:r>
              <a:rPr lang="en-US" altLang="zh-CN" dirty="0"/>
              <a:t>comment ///*[^*]*/*+([^/*][^*]*/*+)*//</a:t>
            </a:r>
          </a:p>
          <a:p>
            <a:pPr>
              <a:lnSpc>
                <a:spcPts val="3000"/>
              </a:lnSpc>
            </a:pPr>
            <a:r>
              <a:rPr lang="en-US" altLang="zh-CN" dirty="0" err="1"/>
              <a:t>num</a:t>
            </a:r>
            <a:r>
              <a:rPr lang="en-US" altLang="zh-CN" dirty="0"/>
              <a:t> [0-9]+|[0-9]*”.”[0-9]+</a:t>
            </a:r>
          </a:p>
          <a:p>
            <a:pPr>
              <a:lnSpc>
                <a:spcPts val="3000"/>
              </a:lnSpc>
            </a:pPr>
            <a:r>
              <a:rPr lang="en-US" altLang="zh-CN" dirty="0" err="1"/>
              <a:t>nonascii</a:t>
            </a:r>
            <a:r>
              <a:rPr lang="en-US" altLang="zh-CN" dirty="0"/>
              <a:t> [/200-/377]</a:t>
            </a:r>
          </a:p>
          <a:p>
            <a:pPr>
              <a:lnSpc>
                <a:spcPts val="3000"/>
              </a:lnSpc>
            </a:pPr>
            <a:r>
              <a:rPr lang="en-US" altLang="zh-CN" dirty="0" err="1"/>
              <a:t>nmstart</a:t>
            </a:r>
            <a:r>
              <a:rPr lang="en-US" altLang="zh-CN" dirty="0"/>
              <a:t> [_a-z]|{</a:t>
            </a:r>
            <a:r>
              <a:rPr lang="en-US" altLang="zh-CN" dirty="0" err="1"/>
              <a:t>nonascii</a:t>
            </a:r>
            <a:r>
              <a:rPr lang="en-US" altLang="zh-CN" dirty="0"/>
              <a:t>}|{escape}</a:t>
            </a:r>
          </a:p>
          <a:p>
            <a:pPr>
              <a:lnSpc>
                <a:spcPts val="3000"/>
              </a:lnSpc>
            </a:pPr>
            <a:r>
              <a:rPr lang="en-US" altLang="zh-CN" dirty="0" err="1"/>
              <a:t>nmchar</a:t>
            </a:r>
            <a:r>
              <a:rPr lang="en-US" altLang="zh-CN" dirty="0"/>
              <a:t> [_a-z0-9-]|{</a:t>
            </a:r>
            <a:r>
              <a:rPr lang="en-US" altLang="zh-CN" dirty="0" err="1"/>
              <a:t>nonascii</a:t>
            </a:r>
            <a:r>
              <a:rPr lang="en-US" altLang="zh-CN" dirty="0"/>
              <a:t>}|{escape}</a:t>
            </a:r>
          </a:p>
          <a:p>
            <a:pPr>
              <a:lnSpc>
                <a:spcPts val="3000"/>
              </a:lnSpc>
            </a:pPr>
            <a:r>
              <a:rPr lang="en-US" altLang="zh-CN" dirty="0"/>
              <a:t>name {</a:t>
            </a:r>
            <a:r>
              <a:rPr lang="en-US" altLang="zh-CN" dirty="0" err="1"/>
              <a:t>nmchar</a:t>
            </a:r>
            <a:r>
              <a:rPr lang="en-US" altLang="zh-CN" dirty="0"/>
              <a:t>}+</a:t>
            </a:r>
          </a:p>
          <a:p>
            <a:pPr>
              <a:lnSpc>
                <a:spcPts val="3000"/>
              </a:lnSpc>
            </a:pPr>
            <a:r>
              <a:rPr lang="en-US" altLang="zh-CN" dirty="0" err="1"/>
              <a:t>ident</a:t>
            </a:r>
            <a:r>
              <a:rPr lang="en-US" altLang="zh-CN" dirty="0"/>
              <a:t> {</a:t>
            </a:r>
            <a:r>
              <a:rPr lang="en-US" altLang="zh-CN" dirty="0" err="1"/>
              <a:t>nmstart</a:t>
            </a:r>
            <a:r>
              <a:rPr lang="en-US" altLang="zh-CN" dirty="0"/>
              <a:t>}{</a:t>
            </a:r>
            <a:r>
              <a:rPr lang="en-US" altLang="zh-CN" dirty="0" err="1"/>
              <a:t>nmchar</a:t>
            </a:r>
            <a:r>
              <a:rPr lang="en-US" altLang="zh-CN" dirty="0"/>
              <a:t>}*</a:t>
            </a:r>
          </a:p>
        </p:txBody>
      </p:sp>
    </p:spTree>
    <p:extLst>
      <p:ext uri="{BB962C8B-B14F-4D97-AF65-F5344CB8AC3E}">
        <p14:creationId xmlns:p14="http://schemas.microsoft.com/office/powerpoint/2010/main" val="16970390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CSS</a:t>
            </a:r>
            <a:r>
              <a:rPr lang="zh-CN" altLang="en-US" dirty="0" smtClean="0"/>
              <a:t>解析 </a:t>
            </a:r>
            <a:r>
              <a:rPr lang="en-US" altLang="zh-CN" dirty="0" smtClean="0"/>
              <a:t>- </a:t>
            </a:r>
            <a:r>
              <a:rPr lang="zh-CN" altLang="en-US" dirty="0" smtClean="0"/>
              <a:t>语法</a:t>
            </a:r>
            <a:endParaRPr lang="zh-CN" altLang="en-US" dirty="0"/>
          </a:p>
        </p:txBody>
      </p:sp>
      <p:sp>
        <p:nvSpPr>
          <p:cNvPr id="5" name="矩形 4"/>
          <p:cNvSpPr/>
          <p:nvPr/>
        </p:nvSpPr>
        <p:spPr>
          <a:xfrm>
            <a:off x="539552" y="846272"/>
            <a:ext cx="7704856" cy="5262979"/>
          </a:xfrm>
          <a:prstGeom prst="rect">
            <a:avLst/>
          </a:prstGeom>
        </p:spPr>
        <p:txBody>
          <a:bodyPr wrap="square" numCol="1">
            <a:spAutoFit/>
          </a:bodyPr>
          <a:lstStyle/>
          <a:p>
            <a:r>
              <a:rPr lang="en-US" altLang="zh-CN" sz="1400" dirty="0" err="1"/>
              <a:t>ruleset</a:t>
            </a:r>
            <a:endParaRPr lang="en-US" altLang="zh-CN" sz="1400" dirty="0"/>
          </a:p>
          <a:p>
            <a:r>
              <a:rPr lang="en-US" altLang="zh-CN" sz="1400" dirty="0"/>
              <a:t>: selector [ ',' S* selector ]*</a:t>
            </a:r>
          </a:p>
          <a:p>
            <a:r>
              <a:rPr lang="en-US" altLang="zh-CN" sz="1400" dirty="0"/>
              <a:t>‘{’ S* declaration [ ';' S* declaration ]* ‘}’ S*</a:t>
            </a:r>
          </a:p>
          <a:p>
            <a:r>
              <a:rPr lang="en-US" altLang="zh-CN" sz="1400" dirty="0" smtClean="0"/>
              <a:t>;</a:t>
            </a:r>
          </a:p>
          <a:p>
            <a:r>
              <a:rPr lang="en-US" altLang="zh-CN" sz="1400" dirty="0" smtClean="0"/>
              <a:t>selector</a:t>
            </a:r>
            <a:endParaRPr lang="en-US" altLang="zh-CN" sz="1400" dirty="0"/>
          </a:p>
          <a:p>
            <a:r>
              <a:rPr lang="en-US" altLang="zh-CN" sz="1400" dirty="0"/>
              <a:t>: </a:t>
            </a:r>
            <a:r>
              <a:rPr lang="en-US" altLang="zh-CN" sz="1400" dirty="0" err="1"/>
              <a:t>simple_selector</a:t>
            </a:r>
            <a:r>
              <a:rPr lang="en-US" altLang="zh-CN" sz="1400" dirty="0"/>
              <a:t> [ </a:t>
            </a:r>
            <a:r>
              <a:rPr lang="en-US" altLang="zh-CN" sz="1400" dirty="0" err="1"/>
              <a:t>combinator</a:t>
            </a:r>
            <a:r>
              <a:rPr lang="en-US" altLang="zh-CN" sz="1400" dirty="0"/>
              <a:t> selector | S+ [ </a:t>
            </a:r>
            <a:r>
              <a:rPr lang="en-US" altLang="zh-CN" sz="1400" dirty="0" err="1"/>
              <a:t>combinator</a:t>
            </a:r>
            <a:r>
              <a:rPr lang="en-US" altLang="zh-CN" sz="1400" dirty="0"/>
              <a:t> selector ] ]</a:t>
            </a:r>
          </a:p>
          <a:p>
            <a:r>
              <a:rPr lang="en-US" altLang="zh-CN" sz="1400" dirty="0" smtClean="0"/>
              <a:t>;</a:t>
            </a:r>
          </a:p>
          <a:p>
            <a:r>
              <a:rPr lang="en-US" altLang="zh-CN" sz="1400" dirty="0" err="1" smtClean="0"/>
              <a:t>simple_selector</a:t>
            </a:r>
            <a:endParaRPr lang="en-US" altLang="zh-CN" sz="1400" dirty="0"/>
          </a:p>
          <a:p>
            <a:r>
              <a:rPr lang="en-US" altLang="zh-CN" sz="1400" dirty="0"/>
              <a:t>: </a:t>
            </a:r>
            <a:r>
              <a:rPr lang="en-US" altLang="zh-CN" sz="1400" dirty="0" err="1"/>
              <a:t>element_name</a:t>
            </a:r>
            <a:r>
              <a:rPr lang="en-US" altLang="zh-CN" sz="1400" dirty="0"/>
              <a:t> [ HASH | class | </a:t>
            </a:r>
            <a:r>
              <a:rPr lang="en-US" altLang="zh-CN" sz="1400" dirty="0" err="1"/>
              <a:t>attrib</a:t>
            </a:r>
            <a:r>
              <a:rPr lang="en-US" altLang="zh-CN" sz="1400" dirty="0"/>
              <a:t> | pseudo </a:t>
            </a:r>
            <a:r>
              <a:rPr lang="en-US" altLang="zh-CN" sz="1400" dirty="0" smtClean="0"/>
              <a:t>]*| </a:t>
            </a:r>
            <a:r>
              <a:rPr lang="en-US" altLang="zh-CN" sz="1400" dirty="0"/>
              <a:t>[ HASH | class | </a:t>
            </a:r>
            <a:r>
              <a:rPr lang="en-US" altLang="zh-CN" sz="1400" dirty="0" err="1"/>
              <a:t>attrib</a:t>
            </a:r>
            <a:r>
              <a:rPr lang="en-US" altLang="zh-CN" sz="1400" dirty="0"/>
              <a:t> | pseudo ]+</a:t>
            </a:r>
          </a:p>
          <a:p>
            <a:r>
              <a:rPr lang="en-US" altLang="zh-CN" sz="1400" dirty="0" smtClean="0"/>
              <a:t>;</a:t>
            </a:r>
          </a:p>
          <a:p>
            <a:r>
              <a:rPr lang="en-US" altLang="zh-CN" sz="1400" dirty="0" smtClean="0"/>
              <a:t>class</a:t>
            </a:r>
            <a:endParaRPr lang="en-US" altLang="zh-CN" sz="1400" dirty="0"/>
          </a:p>
          <a:p>
            <a:r>
              <a:rPr lang="en-US" altLang="zh-CN" sz="1400" dirty="0"/>
              <a:t>: ‘.’ IDENT</a:t>
            </a:r>
          </a:p>
          <a:p>
            <a:r>
              <a:rPr lang="en-US" altLang="zh-CN" sz="1400" dirty="0" smtClean="0"/>
              <a:t>;</a:t>
            </a:r>
            <a:endParaRPr lang="en-US" altLang="zh-CN" sz="1400" dirty="0"/>
          </a:p>
          <a:p>
            <a:r>
              <a:rPr lang="en-US" altLang="zh-CN" sz="1400" dirty="0" err="1" smtClean="0"/>
              <a:t>element_name</a:t>
            </a:r>
            <a:endParaRPr lang="en-US" altLang="zh-CN" sz="1400" dirty="0"/>
          </a:p>
          <a:p>
            <a:r>
              <a:rPr lang="en-US" altLang="zh-CN" sz="1400" dirty="0"/>
              <a:t>: IDENT | ‘*’</a:t>
            </a:r>
          </a:p>
          <a:p>
            <a:r>
              <a:rPr lang="en-US" altLang="zh-CN" sz="1400" dirty="0" smtClean="0"/>
              <a:t>;</a:t>
            </a:r>
          </a:p>
          <a:p>
            <a:r>
              <a:rPr lang="en-US" altLang="zh-CN" sz="1400" dirty="0" err="1" smtClean="0"/>
              <a:t>attrib</a:t>
            </a:r>
            <a:endParaRPr lang="en-US" altLang="zh-CN" sz="1400" dirty="0"/>
          </a:p>
          <a:p>
            <a:r>
              <a:rPr lang="en-US" altLang="zh-CN" sz="1400" dirty="0"/>
              <a:t>: ‘[' S* IDENT S* [ [ '=' | INCLUDES | DASHMATCH ] S</a:t>
            </a:r>
            <a:r>
              <a:rPr lang="en-US" altLang="zh-CN" sz="1400" dirty="0" smtClean="0"/>
              <a:t>*[ </a:t>
            </a:r>
            <a:r>
              <a:rPr lang="en-US" altLang="zh-CN" sz="1400" dirty="0"/>
              <a:t>IDENT | STRING ] S* ] ‘]’</a:t>
            </a:r>
          </a:p>
          <a:p>
            <a:r>
              <a:rPr lang="en-US" altLang="zh-CN" sz="1400" dirty="0" smtClean="0"/>
              <a:t>;</a:t>
            </a:r>
            <a:endParaRPr lang="en-US" altLang="zh-CN" sz="1400" dirty="0"/>
          </a:p>
          <a:p>
            <a:r>
              <a:rPr lang="en-US" altLang="zh-CN" sz="1400" dirty="0"/>
              <a:t>pseudo</a:t>
            </a:r>
          </a:p>
          <a:p>
            <a:r>
              <a:rPr lang="en-US" altLang="zh-CN" sz="1400" dirty="0"/>
              <a:t>: ‘:’ [ IDENT | FUNCTION S* [IDENT S*] ‘)’ ]</a:t>
            </a:r>
          </a:p>
          <a:p>
            <a:r>
              <a:rPr lang="en-US" altLang="zh-CN" sz="1400" dirty="0" smtClean="0"/>
              <a:t>;</a:t>
            </a:r>
          </a:p>
          <a:p>
            <a:endParaRPr lang="en-US" altLang="zh-CN" sz="1400" dirty="0" smtClean="0"/>
          </a:p>
          <a:p>
            <a:r>
              <a:rPr lang="zh-CN" altLang="en-US" sz="1400" dirty="0" smtClean="0"/>
              <a:t>“</a:t>
            </a:r>
            <a:r>
              <a:rPr lang="en-US" altLang="zh-CN" sz="1400" dirty="0" err="1"/>
              <a:t>ident</a:t>
            </a:r>
            <a:r>
              <a:rPr lang="en-US" altLang="zh-CN" sz="1400" dirty="0"/>
              <a:t>”</a:t>
            </a:r>
            <a:r>
              <a:rPr lang="zh-CN" altLang="en-US" sz="1400" dirty="0"/>
              <a:t>是识别器的缩写，相当于一个</a:t>
            </a:r>
            <a:r>
              <a:rPr lang="en-US" altLang="zh-CN" sz="1400" dirty="0"/>
              <a:t>class</a:t>
            </a:r>
            <a:r>
              <a:rPr lang="zh-CN" altLang="en-US" sz="1400" dirty="0"/>
              <a:t>名，“</a:t>
            </a:r>
            <a:r>
              <a:rPr lang="en-US" altLang="zh-CN" sz="1400" dirty="0"/>
              <a:t>name”</a:t>
            </a:r>
            <a:r>
              <a:rPr lang="zh-CN" altLang="en-US" sz="1400" dirty="0"/>
              <a:t>是一个元素</a:t>
            </a:r>
            <a:r>
              <a:rPr lang="en-US" altLang="zh-CN" sz="1400" dirty="0"/>
              <a:t>id</a:t>
            </a:r>
            <a:r>
              <a:rPr lang="zh-CN" altLang="en-US" sz="1400" dirty="0"/>
              <a:t>（用“＃”引用）。</a:t>
            </a:r>
            <a:endParaRPr lang="en-US" altLang="zh-CN" sz="1400" dirty="0"/>
          </a:p>
        </p:txBody>
      </p:sp>
    </p:spTree>
    <p:extLst>
      <p:ext uri="{BB962C8B-B14F-4D97-AF65-F5344CB8AC3E}">
        <p14:creationId xmlns:p14="http://schemas.microsoft.com/office/powerpoint/2010/main" val="337553320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CSS</a:t>
            </a:r>
            <a:r>
              <a:rPr lang="zh-CN" altLang="en-US" dirty="0" smtClean="0"/>
              <a:t>解析器</a:t>
            </a:r>
            <a:endParaRPr lang="zh-CN" altLang="en-US" dirty="0"/>
          </a:p>
        </p:txBody>
      </p:sp>
      <p:sp>
        <p:nvSpPr>
          <p:cNvPr id="3" name="内容占位符 2"/>
          <p:cNvSpPr>
            <a:spLocks noGrp="1"/>
          </p:cNvSpPr>
          <p:nvPr>
            <p:ph idx="1"/>
          </p:nvPr>
        </p:nvSpPr>
        <p:spPr/>
        <p:txBody>
          <a:bodyPr/>
          <a:lstStyle/>
          <a:p>
            <a:r>
              <a:rPr lang="zh-CN" altLang="en-US" dirty="0" smtClean="0"/>
              <a:t>它们将</a:t>
            </a:r>
            <a:r>
              <a:rPr lang="zh-CN" altLang="en-US" dirty="0"/>
              <a:t>每个</a:t>
            </a:r>
            <a:r>
              <a:rPr lang="en-US" altLang="zh-CN" dirty="0" err="1"/>
              <a:t>css</a:t>
            </a:r>
            <a:r>
              <a:rPr lang="zh-CN" altLang="en-US" dirty="0"/>
              <a:t>文件解析为样式表对象，每个对象包含</a:t>
            </a:r>
            <a:r>
              <a:rPr lang="en-US" altLang="zh-CN" dirty="0" err="1"/>
              <a:t>css</a:t>
            </a:r>
            <a:r>
              <a:rPr lang="zh-CN" altLang="en-US" dirty="0"/>
              <a:t>规则，</a:t>
            </a:r>
            <a:r>
              <a:rPr lang="en-US" altLang="zh-CN" dirty="0" err="1"/>
              <a:t>css</a:t>
            </a:r>
            <a:r>
              <a:rPr lang="zh-CN" altLang="en-US" dirty="0"/>
              <a:t>规则对象包含选择器和声明对象，以及其他一些符合</a:t>
            </a:r>
            <a:r>
              <a:rPr lang="en-US" altLang="zh-CN" dirty="0" err="1"/>
              <a:t>css</a:t>
            </a:r>
            <a:r>
              <a:rPr lang="zh-CN" altLang="en-US" dirty="0"/>
              <a:t>语法的对象。</a:t>
            </a:r>
          </a:p>
        </p:txBody>
      </p:sp>
      <p:pic>
        <p:nvPicPr>
          <p:cNvPr id="17410" name="Picture 2" descr="http://www.iefans.net/wp-content/uploads/2011/10/edc3_2143330_1307526506ZE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20888"/>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991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fade">
                                      <p:cBhvr>
                                        <p:cTn id="12"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处理脚本和样式表的顺序</a:t>
            </a:r>
            <a:endParaRPr lang="zh-CN" altLang="en-US" dirty="0"/>
          </a:p>
        </p:txBody>
      </p:sp>
      <p:sp>
        <p:nvSpPr>
          <p:cNvPr id="3" name="内容占位符 2"/>
          <p:cNvSpPr>
            <a:spLocks noGrp="1"/>
          </p:cNvSpPr>
          <p:nvPr>
            <p:ph idx="1"/>
          </p:nvPr>
        </p:nvSpPr>
        <p:spPr/>
        <p:txBody>
          <a:bodyPr/>
          <a:lstStyle/>
          <a:p>
            <a:r>
              <a:rPr lang="zh-CN" altLang="en-US" dirty="0" smtClean="0"/>
              <a:t>脚本</a:t>
            </a:r>
            <a:endParaRPr lang="en-US" altLang="zh-CN" dirty="0" smtClean="0"/>
          </a:p>
          <a:p>
            <a:r>
              <a:rPr lang="zh-CN" altLang="en-US" dirty="0" smtClean="0"/>
              <a:t>预解析</a:t>
            </a:r>
            <a:endParaRPr lang="en-US" altLang="zh-CN" dirty="0" smtClean="0"/>
          </a:p>
          <a:p>
            <a:r>
              <a:rPr lang="zh-CN" altLang="en-US" dirty="0" smtClean="0"/>
              <a:t>样式表</a:t>
            </a:r>
            <a:endParaRPr lang="en-US" altLang="zh-CN" dirty="0" smtClean="0"/>
          </a:p>
          <a:p>
            <a:endParaRPr lang="zh-CN" altLang="en-US" dirty="0"/>
          </a:p>
        </p:txBody>
      </p:sp>
    </p:spTree>
    <p:extLst>
      <p:ext uri="{BB962C8B-B14F-4D97-AF65-F5344CB8AC3E}">
        <p14:creationId xmlns:p14="http://schemas.microsoft.com/office/powerpoint/2010/main" val="799175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渲染树的构</a:t>
            </a:r>
            <a:r>
              <a:rPr lang="zh-CN" altLang="en-US" dirty="0" smtClean="0"/>
              <a:t>造</a:t>
            </a:r>
            <a:endParaRPr lang="zh-CN" altLang="en-US" dirty="0"/>
          </a:p>
        </p:txBody>
      </p:sp>
      <p:sp>
        <p:nvSpPr>
          <p:cNvPr id="5" name="副标题 4"/>
          <p:cNvSpPr>
            <a:spLocks noGrp="1"/>
          </p:cNvSpPr>
          <p:nvPr>
            <p:ph type="subTitle" idx="1"/>
          </p:nvPr>
        </p:nvSpPr>
        <p:spPr/>
        <p:txBody>
          <a:bodyPr/>
          <a:lstStyle/>
          <a:p>
            <a:r>
              <a:rPr lang="zh-CN" altLang="en-US" dirty="0" smtClean="0"/>
              <a:t>渲染引擎</a:t>
            </a:r>
            <a:endParaRPr lang="zh-CN" altLang="en-US" dirty="0"/>
          </a:p>
        </p:txBody>
      </p:sp>
    </p:spTree>
    <p:extLst>
      <p:ext uri="{BB962C8B-B14F-4D97-AF65-F5344CB8AC3E}">
        <p14:creationId xmlns:p14="http://schemas.microsoft.com/office/powerpoint/2010/main" val="35329472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渲染树</a:t>
            </a:r>
            <a:r>
              <a:rPr lang="zh-CN" altLang="en-US" dirty="0" smtClean="0"/>
              <a:t>构建</a:t>
            </a:r>
            <a:endParaRPr lang="zh-CN" altLang="en-US" dirty="0"/>
          </a:p>
        </p:txBody>
      </p:sp>
      <p:sp>
        <p:nvSpPr>
          <p:cNvPr id="3" name="内容占位符 2"/>
          <p:cNvSpPr>
            <a:spLocks noGrp="1"/>
          </p:cNvSpPr>
          <p:nvPr>
            <p:ph idx="1"/>
          </p:nvPr>
        </p:nvSpPr>
        <p:spPr>
          <a:xfrm>
            <a:off x="457200" y="1600201"/>
            <a:ext cx="8229600" cy="685792"/>
          </a:xfrm>
        </p:spPr>
        <p:txBody>
          <a:bodyPr/>
          <a:lstStyle/>
          <a:p>
            <a:r>
              <a:rPr lang="zh-CN" altLang="en-US" dirty="0"/>
              <a:t>渲染树</a:t>
            </a:r>
            <a:r>
              <a:rPr lang="zh-CN" altLang="en-US" dirty="0" smtClean="0"/>
              <a:t>中的元素被称为 呈现器或呈现对象</a:t>
            </a:r>
            <a:endParaRPr lang="zh-CN" altLang="en-US" dirty="0"/>
          </a:p>
        </p:txBody>
      </p:sp>
      <p:pic>
        <p:nvPicPr>
          <p:cNvPr id="4098" name="Picture 2"/>
          <p:cNvPicPr>
            <a:picLocks noChangeAspect="1" noChangeArrowheads="1"/>
          </p:cNvPicPr>
          <p:nvPr/>
        </p:nvPicPr>
        <p:blipFill>
          <a:blip r:embed="rId3"/>
          <a:srcRect/>
          <a:stretch>
            <a:fillRect/>
          </a:stretch>
        </p:blipFill>
        <p:spPr bwMode="auto">
          <a:xfrm>
            <a:off x="857224" y="2214554"/>
            <a:ext cx="6962775" cy="3771900"/>
          </a:xfrm>
          <a:prstGeom prst="rect">
            <a:avLst/>
          </a:prstGeom>
          <a:noFill/>
          <a:ln w="9525">
            <a:noFill/>
            <a:miter lim="800000"/>
            <a:headEnd/>
            <a:tailEnd/>
          </a:ln>
          <a:effectLst/>
        </p:spPr>
      </p:pic>
    </p:spTree>
    <p:extLst>
      <p:ext uri="{BB962C8B-B14F-4D97-AF65-F5344CB8AC3E}">
        <p14:creationId xmlns:p14="http://schemas.microsoft.com/office/powerpoint/2010/main" val="173506998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457200" y="381819"/>
            <a:ext cx="8229600" cy="560406"/>
          </a:xfrm>
          <a:prstGeom prst="rect">
            <a:avLst/>
          </a:prstGeom>
          <a:noFill/>
        </p:spPr>
        <p:txBody>
          <a:bodyPr vert="horz" lIns="91440" tIns="45720" rIns="91440" bIns="45720" rtlCol="0" anchor="ctr">
            <a:normAutofit fontScale="97500" lnSpcReduction="10000"/>
          </a:bodyPr>
          <a:lstStyle>
            <a:lvl1pPr algn="l" defTabSz="914400" rtl="0" eaLnBrk="1" latinLnBrk="0" hangingPunct="1">
              <a:spcBef>
                <a:spcPct val="0"/>
              </a:spcBef>
              <a:buNone/>
              <a:defRPr sz="3200" b="0" kern="1200" cap="none" spc="0">
                <a:ln>
                  <a:noFill/>
                </a:ln>
                <a:solidFill>
                  <a:schemeClr val="tx2"/>
                </a:solidFill>
                <a:effectLst/>
                <a:latin typeface="微软雅黑" pitchFamily="34" charset="-122"/>
                <a:ea typeface="微软雅黑" pitchFamily="34" charset="-122"/>
                <a:cs typeface="+mj-cs"/>
              </a:defRPr>
            </a:lvl1pPr>
          </a:lstStyle>
          <a:p>
            <a:r>
              <a:rPr lang="zh-CN" altLang="en-US" dirty="0"/>
              <a:t>渲染树和</a:t>
            </a:r>
            <a:r>
              <a:rPr lang="en-US" altLang="zh-CN" dirty="0" smtClean="0"/>
              <a:t>DOM</a:t>
            </a:r>
            <a:r>
              <a:rPr lang="zh-CN" altLang="en-US" dirty="0" smtClean="0"/>
              <a:t>树</a:t>
            </a:r>
            <a:r>
              <a:rPr lang="zh-CN" altLang="en-US" dirty="0"/>
              <a:t>的关</a:t>
            </a:r>
            <a:r>
              <a:rPr lang="zh-CN" altLang="en-US" dirty="0" smtClean="0"/>
              <a:t>系</a:t>
            </a:r>
            <a:endParaRPr lang="zh-CN" altLang="en-US" dirty="0"/>
          </a:p>
        </p:txBody>
      </p:sp>
      <p:sp>
        <p:nvSpPr>
          <p:cNvPr id="5" name="内容占位符 4"/>
          <p:cNvSpPr>
            <a:spLocks noGrp="1"/>
          </p:cNvSpPr>
          <p:nvPr/>
        </p:nvSpPr>
        <p:spPr>
          <a:xfrm>
            <a:off x="457200" y="1024762"/>
            <a:ext cx="8229600" cy="5451418"/>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ct val="20000"/>
              </a:spcBef>
              <a:buFont typeface="Arial" pitchFamily="34" charset="0"/>
              <a:buChar char="•"/>
              <a:defRPr sz="2000" kern="1200">
                <a:solidFill>
                  <a:schemeClr val="bg1">
                    <a:lumMod val="50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bg1">
                    <a:lumMod val="50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600" kern="1200">
                <a:solidFill>
                  <a:schemeClr val="bg1">
                    <a:lumMod val="50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400" kern="1200">
                <a:solidFill>
                  <a:schemeClr val="bg1">
                    <a:lumMod val="50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200" kern="1200">
                <a:solidFill>
                  <a:schemeClr val="bg1">
                    <a:lumMod val="50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渲染对象和</a:t>
            </a:r>
            <a:r>
              <a:rPr lang="en-US" altLang="zh-CN" dirty="0" smtClean="0"/>
              <a:t>DOM</a:t>
            </a:r>
            <a:r>
              <a:rPr lang="zh-CN" altLang="en-US" dirty="0" smtClean="0"/>
              <a:t>元</a:t>
            </a:r>
            <a:r>
              <a:rPr lang="zh-CN" altLang="en-US" dirty="0"/>
              <a:t>素相对应，但这种对应关系</a:t>
            </a:r>
            <a:r>
              <a:rPr lang="zh-CN" altLang="en-US" b="1" dirty="0">
                <a:solidFill>
                  <a:schemeClr val="accent6">
                    <a:lumMod val="75000"/>
                  </a:schemeClr>
                </a:solidFill>
              </a:rPr>
              <a:t>不是一对一</a:t>
            </a:r>
            <a:r>
              <a:rPr lang="zh-CN" altLang="en-US" dirty="0"/>
              <a:t>的，</a:t>
            </a:r>
            <a:r>
              <a:rPr lang="zh-CN" altLang="en-US" b="1" dirty="0">
                <a:solidFill>
                  <a:schemeClr val="accent6">
                    <a:lumMod val="75000"/>
                  </a:schemeClr>
                </a:solidFill>
              </a:rPr>
              <a:t>不可见的</a:t>
            </a:r>
            <a:r>
              <a:rPr lang="en-US" altLang="zh-CN" b="1" dirty="0">
                <a:solidFill>
                  <a:schemeClr val="accent6">
                    <a:lumMod val="75000"/>
                  </a:schemeClr>
                </a:solidFill>
              </a:rPr>
              <a:t>Dom</a:t>
            </a:r>
            <a:r>
              <a:rPr lang="zh-CN" altLang="en-US" b="1" dirty="0">
                <a:solidFill>
                  <a:schemeClr val="accent6">
                    <a:lumMod val="75000"/>
                  </a:schemeClr>
                </a:solidFill>
              </a:rPr>
              <a:t>元素不会被插入渲染树</a:t>
            </a:r>
            <a:r>
              <a:rPr lang="zh-CN" altLang="en-US" dirty="0"/>
              <a:t>，例如</a:t>
            </a:r>
            <a:r>
              <a:rPr lang="en-US" altLang="zh-CN" dirty="0"/>
              <a:t>head</a:t>
            </a:r>
            <a:r>
              <a:rPr lang="zh-CN" altLang="en-US" dirty="0"/>
              <a:t>元素。另外，</a:t>
            </a:r>
            <a:r>
              <a:rPr lang="en-US" altLang="zh-CN" b="1" dirty="0">
                <a:solidFill>
                  <a:schemeClr val="accent6">
                    <a:lumMod val="75000"/>
                  </a:schemeClr>
                </a:solidFill>
              </a:rPr>
              <a:t>display</a:t>
            </a:r>
            <a:r>
              <a:rPr lang="zh-CN" altLang="en-US" b="1" dirty="0">
                <a:solidFill>
                  <a:schemeClr val="accent6">
                    <a:lumMod val="75000"/>
                  </a:schemeClr>
                </a:solidFill>
              </a:rPr>
              <a:t>属性为</a:t>
            </a:r>
            <a:r>
              <a:rPr lang="en-US" altLang="zh-CN" b="1" dirty="0">
                <a:solidFill>
                  <a:schemeClr val="accent6">
                    <a:lumMod val="75000"/>
                  </a:schemeClr>
                </a:solidFill>
              </a:rPr>
              <a:t>none</a:t>
            </a:r>
            <a:r>
              <a:rPr lang="zh-CN" altLang="en-US" b="1" dirty="0">
                <a:solidFill>
                  <a:schemeClr val="accent6">
                    <a:lumMod val="75000"/>
                  </a:schemeClr>
                </a:solidFill>
              </a:rPr>
              <a:t>的元素也不会在渲染树中出现</a:t>
            </a:r>
            <a:r>
              <a:rPr lang="zh-CN" altLang="en-US" dirty="0"/>
              <a:t>（</a:t>
            </a:r>
            <a:r>
              <a:rPr lang="en-US" altLang="zh-CN" dirty="0"/>
              <a:t>visibility</a:t>
            </a:r>
            <a:r>
              <a:rPr lang="zh-CN" altLang="en-US" dirty="0"/>
              <a:t>属性为</a:t>
            </a:r>
            <a:r>
              <a:rPr lang="en-US" altLang="zh-CN" dirty="0"/>
              <a:t>hidden</a:t>
            </a:r>
            <a:r>
              <a:rPr lang="zh-CN" altLang="en-US" dirty="0"/>
              <a:t>的元素将出现在渲染树中</a:t>
            </a:r>
            <a:r>
              <a:rPr lang="zh-CN" altLang="en-US" dirty="0" smtClean="0"/>
              <a:t>）。</a:t>
            </a:r>
            <a:endParaRPr lang="en-US" altLang="zh-CN" dirty="0" smtClean="0"/>
          </a:p>
          <a:p>
            <a:r>
              <a:rPr lang="zh-CN" altLang="en-US" dirty="0"/>
              <a:t>还有一些</a:t>
            </a:r>
            <a:r>
              <a:rPr lang="en-US" altLang="zh-CN" dirty="0"/>
              <a:t>Dom</a:t>
            </a:r>
            <a:r>
              <a:rPr lang="zh-CN" altLang="en-US" dirty="0"/>
              <a:t>元素对应几个可见对象，它们一般是一些具有复杂结构的元素，无法用一个矩形来描述</a:t>
            </a:r>
            <a:r>
              <a:rPr lang="zh-CN" altLang="en-US" dirty="0" smtClean="0"/>
              <a:t>。</a:t>
            </a:r>
            <a:r>
              <a:rPr lang="zh-CN" altLang="en-US" dirty="0"/>
              <a:t>例如，</a:t>
            </a:r>
            <a:r>
              <a:rPr lang="en-US" altLang="zh-CN" dirty="0"/>
              <a:t>select</a:t>
            </a:r>
            <a:r>
              <a:rPr lang="zh-CN" altLang="en-US" dirty="0"/>
              <a:t>元素有三个渲染对象</a:t>
            </a:r>
            <a:r>
              <a:rPr lang="en-US" altLang="zh-CN" dirty="0"/>
              <a:t>——</a:t>
            </a:r>
            <a:r>
              <a:rPr lang="zh-CN" altLang="en-US" dirty="0"/>
              <a:t>一个显示区域、一个下拉列表及一个按钮</a:t>
            </a:r>
            <a:r>
              <a:rPr lang="zh-CN" altLang="en-US" dirty="0" smtClean="0"/>
              <a:t>。</a:t>
            </a:r>
            <a:endParaRPr lang="en-US" altLang="zh-CN" dirty="0" smtClean="0"/>
          </a:p>
          <a:p>
            <a:r>
              <a:rPr lang="zh-CN" altLang="en-US" dirty="0"/>
              <a:t>当文本因为宽度不够而折行时，</a:t>
            </a:r>
            <a:r>
              <a:rPr lang="zh-CN" altLang="en-US" dirty="0">
                <a:solidFill>
                  <a:schemeClr val="accent6">
                    <a:lumMod val="75000"/>
                  </a:schemeClr>
                </a:solidFill>
              </a:rPr>
              <a:t>新行将作为额外的渲染元素被添加</a:t>
            </a:r>
            <a:r>
              <a:rPr lang="zh-CN" altLang="en-US" dirty="0" smtClean="0"/>
              <a:t>。</a:t>
            </a:r>
            <a:endParaRPr lang="en-US" altLang="zh-CN" dirty="0" smtClean="0"/>
          </a:p>
          <a:p>
            <a:r>
              <a:rPr lang="zh-CN" altLang="en-US" dirty="0"/>
              <a:t>根据</a:t>
            </a:r>
            <a:r>
              <a:rPr lang="en-US" altLang="zh-CN" dirty="0" err="1"/>
              <a:t>css</a:t>
            </a:r>
            <a:r>
              <a:rPr lang="zh-CN" altLang="en-US" dirty="0"/>
              <a:t>规范，一个行内元素只能仅包含行内元素或仅包含块状元素，在</a:t>
            </a:r>
            <a:r>
              <a:rPr lang="zh-CN" altLang="en-US" dirty="0">
                <a:solidFill>
                  <a:schemeClr val="accent6">
                    <a:lumMod val="75000"/>
                  </a:schemeClr>
                </a:solidFill>
              </a:rPr>
              <a:t>存在混合内容时，将会创建匿名的块状渲染对象包裹住行内元素。</a:t>
            </a:r>
          </a:p>
        </p:txBody>
      </p:sp>
    </p:spTree>
    <p:extLst>
      <p:ext uri="{BB962C8B-B14F-4D97-AF65-F5344CB8AC3E}">
        <p14:creationId xmlns:p14="http://schemas.microsoft.com/office/powerpoint/2010/main" val="119163042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布局</a:t>
            </a:r>
            <a:endParaRPr lang="zh-CN" altLang="en-US" dirty="0"/>
          </a:p>
        </p:txBody>
      </p:sp>
      <p:sp>
        <p:nvSpPr>
          <p:cNvPr id="5" name="副标题 4"/>
          <p:cNvSpPr>
            <a:spLocks noGrp="1"/>
          </p:cNvSpPr>
          <p:nvPr>
            <p:ph type="subTitle" idx="1"/>
          </p:nvPr>
        </p:nvSpPr>
        <p:spPr/>
        <p:txBody>
          <a:bodyPr/>
          <a:lstStyle/>
          <a:p>
            <a:r>
              <a:rPr lang="en-US" altLang="zh-CN" dirty="0" smtClean="0"/>
              <a:t>layout/reflow</a:t>
            </a:r>
            <a:endParaRPr lang="zh-CN" altLang="en-US" dirty="0"/>
          </a:p>
        </p:txBody>
      </p:sp>
    </p:spTree>
    <p:extLst>
      <p:ext uri="{BB962C8B-B14F-4D97-AF65-F5344CB8AC3E}">
        <p14:creationId xmlns:p14="http://schemas.microsoft.com/office/powerpoint/2010/main" val="266649695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万维网联盟</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348" y="2357430"/>
            <a:ext cx="8224060" cy="4357718"/>
          </a:xfrm>
          <a:prstGeom prst="rect">
            <a:avLst/>
          </a:prstGeom>
          <a:noFill/>
          <a:ln w="9525">
            <a:noFill/>
            <a:miter lim="800000"/>
            <a:headEnd/>
            <a:tailEnd/>
          </a:ln>
          <a:effectLst/>
        </p:spPr>
      </p:pic>
    </p:spTree>
    <p:extLst>
      <p:ext uri="{BB962C8B-B14F-4D97-AF65-F5344CB8AC3E}">
        <p14:creationId xmlns:p14="http://schemas.microsoft.com/office/powerpoint/2010/main" val="38781109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布局</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6"/>
                </a:solidFill>
              </a:rPr>
              <a:t>当渲染对象被创建并添加到树中，它们并没有位置和大小，计算这些值的过程称为</a:t>
            </a:r>
            <a:r>
              <a:rPr lang="en-US" altLang="zh-CN" dirty="0" smtClean="0">
                <a:solidFill>
                  <a:schemeClr val="accent6"/>
                </a:solidFill>
              </a:rPr>
              <a:t>layout</a:t>
            </a:r>
            <a:r>
              <a:rPr lang="zh-CN" altLang="en-US" dirty="0" smtClean="0">
                <a:solidFill>
                  <a:schemeClr val="accent6"/>
                </a:solidFill>
              </a:rPr>
              <a:t>或</a:t>
            </a:r>
            <a:r>
              <a:rPr lang="en-US" altLang="zh-CN" dirty="0" smtClean="0">
                <a:solidFill>
                  <a:schemeClr val="accent6"/>
                </a:solidFill>
              </a:rPr>
              <a:t>reflow</a:t>
            </a:r>
            <a:r>
              <a:rPr lang="zh-CN" altLang="en-US" dirty="0" smtClean="0">
                <a:solidFill>
                  <a:schemeClr val="accent6"/>
                </a:solidFill>
              </a:rPr>
              <a:t>。</a:t>
            </a:r>
            <a:endParaRPr lang="en-US" altLang="zh-CN" dirty="0" smtClean="0">
              <a:solidFill>
                <a:schemeClr val="accent6"/>
              </a:solidFill>
            </a:endParaRPr>
          </a:p>
          <a:p>
            <a:r>
              <a:rPr lang="en-US" altLang="zh-CN" dirty="0" smtClean="0"/>
              <a:t>Html</a:t>
            </a:r>
            <a:r>
              <a:rPr lang="zh-CN" altLang="en-US" dirty="0" smtClean="0"/>
              <a:t>使用基于流的布局模型。流中靠后的元素并不会影响前面元素的几何特性，所以布局可以在文档中从右向左、自上而下的进行。也存在一些例外，比如</a:t>
            </a:r>
            <a:r>
              <a:rPr lang="en-US" altLang="zh-CN" dirty="0" smtClean="0"/>
              <a:t>html tables</a:t>
            </a:r>
            <a:r>
              <a:rPr lang="zh-CN" altLang="en-US" dirty="0" smtClean="0"/>
              <a:t>。</a:t>
            </a:r>
            <a:endParaRPr lang="en-US" altLang="zh-CN" dirty="0" smtClean="0"/>
          </a:p>
          <a:p>
            <a:r>
              <a:rPr lang="zh-CN" altLang="en-US" dirty="0" smtClean="0"/>
              <a:t>坐标系统相对于根</a:t>
            </a:r>
            <a:r>
              <a:rPr lang="en-US" altLang="zh-CN" dirty="0" smtClean="0"/>
              <a:t>frame</a:t>
            </a:r>
            <a:r>
              <a:rPr lang="zh-CN" altLang="en-US" dirty="0" smtClean="0"/>
              <a:t>，使用</a:t>
            </a:r>
            <a:r>
              <a:rPr lang="en-US" altLang="zh-CN" dirty="0" smtClean="0"/>
              <a:t>top</a:t>
            </a:r>
            <a:r>
              <a:rPr lang="zh-CN" altLang="en-US" dirty="0" smtClean="0"/>
              <a:t>和</a:t>
            </a:r>
            <a:r>
              <a:rPr lang="en-US" altLang="zh-CN" dirty="0" smtClean="0"/>
              <a:t>left</a:t>
            </a:r>
            <a:r>
              <a:rPr lang="zh-CN" altLang="en-US" dirty="0" smtClean="0"/>
              <a:t>坐标。</a:t>
            </a:r>
            <a:endParaRPr lang="en-US" altLang="zh-CN" dirty="0" smtClean="0"/>
          </a:p>
          <a:p>
            <a:r>
              <a:rPr lang="zh-CN" altLang="en-US" dirty="0" smtClean="0"/>
              <a:t>根渲染对象的位置是</a:t>
            </a:r>
            <a:r>
              <a:rPr lang="en-US" altLang="zh-CN" dirty="0" smtClean="0"/>
              <a:t>0,0</a:t>
            </a:r>
            <a:r>
              <a:rPr lang="zh-CN" altLang="en-US" dirty="0" smtClean="0"/>
              <a:t>，它的大小是</a:t>
            </a:r>
            <a:r>
              <a:rPr lang="en-US" altLang="zh-CN" dirty="0" smtClean="0"/>
              <a:t>viewport</a:t>
            </a:r>
            <a:r>
              <a:rPr lang="zh-CN" altLang="en-US" dirty="0" smtClean="0"/>
              <a:t>－浏览器窗口的可见部分。</a:t>
            </a:r>
            <a:endParaRPr lang="en-US" altLang="zh-CN" dirty="0" smtClean="0"/>
          </a:p>
          <a:p>
            <a:r>
              <a:rPr lang="zh-CN" altLang="en-US" dirty="0" smtClean="0"/>
              <a:t>布局是一个递归的过程，由根渲染对象开始，它对应</a:t>
            </a:r>
            <a:r>
              <a:rPr lang="en-US" altLang="zh-CN" dirty="0" smtClean="0"/>
              <a:t>html</a:t>
            </a:r>
            <a:r>
              <a:rPr lang="zh-CN" altLang="en-US" dirty="0" smtClean="0"/>
              <a:t>文档元素，布局继续递归的通过一些或所有的</a:t>
            </a:r>
            <a:r>
              <a:rPr lang="en-US" altLang="zh-CN" dirty="0" smtClean="0"/>
              <a:t>frame</a:t>
            </a:r>
            <a:r>
              <a:rPr lang="zh-CN" altLang="en-US" dirty="0" smtClean="0"/>
              <a:t>层级，为每个需要几何信息的渲染对象进行计算。</a:t>
            </a:r>
            <a:endParaRPr lang="zh-CN" altLang="en-US" dirty="0"/>
          </a:p>
        </p:txBody>
      </p:sp>
    </p:spTree>
    <p:extLst>
      <p:ext uri="{BB962C8B-B14F-4D97-AF65-F5344CB8AC3E}">
        <p14:creationId xmlns:p14="http://schemas.microsoft.com/office/powerpoint/2010/main" val="1203737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1"/>
          </p:nvPr>
        </p:nvSpPr>
        <p:spPr/>
        <p:txBody>
          <a:bodyPr/>
          <a:lstStyle/>
          <a:p>
            <a:r>
              <a:rPr lang="en-US" altLang="zh-CN" dirty="0"/>
              <a:t>Dirty bit </a:t>
            </a:r>
            <a:r>
              <a:rPr lang="zh-CN" altLang="en-US" dirty="0" smtClean="0"/>
              <a:t>系统</a:t>
            </a:r>
            <a:endParaRPr lang="en-US" altLang="zh-CN" dirty="0" smtClean="0"/>
          </a:p>
          <a:p>
            <a:r>
              <a:rPr lang="zh-CN" altLang="en-US" dirty="0"/>
              <a:t>全局和增量 </a:t>
            </a:r>
            <a:r>
              <a:rPr lang="en-US" altLang="zh-CN" dirty="0" smtClean="0"/>
              <a:t>layout</a:t>
            </a:r>
          </a:p>
          <a:p>
            <a:r>
              <a:rPr lang="zh-CN" altLang="en-US" dirty="0"/>
              <a:t>异步和同步</a:t>
            </a:r>
            <a:r>
              <a:rPr lang="en-US" altLang="zh-CN" dirty="0"/>
              <a:t>layout</a:t>
            </a:r>
            <a:endParaRPr lang="en-US" altLang="zh-CN" dirty="0" smtClean="0"/>
          </a:p>
          <a:p>
            <a:endParaRPr lang="zh-CN" altLang="en-US" dirty="0"/>
          </a:p>
        </p:txBody>
      </p:sp>
    </p:spTree>
    <p:extLst>
      <p:ext uri="{BB962C8B-B14F-4D97-AF65-F5344CB8AC3E}">
        <p14:creationId xmlns:p14="http://schemas.microsoft.com/office/powerpoint/2010/main" val="1618107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绘制</a:t>
            </a:r>
          </a:p>
        </p:txBody>
      </p:sp>
      <p:sp>
        <p:nvSpPr>
          <p:cNvPr id="3" name="副标题 2"/>
          <p:cNvSpPr>
            <a:spLocks noGrp="1"/>
          </p:cNvSpPr>
          <p:nvPr>
            <p:ph type="subTitle" idx="1"/>
          </p:nvPr>
        </p:nvSpPr>
        <p:spPr/>
        <p:txBody>
          <a:bodyPr/>
          <a:lstStyle/>
          <a:p>
            <a:r>
              <a:rPr lang="zh-CN" altLang="en-US" smtClean="0"/>
              <a:t>显示内容</a:t>
            </a:r>
            <a:endParaRPr lang="zh-CN" altLang="en-US"/>
          </a:p>
        </p:txBody>
      </p:sp>
    </p:spTree>
    <p:extLst>
      <p:ext uri="{BB962C8B-B14F-4D97-AF65-F5344CB8AC3E}">
        <p14:creationId xmlns:p14="http://schemas.microsoft.com/office/powerpoint/2010/main" val="38851825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a:t>全局和增量</a:t>
            </a:r>
          </a:p>
        </p:txBody>
      </p:sp>
      <p:sp>
        <p:nvSpPr>
          <p:cNvPr id="5" name="内容占位符 4"/>
          <p:cNvSpPr>
            <a:spLocks noGrp="1"/>
          </p:cNvSpPr>
          <p:nvPr>
            <p:ph idx="1"/>
          </p:nvPr>
        </p:nvSpPr>
        <p:spPr/>
        <p:txBody>
          <a:bodyPr/>
          <a:lstStyle/>
          <a:p>
            <a:r>
              <a:rPr lang="zh-CN" altLang="en-US" dirty="0"/>
              <a:t>和布局一样，绘制也可以是全局的－绘制完整的树－或增量的</a:t>
            </a:r>
            <a:r>
              <a:rPr lang="zh-CN" altLang="en-US" dirty="0" smtClean="0"/>
              <a:t>。</a:t>
            </a:r>
            <a:endParaRPr lang="en-US" altLang="zh-CN" dirty="0" smtClean="0"/>
          </a:p>
          <a:p>
            <a:pPr lvl="1"/>
            <a:r>
              <a:rPr lang="zh-CN" altLang="en-US" dirty="0" smtClean="0"/>
              <a:t>在</a:t>
            </a:r>
            <a:r>
              <a:rPr lang="zh-CN" altLang="en-US" dirty="0"/>
              <a:t>增量的绘制过程中，一些渲染对象以不影响整棵树的方式改变，改变的渲染对象使其在屏幕上的矩形区域失效，这将导致操作系统将其看作</a:t>
            </a:r>
            <a:r>
              <a:rPr lang="en-US" altLang="zh-CN" dirty="0"/>
              <a:t>dirty</a:t>
            </a:r>
            <a:r>
              <a:rPr lang="zh-CN" altLang="en-US" dirty="0"/>
              <a:t>区域，并产生一个</a:t>
            </a:r>
            <a:r>
              <a:rPr lang="en-US" altLang="zh-CN" dirty="0"/>
              <a:t>paint</a:t>
            </a:r>
            <a:r>
              <a:rPr lang="zh-CN" altLang="en-US" dirty="0"/>
              <a:t>事件，操作系统很巧妙的处理这个过程，并将多个区域合并为一</a:t>
            </a:r>
            <a:r>
              <a:rPr lang="zh-CN" altLang="en-US" dirty="0" smtClean="0"/>
              <a:t>个。</a:t>
            </a:r>
            <a:endParaRPr lang="zh-CN" altLang="en-US" dirty="0"/>
          </a:p>
        </p:txBody>
      </p:sp>
    </p:spTree>
    <p:extLst>
      <p:ext uri="{BB962C8B-B14F-4D97-AF65-F5344CB8AC3E}">
        <p14:creationId xmlns:p14="http://schemas.microsoft.com/office/powerpoint/2010/main" val="202597668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32656"/>
            <a:ext cx="5043667" cy="5839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9979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webkit</a:t>
            </a:r>
            <a:r>
              <a:rPr lang="zh-CN" altLang="en-US" dirty="0"/>
              <a:t>渲染引擎</a:t>
            </a:r>
            <a:r>
              <a:rPr lang="zh-CN" altLang="en-US" dirty="0" smtClean="0"/>
              <a:t>主</a:t>
            </a:r>
            <a:r>
              <a:rPr lang="zh-CN" altLang="en-US" dirty="0"/>
              <a:t>流程</a:t>
            </a:r>
          </a:p>
        </p:txBody>
      </p:sp>
      <p:pic>
        <p:nvPicPr>
          <p:cNvPr id="6146" name="Picture 2" descr="http://www.iefans.net/wp-content/uploads/2011/10/019d_2143330_1307526707Ob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8240307"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70655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总结</a:t>
            </a:r>
            <a:endParaRPr lang="zh-CN" altLang="en-US" dirty="0"/>
          </a:p>
        </p:txBody>
      </p:sp>
      <p:sp>
        <p:nvSpPr>
          <p:cNvPr id="5" name="副标题 4"/>
          <p:cNvSpPr>
            <a:spLocks noGrp="1"/>
          </p:cNvSpPr>
          <p:nvPr>
            <p:ph type="subTitle" idx="1"/>
          </p:nvPr>
        </p:nvSpPr>
        <p:spPr/>
        <p:txBody>
          <a:bodyPr/>
          <a:lstStyle/>
          <a:p>
            <a:r>
              <a:rPr lang="zh-CN" altLang="en-US" smtClean="0"/>
              <a:t>工作中需要注意的内容</a:t>
            </a:r>
            <a:endParaRPr lang="zh-CN" altLang="en-US" dirty="0"/>
          </a:p>
        </p:txBody>
      </p:sp>
    </p:spTree>
    <p:extLst>
      <p:ext uri="{BB962C8B-B14F-4D97-AF65-F5344CB8AC3E}">
        <p14:creationId xmlns:p14="http://schemas.microsoft.com/office/powerpoint/2010/main" val="108248914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代码</a:t>
            </a:r>
            <a:endParaRPr lang="zh-CN" altLang="en-US" dirty="0"/>
          </a:p>
        </p:txBody>
      </p:sp>
      <p:sp>
        <p:nvSpPr>
          <p:cNvPr id="5" name="内容占位符 4"/>
          <p:cNvSpPr>
            <a:spLocks noGrp="1"/>
          </p:cNvSpPr>
          <p:nvPr>
            <p:ph idx="1"/>
          </p:nvPr>
        </p:nvSpPr>
        <p:spPr/>
        <p:txBody>
          <a:bodyPr/>
          <a:lstStyle/>
          <a:p>
            <a:r>
              <a:rPr lang="zh-CN" altLang="en-US" dirty="0" smtClean="0"/>
              <a:t>不规范的</a:t>
            </a:r>
            <a:r>
              <a:rPr lang="en-US" altLang="zh-CN" dirty="0" smtClean="0"/>
              <a:t>HTML</a:t>
            </a:r>
            <a:r>
              <a:rPr lang="zh-CN" altLang="en-US" dirty="0" smtClean="0"/>
              <a:t>结构会降低页面解析效率（</a:t>
            </a:r>
            <a:r>
              <a:rPr lang="en-US" altLang="zh-CN" dirty="0" smtClean="0"/>
              <a:t>HTML</a:t>
            </a:r>
            <a:r>
              <a:rPr lang="zh-CN" altLang="en-US" dirty="0" smtClean="0"/>
              <a:t>）</a:t>
            </a:r>
            <a:endParaRPr lang="en-US" altLang="zh-CN" dirty="0" smtClean="0"/>
          </a:p>
          <a:p>
            <a:r>
              <a:rPr lang="en-US" altLang="zh-CN" dirty="0" smtClean="0"/>
              <a:t>HTML</a:t>
            </a:r>
            <a:r>
              <a:rPr lang="zh-CN" altLang="en-US" dirty="0" smtClean="0"/>
              <a:t>的节点、层级越少页面解析效率越高（</a:t>
            </a:r>
            <a:r>
              <a:rPr lang="en-US" altLang="zh-CN" dirty="0" smtClean="0"/>
              <a:t>HTML</a:t>
            </a:r>
            <a:r>
              <a:rPr lang="zh-CN" altLang="en-US" dirty="0" smtClean="0"/>
              <a:t>）</a:t>
            </a:r>
            <a:endParaRPr lang="en-US" altLang="zh-CN" dirty="0" smtClean="0"/>
          </a:p>
          <a:p>
            <a:r>
              <a:rPr lang="zh-CN" altLang="en-US" dirty="0" smtClean="0"/>
              <a:t>通配选择符对性能的影响几乎可以忽略（</a:t>
            </a:r>
            <a:r>
              <a:rPr lang="en-US" altLang="zh-CN" dirty="0" smtClean="0"/>
              <a:t>CSS</a:t>
            </a:r>
            <a:r>
              <a:rPr lang="zh-CN" altLang="en-US" dirty="0" smtClean="0"/>
              <a:t>）</a:t>
            </a:r>
            <a:endParaRPr lang="en-US" altLang="zh-CN" dirty="0" smtClean="0"/>
          </a:p>
          <a:p>
            <a:r>
              <a:rPr lang="zh-CN" altLang="en-US" dirty="0" smtClean="0"/>
              <a:t>包含选择符的层级过多会导致降低样式解析效率（</a:t>
            </a:r>
            <a:r>
              <a:rPr lang="en-US" altLang="zh-CN" dirty="0" smtClean="0"/>
              <a:t>CSS</a:t>
            </a:r>
            <a:r>
              <a:rPr lang="zh-CN" altLang="en-US" dirty="0" smtClean="0"/>
              <a:t>）</a:t>
            </a:r>
            <a:endParaRPr lang="en-US" altLang="zh-CN" dirty="0" smtClean="0"/>
          </a:p>
          <a:p>
            <a:r>
              <a:rPr lang="zh-CN" altLang="en-US" dirty="0" smtClean="0"/>
              <a:t>不显示的对象不会被渲染（</a:t>
            </a:r>
            <a:r>
              <a:rPr lang="en-US" altLang="zh-CN" dirty="0" smtClean="0"/>
              <a:t>CSS</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187839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动态变化</a:t>
            </a:r>
          </a:p>
        </p:txBody>
      </p:sp>
      <p:sp>
        <p:nvSpPr>
          <p:cNvPr id="3" name="内容占位符 2"/>
          <p:cNvSpPr>
            <a:spLocks noGrp="1"/>
          </p:cNvSpPr>
          <p:nvPr>
            <p:ph idx="1"/>
          </p:nvPr>
        </p:nvSpPr>
        <p:spPr/>
        <p:txBody>
          <a:bodyPr/>
          <a:lstStyle/>
          <a:p>
            <a:r>
              <a:rPr lang="zh-CN" altLang="en-US" dirty="0"/>
              <a:t>浏览器总是试着以最小的动作响应一个变</a:t>
            </a:r>
            <a:r>
              <a:rPr lang="zh-CN" altLang="en-US" dirty="0" smtClean="0"/>
              <a:t>化</a:t>
            </a:r>
            <a:endParaRPr lang="en-US" altLang="zh-CN" dirty="0" smtClean="0"/>
          </a:p>
          <a:p>
            <a:pPr lvl="1"/>
            <a:r>
              <a:rPr lang="zh-CN" altLang="en-US" dirty="0" smtClean="0"/>
              <a:t>一</a:t>
            </a:r>
            <a:r>
              <a:rPr lang="zh-CN" altLang="en-US" dirty="0"/>
              <a:t>个元素颜色的变化将只导致该元素的重</a:t>
            </a:r>
            <a:r>
              <a:rPr lang="zh-CN" altLang="en-US" dirty="0" smtClean="0"/>
              <a:t>绘</a:t>
            </a:r>
            <a:endParaRPr lang="en-US" altLang="zh-CN" dirty="0" smtClean="0"/>
          </a:p>
          <a:p>
            <a:pPr lvl="1"/>
            <a:r>
              <a:rPr lang="zh-CN" altLang="en-US" dirty="0" smtClean="0"/>
              <a:t>元</a:t>
            </a:r>
            <a:r>
              <a:rPr lang="zh-CN" altLang="en-US" dirty="0"/>
              <a:t>素位置的变化</a:t>
            </a:r>
            <a:r>
              <a:rPr lang="zh-CN" altLang="en-US" dirty="0" smtClean="0"/>
              <a:t>将导致</a:t>
            </a:r>
            <a:r>
              <a:rPr lang="zh-CN" altLang="en-US" dirty="0"/>
              <a:t>元素的布局和重</a:t>
            </a:r>
            <a:r>
              <a:rPr lang="zh-CN" altLang="en-US" dirty="0" smtClean="0"/>
              <a:t>绘</a:t>
            </a:r>
            <a:endParaRPr lang="en-US" altLang="zh-CN" dirty="0" smtClean="0"/>
          </a:p>
          <a:p>
            <a:pPr lvl="1"/>
            <a:r>
              <a:rPr lang="zh-CN" altLang="en-US" dirty="0" smtClean="0"/>
              <a:t>添</a:t>
            </a:r>
            <a:r>
              <a:rPr lang="zh-CN" altLang="en-US" dirty="0"/>
              <a:t>加一个</a:t>
            </a:r>
            <a:r>
              <a:rPr lang="en-US" altLang="zh-CN" dirty="0"/>
              <a:t>Dom</a:t>
            </a:r>
            <a:r>
              <a:rPr lang="zh-CN" altLang="en-US" dirty="0"/>
              <a:t>节点</a:t>
            </a:r>
            <a:r>
              <a:rPr lang="zh-CN" altLang="en-US" dirty="0" smtClean="0"/>
              <a:t>，会导致整个</a:t>
            </a:r>
            <a:r>
              <a:rPr lang="en-US" altLang="zh-CN" dirty="0" err="1" smtClean="0"/>
              <a:t>dom</a:t>
            </a:r>
            <a:r>
              <a:rPr lang="zh-CN" altLang="en-US" dirty="0" smtClean="0"/>
              <a:t>树重新渲染</a:t>
            </a:r>
            <a:endParaRPr lang="en-US" altLang="zh-CN" dirty="0" smtClean="0"/>
          </a:p>
          <a:p>
            <a:pPr lvl="1"/>
            <a:r>
              <a:rPr lang="zh-CN" altLang="en-US" dirty="0" smtClean="0"/>
              <a:t>一些</a:t>
            </a:r>
            <a:r>
              <a:rPr lang="zh-CN" altLang="en-US" dirty="0"/>
              <a:t>主要的变化，比如增加</a:t>
            </a:r>
            <a:r>
              <a:rPr lang="en-US" altLang="zh-CN" dirty="0"/>
              <a:t>html</a:t>
            </a:r>
            <a:r>
              <a:rPr lang="zh-CN" altLang="en-US" dirty="0"/>
              <a:t>元素的字号，将会导致缓存失效，从而引起整数的布局和重绘。</a:t>
            </a:r>
          </a:p>
        </p:txBody>
      </p:sp>
    </p:spTree>
    <p:extLst>
      <p:ext uri="{BB962C8B-B14F-4D97-AF65-F5344CB8AC3E}">
        <p14:creationId xmlns:p14="http://schemas.microsoft.com/office/powerpoint/2010/main" val="398714333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CN" dirty="0" smtClean="0"/>
              <a:t>Thanks</a:t>
            </a:r>
            <a:endParaRPr lang="zh-CN" altLang="en-US" dirty="0"/>
          </a:p>
        </p:txBody>
      </p:sp>
      <p:sp>
        <p:nvSpPr>
          <p:cNvPr id="3" name="Subtitle 2"/>
          <p:cNvSpPr>
            <a:spLocks noGrp="1"/>
          </p:cNvSpPr>
          <p:nvPr>
            <p:ph type="subTitle" idx="1"/>
          </p:nvPr>
        </p:nvSpPr>
        <p:spPr>
          <a:xfrm>
            <a:off x="642911" y="2857497"/>
            <a:ext cx="7772400" cy="781040"/>
          </a:xfrm>
        </p:spPr>
        <p:txBody>
          <a:bodyPr/>
          <a:lstStyle/>
          <a:p>
            <a:pPr algn="ctr"/>
            <a:r>
              <a:rPr lang="en-US" altLang="zh-CN" dirty="0" smtClean="0"/>
              <a:t>no Q&amp;A</a:t>
            </a:r>
            <a:endParaRPr lang="zh-CN" altLang="en-US" dirty="0"/>
          </a:p>
        </p:txBody>
      </p:sp>
    </p:spTree>
    <p:extLst>
      <p:ext uri="{BB962C8B-B14F-4D97-AF65-F5344CB8AC3E}">
        <p14:creationId xmlns:p14="http://schemas.microsoft.com/office/powerpoint/2010/main" val="42204214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560406"/>
          </a:xfrm>
        </p:spPr>
        <p:txBody>
          <a:bodyPr>
            <a:normAutofit fontScale="90000"/>
          </a:bodyPr>
          <a:lstStyle/>
          <a:p>
            <a:r>
              <a:rPr lang="zh-CN" altLang="en-US" dirty="0" smtClean="0">
                <a:latin typeface="方正舒体" panose="02010601030101010101" pitchFamily="2" charset="-122"/>
                <a:ea typeface="方正舒体" panose="02010601030101010101" pitchFamily="2" charset="-122"/>
              </a:rPr>
              <a:t>当我们输入网址时会发生什么？</a:t>
            </a:r>
            <a:endParaRPr lang="zh-CN" altLang="en-US" dirty="0">
              <a:latin typeface="方正舒体" panose="02010601030101010101" pitchFamily="2" charset="-122"/>
              <a:ea typeface="方正舒体" panose="02010601030101010101" pitchFamily="2" charset="-122"/>
            </a:endParaRPr>
          </a:p>
        </p:txBody>
      </p:sp>
      <p:sp>
        <p:nvSpPr>
          <p:cNvPr id="3" name="内容占位符 2"/>
          <p:cNvSpPr>
            <a:spLocks noGrp="1"/>
          </p:cNvSpPr>
          <p:nvPr>
            <p:ph idx="1"/>
          </p:nvPr>
        </p:nvSpPr>
        <p:spPr>
          <a:xfrm>
            <a:off x="457200" y="1772815"/>
            <a:ext cx="8229600" cy="4464397"/>
          </a:xfrm>
        </p:spPr>
        <p:txBody>
          <a:bodyPr/>
          <a:lstStyle/>
          <a:p>
            <a:r>
              <a:rPr lang="en-US" altLang="zh-CN" dirty="0" smtClean="0"/>
              <a:t>DNS</a:t>
            </a:r>
            <a:r>
              <a:rPr lang="zh-CN" altLang="en-US" dirty="0" smtClean="0"/>
              <a:t>域名解析</a:t>
            </a:r>
            <a:endParaRPr lang="en-US" altLang="zh-CN" dirty="0" smtClean="0"/>
          </a:p>
          <a:p>
            <a:r>
              <a:rPr lang="en-US" altLang="zh-CN" dirty="0" smtClean="0"/>
              <a:t>http</a:t>
            </a:r>
            <a:r>
              <a:rPr lang="zh-CN" altLang="en-US" dirty="0" smtClean="0"/>
              <a:t>网络请求</a:t>
            </a:r>
            <a:endParaRPr lang="en-US" altLang="zh-CN" dirty="0" smtClean="0"/>
          </a:p>
          <a:p>
            <a:r>
              <a:rPr lang="zh-CN" altLang="en-US" dirty="0" smtClean="0"/>
              <a:t>文件解析显示</a:t>
            </a:r>
            <a:endParaRPr lang="zh-CN" altLang="en-US" dirty="0"/>
          </a:p>
        </p:txBody>
      </p:sp>
    </p:spTree>
    <p:extLst>
      <p:ext uri="{BB962C8B-B14F-4D97-AF65-F5344CB8AC3E}">
        <p14:creationId xmlns:p14="http://schemas.microsoft.com/office/powerpoint/2010/main" val="1670928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浏览器主要组件</a:t>
            </a:r>
          </a:p>
        </p:txBody>
      </p:sp>
      <p:pic>
        <p:nvPicPr>
          <p:cNvPr id="2050" name="Picture 2" descr="http://www.iefans.net/wp-content/uploads/2011/10/607a_2143330_1307526705wVJ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422068"/>
            <a:ext cx="4762500" cy="32289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03801" y="1475904"/>
            <a:ext cx="1107996" cy="369332"/>
          </a:xfrm>
          <a:prstGeom prst="rect">
            <a:avLst/>
          </a:prstGeom>
        </p:spPr>
        <p:txBody>
          <a:bodyPr wrap="none">
            <a:spAutoFit/>
          </a:bodyPr>
          <a:lstStyle/>
          <a:p>
            <a:r>
              <a:rPr lang="zh-CN" altLang="en-US" dirty="0">
                <a:latin typeface="微软雅黑" pitchFamily="34" charset="-122"/>
                <a:ea typeface="微软雅黑" pitchFamily="34" charset="-122"/>
              </a:rPr>
              <a:t>用户界面</a:t>
            </a:r>
          </a:p>
        </p:txBody>
      </p:sp>
      <p:sp>
        <p:nvSpPr>
          <p:cNvPr id="4" name="矩形 3"/>
          <p:cNvSpPr/>
          <p:nvPr/>
        </p:nvSpPr>
        <p:spPr>
          <a:xfrm>
            <a:off x="888385" y="2420888"/>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浏览器引擎</a:t>
            </a:r>
            <a:endParaRPr lang="zh-CN" altLang="en-US" dirty="0">
              <a:latin typeface="微软雅黑" pitchFamily="34" charset="-122"/>
              <a:ea typeface="微软雅黑" pitchFamily="34" charset="-122"/>
            </a:endParaRPr>
          </a:p>
        </p:txBody>
      </p:sp>
      <p:sp>
        <p:nvSpPr>
          <p:cNvPr id="5" name="矩形 4"/>
          <p:cNvSpPr/>
          <p:nvPr/>
        </p:nvSpPr>
        <p:spPr>
          <a:xfrm>
            <a:off x="1003801" y="3284984"/>
            <a:ext cx="1107996" cy="369332"/>
          </a:xfrm>
          <a:prstGeom prst="rect">
            <a:avLst/>
          </a:prstGeom>
        </p:spPr>
        <p:txBody>
          <a:bodyPr wrap="none">
            <a:spAutoFit/>
          </a:bodyPr>
          <a:lstStyle/>
          <a:p>
            <a:r>
              <a:rPr lang="zh-CN" altLang="en-US" dirty="0" smtClean="0">
                <a:latin typeface="微软雅黑" pitchFamily="34" charset="-122"/>
                <a:ea typeface="微软雅黑" pitchFamily="34" charset="-122"/>
              </a:rPr>
              <a:t>渲染引擎</a:t>
            </a:r>
            <a:endParaRPr lang="zh-CN" altLang="en-US" dirty="0">
              <a:latin typeface="微软雅黑" pitchFamily="34" charset="-122"/>
              <a:ea typeface="微软雅黑" pitchFamily="34" charset="-122"/>
            </a:endParaRPr>
          </a:p>
        </p:txBody>
      </p:sp>
      <p:sp>
        <p:nvSpPr>
          <p:cNvPr id="6" name="矩形 5"/>
          <p:cNvSpPr/>
          <p:nvPr/>
        </p:nvSpPr>
        <p:spPr>
          <a:xfrm>
            <a:off x="2381729" y="5121188"/>
            <a:ext cx="646331" cy="369332"/>
          </a:xfrm>
          <a:prstGeom prst="rect">
            <a:avLst/>
          </a:prstGeom>
        </p:spPr>
        <p:txBody>
          <a:bodyPr wrap="none">
            <a:spAutoFit/>
          </a:bodyPr>
          <a:lstStyle/>
          <a:p>
            <a:r>
              <a:rPr lang="zh-CN" altLang="en-US" dirty="0">
                <a:latin typeface="微软雅黑" pitchFamily="34" charset="-122"/>
                <a:ea typeface="微软雅黑" pitchFamily="34" charset="-122"/>
              </a:rPr>
              <a:t>网络</a:t>
            </a:r>
          </a:p>
        </p:txBody>
      </p:sp>
      <p:sp>
        <p:nvSpPr>
          <p:cNvPr id="8" name="矩形 7"/>
          <p:cNvSpPr/>
          <p:nvPr/>
        </p:nvSpPr>
        <p:spPr>
          <a:xfrm>
            <a:off x="5220072" y="5121188"/>
            <a:ext cx="955711" cy="369332"/>
          </a:xfrm>
          <a:prstGeom prst="rect">
            <a:avLst/>
          </a:prstGeom>
        </p:spPr>
        <p:txBody>
          <a:bodyPr wrap="none">
            <a:spAutoFit/>
          </a:bodyPr>
          <a:lstStyle/>
          <a:p>
            <a:r>
              <a:rPr lang="en-US" altLang="zh-CN" dirty="0">
                <a:latin typeface="微软雅黑" pitchFamily="34" charset="-122"/>
                <a:ea typeface="微软雅黑" pitchFamily="34" charset="-122"/>
              </a:rPr>
              <a:t>UI </a:t>
            </a:r>
            <a:r>
              <a:rPr lang="zh-CN" altLang="en-US" dirty="0">
                <a:latin typeface="微软雅黑" pitchFamily="34" charset="-122"/>
                <a:ea typeface="微软雅黑" pitchFamily="34" charset="-122"/>
              </a:rPr>
              <a:t>后端</a:t>
            </a:r>
          </a:p>
        </p:txBody>
      </p:sp>
      <p:sp>
        <p:nvSpPr>
          <p:cNvPr id="9" name="矩形 8"/>
          <p:cNvSpPr/>
          <p:nvPr/>
        </p:nvSpPr>
        <p:spPr>
          <a:xfrm>
            <a:off x="3707904" y="5121188"/>
            <a:ext cx="1101584" cy="369332"/>
          </a:xfrm>
          <a:prstGeom prst="rect">
            <a:avLst/>
          </a:prstGeom>
        </p:spPr>
        <p:txBody>
          <a:bodyPr wrap="none">
            <a:spAutoFit/>
          </a:bodyPr>
          <a:lstStyle/>
          <a:p>
            <a:r>
              <a:rPr lang="en-US" altLang="zh-CN" dirty="0">
                <a:latin typeface="微软雅黑" pitchFamily="34" charset="-122"/>
                <a:ea typeface="微软雅黑" pitchFamily="34" charset="-122"/>
              </a:rPr>
              <a:t>JS</a:t>
            </a:r>
            <a:r>
              <a:rPr lang="zh-CN" altLang="en-US" dirty="0">
                <a:latin typeface="微软雅黑" pitchFamily="34" charset="-122"/>
                <a:ea typeface="微软雅黑" pitchFamily="34" charset="-122"/>
              </a:rPr>
              <a:t>解释器</a:t>
            </a:r>
          </a:p>
        </p:txBody>
      </p:sp>
      <p:sp>
        <p:nvSpPr>
          <p:cNvPr id="10" name="矩形 9"/>
          <p:cNvSpPr/>
          <p:nvPr/>
        </p:nvSpPr>
        <p:spPr>
          <a:xfrm>
            <a:off x="7452320" y="2650197"/>
            <a:ext cx="1107996" cy="369332"/>
          </a:xfrm>
          <a:prstGeom prst="rect">
            <a:avLst/>
          </a:prstGeom>
        </p:spPr>
        <p:txBody>
          <a:bodyPr wrap="none">
            <a:spAutoFit/>
          </a:bodyPr>
          <a:lstStyle/>
          <a:p>
            <a:r>
              <a:rPr lang="zh-CN" altLang="en-US" dirty="0">
                <a:latin typeface="微软雅黑" pitchFamily="34" charset="-122"/>
                <a:ea typeface="微软雅黑" pitchFamily="34" charset="-122"/>
              </a:rPr>
              <a:t>数据存储</a:t>
            </a:r>
          </a:p>
        </p:txBody>
      </p:sp>
      <p:sp>
        <p:nvSpPr>
          <p:cNvPr id="7" name="文本框 6"/>
          <p:cNvSpPr txBox="1"/>
          <p:nvPr/>
        </p:nvSpPr>
        <p:spPr>
          <a:xfrm>
            <a:off x="2111797" y="2204864"/>
            <a:ext cx="4620443" cy="1584176"/>
          </a:xfrm>
          <a:prstGeom prst="rect">
            <a:avLst/>
          </a:prstGeom>
        </p:spPr>
        <p:txBody>
          <a:bodyPr wrap="square" rtlCol="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zh-CN" altLang="en-US" sz="6600" b="0" i="0" u="none" strike="noStrike" kern="1200" cap="none" spc="0" normalizeH="0" baseline="0" noProof="0" dirty="0" smtClean="0">
                <a:ln w="18415" cmpd="sng">
                  <a:solidFill>
                    <a:srgbClr val="FFFFFF"/>
                  </a:solidFill>
                  <a:prstDash val="solid"/>
                </a:ln>
                <a:solidFill>
                  <a:schemeClr val="accent6">
                    <a:lumMod val="50000"/>
                  </a:schemeClr>
                </a:solidFill>
                <a:effectLst>
                  <a:outerShdw blurRad="63500" dir="3600000" algn="tl" rotWithShape="0">
                    <a:srgbClr val="000000">
                      <a:alpha val="70000"/>
                    </a:srgbClr>
                  </a:outerShdw>
                </a:effectLst>
                <a:uLnTx/>
                <a:uFillTx/>
                <a:latin typeface="华文琥珀" panose="02010800040101010101" pitchFamily="2" charset="-122"/>
                <a:ea typeface="华文琥珀" panose="02010800040101010101" pitchFamily="2" charset="-122"/>
                <a:cs typeface="+mj-cs"/>
              </a:rPr>
              <a:t>哪个最重要？</a:t>
            </a:r>
            <a:endParaRPr kumimoji="0" lang="zh-CN" altLang="en-US" sz="6600" b="0" i="0" u="none" strike="noStrike" kern="1200" cap="none" spc="0" normalizeH="0" baseline="0" noProof="0" dirty="0" smtClean="0">
              <a:ln w="18415" cmpd="sng">
                <a:solidFill>
                  <a:srgbClr val="FFFFFF"/>
                </a:solidFill>
                <a:prstDash val="solid"/>
              </a:ln>
              <a:solidFill>
                <a:schemeClr val="accent6">
                  <a:lumMod val="50000"/>
                </a:schemeClr>
              </a:solidFill>
              <a:effectLst>
                <a:outerShdw blurRad="63500" dir="3600000" algn="tl" rotWithShape="0">
                  <a:srgbClr val="000000">
                    <a:alpha val="70000"/>
                  </a:srgbClr>
                </a:outerShdw>
              </a:effectLst>
              <a:uLnTx/>
              <a:uFillTx/>
              <a:latin typeface="华文琥珀" panose="02010800040101010101" pitchFamily="2" charset="-122"/>
              <a:ea typeface="华文琥珀" panose="02010800040101010101" pitchFamily="2" charset="-122"/>
              <a:cs typeface="+mj-cs"/>
            </a:endParaRPr>
          </a:p>
        </p:txBody>
      </p:sp>
    </p:spTree>
    <p:extLst>
      <p:ext uri="{BB962C8B-B14F-4D97-AF65-F5344CB8AC3E}">
        <p14:creationId xmlns:p14="http://schemas.microsoft.com/office/powerpoint/2010/main" val="2090956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渲染引擎</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124744"/>
            <a:ext cx="1321659"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5" descr="data:image/jpeg;base64,/9j/4AAQSkZJRgABAQAAAQABAAD/2wCEAAkGBhIQEBQUEBIVFRQWFRQWFBQVFRIUFBUUFhQVFBUUFRUXHCYeFxkjGRQUHy8gJCcpLCwsFR4xNTAqNSYrLCkBCQoKDgwOGg8PGiokHyQpLC0vKi0pNCwsKiwpKSwsLCotLCwsLCwsLCksLC8sLCwsLCwsLCksLCwtLCksLCwtLP/AABEIAOEA4QMBIgACEQEDEQH/xAAcAAABBQEBAQAAAAAAAAAAAAAAAwQFBgcCAQj/xABCEAABAwICBgcFBgQGAgMAAAABAAIDBBEhMQUGEkFRYSJScYGRocEHEzKx0SNCYnKC8CQzkuEUQ3OissIVUxfS8f/EABsBAAIDAQEBAAAAAAAAAAAAAAAEAgMFBgEH/8QAMxEAAgIBAgMFCAEDBQAAAAAAAAECAxEEIQUSMSJBUXGxEzJhgZGh0fDhFCNCBjNDwfH/2gAMAwEAAhEDEQA/ANxQhCABCEIAEIQgAQhCABCEXQAIUXX6zUsH8ydgPVB2neDblQFX7UqZuEbJHnsa0eZv5KDnFdWMV6W6z3YsuaFnM/tVkP8ALpQPzPJ9AmcntQq90UI7nH/uoe3gNLheofcvqjUkLKf/AJRrOpD/AEu/+6Wh9rE4+OCM9he31K89vAk+FajwX1NQQqHR+1uA4SwvZzaWvHnslWHR+ulHPbYnaCfuvuw/7rA9ymrIvoxWzR31+9B+voTaF41wOS9VgqCEIQAIQhAAhCEACEIQAIQhAAhCEACEIQAIQhAAk6iobG0ue4NaMy4gAd5Ter0zTwm0s8TDwfIxp8CVkuuusDpKmUe82o2OIZjdgFhlbA92KrssUFkb0Wm/qrORPp1Lhpv2lxx3FO3bPXdcN7hmfJUnSmtFVUX97KQzhfYb/SM+9NNG6MdMA/4WnJzhdzhxa3Jo5nwTfWXREUUQdtuL9oABzr7Q32FsLcklOycllnT6bSaeqahFb+PUaS6QibvLzyy+ibv00futA/fJRqEs5s3I6aPeO36UkO8DsH1SZrX9Y+SQQoczL1RHwFv8W/rHyXorXcvD6JBCOY99ivAdiv4j99i7bUA5H0TFC95it0IseitaammP2Urmjq3u3vabjyV70H7WWus2qjt+OP5lh9D3LI2yEJRsvBXQulHozN1PDarvejv4959KUGk4qhm3DI17eLTlyIzB5FOl856K0/LTvDo3uY4bwfIjIjkVqeq/tLjmsypsx+QkGDHfm6h8uxPV3qWzOY1fCbKO1DdfcvKF4DfJepgxgQhCABCEIAEIQgAQhCABCEnU1DY2Oe9wa1oJc44AAZkoAKiobG0ve4Na0Xc4mwAG8lZzrV7QXu2mU92MF+lk93M72DlnxtkmetmtT6l4a27WA9Bm/lJIOsdzfu555V2XRrnQyPHwtBu7rG+7jms+29yfLHoY+p1cpZjX08SnTVEs0jjtENubneeKmf8AwUjqcTNcHAA3bjtAAkE88rpHRWjzUTRxNwL3Bt+AzJ7hc9y0qr0THTFscYtGWi18bkYPJ4k3aT+Yq+6CcMHU8FlHTWdhLdfXvKlJriwRARsO3YCxsGtsLbjiPBVqqq3yuLpHFzjv9ANwXEoG0bZXNuy+C4WXKbfU+iUaSFe8UCF6pLRurs9RjHGdnru6LfE5911BZeyG5cta5pvC+JGoV1o/Z2P86buYP+zvopOPUWlGYe7tefQBWKmbEZ8T00ejb8l+cGboWlu1JpD9xw7Hu9UyqfZ7Cf5cj2nnsvHofNeuiZ5HimmfXK+X4yUFeKxaQ1HqI7llpR+H4v6T6XUA+MtJDgQRmCLEdoVTTj1Hq513LNbTOEL1eITCVYXSsFSWlJIU0xWdZoupftAfT2jlJfDwzczm3l+HwstapapkrGvjcHNcLgjIhfMcUpabhXzUbXQ0z9l5Jhcek3qnrt58Rv8ABPU342kctxPhalmypb+Hj/JsqFxDMHtDmkFpAIIyIOIIXafOTBCEIAEIQgAQhCABZrrrrR752yw3iY6zeEsjc3njGw5cTjwVj12037qMQsdsvkBL3DOOEYPdyJ+Ed53LMmuEjy8i0bAA1u6wwazv+qR1Nv8AgjM1t/8Axx+Y70To0yv6RNyNp53hp3drvl2q0S0YdGWAAAtIA3DgojVp9xI45ktv4FTm2qa0uUWpiuXzM+1YZ/h9JxNfh03NF/xsc1vmQFoGt1E6Wlf7skSMBey2ZwIc3vaXd9lVNcdFEEVEXxMIJtusbg+OPirporSjaiFkrfvNuRwdk5vcQU7Htwwza0F7r5ZLrF+n5RiCVpaV8rwyNpc45AfvBTWs+rzoqwxxNuJTtRAfiOLe43HZZXLQGgWUceNi8i8jzlxIBOTR/fsylS3JxfcfVbOI1QojbDdyWUvz5DDQWpUcVnT2kf1fuN7vvHtw5J/pjWqmpMJH3cP8tnSf3jJveQqjrRr8+RxioiQ3Iyj4nfk6reeZ5b6rDQ43d0id2ePqna4d0EczqtVvz6iW/cv3oWys9p8jjanpwBxeS4+DbAeJUXNrnpF2UgbyayIfMEpCKhJ4N7foE5bo1u957m/Up6vQWWLKTZhXcahU8YivPdiI1u0iP84n9MR/6p7Se0qqjP2zGPHNpjd4jDyTKeka3e7+kfVN/dg5EHkcPIqE9JKDw8pl9XFedczgmvh+sv2htf6WoIa4mJ53SW2SeT8vGyldK6ChqW/aNxtg8YPHfvHI4LIZ9Hjd0T5eCl9XNcZqJwZLeSHhmWDjGT/xOHYlZwa2ktjS0+ohY+amWJeHeK6d1ckpXY9KM/C8ZdhG4qJWvRSxVUN2lskbx3EcDwIPeCFnes2rxpZMLmN3wO4fhPMeaRtq5d10Op0Gv9v/AG7Pe9f5IRC9XiqTNCcAStPOWlJIViYlZA1z2Z61ZU0hwNzETudmWdhzHO/FaQvmrRVaWOBBsQQQRuIxBC3rVPWAVkAcfjbg8c+K0aLltF/I4fi+i9lP2sej6+f8k2hCE4YQIQhAAk552sa5zjZrQXOJ3AC5PglFVtfq+0LIAcZndL/SZZz/AB6Lf1FRnLli2QsnyRcig6waVdM5zzfanIds72xDCKP1PMlNKgbAbGN2Lubj9AiCX3kr5T8LcR3YNCQa4kknMm5WNJ53ObnLmbb7yQ0bWuiJtiDmD805mrHSHE4cBl/dMYgnUQQm8YPU3jA9p6ghuzgWnccU00RV/wCAm2HH+Gmd0Tuil4Hg0+g4FOYgnLdGNqB7p46L8DyGdxzGfcmKpuLG9Pa65ImaiFriHEAubfZO8B1tq3bYeCzjX7WZ0jzSwHoj+c4bz1L8Bv4nDdja9A1j45JKOc3kh+B3/siw2T3AjuPIqp626tx00gkiBDJL7VyXWeMSATjY3+adlVztYOs0+tVNbzvjp4L96lbpqUNHzO8ngFI0lC9+QIAztn+py60dSe8eAMPQK0U0rI3hjW9Fo3b37ie758lu6bRRistZ+BzOq4lZZJ8rxnv7/l4DGl0IQAXdEcN6dt0WNwUlDEXG5T+OkWk7OUzo0p7vcrsmixbJQ9ZoBoxFx2ZK9yUijqulUcws2ksliU6/9ttFJNMGi1rjn6cEyqaUW4t55j98VYdIU1iouogIG0Msu/gUvqtLXKOywGk1ltdm7bEtWtYn6Pls67oHnpN3g9dv4h5juto0ktPXwOayRr2uGBaQXNO47OYI5rLpWAjkd3DkmTtH49F377Vy9lMotpI+gaXiMJpSm8SXf4/ySNbSOikcx4s5pIPdv7EgmjqN/X83Lz3Uo337wfms96Wa6HWw47ppLEmvr+cDtCae/kGbfL6L1teN48FD2co9Rhaym1Zix211irvqJrAYJ2Y4P6JHE2uB3gEduyqGydpyKe007mtOybOb0m/madpvmAvJRcotLZ93wfd9xHW1Rtqkup9MRShzQ5puCAQeRXarepGmBPA22Ra17fyuFyO43HerItXS3+3qVn1+D719T57ZDkk0CEITBAFlmvWktqonIOEbWQM/M7pyH/cB+lak51hc7lhelKkyhhOc0skp/W87Pk7ySerliODP188QS/f3c8I2IGt3vO0ezd6LmJGkX/aADJoA9fovIlnPqYz64HkSeRBM4incRUkSQ8iU5q9Fd5PAeZ/sCoKIqyauDovPMDyP1V1S7SGqFmaKl7QKwQaRp5G/EI27fNvvHix/TtBV/XbSnvar3YPRiw7XnFx+Q7lIe0Z21pFoOQZCO4kk/wDIqnzTbcjnn77nu8Xu/stjTe8sj/O5VSXxaLHoQBrC4/sBPtGi5uczioynktD3fMqQ0XIumqXZbMKT/uJFmo2KWgiUPRyqWhnSd2cj8MCk0Siaxik5p1FVcq8qzk9ngr2lGKHp5LEtOThYhS2lJVAyPsR2p66PNU0zOzi5NDYzGmm6NiDucLgg5X71Y9UquKpqWxzwxlruiRsj73RB5EEtVX0y67Qd4PzTzVqp2KmJw4g+HS9FyWubdcmuuM/Tc6nSdEjRdKezSPF0WzbPZcLHuc36Kr12phZnG8c2naHqtikFwewqGXM6vi92llHZNPx6/U0a6YzRjc2giPhcDyOBUfUULm/GzvtceK2qp0fHJ8bGu5kY+OahqvVCN38tzmcj0m/XzU6f9R6ae1qcfuvtv9gemnHeLMop9FMkdbFtwbEcewpCsY+ndsh97jO279lXys1SkiO01gdzZn/TmqVrI37Qdi1lbRfW51NPyL6dVqIS5HJ4f71NE9kWlrRMBP8ALkdGfyPs4ebj4LX18/ey+bGobyjd4F49Qt7o5tuNjus0HxCW4dPlutq+Kl9VuL6uO6kLIQhbIkRustR7ujqHjNsMpHbsGyxiVv28LOpGzyBP0Wta+Oto2p/07eLgFkZdesdybb/aFnat9pIyOIPtxX7+7CVS+8ju0+WHolYimkjum78x+ZS8Tkj3mVncfxFO4nJhE5O43KaLEP43KyatP6LxzafI/RVWN6ndW6i0hb1m+Yx+V1dU+0hqh4miq+0yLZrWP3OjjP8AS9wPkAqQBaMfhe5p8VqXtQ0dtwRyjONxa78r7WPc4D+pZo1o2ntOTwHjvwdbscD4LTrljcfr6Tj8c/Ue01ReO37zT6iqLFV+J5aSCpCGZdNpbk0Y+qpcZZRcaOsUlHWKl09YQn8elEzKtSIQ1CWzLNJWKOq6xRb9KpjUVpKI1KIT1C7j2uqblRU0iUmnUZPPdL6m5JYRPS0ucuZhWTXBTvQo+1i7R8lFON8OKs+ptD76thYOtc9gxPkuZ1jXs5eTOm0yxjzN2fg09h+Sh1K1j7MPPDxUUV8+4xLM4x8F6/8AhradbNnJXJXRXJXPyGkJPVf1i1VgrG/aDZePhkbg4du5w5HyVgem8hNwAM+dtxPomdNOcJJ1vDPGU7VHVOWilmL3Nc1zWtYW3ubOJJIOW7itZ1efenZyuPBxVQfzwP7y4q1arn7D9bvRdXwe+dmrlKfVx9MCeq9z5kuhCF15mkBr42+jan/Tv4EH0WOsf/FOPEH/AIhbhrHT+8o6hnWhkA7dg281g8Un27TxDfNllm6z3kzG4jtOLCc2kd+Y/NKxOSNfhKedj5Ijeke8y+8kY3p1G9R0b05jepJk0yRY9PKKrLHtcNxB+o8FFMkS7JFNMsTwX+qp2VELmOxZI23cRgRzGB7li+lNFPhkdC4faxOJZ+NpHSA/M2zh3jMrUNWtKXHunHEYs5jMjuz/APxJ64asf4tgfHhOz4DltDPYJ3Y4g7j2rRrnnc04zzixeTXwMiks8AjuK5jnLcCnlXSOLnAN2ZQTtxkWLnby0bncW944KLM/FalViSymWOvnW26JSOpSzahQgmXYquaejrMdROegz0Jg1CSkqVFmrSb5yUT1vgew4f4jmoqrpq+RJlyWgpr4nL5rOstcnlmpXSoLCFKSP7x7lq3sm0AQ19U8fF0Ivyg9N3j0e4qo6oapvr5rC7YWke9fwHUb+I+WfbtrI2QxhrAGtaA1rRkABYALI1t8Yxab8xyuO+whpCTEDhif3+80yK6e65uVwV871V3trHM1YR5Vg8K5K6K4ckJFgk9IH4uwOPls/wDZLPKbk59w9T8gmaOuSLEpFatVx/D9rnKqPVx1fZanZzBPi4ldNwCOb2/CL9UKap9j5kihCF2hmnjhcWK+d9J0xgnew5xvc3+h5A8gF9ErGvahor3VcXgdGVof+oDZcP8AaD+pJayOYp+BmcRhmCl4P1K9pZvwuG8W9R6ppG9PWD3kFt49MvLBRgKzJdcmLPrkfxyJyyRRrJE4ZIhM8TJFkiWbIo9kiWbKpZJpkjFUFpBBsQbg8CrnobTTZ22ODxmOP4hy+Sz9sqViqS0gtJBGRGYVsLHFl9Vzgy4ax6qRVg2j0JQMJAM+AePvDzHks805q5LCf4qIkbp4/LaOTv1WPNXvRWtjXWbP0T1/unt6vy7FLVmlI423c4HaGAFiXDkN455J6FmfdNGuee1W/wB+KMT/APAuff3LxJyN2OHaDh5pu/Q87c4n9wv8loVbNGXF7Y2RA57IAvzccrqIbNNVyCGkaXOObhhhvN/ut5lM82FlmnDLXa6lMdTvBsWkHgRZdNo3HPBa5S+x5th72pdtfeDGC194Bcbntt3KWpPZXQsxeJJPzvsPBgaqHqoInyMximoLuAaC5xyABJJ5NGaverfsvnmIfVXhj6mHvXcrZM7TjyWn6O0NBTi0ELI/ytAJ7XZnvKXmqA3PPglL9coxz0XiWRryJUNDFTRBkTQxjRgB5knMk8cymtRPtnluC8nqC449wSS47Xa939mPu+o/VVy7s8K8KCvCsWTGEeFJvK7JSTyqurPRN5Ta+Hbc+OXkAlJzhbjh9T4XSbyna1iPmRYk7kr/AEsOwxreq0DwFlTdDU3vJ2cAbnux/faruuy4BTiE7H37fQz9XLdIEIQulEgVT9pGhvf0m2B0ojtc9g4O8Oif0q2LmWMOaWuFwQQRxBFiFGceaLiV2QU4uL7z55o3GOTZO/Dv3FJV9PsuwyOI9Qp3WfQJp53x9U3Yesw4t+naCo9tpY7HMeR4rElFrss5qUGsxZEApRki8kjIJBzC4VRQOmypVsqYhy7bKvcnuR+JV2JUw99bNPKKhdL0n3azcMnP7eDfmrqqpWPYvpqnbLliKwbUh6GQzfuHIdY+SdyysgZcn1c4+vySFdpRkI2WgFwGDRgG9vDsTzV7U6SrcJqslsebW5OeOXUb5nzTlllOir57Hj1fwR0el0ar2ju/EZaN0XPpJ9m9CEHpOOQ5fjdyyHJanoDRtPRR7ELCOs42L3ni47+zIblxTwNjaGRtDWtFg0CwASt1yWo43dbPs7R8PybEdPFLfqSJrm8/BcO0gNw8Uxui6VlxO99Gl8iapiLyVjjvt2JAleXXhKQsunY8zeS1RS6Ht15deXXl0s5E8AV4UXXDiqWz08c5IvK6c5N5H7h38h9VbXDJ4zkm5v3D1Pp3FcHFeuKUhhJIAxJIA79yfqr53hEG8E9qxSWDn/pHzJ+Xgp5I0dMI2NaNw8TvPill9H0lHsKYw/cmPZLmk2CEITJAEIQgCsa9av8A+Ih94wXkiBPNzM3N7RmO/isoljLTtt/UOI4rflmmu2rPuJPexj7J5xA+487uw7vDgktTVntIzdZRntr5lKqqYSC7c9x48iotzLYFTLmbBuPhOY4cwuKilDxcZ7jx7VnuOTIlDJD2XLzYXKXkhLTYhMqs4gIqr558pXGGXgl9E6L27SSjDNjDv/E76J1pStftNiiBL35WFzjgA0ccCudBVpkAjOLxYN/EMh3haBorQ0cPSsDJaxfvt1W8B81dxDiFXD61tlvov+38Dr9Ho1FcsfmyE1Y1GbFaWqs+TMMzaw8T1neQ55q4XXN0XXz7U623VT57Xl/ZeRtQrUFhHd0XXN0XVHMSwdXRdc3RdHMGD26Lrm6LqLke4PbrwleErhz1DOT06c5JOcvHOTd0t8vH6cVZCGTzJ7JJuGfy7UmcP3nzXuWS7ZHvKcrrctkQbwcsZvKnNXaG5Mjshg3t3n0UdQ0RmeGjL7x4D6q3wxBjQ1osALBdXwjRZl7RrZdPi/4EdRZhcqO0IQupEQQhCABCEIAElU0zZGOY8BzXCxB3hKoQBlGsurbqSTe6Jx6D/wDq78Q8/lX3QluLct7fVv0W41dGyVhZI0Oa4WIP7wPNZtrHqq+lJc27ojk7e3k/65HySF1GN10MnUabl7UenoVR7GvHH5j6KE0pRFuPDzCsktMDiMDxHrxTCqpZN/SA4fRLJuEuZGfKPeROhq4QzxSHEMeCQM7b/K61+nqWvaHMIc1wuCMiFjdXSFpu0Ybxw/spjVfWg0ztl9zC44jMsPWb6jek+L8P/rq1bV70V08V4efqdNw3XKS5Zdf3c1IPXQemkFS17Q5hDmkXBGIISoeuClW08M38i+0vbpAPXu2o8rAWui6R20baOVgK7S5L0kXpMzi9hieAxPkpRrb6BkWL1w56TJPJvbifAepXIJOG/wAu3sV6okiOTw3cLnLh2bnfRABOSUEVs9/z3H08F3dOx0+d+i8CDkcNZbtStPTOlcGtGPkBxPJKUVA+Z1m5b3HIfU8laKKhbE2ze87yea39Bw527vaPr5Ctt3L5nlBQthZstz3neSnKELrIQUIqMVshBvLywQhCkeAhCEACEIQAIQhAAuXsBBBAIOBBxBHAhdIQBS9Pai5vpe0xE/8AAn5HxVMlgcxxa5pa4ZgggjtBWzphpTQkNSLSsudzhg4djvTJLToT3iJ26VS3jsZG6MHMA9uKgNK6CLbvhGG9g3c28uS0nSmoksdzCfeN4YNeO7I/vBVyaBzDsvaWuGYcCD4FLrmrZnyrlB77MrWrusslMbYujJ6TOH4m8D5FaPo6uZUMD4nBzd/EHg4biqRX6EbIdph2H8Rke0evzUWNI1VG/aA2TltD4XDgdx7Ckdbw2nWduO0/Xz/JrabifIuW01TZPAox4FVnQXtEhls2o+xfxN/dnv8Au9+HNWxkoIBBuDkQbg9hXMW8OlU8Tyjaq1MLVmDyI48CvbHgUttI2lStIvEt5xq2C5IcLnMXJts5ZXtgfmlhEbWvYcALBD9xGY8xvC920x7FYwR5gEQC5cbEHu9R6+K7Y0uNmgk8ALlSFNq+92Lzsjxd4bk3RpJz2rj++ZCViXVkYccBncfNS1BoAuxlwHV3nt4KYpNHMi+EY9Y4nxTlb+m4VGHat3fh3fyKTvb2icRRBoAaAAMgF2hC2UsbIWBCEL0AQhCABCEIAEIQgAQhCABCEIAEIQgASFXQxyi0jGvH4gD4cEuhANZKzWahwPxjc6M8Adpvg7HzUNVez6YX2XxvHA3bfuII81f0Kp0wfcUS09cu4yCt9lsrv8ix4sey3gT6LnR3s90jAf4eR7B1SYyzvaX28lsKF46YtYe6+O5XHSQi8xbXkyo6H1crLfxUkP6GO2u/pbPgpE6uO/8AYPA/VTqEu+H6d/4/cejZOKxkhGat8ZPBv1KdRaBibmC7tPoLKRQpw0VEOkV6+p67ZvvOIoWtFmgAchZdoQmkktkVghCF6AIQhAAhCEACEIQAIQhAAhCEACEIQAIQhAAhCEACEIQAIQhAAhCEACEIQAIQhAAhCEACEIQAIQhAAhCEACEIQAIQhA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7" descr="data:image/jpeg;base64,/9j/4AAQSkZJRgABAQAAAQABAAD/2wCEAAkGBhIQEBQUEBIVFRQWFRQWFBQVFRIUFBUUFhQVFBUUFRUXHCYeFxkjGRQUHy8gJCcpLCwsFR4xNTAqNSYrLCkBCQoKDgwOGg8PGiokHyQpLC0vKi0pNCwsKiwpKSwsLCotLCwsLCwsLCksLC8sLCwsLCwsLCksLCwtLCksLCwtLP/AABEIAOEA4QMBIgACEQEDEQH/xAAcAAABBQEBAQAAAAAAAAAAAAAAAwQFBgcCAQj/xABCEAABAwICBgcFBgQGAgMAAAABAAIDBBEhMQUGEkFRYSJScYGRocEHEzKx0SNCYnKC8CQzkuEUQ3OissIVUxfS8f/EABsBAAIDAQEBAAAAAAAAAAAAAAAEAgMFBgEH/8QAMxEAAgIBAgMFCAEDBQAAAAAAAAECAxEEIQUSMSJBUXGxEzJhgZGh0fDhFCNCBjNDwfH/2gAMAwEAAhEDEQA/ANxQhCABCEIAEIQgAQhCABCEXQAIUXX6zUsH8ydgPVB2neDblQFX7UqZuEbJHnsa0eZv5KDnFdWMV6W6z3YsuaFnM/tVkP8ALpQPzPJ9AmcntQq90UI7nH/uoe3gNLheofcvqjUkLKf/AJRrOpD/AEu/+6Wh9rE4+OCM9he31K89vAk+FajwX1NQQqHR+1uA4SwvZzaWvHnslWHR+ulHPbYnaCfuvuw/7rA9ymrIvoxWzR31+9B+voTaF41wOS9VgqCEIQAIQhAAhCEACEIQAIQhAAhCEACEIQAIQhAAk6iobG0ue4NaMy4gAd5Ter0zTwm0s8TDwfIxp8CVkuuusDpKmUe82o2OIZjdgFhlbA92KrssUFkb0Wm/qrORPp1Lhpv2lxx3FO3bPXdcN7hmfJUnSmtFVUX97KQzhfYb/SM+9NNG6MdMA/4WnJzhdzhxa3Jo5nwTfWXREUUQdtuL9oABzr7Q32FsLcklOycllnT6bSaeqahFb+PUaS6QibvLzyy+ibv00futA/fJRqEs5s3I6aPeO36UkO8DsH1SZrX9Y+SQQoczL1RHwFv8W/rHyXorXcvD6JBCOY99ivAdiv4j99i7bUA5H0TFC95it0IseitaammP2Urmjq3u3vabjyV70H7WWus2qjt+OP5lh9D3LI2yEJRsvBXQulHozN1PDarvejv4959KUGk4qhm3DI17eLTlyIzB5FOl856K0/LTvDo3uY4bwfIjIjkVqeq/tLjmsypsx+QkGDHfm6h8uxPV3qWzOY1fCbKO1DdfcvKF4DfJepgxgQhCABCEIAEIQgAQhCABCEnU1DY2Oe9wa1oJc44AAZkoAKiobG0ve4Na0Xc4mwAG8lZzrV7QXu2mU92MF+lk93M72DlnxtkmetmtT6l4a27WA9Bm/lJIOsdzfu555V2XRrnQyPHwtBu7rG+7jms+29yfLHoY+p1cpZjX08SnTVEs0jjtENubneeKmf8AwUjqcTNcHAA3bjtAAkE88rpHRWjzUTRxNwL3Bt+AzJ7hc9y0qr0THTFscYtGWi18bkYPJ4k3aT+Yq+6CcMHU8FlHTWdhLdfXvKlJriwRARsO3YCxsGtsLbjiPBVqqq3yuLpHFzjv9ANwXEoG0bZXNuy+C4WXKbfU+iUaSFe8UCF6pLRurs9RjHGdnru6LfE5911BZeyG5cta5pvC+JGoV1o/Z2P86buYP+zvopOPUWlGYe7tefQBWKmbEZ8T00ejb8l+cGboWlu1JpD9xw7Hu9UyqfZ7Cf5cj2nnsvHofNeuiZ5HimmfXK+X4yUFeKxaQ1HqI7llpR+H4v6T6XUA+MtJDgQRmCLEdoVTTj1Hq513LNbTOEL1eITCVYXSsFSWlJIU0xWdZoupftAfT2jlJfDwzczm3l+HwstapapkrGvjcHNcLgjIhfMcUpabhXzUbXQ0z9l5Jhcek3qnrt58Rv8ABPU342kctxPhalmypb+Hj/JsqFxDMHtDmkFpAIIyIOIIXafOTBCEIAEIQgAQhCABZrrrrR752yw3iY6zeEsjc3njGw5cTjwVj12037qMQsdsvkBL3DOOEYPdyJ+Ed53LMmuEjy8i0bAA1u6wwazv+qR1Nv8AgjM1t/8Axx+Y70To0yv6RNyNp53hp3drvl2q0S0YdGWAAAtIA3DgojVp9xI45ktv4FTm2qa0uUWpiuXzM+1YZ/h9JxNfh03NF/xsc1vmQFoGt1E6Wlf7skSMBey2ZwIc3vaXd9lVNcdFEEVEXxMIJtusbg+OPirporSjaiFkrfvNuRwdk5vcQU7Htwwza0F7r5ZLrF+n5RiCVpaV8rwyNpc45AfvBTWs+rzoqwxxNuJTtRAfiOLe43HZZXLQGgWUceNi8i8jzlxIBOTR/fsylS3JxfcfVbOI1QojbDdyWUvz5DDQWpUcVnT2kf1fuN7vvHtw5J/pjWqmpMJH3cP8tnSf3jJveQqjrRr8+RxioiQ3Iyj4nfk6reeZ5b6rDQ43d0id2ePqna4d0EczqtVvz6iW/cv3oWys9p8jjanpwBxeS4+DbAeJUXNrnpF2UgbyayIfMEpCKhJ4N7foE5bo1u957m/Up6vQWWLKTZhXcahU8YivPdiI1u0iP84n9MR/6p7Se0qqjP2zGPHNpjd4jDyTKeka3e7+kfVN/dg5EHkcPIqE9JKDw8pl9XFedczgmvh+sv2htf6WoIa4mJ53SW2SeT8vGyldK6ChqW/aNxtg8YPHfvHI4LIZ9Hjd0T5eCl9XNcZqJwZLeSHhmWDjGT/xOHYlZwa2ktjS0+ohY+amWJeHeK6d1ckpXY9KM/C8ZdhG4qJWvRSxVUN2lskbx3EcDwIPeCFnes2rxpZMLmN3wO4fhPMeaRtq5d10Op0Gv9v/AG7Pe9f5IRC9XiqTNCcAStPOWlJIViYlZA1z2Z61ZU0hwNzETudmWdhzHO/FaQvmrRVaWOBBsQQQRuIxBC3rVPWAVkAcfjbg8c+K0aLltF/I4fi+i9lP2sej6+f8k2hCE4YQIQhAAk552sa5zjZrQXOJ3AC5PglFVtfq+0LIAcZndL/SZZz/AB6Lf1FRnLli2QsnyRcig6waVdM5zzfanIds72xDCKP1PMlNKgbAbGN2Lubj9AiCX3kr5T8LcR3YNCQa4kknMm5WNJ53ObnLmbb7yQ0bWuiJtiDmD805mrHSHE4cBl/dMYgnUQQm8YPU3jA9p6ghuzgWnccU00RV/wCAm2HH+Gmd0Tuil4Hg0+g4FOYgnLdGNqB7p46L8DyGdxzGfcmKpuLG9Pa65ImaiFriHEAubfZO8B1tq3bYeCzjX7WZ0jzSwHoj+c4bz1L8Bv4nDdja9A1j45JKOc3kh+B3/siw2T3AjuPIqp626tx00gkiBDJL7VyXWeMSATjY3+adlVztYOs0+tVNbzvjp4L96lbpqUNHzO8ngFI0lC9+QIAztn+py60dSe8eAMPQK0U0rI3hjW9Fo3b37ie758lu6bRRistZ+BzOq4lZZJ8rxnv7/l4DGl0IQAXdEcN6dt0WNwUlDEXG5T+OkWk7OUzo0p7vcrsmixbJQ9ZoBoxFx2ZK9yUijqulUcws2ksliU6/9ttFJNMGi1rjn6cEyqaUW4t55j98VYdIU1iouogIG0Msu/gUvqtLXKOywGk1ltdm7bEtWtYn6Pls67oHnpN3g9dv4h5juto0ktPXwOayRr2uGBaQXNO47OYI5rLpWAjkd3DkmTtH49F377Vy9lMotpI+gaXiMJpSm8SXf4/ySNbSOikcx4s5pIPdv7EgmjqN/X83Lz3Uo337wfms96Wa6HWw47ppLEmvr+cDtCae/kGbfL6L1teN48FD2co9Rhaym1Zix211irvqJrAYJ2Y4P6JHE2uB3gEduyqGydpyKe007mtOybOb0m/madpvmAvJRcotLZ93wfd9xHW1Rtqkup9MRShzQ5puCAQeRXarepGmBPA22Ra17fyuFyO43HerItXS3+3qVn1+D719T57ZDkk0CEITBAFlmvWktqonIOEbWQM/M7pyH/cB+lak51hc7lhelKkyhhOc0skp/W87Pk7ySerliODP188QS/f3c8I2IGt3vO0ezd6LmJGkX/aADJoA9fovIlnPqYz64HkSeRBM4incRUkSQ8iU5q9Fd5PAeZ/sCoKIqyauDovPMDyP1V1S7SGqFmaKl7QKwQaRp5G/EI27fNvvHix/TtBV/XbSnvar3YPRiw7XnFx+Q7lIe0Z21pFoOQZCO4kk/wDIqnzTbcjnn77nu8Xu/stjTe8sj/O5VSXxaLHoQBrC4/sBPtGi5uczioynktD3fMqQ0XIumqXZbMKT/uJFmo2KWgiUPRyqWhnSd2cj8MCk0Siaxik5p1FVcq8qzk9ngr2lGKHp5LEtOThYhS2lJVAyPsR2p66PNU0zOzi5NDYzGmm6NiDucLgg5X71Y9UquKpqWxzwxlruiRsj73RB5EEtVX0y67Qd4PzTzVqp2KmJw4g+HS9FyWubdcmuuM/Tc6nSdEjRdKezSPF0WzbPZcLHuc36Kr12phZnG8c2naHqtikFwewqGXM6vi92llHZNPx6/U0a6YzRjc2giPhcDyOBUfUULm/GzvtceK2qp0fHJ8bGu5kY+OahqvVCN38tzmcj0m/XzU6f9R6ae1qcfuvtv9gemnHeLMop9FMkdbFtwbEcewpCsY+ndsh97jO279lXys1SkiO01gdzZn/TmqVrI37Qdi1lbRfW51NPyL6dVqIS5HJ4f71NE9kWlrRMBP8ALkdGfyPs4ebj4LX18/ey+bGobyjd4F49Qt7o5tuNjus0HxCW4dPlutq+Kl9VuL6uO6kLIQhbIkRustR7ujqHjNsMpHbsGyxiVv28LOpGzyBP0Wta+Oto2p/07eLgFkZdesdybb/aFnat9pIyOIPtxX7+7CVS+8ju0+WHolYimkjum78x+ZS8Tkj3mVncfxFO4nJhE5O43KaLEP43KyatP6LxzafI/RVWN6ndW6i0hb1m+Yx+V1dU+0hqh4miq+0yLZrWP3OjjP8AS9wPkAqQBaMfhe5p8VqXtQ0dtwRyjONxa78r7WPc4D+pZo1o2ntOTwHjvwdbscD4LTrljcfr6Tj8c/Ue01ReO37zT6iqLFV+J5aSCpCGZdNpbk0Y+qpcZZRcaOsUlHWKl09YQn8elEzKtSIQ1CWzLNJWKOq6xRb9KpjUVpKI1KIT1C7j2uqblRU0iUmnUZPPdL6m5JYRPS0ucuZhWTXBTvQo+1i7R8lFON8OKs+ptD76thYOtc9gxPkuZ1jXs5eTOm0yxjzN2fg09h+Sh1K1j7MPPDxUUV8+4xLM4x8F6/8AhradbNnJXJXRXJXPyGkJPVf1i1VgrG/aDZePhkbg4du5w5HyVgem8hNwAM+dtxPomdNOcJJ1vDPGU7VHVOWilmL3Nc1zWtYW3ubOJJIOW7itZ1efenZyuPBxVQfzwP7y4q1arn7D9bvRdXwe+dmrlKfVx9MCeq9z5kuhCF15mkBr42+jan/Tv4EH0WOsf/FOPEH/AIhbhrHT+8o6hnWhkA7dg281g8Un27TxDfNllm6z3kzG4jtOLCc2kd+Y/NKxOSNfhKedj5Ijeke8y+8kY3p1G9R0b05jepJk0yRY9PKKrLHtcNxB+o8FFMkS7JFNMsTwX+qp2VELmOxZI23cRgRzGB7li+lNFPhkdC4faxOJZ+NpHSA/M2zh3jMrUNWtKXHunHEYs5jMjuz/APxJ64asf4tgfHhOz4DltDPYJ3Y4g7j2rRrnnc04zzixeTXwMiks8AjuK5jnLcCnlXSOLnAN2ZQTtxkWLnby0bncW944KLM/FalViSymWOvnW26JSOpSzahQgmXYquaejrMdROegz0Jg1CSkqVFmrSb5yUT1vgew4f4jmoqrpq+RJlyWgpr4nL5rOstcnlmpXSoLCFKSP7x7lq3sm0AQ19U8fF0Ivyg9N3j0e4qo6oapvr5rC7YWke9fwHUb+I+WfbtrI2QxhrAGtaA1rRkABYALI1t8Yxab8xyuO+whpCTEDhif3+80yK6e65uVwV871V3trHM1YR5Vg8K5K6K4ckJFgk9IH4uwOPls/wDZLPKbk59w9T8gmaOuSLEpFatVx/D9rnKqPVx1fZanZzBPi4ldNwCOb2/CL9UKap9j5kihCF2hmnjhcWK+d9J0xgnew5xvc3+h5A8gF9ErGvahor3VcXgdGVof+oDZcP8AaD+pJayOYp+BmcRhmCl4P1K9pZvwuG8W9R6ppG9PWD3kFt49MvLBRgKzJdcmLPrkfxyJyyRRrJE4ZIhM8TJFkiWbIo9kiWbKpZJpkjFUFpBBsQbg8CrnobTTZ22ODxmOP4hy+Sz9sqViqS0gtJBGRGYVsLHFl9Vzgy4ax6qRVg2j0JQMJAM+AePvDzHks805q5LCf4qIkbp4/LaOTv1WPNXvRWtjXWbP0T1/unt6vy7FLVmlI423c4HaGAFiXDkN455J6FmfdNGuee1W/wB+KMT/APAuff3LxJyN2OHaDh5pu/Q87c4n9wv8loVbNGXF7Y2RA57IAvzccrqIbNNVyCGkaXOObhhhvN/ut5lM82FlmnDLXa6lMdTvBsWkHgRZdNo3HPBa5S+x5th72pdtfeDGC194Bcbntt3KWpPZXQsxeJJPzvsPBgaqHqoInyMximoLuAaC5xyABJJ5NGaverfsvnmIfVXhj6mHvXcrZM7TjyWn6O0NBTi0ELI/ytAJ7XZnvKXmqA3PPglL9coxz0XiWRryJUNDFTRBkTQxjRgB5knMk8cymtRPtnluC8nqC449wSS47Xa939mPu+o/VVy7s8K8KCvCsWTGEeFJvK7JSTyqurPRN5Ta+Hbc+OXkAlJzhbjh9T4XSbyna1iPmRYk7kr/AEsOwxreq0DwFlTdDU3vJ2cAbnux/faruuy4BTiE7H37fQz9XLdIEIQulEgVT9pGhvf0m2B0ojtc9g4O8Oif0q2LmWMOaWuFwQQRxBFiFGceaLiV2QU4uL7z55o3GOTZO/Dv3FJV9PsuwyOI9Qp3WfQJp53x9U3Yesw4t+naCo9tpY7HMeR4rElFrss5qUGsxZEApRki8kjIJBzC4VRQOmypVsqYhy7bKvcnuR+JV2JUw99bNPKKhdL0n3azcMnP7eDfmrqqpWPYvpqnbLliKwbUh6GQzfuHIdY+SdyysgZcn1c4+vySFdpRkI2WgFwGDRgG9vDsTzV7U6SrcJqslsebW5OeOXUb5nzTlllOir57Hj1fwR0el0ar2ju/EZaN0XPpJ9m9CEHpOOQ5fjdyyHJanoDRtPRR7ELCOs42L3ni47+zIblxTwNjaGRtDWtFg0CwASt1yWo43dbPs7R8PybEdPFLfqSJrm8/BcO0gNw8Uxui6VlxO99Gl8iapiLyVjjvt2JAleXXhKQsunY8zeS1RS6Ht15deXXl0s5E8AV4UXXDiqWz08c5IvK6c5N5H7h38h9VbXDJ4zkm5v3D1Pp3FcHFeuKUhhJIAxJIA79yfqr53hEG8E9qxSWDn/pHzJ+Xgp5I0dMI2NaNw8TvPill9H0lHsKYw/cmPZLmk2CEITJAEIQgCsa9av8A+Ih94wXkiBPNzM3N7RmO/isoljLTtt/UOI4rflmmu2rPuJPexj7J5xA+487uw7vDgktTVntIzdZRntr5lKqqYSC7c9x48iotzLYFTLmbBuPhOY4cwuKilDxcZ7jx7VnuOTIlDJD2XLzYXKXkhLTYhMqs4gIqr558pXGGXgl9E6L27SSjDNjDv/E76J1pStftNiiBL35WFzjgA0ccCudBVpkAjOLxYN/EMh3haBorQ0cPSsDJaxfvt1W8B81dxDiFXD61tlvov+38Dr9Ho1FcsfmyE1Y1GbFaWqs+TMMzaw8T1neQ55q4XXN0XXz7U623VT57Xl/ZeRtQrUFhHd0XXN0XVHMSwdXRdc3RdHMGD26Lrm6LqLke4PbrwleErhz1DOT06c5JOcvHOTd0t8vH6cVZCGTzJ7JJuGfy7UmcP3nzXuWS7ZHvKcrrctkQbwcsZvKnNXaG5Mjshg3t3n0UdQ0RmeGjL7x4D6q3wxBjQ1osALBdXwjRZl7RrZdPi/4EdRZhcqO0IQupEQQhCABCEIAElU0zZGOY8BzXCxB3hKoQBlGsurbqSTe6Jx6D/wDq78Q8/lX3QluLct7fVv0W41dGyVhZI0Oa4WIP7wPNZtrHqq+lJc27ojk7e3k/65HySF1GN10MnUabl7UenoVR7GvHH5j6KE0pRFuPDzCsktMDiMDxHrxTCqpZN/SA4fRLJuEuZGfKPeROhq4QzxSHEMeCQM7b/K61+nqWvaHMIc1wuCMiFjdXSFpu0Ybxw/spjVfWg0ztl9zC44jMsPWb6jek+L8P/rq1bV70V08V4efqdNw3XKS5Zdf3c1IPXQemkFS17Q5hDmkXBGIISoeuClW08M38i+0vbpAPXu2o8rAWui6R20baOVgK7S5L0kXpMzi9hieAxPkpRrb6BkWL1w56TJPJvbifAepXIJOG/wAu3sV6okiOTw3cLnLh2bnfRABOSUEVs9/z3H08F3dOx0+d+i8CDkcNZbtStPTOlcGtGPkBxPJKUVA+Z1m5b3HIfU8laKKhbE2ze87yea39Bw527vaPr5Ctt3L5nlBQthZstz3neSnKELrIQUIqMVshBvLywQhCkeAhCEACEIQAIQhAAuXsBBBAIOBBxBHAhdIQBS9Pai5vpe0xE/8AAn5HxVMlgcxxa5pa4ZgggjtBWzphpTQkNSLSsudzhg4djvTJLToT3iJ26VS3jsZG6MHMA9uKgNK6CLbvhGG9g3c28uS0nSmoksdzCfeN4YNeO7I/vBVyaBzDsvaWuGYcCD4FLrmrZnyrlB77MrWrusslMbYujJ6TOH4m8D5FaPo6uZUMD4nBzd/EHg4biqRX6EbIdph2H8Rke0evzUWNI1VG/aA2TltD4XDgdx7Ckdbw2nWduO0/Xz/JrabifIuW01TZPAox4FVnQXtEhls2o+xfxN/dnv8Au9+HNWxkoIBBuDkQbg9hXMW8OlU8Tyjaq1MLVmDyI48CvbHgUttI2lStIvEt5xq2C5IcLnMXJts5ZXtgfmlhEbWvYcALBD9xGY8xvC920x7FYwR5gEQC5cbEHu9R6+K7Y0uNmgk8ALlSFNq+92Lzsjxd4bk3RpJz2rj++ZCViXVkYccBncfNS1BoAuxlwHV3nt4KYpNHMi+EY9Y4nxTlb+m4VGHat3fh3fyKTvb2icRRBoAaAAMgF2hC2UsbIWBCEL0AQhCABCEIAEIQgAQhCABCEIAEIQgASFXQxyi0jGvH4gD4cEuhANZKzWahwPxjc6M8Adpvg7HzUNVez6YX2XxvHA3bfuII81f0Kp0wfcUS09cu4yCt9lsrv8ix4sey3gT6LnR3s90jAf4eR7B1SYyzvaX28lsKF46YtYe6+O5XHSQi8xbXkyo6H1crLfxUkP6GO2u/pbPgpE6uO/8AYPA/VTqEu+H6d/4/cejZOKxkhGat8ZPBv1KdRaBibmC7tPoLKRQpw0VEOkV6+p67ZvvOIoWtFmgAchZdoQmkktkVghCF6AIQhAAhCEACEIQAIQhAAhCEACEIQAIQhAAhCEACEIQAIQhAAhCEACEIQAIQhAAhCEACEIQAIQhAAhCEACEIQAIQhA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9" descr="data:image/jpeg;base64,/9j/4AAQSkZJRgABAQAAAQABAAD/2wCEAAkGBhIQEBQUEBIVFRQWFRQWFBQVFRIUFBUUFhQVFBUUFRUXHCYeFxkjGRQUHy8gJCcpLCwsFR4xNTAqNSYrLCkBCQoKDgwOGg8PGiokHyQpLC0vKi0pNCwsKiwpKSwsLCotLCwsLCwsLCksLC8sLCwsLCwsLCksLCwtLCksLCwtLP/AABEIAOEA4QMBIgACEQEDEQH/xAAcAAABBQEBAQAAAAAAAAAAAAAAAwQFBgcCAQj/xABCEAABAwICBgcFBgQGAgMAAAABAAIDBBEhMQUGEkFRYSJScYGRocEHEzKx0SNCYnKC8CQzkuEUQ3OissIVUxfS8f/EABsBAAIDAQEBAAAAAAAAAAAAAAAEAgMFBgEH/8QAMxEAAgIBAgMFCAEDBQAAAAAAAAECAxEEIQUSMSJBUXGxEzJhgZGh0fDhFCNCBjNDwfH/2gAMAwEAAhEDEQA/ANxQhCABCEIAEIQgAQhCABCEXQAIUXX6zUsH8ydgPVB2neDblQFX7UqZuEbJHnsa0eZv5KDnFdWMV6W6z3YsuaFnM/tVkP8ALpQPzPJ9AmcntQq90UI7nH/uoe3gNLheofcvqjUkLKf/AJRrOpD/AEu/+6Wh9rE4+OCM9he31K89vAk+FajwX1NQQqHR+1uA4SwvZzaWvHnslWHR+ulHPbYnaCfuvuw/7rA9ymrIvoxWzR31+9B+voTaF41wOS9VgqCEIQAIQhAAhCEACEIQAIQhAAhCEACEIQAIQhAAk6iobG0ue4NaMy4gAd5Ter0zTwm0s8TDwfIxp8CVkuuusDpKmUe82o2OIZjdgFhlbA92KrssUFkb0Wm/qrORPp1Lhpv2lxx3FO3bPXdcN7hmfJUnSmtFVUX97KQzhfYb/SM+9NNG6MdMA/4WnJzhdzhxa3Jo5nwTfWXREUUQdtuL9oABzr7Q32FsLcklOycllnT6bSaeqahFb+PUaS6QibvLzyy+ibv00futA/fJRqEs5s3I6aPeO36UkO8DsH1SZrX9Y+SQQoczL1RHwFv8W/rHyXorXcvD6JBCOY99ivAdiv4j99i7bUA5H0TFC95it0IseitaammP2Urmjq3u3vabjyV70H7WWus2qjt+OP5lh9D3LI2yEJRsvBXQulHozN1PDarvejv4959KUGk4qhm3DI17eLTlyIzB5FOl856K0/LTvDo3uY4bwfIjIjkVqeq/tLjmsypsx+QkGDHfm6h8uxPV3qWzOY1fCbKO1DdfcvKF4DfJepgxgQhCABCEIAEIQgAQhCABCEnU1DY2Oe9wa1oJc44AAZkoAKiobG0ve4Na0Xc4mwAG8lZzrV7QXu2mU92MF+lk93M72DlnxtkmetmtT6l4a27WA9Bm/lJIOsdzfu555V2XRrnQyPHwtBu7rG+7jms+29yfLHoY+p1cpZjX08SnTVEs0jjtENubneeKmf8AwUjqcTNcHAA3bjtAAkE88rpHRWjzUTRxNwL3Bt+AzJ7hc9y0qr0THTFscYtGWi18bkYPJ4k3aT+Yq+6CcMHU8FlHTWdhLdfXvKlJriwRARsO3YCxsGtsLbjiPBVqqq3yuLpHFzjv9ANwXEoG0bZXNuy+C4WXKbfU+iUaSFe8UCF6pLRurs9RjHGdnru6LfE5911BZeyG5cta5pvC+JGoV1o/Z2P86buYP+zvopOPUWlGYe7tefQBWKmbEZ8T00ejb8l+cGboWlu1JpD9xw7Hu9UyqfZ7Cf5cj2nnsvHofNeuiZ5HimmfXK+X4yUFeKxaQ1HqI7llpR+H4v6T6XUA+MtJDgQRmCLEdoVTTj1Hq513LNbTOEL1eITCVYXSsFSWlJIU0xWdZoupftAfT2jlJfDwzczm3l+HwstapapkrGvjcHNcLgjIhfMcUpabhXzUbXQ0z9l5Jhcek3qnrt58Rv8ABPU342kctxPhalmypb+Hj/JsqFxDMHtDmkFpAIIyIOIIXafOTBCEIAEIQgAQhCABZrrrrR752yw3iY6zeEsjc3njGw5cTjwVj12037qMQsdsvkBL3DOOEYPdyJ+Ed53LMmuEjy8i0bAA1u6wwazv+qR1Nv8AgjM1t/8Axx+Y70To0yv6RNyNp53hp3drvl2q0S0YdGWAAAtIA3DgojVp9xI45ktv4FTm2qa0uUWpiuXzM+1YZ/h9JxNfh03NF/xsc1vmQFoGt1E6Wlf7skSMBey2ZwIc3vaXd9lVNcdFEEVEXxMIJtusbg+OPirporSjaiFkrfvNuRwdk5vcQU7Htwwza0F7r5ZLrF+n5RiCVpaV8rwyNpc45AfvBTWs+rzoqwxxNuJTtRAfiOLe43HZZXLQGgWUceNi8i8jzlxIBOTR/fsylS3JxfcfVbOI1QojbDdyWUvz5DDQWpUcVnT2kf1fuN7vvHtw5J/pjWqmpMJH3cP8tnSf3jJveQqjrRr8+RxioiQ3Iyj4nfk6reeZ5b6rDQ43d0id2ePqna4d0EczqtVvz6iW/cv3oWys9p8jjanpwBxeS4+DbAeJUXNrnpF2UgbyayIfMEpCKhJ4N7foE5bo1u957m/Up6vQWWLKTZhXcahU8YivPdiI1u0iP84n9MR/6p7Se0qqjP2zGPHNpjd4jDyTKeka3e7+kfVN/dg5EHkcPIqE9JKDw8pl9XFedczgmvh+sv2htf6WoIa4mJ53SW2SeT8vGyldK6ChqW/aNxtg8YPHfvHI4LIZ9Hjd0T5eCl9XNcZqJwZLeSHhmWDjGT/xOHYlZwa2ktjS0+ohY+amWJeHeK6d1ckpXY9KM/C8ZdhG4qJWvRSxVUN2lskbx3EcDwIPeCFnes2rxpZMLmN3wO4fhPMeaRtq5d10Op0Gv9v/AG7Pe9f5IRC9XiqTNCcAStPOWlJIViYlZA1z2Z61ZU0hwNzETudmWdhzHO/FaQvmrRVaWOBBsQQQRuIxBC3rVPWAVkAcfjbg8c+K0aLltF/I4fi+i9lP2sej6+f8k2hCE4YQIQhAAk552sa5zjZrQXOJ3AC5PglFVtfq+0LIAcZndL/SZZz/AB6Lf1FRnLli2QsnyRcig6waVdM5zzfanIds72xDCKP1PMlNKgbAbGN2Lubj9AiCX3kr5T8LcR3YNCQa4kknMm5WNJ53ObnLmbb7yQ0bWuiJtiDmD805mrHSHE4cBl/dMYgnUQQm8YPU3jA9p6ghuzgWnccU00RV/wCAm2HH+Gmd0Tuil4Hg0+g4FOYgnLdGNqB7p46L8DyGdxzGfcmKpuLG9Pa65ImaiFriHEAubfZO8B1tq3bYeCzjX7WZ0jzSwHoj+c4bz1L8Bv4nDdja9A1j45JKOc3kh+B3/siw2T3AjuPIqp626tx00gkiBDJL7VyXWeMSATjY3+adlVztYOs0+tVNbzvjp4L96lbpqUNHzO8ngFI0lC9+QIAztn+py60dSe8eAMPQK0U0rI3hjW9Fo3b37ie758lu6bRRistZ+BzOq4lZZJ8rxnv7/l4DGl0IQAXdEcN6dt0WNwUlDEXG5T+OkWk7OUzo0p7vcrsmixbJQ9ZoBoxFx2ZK9yUijqulUcws2ksliU6/9ttFJNMGi1rjn6cEyqaUW4t55j98VYdIU1iouogIG0Msu/gUvqtLXKOywGk1ltdm7bEtWtYn6Pls67oHnpN3g9dv4h5juto0ktPXwOayRr2uGBaQXNO47OYI5rLpWAjkd3DkmTtH49F377Vy9lMotpI+gaXiMJpSm8SXf4/ySNbSOikcx4s5pIPdv7EgmjqN/X83Lz3Uo337wfms96Wa6HWw47ppLEmvr+cDtCae/kGbfL6L1teN48FD2co9Rhaym1Zix211irvqJrAYJ2Y4P6JHE2uB3gEduyqGydpyKe007mtOybOb0m/madpvmAvJRcotLZ93wfd9xHW1Rtqkup9MRShzQ5puCAQeRXarepGmBPA22Ra17fyuFyO43HerItXS3+3qVn1+D719T57ZDkk0CEITBAFlmvWktqonIOEbWQM/M7pyH/cB+lak51hc7lhelKkyhhOc0skp/W87Pk7ySerliODP188QS/f3c8I2IGt3vO0ezd6LmJGkX/aADJoA9fovIlnPqYz64HkSeRBM4incRUkSQ8iU5q9Fd5PAeZ/sCoKIqyauDovPMDyP1V1S7SGqFmaKl7QKwQaRp5G/EI27fNvvHix/TtBV/XbSnvar3YPRiw7XnFx+Q7lIe0Z21pFoOQZCO4kk/wDIqnzTbcjnn77nu8Xu/stjTe8sj/O5VSXxaLHoQBrC4/sBPtGi5uczioynktD3fMqQ0XIumqXZbMKT/uJFmo2KWgiUPRyqWhnSd2cj8MCk0Siaxik5p1FVcq8qzk9ngr2lGKHp5LEtOThYhS2lJVAyPsR2p66PNU0zOzi5NDYzGmm6NiDucLgg5X71Y9UquKpqWxzwxlruiRsj73RB5EEtVX0y67Qd4PzTzVqp2KmJw4g+HS9FyWubdcmuuM/Tc6nSdEjRdKezSPF0WzbPZcLHuc36Kr12phZnG8c2naHqtikFwewqGXM6vi92llHZNPx6/U0a6YzRjc2giPhcDyOBUfUULm/GzvtceK2qp0fHJ8bGu5kY+OahqvVCN38tzmcj0m/XzU6f9R6ae1qcfuvtv9gemnHeLMop9FMkdbFtwbEcewpCsY+ndsh97jO279lXys1SkiO01gdzZn/TmqVrI37Qdi1lbRfW51NPyL6dVqIS5HJ4f71NE9kWlrRMBP8ALkdGfyPs4ebj4LX18/ey+bGobyjd4F49Qt7o5tuNjus0HxCW4dPlutq+Kl9VuL6uO6kLIQhbIkRustR7ujqHjNsMpHbsGyxiVv28LOpGzyBP0Wta+Oto2p/07eLgFkZdesdybb/aFnat9pIyOIPtxX7+7CVS+8ju0+WHolYimkjum78x+ZS8Tkj3mVncfxFO4nJhE5O43KaLEP43KyatP6LxzafI/RVWN6ndW6i0hb1m+Yx+V1dU+0hqh4miq+0yLZrWP3OjjP8AS9wPkAqQBaMfhe5p8VqXtQ0dtwRyjONxa78r7WPc4D+pZo1o2ntOTwHjvwdbscD4LTrljcfr6Tj8c/Ue01ReO37zT6iqLFV+J5aSCpCGZdNpbk0Y+qpcZZRcaOsUlHWKl09YQn8elEzKtSIQ1CWzLNJWKOq6xRb9KpjUVpKI1KIT1C7j2uqblRU0iUmnUZPPdL6m5JYRPS0ucuZhWTXBTvQo+1i7R8lFON8OKs+ptD76thYOtc9gxPkuZ1jXs5eTOm0yxjzN2fg09h+Sh1K1j7MPPDxUUV8+4xLM4x8F6/8AhradbNnJXJXRXJXPyGkJPVf1i1VgrG/aDZePhkbg4du5w5HyVgem8hNwAM+dtxPomdNOcJJ1vDPGU7VHVOWilmL3Nc1zWtYW3ubOJJIOW7itZ1efenZyuPBxVQfzwP7y4q1arn7D9bvRdXwe+dmrlKfVx9MCeq9z5kuhCF15mkBr42+jan/Tv4EH0WOsf/FOPEH/AIhbhrHT+8o6hnWhkA7dg281g8Un27TxDfNllm6z3kzG4jtOLCc2kd+Y/NKxOSNfhKedj5Ijeke8y+8kY3p1G9R0b05jepJk0yRY9PKKrLHtcNxB+o8FFMkS7JFNMsTwX+qp2VELmOxZI23cRgRzGB7li+lNFPhkdC4faxOJZ+NpHSA/M2zh3jMrUNWtKXHunHEYs5jMjuz/APxJ64asf4tgfHhOz4DltDPYJ3Y4g7j2rRrnnc04zzixeTXwMiks8AjuK5jnLcCnlXSOLnAN2ZQTtxkWLnby0bncW944KLM/FalViSymWOvnW26JSOpSzahQgmXYquaejrMdROegz0Jg1CSkqVFmrSb5yUT1vgew4f4jmoqrpq+RJlyWgpr4nL5rOstcnlmpXSoLCFKSP7x7lq3sm0AQ19U8fF0Ivyg9N3j0e4qo6oapvr5rC7YWke9fwHUb+I+WfbtrI2QxhrAGtaA1rRkABYALI1t8Yxab8xyuO+whpCTEDhif3+80yK6e65uVwV871V3trHM1YR5Vg8K5K6K4ckJFgk9IH4uwOPls/wDZLPKbk59w9T8gmaOuSLEpFatVx/D9rnKqPVx1fZanZzBPi4ldNwCOb2/CL9UKap9j5kihCF2hmnjhcWK+d9J0xgnew5xvc3+h5A8gF9ErGvahor3VcXgdGVof+oDZcP8AaD+pJayOYp+BmcRhmCl4P1K9pZvwuG8W9R6ppG9PWD3kFt49MvLBRgKzJdcmLPrkfxyJyyRRrJE4ZIhM8TJFkiWbIo9kiWbKpZJpkjFUFpBBsQbg8CrnobTTZ22ODxmOP4hy+Sz9sqViqS0gtJBGRGYVsLHFl9Vzgy4ax6qRVg2j0JQMJAM+AePvDzHks805q5LCf4qIkbp4/LaOTv1WPNXvRWtjXWbP0T1/unt6vy7FLVmlI423c4HaGAFiXDkN455J6FmfdNGuee1W/wB+KMT/APAuff3LxJyN2OHaDh5pu/Q87c4n9wv8loVbNGXF7Y2RA57IAvzccrqIbNNVyCGkaXOObhhhvN/ut5lM82FlmnDLXa6lMdTvBsWkHgRZdNo3HPBa5S+x5th72pdtfeDGC194Bcbntt3KWpPZXQsxeJJPzvsPBgaqHqoInyMximoLuAaC5xyABJJ5NGaverfsvnmIfVXhj6mHvXcrZM7TjyWn6O0NBTi0ELI/ytAJ7XZnvKXmqA3PPglL9coxz0XiWRryJUNDFTRBkTQxjRgB5knMk8cymtRPtnluC8nqC449wSS47Xa939mPu+o/VVy7s8K8KCvCsWTGEeFJvK7JSTyqurPRN5Ta+Hbc+OXkAlJzhbjh9T4XSbyna1iPmRYk7kr/AEsOwxreq0DwFlTdDU3vJ2cAbnux/faruuy4BTiE7H37fQz9XLdIEIQulEgVT9pGhvf0m2B0ojtc9g4O8Oif0q2LmWMOaWuFwQQRxBFiFGceaLiV2QU4uL7z55o3GOTZO/Dv3FJV9PsuwyOI9Qp3WfQJp53x9U3Yesw4t+naCo9tpY7HMeR4rElFrss5qUGsxZEApRki8kjIJBzC4VRQOmypVsqYhy7bKvcnuR+JV2JUw99bNPKKhdL0n3azcMnP7eDfmrqqpWPYvpqnbLliKwbUh6GQzfuHIdY+SdyysgZcn1c4+vySFdpRkI2WgFwGDRgG9vDsTzV7U6SrcJqslsebW5OeOXUb5nzTlllOir57Hj1fwR0el0ar2ju/EZaN0XPpJ9m9CEHpOOQ5fjdyyHJanoDRtPRR7ELCOs42L3ni47+zIblxTwNjaGRtDWtFg0CwASt1yWo43dbPs7R8PybEdPFLfqSJrm8/BcO0gNw8Uxui6VlxO99Gl8iapiLyVjjvt2JAleXXhKQsunY8zeS1RS6Ht15deXXl0s5E8AV4UXXDiqWz08c5IvK6c5N5H7h38h9VbXDJ4zkm5v3D1Pp3FcHFeuKUhhJIAxJIA79yfqr53hEG8E9qxSWDn/pHzJ+Xgp5I0dMI2NaNw8TvPill9H0lHsKYw/cmPZLmk2CEITJAEIQgCsa9av8A+Ih94wXkiBPNzM3N7RmO/isoljLTtt/UOI4rflmmu2rPuJPexj7J5xA+487uw7vDgktTVntIzdZRntr5lKqqYSC7c9x48iotzLYFTLmbBuPhOY4cwuKilDxcZ7jx7VnuOTIlDJD2XLzYXKXkhLTYhMqs4gIqr558pXGGXgl9E6L27SSjDNjDv/E76J1pStftNiiBL35WFzjgA0ccCudBVpkAjOLxYN/EMh3haBorQ0cPSsDJaxfvt1W8B81dxDiFXD61tlvov+38Dr9Ho1FcsfmyE1Y1GbFaWqs+TMMzaw8T1neQ55q4XXN0XXz7U623VT57Xl/ZeRtQrUFhHd0XXN0XVHMSwdXRdc3RdHMGD26Lrm6LqLke4PbrwleErhz1DOT06c5JOcvHOTd0t8vH6cVZCGTzJ7JJuGfy7UmcP3nzXuWS7ZHvKcrrctkQbwcsZvKnNXaG5Mjshg3t3n0UdQ0RmeGjL7x4D6q3wxBjQ1osALBdXwjRZl7RrZdPi/4EdRZhcqO0IQupEQQhCABCEIAElU0zZGOY8BzXCxB3hKoQBlGsurbqSTe6Jx6D/wDq78Q8/lX3QluLct7fVv0W41dGyVhZI0Oa4WIP7wPNZtrHqq+lJc27ojk7e3k/65HySF1GN10MnUabl7UenoVR7GvHH5j6KE0pRFuPDzCsktMDiMDxHrxTCqpZN/SA4fRLJuEuZGfKPeROhq4QzxSHEMeCQM7b/K61+nqWvaHMIc1wuCMiFjdXSFpu0Ybxw/spjVfWg0ztl9zC44jMsPWb6jek+L8P/rq1bV70V08V4efqdNw3XKS5Zdf3c1IPXQemkFS17Q5hDmkXBGIISoeuClW08M38i+0vbpAPXu2o8rAWui6R20baOVgK7S5L0kXpMzi9hieAxPkpRrb6BkWL1w56TJPJvbifAepXIJOG/wAu3sV6okiOTw3cLnLh2bnfRABOSUEVs9/z3H08F3dOx0+d+i8CDkcNZbtStPTOlcGtGPkBxPJKUVA+Z1m5b3HIfU8laKKhbE2ze87yea39Bw527vaPr5Ctt3L5nlBQthZstz3neSnKELrIQUIqMVshBvLywQhCkeAhCEACEIQAIQhAAuXsBBBAIOBBxBHAhdIQBS9Pai5vpe0xE/8AAn5HxVMlgcxxa5pa4ZgggjtBWzphpTQkNSLSsudzhg4djvTJLToT3iJ26VS3jsZG6MHMA9uKgNK6CLbvhGG9g3c28uS0nSmoksdzCfeN4YNeO7I/vBVyaBzDsvaWuGYcCD4FLrmrZnyrlB77MrWrusslMbYujJ6TOH4m8D5FaPo6uZUMD4nBzd/EHg4biqRX6EbIdph2H8Rke0evzUWNI1VG/aA2TltD4XDgdx7Ckdbw2nWduO0/Xz/JrabifIuW01TZPAox4FVnQXtEhls2o+xfxN/dnv8Au9+HNWxkoIBBuDkQbg9hXMW8OlU8Tyjaq1MLVmDyI48CvbHgUttI2lStIvEt5xq2C5IcLnMXJts5ZXtgfmlhEbWvYcALBD9xGY8xvC920x7FYwR5gEQC5cbEHu9R6+K7Y0uNmgk8ALlSFNq+92Lzsjxd4bk3RpJz2rj++ZCViXVkYccBncfNS1BoAuxlwHV3nt4KYpNHMi+EY9Y4nxTlb+m4VGHat3fh3fyKTvb2icRRBoAaAAMgF2hC2UsbIWBCEL0AQhCABCEIAEIQgAQhCABCEIAEIQgASFXQxyi0jGvH4gD4cEuhANZKzWahwPxjc6M8Adpvg7HzUNVez6YX2XxvHA3bfuII81f0Kp0wfcUS09cu4yCt9lsrv8ix4sey3gT6LnR3s90jAf4eR7B1SYyzvaX28lsKF46YtYe6+O5XHSQi8xbXkyo6H1crLfxUkP6GO2u/pbPgpE6uO/8AYPA/VTqEu+H6d/4/cejZOKxkhGat8ZPBv1KdRaBibmC7tPoLKRQpw0VEOkV6+p67ZvvOIoWtFmgAchZdoQmkktkVghCF6AIQhAAhCEACEIQAIQhAAhCEACEIQAIQhAAhCEACEIQAIQhAAhCEACEIQAIQhAAhCEACEIQAIQhAAhCEACEIQAIQhA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01792" y="2369676"/>
            <a:ext cx="786049" cy="369332"/>
          </a:xfrm>
          <a:prstGeom prst="rect">
            <a:avLst/>
          </a:prstGeom>
        </p:spPr>
        <p:txBody>
          <a:bodyPr wrap="none">
            <a:spAutoFit/>
          </a:bodyPr>
          <a:lstStyle/>
          <a:p>
            <a:r>
              <a:rPr lang="en-US" altLang="zh-CN" dirty="0" smtClean="0"/>
              <a:t>Gecko</a:t>
            </a:r>
            <a:endParaRPr lang="zh-CN" altLang="en-US" dirty="0"/>
          </a:p>
        </p:txBody>
      </p:sp>
      <p:sp>
        <p:nvSpPr>
          <p:cNvPr id="7" name="矩形 6"/>
          <p:cNvSpPr/>
          <p:nvPr/>
        </p:nvSpPr>
        <p:spPr>
          <a:xfrm>
            <a:off x="1006901" y="5974970"/>
            <a:ext cx="819007" cy="369332"/>
          </a:xfrm>
          <a:prstGeom prst="rect">
            <a:avLst/>
          </a:prstGeom>
        </p:spPr>
        <p:txBody>
          <a:bodyPr wrap="none">
            <a:spAutoFit/>
          </a:bodyPr>
          <a:lstStyle/>
          <a:p>
            <a:r>
              <a:rPr lang="en-US" altLang="zh-CN" dirty="0" err="1"/>
              <a:t>webkit</a:t>
            </a:r>
            <a:endParaRPr lang="zh-CN" altLang="en-US" dirty="0"/>
          </a:p>
        </p:txBody>
      </p:sp>
      <p:pic>
        <p:nvPicPr>
          <p:cNvPr id="4111" name="Picture 15" descr="http://4.bp.blogspot.com/_WltEFIgym18/S_8FFzRz2XI/AAAAAAAAIek/vSc5R9grbGo/s400/Chrome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4525676"/>
            <a:ext cx="907004" cy="907004"/>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792" y="4565480"/>
            <a:ext cx="1224136" cy="104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9" name="Picture 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34932" y="4515870"/>
            <a:ext cx="818935" cy="92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2" name="Picture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83768" y="1112652"/>
            <a:ext cx="1078482" cy="104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图片 16" descr="稿定设计导出-20181226-10854.png"/>
          <p:cNvPicPr>
            <a:picLocks noChangeAspect="1"/>
          </p:cNvPicPr>
          <p:nvPr/>
        </p:nvPicPr>
        <p:blipFill>
          <a:blip r:embed="rId7" cstate="print"/>
          <a:stretch>
            <a:fillRect/>
          </a:stretch>
        </p:blipFill>
        <p:spPr>
          <a:xfrm>
            <a:off x="6300192" y="873641"/>
            <a:ext cx="1428760" cy="1510317"/>
          </a:xfrm>
          <a:prstGeom prst="rect">
            <a:avLst/>
          </a:prstGeom>
        </p:spPr>
      </p:pic>
      <p:sp>
        <p:nvSpPr>
          <p:cNvPr id="19" name="TextBox 11"/>
          <p:cNvSpPr txBox="1"/>
          <p:nvPr/>
        </p:nvSpPr>
        <p:spPr>
          <a:xfrm>
            <a:off x="6516216" y="2567591"/>
            <a:ext cx="1143008" cy="369332"/>
          </a:xfrm>
          <a:prstGeom prst="rect">
            <a:avLst/>
          </a:prstGeom>
          <a:noFill/>
        </p:spPr>
        <p:txBody>
          <a:bodyPr wrap="square" rtlCol="0">
            <a:spAutoFit/>
          </a:bodyPr>
          <a:lstStyle/>
          <a:p>
            <a:r>
              <a:rPr lang="en-US" dirty="0" smtClean="0"/>
              <a:t>Trident</a:t>
            </a:r>
            <a:endParaRPr lang="zh-CN" altLang="en-US" dirty="0"/>
          </a:p>
        </p:txBody>
      </p:sp>
      <p:pic>
        <p:nvPicPr>
          <p:cNvPr id="20" name="图片 19" descr="稿定设计导出-20181226-10755.png"/>
          <p:cNvPicPr>
            <a:picLocks noChangeAspect="1"/>
          </p:cNvPicPr>
          <p:nvPr/>
        </p:nvPicPr>
        <p:blipFill>
          <a:blip r:embed="rId8" cstate="print"/>
          <a:stretch>
            <a:fillRect/>
          </a:stretch>
        </p:blipFill>
        <p:spPr>
          <a:xfrm>
            <a:off x="4777053" y="4193359"/>
            <a:ext cx="1571636" cy="1571636"/>
          </a:xfrm>
          <a:prstGeom prst="rect">
            <a:avLst/>
          </a:prstGeom>
        </p:spPr>
      </p:pic>
      <p:sp>
        <p:nvSpPr>
          <p:cNvPr id="21" name="TextBox 13"/>
          <p:cNvSpPr txBox="1"/>
          <p:nvPr/>
        </p:nvSpPr>
        <p:spPr>
          <a:xfrm>
            <a:off x="5205681" y="5997457"/>
            <a:ext cx="714380" cy="369332"/>
          </a:xfrm>
          <a:prstGeom prst="rect">
            <a:avLst/>
          </a:prstGeom>
          <a:noFill/>
        </p:spPr>
        <p:txBody>
          <a:bodyPr wrap="square" rtlCol="0">
            <a:spAutoFit/>
          </a:bodyPr>
          <a:lstStyle/>
          <a:p>
            <a:r>
              <a:rPr lang="en-US" dirty="0" smtClean="0"/>
              <a:t>Blink</a:t>
            </a:r>
            <a:endParaRPr lang="zh-CN" altLang="en-US" dirty="0"/>
          </a:p>
        </p:txBody>
      </p:sp>
      <p:pic>
        <p:nvPicPr>
          <p:cNvPr id="8" name="图片 7"/>
          <p:cNvPicPr>
            <a:picLocks noChangeAspect="1"/>
          </p:cNvPicPr>
          <p:nvPr/>
        </p:nvPicPr>
        <p:blipFill>
          <a:blip r:embed="rId9"/>
          <a:stretch>
            <a:fillRect/>
          </a:stretch>
        </p:blipFill>
        <p:spPr>
          <a:xfrm>
            <a:off x="6516216" y="4515870"/>
            <a:ext cx="890257" cy="907161"/>
          </a:xfrm>
          <a:prstGeom prst="rect">
            <a:avLst/>
          </a:prstGeom>
        </p:spPr>
      </p:pic>
    </p:spTree>
    <p:extLst>
      <p:ext uri="{BB962C8B-B14F-4D97-AF65-F5344CB8AC3E}">
        <p14:creationId xmlns:p14="http://schemas.microsoft.com/office/powerpoint/2010/main" val="2893612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22"/>
                                        </p:tgtEl>
                                        <p:attrNameLst>
                                          <p:attrName>style.visibility</p:attrName>
                                        </p:attrNameLst>
                                      </p:cBhvr>
                                      <p:to>
                                        <p:strVal val="visible"/>
                                      </p:to>
                                    </p:set>
                                    <p:animEffect transition="in" filter="fade">
                                      <p:cBhvr>
                                        <p:cTn id="17" dur="500"/>
                                        <p:tgtEl>
                                          <p:spTgt spid="4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11"/>
                                        </p:tgtEl>
                                        <p:attrNameLst>
                                          <p:attrName>style.visibility</p:attrName>
                                        </p:attrNameLst>
                                      </p:cBhvr>
                                      <p:to>
                                        <p:strVal val="visible"/>
                                      </p:to>
                                    </p:set>
                                    <p:animEffect transition="in" filter="fade">
                                      <p:cBhvr>
                                        <p:cTn id="22" dur="500"/>
                                        <p:tgtEl>
                                          <p:spTgt spid="4111"/>
                                        </p:tgtEl>
                                      </p:cBhvr>
                                    </p:animEffect>
                                  </p:childTnLst>
                                </p:cTn>
                              </p:par>
                              <p:par>
                                <p:cTn id="23" presetID="10" presetClass="entr" presetSubtype="0" fill="hold" nodeType="withEffect">
                                  <p:stCondLst>
                                    <p:cond delay="0"/>
                                  </p:stCondLst>
                                  <p:childTnLst>
                                    <p:set>
                                      <p:cBhvr>
                                        <p:cTn id="24" dur="1" fill="hold">
                                          <p:stCondLst>
                                            <p:cond delay="0"/>
                                          </p:stCondLst>
                                        </p:cTn>
                                        <p:tgtEl>
                                          <p:spTgt spid="4119"/>
                                        </p:tgtEl>
                                        <p:attrNameLst>
                                          <p:attrName>style.visibility</p:attrName>
                                        </p:attrNameLst>
                                      </p:cBhvr>
                                      <p:to>
                                        <p:strVal val="visible"/>
                                      </p:to>
                                    </p:set>
                                    <p:animEffect transition="in" filter="fade">
                                      <p:cBhvr>
                                        <p:cTn id="25" dur="500"/>
                                        <p:tgtEl>
                                          <p:spTgt spid="4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74638"/>
            <a:ext cx="8229600" cy="1143000"/>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200" b="0" kern="1200" cap="none" spc="0">
                <a:ln>
                  <a:noFill/>
                </a:ln>
                <a:solidFill>
                  <a:schemeClr val="tx2"/>
                </a:solidFill>
                <a:effectLst/>
                <a:latin typeface="微软雅黑" pitchFamily="34" charset="-122"/>
                <a:ea typeface="微软雅黑" pitchFamily="34" charset="-122"/>
                <a:cs typeface="+mj-cs"/>
              </a:defRPr>
            </a:lvl1pPr>
          </a:lstStyle>
          <a:p>
            <a:r>
              <a:rPr lang="zh-CN" altLang="en-US" dirty="0" smtClean="0"/>
              <a:t>渲染引擎</a:t>
            </a:r>
            <a:endParaRPr lang="zh-CN" altLang="en-US" dirty="0"/>
          </a:p>
        </p:txBody>
      </p:sp>
      <p:sp>
        <p:nvSpPr>
          <p:cNvPr id="9" name="矩形 8"/>
          <p:cNvSpPr/>
          <p:nvPr/>
        </p:nvSpPr>
        <p:spPr>
          <a:xfrm>
            <a:off x="285720"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HTML</a:t>
            </a:r>
            <a:r>
              <a:rPr lang="zh-CN" altLang="en-US" dirty="0" smtClean="0"/>
              <a:t>解析为</a:t>
            </a:r>
            <a:r>
              <a:rPr lang="en-US" altLang="zh-CN" dirty="0" smtClean="0"/>
              <a:t>DOM</a:t>
            </a:r>
            <a:r>
              <a:rPr lang="zh-CN" altLang="en-US" dirty="0" smtClean="0"/>
              <a:t>树结构</a:t>
            </a:r>
            <a:endParaRPr lang="zh-CN" altLang="en-US" dirty="0"/>
          </a:p>
        </p:txBody>
      </p:sp>
      <p:sp>
        <p:nvSpPr>
          <p:cNvPr id="10" name="矩形 9"/>
          <p:cNvSpPr/>
          <p:nvPr/>
        </p:nvSpPr>
        <p:spPr>
          <a:xfrm>
            <a:off x="2571736"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解析渲染树结构</a:t>
            </a:r>
            <a:endParaRPr lang="zh-CN" altLang="en-US" dirty="0"/>
          </a:p>
        </p:txBody>
      </p:sp>
      <p:sp>
        <p:nvSpPr>
          <p:cNvPr id="11" name="矩形 10"/>
          <p:cNvSpPr/>
          <p:nvPr/>
        </p:nvSpPr>
        <p:spPr>
          <a:xfrm>
            <a:off x="4643438"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布局</a:t>
            </a:r>
            <a:endParaRPr lang="zh-CN" altLang="en-US" dirty="0"/>
          </a:p>
        </p:txBody>
      </p:sp>
      <p:sp>
        <p:nvSpPr>
          <p:cNvPr id="12" name="矩形 11"/>
          <p:cNvSpPr/>
          <p:nvPr/>
        </p:nvSpPr>
        <p:spPr>
          <a:xfrm>
            <a:off x="6786578"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绘制</a:t>
            </a:r>
            <a:endParaRPr lang="zh-CN" altLang="en-US" dirty="0"/>
          </a:p>
        </p:txBody>
      </p:sp>
      <p:sp>
        <p:nvSpPr>
          <p:cNvPr id="13" name="右箭头 12"/>
          <p:cNvSpPr/>
          <p:nvPr/>
        </p:nvSpPr>
        <p:spPr>
          <a:xfrm>
            <a:off x="2000232" y="3571876"/>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4286248" y="3571876"/>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6357950" y="3571876"/>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69779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解</a:t>
            </a:r>
            <a:r>
              <a:rPr lang="zh-CN" altLang="en-US" dirty="0" smtClean="0"/>
              <a:t>析</a:t>
            </a:r>
            <a:endParaRPr lang="zh-CN" altLang="en-US" dirty="0"/>
          </a:p>
        </p:txBody>
      </p:sp>
      <p:sp>
        <p:nvSpPr>
          <p:cNvPr id="4" name="矩形 3"/>
          <p:cNvSpPr/>
          <p:nvPr/>
        </p:nvSpPr>
        <p:spPr>
          <a:xfrm>
            <a:off x="539552" y="1052736"/>
            <a:ext cx="7488832" cy="1200329"/>
          </a:xfrm>
          <a:prstGeom prst="rect">
            <a:avLst/>
          </a:prstGeom>
        </p:spPr>
        <p:txBody>
          <a:bodyPr wrap="square">
            <a:spAutoFit/>
          </a:bodyPr>
          <a:lstStyle/>
          <a:p>
            <a:r>
              <a:rPr lang="zh-CN" altLang="en-US" dirty="0">
                <a:latin typeface="微软雅黑" pitchFamily="34" charset="-122"/>
                <a:ea typeface="微软雅黑" pitchFamily="34" charset="-122"/>
              </a:rPr>
              <a:t>解析一个文</a:t>
            </a:r>
            <a:r>
              <a:rPr lang="zh-CN" altLang="en-US" dirty="0" smtClean="0">
                <a:latin typeface="微软雅黑" pitchFamily="34" charset="-122"/>
                <a:ea typeface="微软雅黑" pitchFamily="34" charset="-122"/>
              </a:rPr>
              <a:t>档：即</a:t>
            </a:r>
            <a:r>
              <a:rPr lang="zh-CN" altLang="en-US" dirty="0">
                <a:latin typeface="微软雅黑" pitchFamily="34" charset="-122"/>
                <a:ea typeface="微软雅黑" pitchFamily="34" charset="-122"/>
              </a:rPr>
              <a:t>将其转换为</a:t>
            </a:r>
            <a:r>
              <a:rPr lang="zh-CN" altLang="en-US" b="1" dirty="0">
                <a:solidFill>
                  <a:schemeClr val="accent6">
                    <a:lumMod val="75000"/>
                  </a:schemeClr>
                </a:solidFill>
                <a:latin typeface="微软雅黑" pitchFamily="34" charset="-122"/>
                <a:ea typeface="微软雅黑" pitchFamily="34" charset="-122"/>
              </a:rPr>
              <a:t>具有一定意义</a:t>
            </a:r>
            <a:r>
              <a:rPr lang="zh-CN" altLang="en-US" dirty="0">
                <a:latin typeface="微软雅黑" pitchFamily="34" charset="-122"/>
                <a:ea typeface="微软雅黑" pitchFamily="34" charset="-122"/>
              </a:rPr>
              <a:t>的结构</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编码可以理解和使用的东西</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解</a:t>
            </a:r>
            <a:r>
              <a:rPr lang="zh-CN" altLang="en-US" dirty="0">
                <a:latin typeface="微软雅黑" pitchFamily="34" charset="-122"/>
                <a:ea typeface="微软雅黑" pitchFamily="34" charset="-122"/>
              </a:rPr>
              <a:t>析的结果通常是表达文档结构的节点树，称为</a:t>
            </a:r>
            <a:r>
              <a:rPr lang="zh-CN" altLang="en-US" b="1" dirty="0">
                <a:solidFill>
                  <a:schemeClr val="accent6">
                    <a:lumMod val="75000"/>
                  </a:schemeClr>
                </a:solidFill>
                <a:latin typeface="微软雅黑" pitchFamily="34" charset="-122"/>
                <a:ea typeface="微软雅黑" pitchFamily="34" charset="-122"/>
              </a:rPr>
              <a:t>解析树</a:t>
            </a:r>
            <a:r>
              <a:rPr lang="zh-CN" altLang="en-US" dirty="0">
                <a:latin typeface="微软雅黑" pitchFamily="34" charset="-122"/>
                <a:ea typeface="微软雅黑" pitchFamily="34" charset="-122"/>
              </a:rPr>
              <a:t>或</a:t>
            </a:r>
            <a:r>
              <a:rPr lang="zh-CN" altLang="en-US" b="1" dirty="0">
                <a:solidFill>
                  <a:schemeClr val="accent6">
                    <a:lumMod val="75000"/>
                  </a:schemeClr>
                </a:solidFill>
                <a:latin typeface="微软雅黑" pitchFamily="34" charset="-122"/>
                <a:ea typeface="微软雅黑" pitchFamily="34" charset="-122"/>
              </a:rPr>
              <a:t>语法树</a:t>
            </a:r>
            <a:r>
              <a:rPr lang="zh-CN" altLang="en-US" dirty="0">
                <a:latin typeface="微软雅黑" pitchFamily="34" charset="-122"/>
                <a:ea typeface="微软雅黑" pitchFamily="34" charset="-122"/>
              </a:rPr>
              <a:t>。</a:t>
            </a:r>
          </a:p>
        </p:txBody>
      </p:sp>
      <p:sp>
        <p:nvSpPr>
          <p:cNvPr id="5" name="矩形 4"/>
          <p:cNvSpPr/>
          <p:nvPr/>
        </p:nvSpPr>
        <p:spPr>
          <a:xfrm>
            <a:off x="539552" y="2771924"/>
            <a:ext cx="5040560" cy="307777"/>
          </a:xfrm>
          <a:prstGeom prst="rect">
            <a:avLst/>
          </a:prstGeom>
        </p:spPr>
        <p:txBody>
          <a:bodyPr wrap="square">
            <a:spAutoFit/>
          </a:bodyPr>
          <a:lstStyle/>
          <a:p>
            <a:r>
              <a:rPr lang="zh-CN" altLang="en-US" sz="1400" dirty="0">
                <a:latin typeface="微软雅黑" pitchFamily="34" charset="-122"/>
                <a:ea typeface="微软雅黑" pitchFamily="34" charset="-122"/>
              </a:rPr>
              <a:t>例如，解析“</a:t>
            </a: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这个表达式，可能返回这样一棵树。</a:t>
            </a:r>
          </a:p>
        </p:txBody>
      </p:sp>
      <p:grpSp>
        <p:nvGrpSpPr>
          <p:cNvPr id="7" name="组合 6"/>
          <p:cNvGrpSpPr/>
          <p:nvPr/>
        </p:nvGrpSpPr>
        <p:grpSpPr>
          <a:xfrm>
            <a:off x="1223824" y="3501006"/>
            <a:ext cx="5796448" cy="3024337"/>
            <a:chOff x="1223824" y="3501007"/>
            <a:chExt cx="4274026" cy="2261866"/>
          </a:xfrm>
        </p:grpSpPr>
        <p:pic>
          <p:nvPicPr>
            <p:cNvPr id="8194" name="Picture 2" descr="http://www.iefans.net/wp-content/uploads/2011/10/6f9d_2143330_1307526497kBN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24" y="3501007"/>
              <a:ext cx="4274026" cy="165618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550358" y="5455096"/>
              <a:ext cx="1620957" cy="307777"/>
            </a:xfrm>
            <a:prstGeom prst="rect">
              <a:avLst/>
            </a:prstGeom>
          </p:spPr>
          <p:txBody>
            <a:bodyPr wrap="none">
              <a:spAutoFit/>
            </a:bodyPr>
            <a:lstStyle/>
            <a:p>
              <a:r>
                <a:rPr lang="zh-CN" altLang="en-US" sz="1400" dirty="0">
                  <a:latin typeface="微软雅黑" pitchFamily="34" charset="-122"/>
                  <a:ea typeface="微软雅黑" pitchFamily="34" charset="-122"/>
                </a:rPr>
                <a:t>数学表达式树节点</a:t>
              </a:r>
            </a:p>
          </p:txBody>
        </p:sp>
      </p:grpSp>
    </p:spTree>
    <p:extLst>
      <p:ext uri="{BB962C8B-B14F-4D97-AF65-F5344CB8AC3E}">
        <p14:creationId xmlns:p14="http://schemas.microsoft.com/office/powerpoint/2010/main" val="3717279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解</a:t>
            </a:r>
            <a:r>
              <a:rPr lang="zh-CN" altLang="en-US" dirty="0" smtClean="0"/>
              <a:t>析</a:t>
            </a:r>
            <a:endParaRPr lang="zh-CN" altLang="en-US" dirty="0"/>
          </a:p>
        </p:txBody>
      </p:sp>
      <p:sp>
        <p:nvSpPr>
          <p:cNvPr id="4" name="内容占位符 3"/>
          <p:cNvSpPr>
            <a:spLocks noGrp="1"/>
          </p:cNvSpPr>
          <p:nvPr>
            <p:ph idx="1"/>
          </p:nvPr>
        </p:nvSpPr>
        <p:spPr/>
        <p:txBody>
          <a:bodyPr/>
          <a:lstStyle/>
          <a:p>
            <a:r>
              <a:rPr lang="zh-CN" altLang="en-US" dirty="0"/>
              <a:t>解析可以分为两个子</a:t>
            </a:r>
            <a:r>
              <a:rPr lang="zh-CN" altLang="en-US" dirty="0" smtClean="0"/>
              <a:t>过程</a:t>
            </a:r>
            <a:endParaRPr lang="en-US" altLang="zh-CN" dirty="0"/>
          </a:p>
          <a:p>
            <a:pPr lvl="1"/>
            <a:r>
              <a:rPr lang="zh-CN" altLang="en-US" dirty="0"/>
              <a:t>词法分析：将输入分解为符号，符号是语言的词汇表</a:t>
            </a:r>
            <a:r>
              <a:rPr lang="en-US" altLang="zh-CN" dirty="0"/>
              <a:t>——</a:t>
            </a:r>
            <a:r>
              <a:rPr lang="zh-CN" altLang="en-US" dirty="0"/>
              <a:t>基本有效单元的集合。</a:t>
            </a:r>
          </a:p>
          <a:p>
            <a:pPr lvl="1"/>
            <a:r>
              <a:rPr lang="zh-CN" altLang="en-US" dirty="0" smtClean="0"/>
              <a:t>语法分析</a:t>
            </a:r>
            <a:r>
              <a:rPr lang="zh-CN" altLang="en-US" dirty="0" smtClean="0"/>
              <a:t>：</a:t>
            </a:r>
            <a:r>
              <a:rPr lang="zh-CN" altLang="en-US" dirty="0"/>
              <a:t>对语言应用语法规则</a:t>
            </a:r>
            <a:r>
              <a:rPr lang="zh-CN" altLang="en-US" dirty="0" smtClean="0"/>
              <a:t>。</a:t>
            </a:r>
            <a:endParaRPr lang="zh-CN" altLang="en-US" dirty="0"/>
          </a:p>
        </p:txBody>
      </p:sp>
      <p:sp>
        <p:nvSpPr>
          <p:cNvPr id="5" name="矩形 4"/>
          <p:cNvSpPr/>
          <p:nvPr/>
        </p:nvSpPr>
        <p:spPr>
          <a:xfrm>
            <a:off x="5508104" y="2132856"/>
            <a:ext cx="201622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文档</a:t>
            </a:r>
            <a:endParaRPr lang="zh-CN" altLang="en-US" dirty="0"/>
          </a:p>
        </p:txBody>
      </p:sp>
      <p:sp>
        <p:nvSpPr>
          <p:cNvPr id="6" name="矩形 5"/>
          <p:cNvSpPr/>
          <p:nvPr/>
        </p:nvSpPr>
        <p:spPr>
          <a:xfrm>
            <a:off x="5486044" y="3304257"/>
            <a:ext cx="201622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词法分析</a:t>
            </a:r>
            <a:endParaRPr lang="zh-CN" altLang="en-US" dirty="0"/>
          </a:p>
        </p:txBody>
      </p:sp>
      <p:sp>
        <p:nvSpPr>
          <p:cNvPr id="7" name="矩形 6"/>
          <p:cNvSpPr/>
          <p:nvPr/>
        </p:nvSpPr>
        <p:spPr>
          <a:xfrm>
            <a:off x="5486044" y="4475658"/>
            <a:ext cx="201622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语法分析</a:t>
            </a:r>
            <a:endParaRPr lang="zh-CN" altLang="en-US" dirty="0"/>
          </a:p>
        </p:txBody>
      </p:sp>
      <p:sp>
        <p:nvSpPr>
          <p:cNvPr id="8" name="矩形 7"/>
          <p:cNvSpPr/>
          <p:nvPr/>
        </p:nvSpPr>
        <p:spPr>
          <a:xfrm>
            <a:off x="5486044" y="5679894"/>
            <a:ext cx="201622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抽象语法树</a:t>
            </a:r>
            <a:endParaRPr lang="zh-CN" altLang="en-US" dirty="0"/>
          </a:p>
        </p:txBody>
      </p:sp>
      <p:sp>
        <p:nvSpPr>
          <p:cNvPr id="9" name="下箭头 8"/>
          <p:cNvSpPr/>
          <p:nvPr/>
        </p:nvSpPr>
        <p:spPr>
          <a:xfrm>
            <a:off x="6386144" y="2852936"/>
            <a:ext cx="216024" cy="451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6386144" y="4040754"/>
            <a:ext cx="216024" cy="451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6386144" y="5195738"/>
            <a:ext cx="216024" cy="451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73317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DPPT模板">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pPr>
      <a:bodyPr rtlCol="0" anchor="ctr"/>
      <a:lstStyle>
        <a:defPPr algn="ctr">
          <a:defRPr dirty="0" smtClean="0"/>
        </a:defPPr>
      </a:lstStyle>
      <a:style>
        <a:lnRef idx="2">
          <a:schemeClr val="accent3"/>
        </a:lnRef>
        <a:fillRef idx="1">
          <a:schemeClr val="lt1"/>
        </a:fillRef>
        <a:effectRef idx="0">
          <a:schemeClr val="accent3"/>
        </a:effectRef>
        <a:fontRef idx="minor">
          <a:schemeClr val="dk1"/>
        </a:fontRef>
      </a:style>
    </a:spDef>
    <a:txDef>
      <a:spPr/>
      <a:bodyPr>
        <a:no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32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微软雅黑" pitchFamily="34" charset="-122"/>
            <a:ea typeface="微软雅黑" pitchFamily="34" charset="-122"/>
            <a:cs typeface="+mj-cs"/>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TIDPPT模板</Template>
  <TotalTime>8051</TotalTime>
  <Words>2480</Words>
  <Application>Microsoft Office PowerPoint</Application>
  <PresentationFormat>全屏显示(4:3)</PresentationFormat>
  <Paragraphs>253</Paragraphs>
  <Slides>39</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方正舒体</vt:lpstr>
      <vt:lpstr>华文琥珀</vt:lpstr>
      <vt:lpstr>宋体</vt:lpstr>
      <vt:lpstr>微软雅黑</vt:lpstr>
      <vt:lpstr>Arial</vt:lpstr>
      <vt:lpstr>Calibri</vt:lpstr>
      <vt:lpstr>Consolas</vt:lpstr>
      <vt:lpstr>TIDPPT模板</vt:lpstr>
      <vt:lpstr>浏览器工作原理浅析</vt:lpstr>
      <vt:lpstr>PowerPoint 演示文稿</vt:lpstr>
      <vt:lpstr>万维网联盟</vt:lpstr>
      <vt:lpstr>当我们输入网址时会发生什么？</vt:lpstr>
      <vt:lpstr>浏览器主要组件</vt:lpstr>
      <vt:lpstr>渲染引擎</vt:lpstr>
      <vt:lpstr>PowerPoint 演示文稿</vt:lpstr>
      <vt:lpstr>解析</vt:lpstr>
      <vt:lpstr>解析</vt:lpstr>
      <vt:lpstr>从源文档到解析树</vt:lpstr>
      <vt:lpstr>PowerPoint 演示文稿</vt:lpstr>
      <vt:lpstr>HTML解析</vt:lpstr>
      <vt:lpstr>HTML</vt:lpstr>
      <vt:lpstr>PowerPoint 演示文稿</vt:lpstr>
      <vt:lpstr>解析算法</vt:lpstr>
      <vt:lpstr>符号化：词法分析</vt:lpstr>
      <vt:lpstr>构建树</vt:lpstr>
      <vt:lpstr>DOM（Document Object Model ）</vt:lpstr>
      <vt:lpstr>解析结束时的处理</vt:lpstr>
      <vt:lpstr>浏览器容错</vt:lpstr>
      <vt:lpstr>CSS解析</vt:lpstr>
      <vt:lpstr>CSS解析 - 词法</vt:lpstr>
      <vt:lpstr>CSS解析 - 语法</vt:lpstr>
      <vt:lpstr>CSS解析器</vt:lpstr>
      <vt:lpstr>处理脚本和样式表的顺序</vt:lpstr>
      <vt:lpstr>渲染树的构造</vt:lpstr>
      <vt:lpstr>渲染树构建</vt:lpstr>
      <vt:lpstr>PowerPoint 演示文稿</vt:lpstr>
      <vt:lpstr>布局</vt:lpstr>
      <vt:lpstr>布局</vt:lpstr>
      <vt:lpstr>PowerPoint 演示文稿</vt:lpstr>
      <vt:lpstr>绘制</vt:lpstr>
      <vt:lpstr>全局和增量</vt:lpstr>
      <vt:lpstr>PowerPoint 演示文稿</vt:lpstr>
      <vt:lpstr>webkit渲染引擎主流程</vt:lpstr>
      <vt:lpstr>总结</vt:lpstr>
      <vt:lpstr>代码</vt:lpstr>
      <vt:lpstr>动态变化</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浏览器工作原理浅析</dc:title>
  <dc:creator>C.K</dc:creator>
  <cp:lastModifiedBy>alwaysLHF</cp:lastModifiedBy>
  <cp:revision>15</cp:revision>
  <dcterms:created xsi:type="dcterms:W3CDTF">2012-01-13T02:21:48Z</dcterms:created>
  <dcterms:modified xsi:type="dcterms:W3CDTF">2018-12-26T23:41:03Z</dcterms:modified>
</cp:coreProperties>
</file>