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9" r:id="rId7"/>
    <p:sldId id="268" r:id="rId8"/>
    <p:sldId id="261" r:id="rId9"/>
    <p:sldId id="270" r:id="rId10"/>
    <p:sldId id="271" r:id="rId11"/>
    <p:sldId id="272" r:id="rId12"/>
    <p:sldId id="273" r:id="rId13"/>
    <p:sldId id="274" r:id="rId14"/>
    <p:sldId id="262" r:id="rId15"/>
    <p:sldId id="275" r:id="rId16"/>
    <p:sldId id="276" r:id="rId17"/>
    <p:sldId id="277" r:id="rId18"/>
    <p:sldId id="278" r:id="rId19"/>
    <p:sldId id="279" r:id="rId20"/>
    <p:sldId id="280" r:id="rId21"/>
    <p:sldId id="281" r:id="rId22"/>
    <p:sldId id="265" r:id="rId23"/>
  </p:sldIdLst>
  <p:sldSz cx="11557000" cy="650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58" y="8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l="-2905" r="-2905"/>
          </a:stretch>
        </a:blipFill>
        <a:effectLst/>
      </p:bgPr>
    </p:bg>
    <p:spTree>
      <p:nvGrpSpPr>
        <p:cNvPr id="1" name=""/>
        <p:cNvGrpSpPr/>
        <p:nvPr/>
      </p:nvGrpSpPr>
      <p:grpSpPr>
        <a:xfrm>
          <a:off x="0" y="0"/>
          <a:ext cx="0" cy="0"/>
          <a:chOff x="0" y="0"/>
          <a:chExt cx="0" cy="0"/>
        </a:xfrm>
      </p:grpSpPr>
      <p:sp>
        <p:nvSpPr>
          <p:cNvPr id="2" name="TextBox 1"/>
          <p:cNvSpPr txBox="1"/>
          <p:nvPr/>
        </p:nvSpPr>
        <p:spPr>
          <a:xfrm>
            <a:off x="685800" y="3035300"/>
            <a:ext cx="9522079" cy="1295400"/>
          </a:xfrm>
          <a:prstGeom prst="rect">
            <a:avLst/>
          </a:prstGeom>
        </p:spPr>
        <p:txBody>
          <a:bodyPr lIns="127000" tIns="12394" rIns="127000" bIns="12394" rtlCol="0" anchor="t">
            <a:spAutoFit/>
          </a:bodyPr>
          <a:lstStyle/>
          <a:p>
            <a:pPr algn="l">
              <a:lnSpc>
                <a:spcPct val="116199"/>
              </a:lnSpc>
            </a:pPr>
            <a:r>
              <a:rPr lang="en-US" sz="7200" u="none">
                <a:solidFill>
                  <a:srgbClr val="00FFFF"/>
                </a:solidFill>
                <a:latin typeface="Microsoft YaHei"/>
                <a:ea typeface="Microsoft YaHei"/>
              </a:rPr>
              <a:t>知识分享之webPack</a:t>
            </a:r>
            <a:endParaRPr lang="en-US" sz="1100"/>
          </a:p>
        </p:txBody>
      </p:sp>
      <p:sp>
        <p:nvSpPr>
          <p:cNvPr id="3" name="TextBox 2"/>
          <p:cNvSpPr txBox="1"/>
          <p:nvPr/>
        </p:nvSpPr>
        <p:spPr>
          <a:xfrm>
            <a:off x="690880" y="1859026"/>
            <a:ext cx="2923794" cy="1586865"/>
          </a:xfrm>
          <a:prstGeom prst="rect">
            <a:avLst/>
          </a:prstGeom>
        </p:spPr>
        <p:txBody>
          <a:bodyPr lIns="127000" tIns="63500" rIns="127000" bIns="63500" rtlCol="0" anchor="t">
            <a:spAutoFit/>
          </a:bodyPr>
          <a:lstStyle/>
          <a:p>
            <a:pPr algn="l">
              <a:lnSpc>
                <a:spcPct val="116199"/>
              </a:lnSpc>
            </a:pPr>
            <a:r>
              <a:rPr lang="en-US" sz="7200" u="none">
                <a:solidFill>
                  <a:srgbClr val="FFFFFF"/>
                </a:solidFill>
                <a:latin typeface="Microsoft YaHei"/>
                <a:ea typeface="Microsoft YaHei"/>
              </a:rPr>
              <a:t>2019</a:t>
            </a:r>
            <a:endParaRPr lang="en-US" sz="1100"/>
          </a:p>
        </p:txBody>
      </p:sp>
      <p:sp>
        <p:nvSpPr>
          <p:cNvPr id="4" name="Freeform 3"/>
          <p:cNvSpPr/>
          <p:nvPr/>
        </p:nvSpPr>
        <p:spPr>
          <a:xfrm>
            <a:off x="691007" y="4610227"/>
            <a:ext cx="4143827" cy="340293"/>
          </a:xfrm>
          <a:custGeom>
            <a:avLst/>
            <a:gdLst/>
            <a:ahLst/>
            <a:cxnLst/>
            <a:rect l="l" t="t" r="r" b="b"/>
            <a:pathLst>
              <a:path w="4143827" h="340293">
                <a:moveTo>
                  <a:pt x="4060951" y="340293"/>
                </a:moveTo>
                <a:lnTo>
                  <a:pt x="82877" y="340293"/>
                </a:lnTo>
                <a:cubicBezTo>
                  <a:pt x="37294" y="340293"/>
                  <a:pt x="0" y="334824"/>
                  <a:pt x="0" y="328140"/>
                </a:cubicBezTo>
                <a:lnTo>
                  <a:pt x="0" y="12153"/>
                </a:lnTo>
                <a:cubicBezTo>
                  <a:pt x="0" y="5469"/>
                  <a:pt x="37294" y="0"/>
                  <a:pt x="82877" y="0"/>
                </a:cubicBezTo>
                <a:lnTo>
                  <a:pt x="4060951" y="0"/>
                </a:lnTo>
                <a:cubicBezTo>
                  <a:pt x="4106533" y="0"/>
                  <a:pt x="4143827" y="5469"/>
                  <a:pt x="4143827" y="12153"/>
                </a:cubicBezTo>
                <a:lnTo>
                  <a:pt x="4143827" y="328140"/>
                </a:lnTo>
                <a:cubicBezTo>
                  <a:pt x="4143827" y="334824"/>
                  <a:pt x="4106533" y="340293"/>
                  <a:pt x="4060951" y="340293"/>
                </a:cubicBezTo>
                <a:close/>
              </a:path>
            </a:pathLst>
          </a:custGeom>
          <a:solidFill>
            <a:srgbClr val="42464B"/>
          </a:solidFill>
        </p:spPr>
        <p:txBody>
          <a:bodyPr lIns="127000" rIns="127000" rtlCol="0" anchor="ctr"/>
          <a:lstStyle/>
          <a:p>
            <a:pPr algn="l"/>
            <a:endParaRPr lang="en-US" sz="1100"/>
          </a:p>
        </p:txBody>
      </p:sp>
      <p:sp>
        <p:nvSpPr>
          <p:cNvPr id="5" name="TextBox 4"/>
          <p:cNvSpPr txBox="1"/>
          <p:nvPr/>
        </p:nvSpPr>
        <p:spPr>
          <a:xfrm>
            <a:off x="690880" y="4572762"/>
            <a:ext cx="4303395" cy="419100"/>
          </a:xfrm>
          <a:prstGeom prst="rect">
            <a:avLst/>
          </a:prstGeom>
        </p:spPr>
        <p:txBody>
          <a:bodyPr lIns="127000" tIns="50067" rIns="127000" bIns="50067" rtlCol="0" anchor="t">
            <a:spAutoFit/>
          </a:bodyPr>
          <a:lstStyle/>
          <a:p>
            <a:pPr algn="l">
              <a:lnSpc>
                <a:spcPct val="116199"/>
              </a:lnSpc>
            </a:pPr>
            <a:r>
              <a:rPr lang="en-US" sz="1800" u="none">
                <a:solidFill>
                  <a:srgbClr val="FFFFFF"/>
                </a:solidFill>
                <a:latin typeface="Microsoft YaHei"/>
                <a:ea typeface="Microsoft YaHei"/>
              </a:rPr>
              <a:t>分享人：刘鸿飞   时间：2019年10月</a:t>
            </a:r>
            <a:endParaRPr lang="en-US" sz="110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24383" y="264668"/>
            <a:ext cx="3196717" cy="457048"/>
          </a:xfrm>
          <a:prstGeom prst="rect">
            <a:avLst/>
          </a:prstGeom>
        </p:spPr>
        <p:txBody>
          <a:bodyPr wrap="square" lIns="127000" tIns="63500" rIns="127000" bIns="63500" rtlCol="0" anchor="t">
            <a:spAutoFit/>
          </a:bodyPr>
          <a:lstStyle/>
          <a:p>
            <a:pPr>
              <a:lnSpc>
                <a:spcPct val="116199"/>
              </a:lnSpc>
            </a:pPr>
            <a:r>
              <a:rPr lang="zh-CN" altLang="en-US" sz="2000" b="1" dirty="0" smtClean="0">
                <a:solidFill>
                  <a:srgbClr val="203864"/>
                </a:solidFill>
                <a:latin typeface="Microsoft YaHei"/>
                <a:ea typeface="Microsoft YaHei"/>
              </a:rPr>
              <a:t>输出</a:t>
            </a:r>
            <a:endParaRPr lang="zh-CN" altLang="en-US" sz="2000" b="1" dirty="0">
              <a:solidFill>
                <a:srgbClr val="203864"/>
              </a:solidFill>
              <a:latin typeface="Microsoft YaHei"/>
              <a:ea typeface="Microsoft YaHei"/>
            </a:endParaRPr>
          </a:p>
        </p:txBody>
      </p:sp>
      <p:sp>
        <p:nvSpPr>
          <p:cNvPr id="3" name="TextBox 15"/>
          <p:cNvSpPr txBox="1"/>
          <p:nvPr/>
        </p:nvSpPr>
        <p:spPr>
          <a:xfrm>
            <a:off x="749300" y="1041400"/>
            <a:ext cx="5562600" cy="316074"/>
          </a:xfrm>
          <a:prstGeom prst="rect">
            <a:avLst/>
          </a:prstGeom>
        </p:spPr>
        <p:txBody>
          <a:bodyPr wrap="square" lIns="127000" tIns="40716" rIns="127000" bIns="40716" rtlCol="0" anchor="t">
            <a:spAutoFit/>
          </a:bodyPr>
          <a:lstStyle/>
          <a:p>
            <a:pPr>
              <a:lnSpc>
                <a:spcPct val="116199"/>
              </a:lnSpc>
            </a:pPr>
            <a:r>
              <a:rPr lang="zh-CN" altLang="en-US" sz="1400" dirty="0">
                <a:solidFill>
                  <a:srgbClr val="203864"/>
                </a:solidFill>
                <a:latin typeface="Microsoft YaHei"/>
                <a:ea typeface="Microsoft YaHei"/>
              </a:rPr>
              <a:t>哪里输出所创建的</a:t>
            </a:r>
            <a:r>
              <a:rPr lang="en-US" altLang="zh-CN" sz="1400" dirty="0">
                <a:solidFill>
                  <a:srgbClr val="203864"/>
                </a:solidFill>
                <a:latin typeface="Microsoft YaHei"/>
                <a:ea typeface="Microsoft YaHei"/>
              </a:rPr>
              <a:t>bundle </a:t>
            </a:r>
            <a:endParaRPr lang="en-US" altLang="zh-CN" sz="1200" dirty="0"/>
          </a:p>
        </p:txBody>
      </p:sp>
      <p:sp>
        <p:nvSpPr>
          <p:cNvPr id="4" name="Freeform 18"/>
          <p:cNvSpPr/>
          <p:nvPr/>
        </p:nvSpPr>
        <p:spPr>
          <a:xfrm>
            <a:off x="289941" y="401574"/>
            <a:ext cx="237929" cy="237929"/>
          </a:xfrm>
          <a:custGeom>
            <a:avLst/>
            <a:gdLst/>
            <a:ahLst/>
            <a:cxnLst/>
            <a:rect l="l" t="t" r="r" b="b"/>
            <a:pathLst>
              <a:path w="237929" h="237929">
                <a:moveTo>
                  <a:pt x="237929" y="118965"/>
                </a:moveTo>
                <a:cubicBezTo>
                  <a:pt x="237929" y="184668"/>
                  <a:pt x="184668" y="237930"/>
                  <a:pt x="118965" y="237930"/>
                </a:cubicBezTo>
                <a:cubicBezTo>
                  <a:pt x="53262" y="237930"/>
                  <a:pt x="0" y="184668"/>
                  <a:pt x="0" y="118965"/>
                </a:cubicBezTo>
                <a:cubicBezTo>
                  <a:pt x="0" y="53262"/>
                  <a:pt x="53262" y="0"/>
                  <a:pt x="118965" y="0"/>
                </a:cubicBezTo>
                <a:cubicBezTo>
                  <a:pt x="184668" y="0"/>
                  <a:pt x="237929" y="53262"/>
                  <a:pt x="237929" y="118965"/>
                </a:cubicBezTo>
                <a:close/>
              </a:path>
            </a:pathLst>
          </a:custGeom>
          <a:solidFill>
            <a:srgbClr val="203864"/>
          </a:solidFill>
        </p:spPr>
        <p:txBody>
          <a:bodyPr lIns="127000" rIns="127000" rtlCol="0" anchor="ctr"/>
          <a:lstStyle/>
          <a:p>
            <a:pPr algn="l"/>
            <a:endParaRPr lang="en-US" sz="110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05" y="2609198"/>
            <a:ext cx="3044264" cy="19050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3500" y="2609198"/>
            <a:ext cx="3702908" cy="2731803"/>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0" y="2609198"/>
            <a:ext cx="3600270" cy="838200"/>
          </a:xfrm>
          <a:prstGeom prst="rect">
            <a:avLst/>
          </a:prstGeom>
        </p:spPr>
      </p:pic>
      <p:sp>
        <p:nvSpPr>
          <p:cNvPr id="10" name="文本框 9"/>
          <p:cNvSpPr txBox="1"/>
          <p:nvPr/>
        </p:nvSpPr>
        <p:spPr>
          <a:xfrm>
            <a:off x="901700" y="2108200"/>
            <a:ext cx="1447800" cy="381000"/>
          </a:xfrm>
          <a:prstGeom prst="rect">
            <a:avLst/>
          </a:prstGeom>
          <a:noFill/>
        </p:spPr>
        <p:txBody>
          <a:bodyPr wrap="square" rtlCol="0">
            <a:spAutoFit/>
          </a:bodyPr>
          <a:lstStyle/>
          <a:p>
            <a:r>
              <a:rPr lang="zh-CN" altLang="en-US" dirty="0" smtClean="0"/>
              <a:t>单个入口</a:t>
            </a:r>
            <a:endParaRPr lang="zh-CN" altLang="en-US" dirty="0"/>
          </a:p>
        </p:txBody>
      </p:sp>
      <p:sp>
        <p:nvSpPr>
          <p:cNvPr id="11" name="文本框 10"/>
          <p:cNvSpPr txBox="1"/>
          <p:nvPr/>
        </p:nvSpPr>
        <p:spPr>
          <a:xfrm>
            <a:off x="5001054" y="2103315"/>
            <a:ext cx="1447800" cy="381000"/>
          </a:xfrm>
          <a:prstGeom prst="rect">
            <a:avLst/>
          </a:prstGeom>
          <a:noFill/>
        </p:spPr>
        <p:txBody>
          <a:bodyPr wrap="square" rtlCol="0">
            <a:spAutoFit/>
          </a:bodyPr>
          <a:lstStyle/>
          <a:p>
            <a:r>
              <a:rPr lang="zh-CN" altLang="en-US" dirty="0"/>
              <a:t>多个</a:t>
            </a:r>
            <a:r>
              <a:rPr lang="zh-CN" altLang="en-US" dirty="0" smtClean="0"/>
              <a:t>入口</a:t>
            </a:r>
            <a:endParaRPr lang="zh-CN" altLang="en-US" dirty="0"/>
          </a:p>
        </p:txBody>
      </p:sp>
      <p:sp>
        <p:nvSpPr>
          <p:cNvPr id="12" name="文本框 11"/>
          <p:cNvSpPr txBox="1"/>
          <p:nvPr/>
        </p:nvSpPr>
        <p:spPr>
          <a:xfrm>
            <a:off x="8216900" y="2103315"/>
            <a:ext cx="2667000" cy="369332"/>
          </a:xfrm>
          <a:prstGeom prst="rect">
            <a:avLst/>
          </a:prstGeom>
          <a:noFill/>
        </p:spPr>
        <p:txBody>
          <a:bodyPr wrap="square" rtlCol="0">
            <a:spAutoFit/>
          </a:bodyPr>
          <a:lstStyle/>
          <a:p>
            <a:r>
              <a:rPr lang="zh-CN" altLang="en-US" dirty="0"/>
              <a:t>使用 </a:t>
            </a:r>
            <a:r>
              <a:rPr lang="en-US" altLang="zh-CN" dirty="0"/>
              <a:t>CDN </a:t>
            </a:r>
            <a:r>
              <a:rPr lang="zh-CN" altLang="en-US" dirty="0"/>
              <a:t>和资源 </a:t>
            </a:r>
            <a:r>
              <a:rPr lang="en-US" altLang="zh-CN" dirty="0"/>
              <a:t>hash </a:t>
            </a:r>
            <a:endParaRPr lang="zh-CN" altLang="en-US" dirty="0"/>
          </a:p>
        </p:txBody>
      </p:sp>
    </p:spTree>
    <p:extLst>
      <p:ext uri="{BB962C8B-B14F-4D97-AF65-F5344CB8AC3E}">
        <p14:creationId xmlns:p14="http://schemas.microsoft.com/office/powerpoint/2010/main" val="3356338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24383" y="264668"/>
            <a:ext cx="3196717" cy="457048"/>
          </a:xfrm>
          <a:prstGeom prst="rect">
            <a:avLst/>
          </a:prstGeom>
        </p:spPr>
        <p:txBody>
          <a:bodyPr wrap="square" lIns="127000" tIns="63500" rIns="127000" bIns="63500" rtlCol="0" anchor="t">
            <a:spAutoFit/>
          </a:bodyPr>
          <a:lstStyle/>
          <a:p>
            <a:pPr>
              <a:lnSpc>
                <a:spcPct val="116199"/>
              </a:lnSpc>
            </a:pPr>
            <a:r>
              <a:rPr lang="en-US" altLang="zh-CN" sz="2000" b="1" dirty="0" smtClean="0">
                <a:solidFill>
                  <a:srgbClr val="203864"/>
                </a:solidFill>
                <a:latin typeface="Microsoft YaHei"/>
                <a:ea typeface="Microsoft YaHei"/>
              </a:rPr>
              <a:t>loader</a:t>
            </a:r>
            <a:endParaRPr lang="en-US" altLang="zh-CN" sz="2000" b="1" dirty="0">
              <a:solidFill>
                <a:srgbClr val="203864"/>
              </a:solidFill>
              <a:latin typeface="Microsoft YaHei"/>
              <a:ea typeface="Microsoft YaHei"/>
            </a:endParaRPr>
          </a:p>
        </p:txBody>
      </p:sp>
      <p:sp>
        <p:nvSpPr>
          <p:cNvPr id="3" name="TextBox 15"/>
          <p:cNvSpPr txBox="1"/>
          <p:nvPr/>
        </p:nvSpPr>
        <p:spPr>
          <a:xfrm>
            <a:off x="749300" y="1041400"/>
            <a:ext cx="5562600" cy="562359"/>
          </a:xfrm>
          <a:prstGeom prst="rect">
            <a:avLst/>
          </a:prstGeom>
        </p:spPr>
        <p:txBody>
          <a:bodyPr wrap="square" lIns="127000" tIns="40716" rIns="127000" bIns="40716" rtlCol="0" anchor="t">
            <a:spAutoFit/>
          </a:bodyPr>
          <a:lstStyle/>
          <a:p>
            <a:pPr>
              <a:lnSpc>
                <a:spcPct val="116199"/>
              </a:lnSpc>
            </a:pPr>
            <a:r>
              <a:rPr lang="zh-CN" altLang="en-US" sz="1400" dirty="0">
                <a:solidFill>
                  <a:srgbClr val="203864"/>
                </a:solidFill>
                <a:latin typeface="Microsoft YaHei"/>
                <a:ea typeface="Microsoft YaHei"/>
              </a:rPr>
              <a:t>让其他类型的文件也可以被</a:t>
            </a:r>
            <a:r>
              <a:rPr lang="en-US" altLang="zh-CN" sz="1400" dirty="0" err="1">
                <a:solidFill>
                  <a:srgbClr val="203864"/>
                </a:solidFill>
                <a:latin typeface="Microsoft YaHei"/>
                <a:ea typeface="Microsoft YaHei"/>
              </a:rPr>
              <a:t>webpack</a:t>
            </a:r>
            <a:r>
              <a:rPr lang="zh-CN" altLang="en-US" sz="1400" dirty="0">
                <a:solidFill>
                  <a:srgbClr val="203864"/>
                </a:solidFill>
                <a:latin typeface="Microsoft YaHei"/>
                <a:ea typeface="Microsoft YaHei"/>
              </a:rPr>
              <a:t>处理，其就是将其他文件变成</a:t>
            </a:r>
            <a:r>
              <a:rPr lang="en-US" altLang="zh-CN" sz="1400" dirty="0">
                <a:solidFill>
                  <a:srgbClr val="203864"/>
                </a:solidFill>
                <a:latin typeface="Microsoft YaHei"/>
                <a:ea typeface="Microsoft YaHei"/>
              </a:rPr>
              <a:t>bundle</a:t>
            </a:r>
            <a:r>
              <a:rPr lang="zh-CN" altLang="en-US" sz="1400" dirty="0">
                <a:solidFill>
                  <a:srgbClr val="203864"/>
                </a:solidFill>
                <a:latin typeface="Microsoft YaHei"/>
                <a:ea typeface="Microsoft YaHei"/>
              </a:rPr>
              <a:t>可以引用的模块</a:t>
            </a:r>
            <a:endParaRPr lang="en-US" altLang="zh-CN" sz="1400" dirty="0">
              <a:solidFill>
                <a:srgbClr val="203864"/>
              </a:solidFill>
              <a:latin typeface="Microsoft YaHei"/>
              <a:ea typeface="Microsoft YaHei"/>
            </a:endParaRPr>
          </a:p>
        </p:txBody>
      </p:sp>
      <p:sp>
        <p:nvSpPr>
          <p:cNvPr id="4" name="Freeform 18"/>
          <p:cNvSpPr/>
          <p:nvPr/>
        </p:nvSpPr>
        <p:spPr>
          <a:xfrm>
            <a:off x="289941" y="401574"/>
            <a:ext cx="237929" cy="237929"/>
          </a:xfrm>
          <a:custGeom>
            <a:avLst/>
            <a:gdLst/>
            <a:ahLst/>
            <a:cxnLst/>
            <a:rect l="l" t="t" r="r" b="b"/>
            <a:pathLst>
              <a:path w="237929" h="237929">
                <a:moveTo>
                  <a:pt x="237929" y="118965"/>
                </a:moveTo>
                <a:cubicBezTo>
                  <a:pt x="237929" y="184668"/>
                  <a:pt x="184668" y="237930"/>
                  <a:pt x="118965" y="237930"/>
                </a:cubicBezTo>
                <a:cubicBezTo>
                  <a:pt x="53262" y="237930"/>
                  <a:pt x="0" y="184668"/>
                  <a:pt x="0" y="118965"/>
                </a:cubicBezTo>
                <a:cubicBezTo>
                  <a:pt x="0" y="53262"/>
                  <a:pt x="53262" y="0"/>
                  <a:pt x="118965" y="0"/>
                </a:cubicBezTo>
                <a:cubicBezTo>
                  <a:pt x="184668" y="0"/>
                  <a:pt x="237929" y="53262"/>
                  <a:pt x="237929" y="118965"/>
                </a:cubicBezTo>
                <a:close/>
              </a:path>
            </a:pathLst>
          </a:custGeom>
          <a:solidFill>
            <a:srgbClr val="203864"/>
          </a:solidFill>
        </p:spPr>
        <p:txBody>
          <a:bodyPr lIns="127000" rIns="127000" rtlCol="0" anchor="ctr"/>
          <a:lstStyle/>
          <a:p>
            <a:pPr algn="l"/>
            <a:endParaRPr lang="en-US" sz="1100"/>
          </a:p>
        </p:txBody>
      </p:sp>
      <p:sp>
        <p:nvSpPr>
          <p:cNvPr id="8" name="文本框 7"/>
          <p:cNvSpPr txBox="1"/>
          <p:nvPr/>
        </p:nvSpPr>
        <p:spPr>
          <a:xfrm>
            <a:off x="901700" y="2472647"/>
            <a:ext cx="1447800" cy="381000"/>
          </a:xfrm>
          <a:prstGeom prst="rect">
            <a:avLst/>
          </a:prstGeom>
          <a:noFill/>
        </p:spPr>
        <p:txBody>
          <a:bodyPr wrap="square" rtlCol="0">
            <a:spAutoFit/>
          </a:bodyPr>
          <a:lstStyle/>
          <a:p>
            <a:r>
              <a:rPr lang="zh-CN" altLang="en-US" dirty="0" smtClean="0"/>
              <a:t>配置（推荐）</a:t>
            </a:r>
            <a:endParaRPr lang="zh-CN" altLang="en-US" dirty="0"/>
          </a:p>
        </p:txBody>
      </p:sp>
      <p:sp>
        <p:nvSpPr>
          <p:cNvPr id="9" name="文本框 8"/>
          <p:cNvSpPr txBox="1"/>
          <p:nvPr/>
        </p:nvSpPr>
        <p:spPr>
          <a:xfrm>
            <a:off x="5016500" y="2472647"/>
            <a:ext cx="1447800" cy="381000"/>
          </a:xfrm>
          <a:prstGeom prst="rect">
            <a:avLst/>
          </a:prstGeom>
          <a:noFill/>
        </p:spPr>
        <p:txBody>
          <a:bodyPr wrap="square" rtlCol="0">
            <a:spAutoFit/>
          </a:bodyPr>
          <a:lstStyle/>
          <a:p>
            <a:r>
              <a:rPr lang="zh-CN" altLang="en-US" dirty="0"/>
              <a:t>内联</a:t>
            </a:r>
            <a:endParaRPr lang="zh-CN" altLang="en-US" dirty="0"/>
          </a:p>
        </p:txBody>
      </p:sp>
      <p:sp>
        <p:nvSpPr>
          <p:cNvPr id="10" name="文本框 9"/>
          <p:cNvSpPr txBox="1"/>
          <p:nvPr/>
        </p:nvSpPr>
        <p:spPr>
          <a:xfrm>
            <a:off x="5016500" y="3860800"/>
            <a:ext cx="2667000" cy="369332"/>
          </a:xfrm>
          <a:prstGeom prst="rect">
            <a:avLst/>
          </a:prstGeom>
          <a:noFill/>
        </p:spPr>
        <p:txBody>
          <a:bodyPr wrap="square" rtlCol="0">
            <a:spAutoFit/>
          </a:bodyPr>
          <a:lstStyle/>
          <a:p>
            <a:r>
              <a:rPr lang="en-US" altLang="zh-CN" dirty="0"/>
              <a:t> </a:t>
            </a:r>
            <a:r>
              <a:rPr lang="en-US" altLang="zh-CN" dirty="0" smtClean="0"/>
              <a:t>CLI</a:t>
            </a:r>
            <a:endParaRPr lang="zh-CN" altLang="en-US" dirty="0"/>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904" y="2946400"/>
            <a:ext cx="3121573" cy="1676400"/>
          </a:xfrm>
          <a:prstGeom prst="rect">
            <a:avLst/>
          </a:prstGeom>
        </p:spPr>
      </p:pic>
      <p:sp>
        <p:nvSpPr>
          <p:cNvPr id="12" name="文本框 11"/>
          <p:cNvSpPr txBox="1"/>
          <p:nvPr/>
        </p:nvSpPr>
        <p:spPr>
          <a:xfrm>
            <a:off x="749300" y="1727200"/>
            <a:ext cx="9372600" cy="307777"/>
          </a:xfrm>
          <a:prstGeom prst="rect">
            <a:avLst/>
          </a:prstGeom>
          <a:noFill/>
        </p:spPr>
        <p:txBody>
          <a:bodyPr wrap="square" rtlCol="0">
            <a:spAutoFit/>
          </a:bodyPr>
          <a:lstStyle/>
          <a:p>
            <a:r>
              <a:rPr lang="zh-CN" altLang="en-US" sz="1400" dirty="0">
                <a:solidFill>
                  <a:srgbClr val="203864"/>
                </a:solidFill>
                <a:latin typeface="Microsoft YaHei"/>
                <a:ea typeface="Microsoft YaHei"/>
              </a:rPr>
              <a:t>例如，你可以使用 </a:t>
            </a:r>
            <a:r>
              <a:rPr lang="en-US" altLang="zh-CN" sz="1400" dirty="0">
                <a:solidFill>
                  <a:srgbClr val="203864"/>
                </a:solidFill>
                <a:latin typeface="Microsoft YaHei"/>
                <a:ea typeface="Microsoft YaHei"/>
              </a:rPr>
              <a:t>loader </a:t>
            </a:r>
            <a:r>
              <a:rPr lang="zh-CN" altLang="en-US" sz="1400" dirty="0">
                <a:solidFill>
                  <a:srgbClr val="203864"/>
                </a:solidFill>
                <a:latin typeface="Microsoft YaHei"/>
                <a:ea typeface="Microsoft YaHei"/>
              </a:rPr>
              <a:t>告诉 </a:t>
            </a:r>
            <a:r>
              <a:rPr lang="en-US" altLang="zh-CN" sz="1400" dirty="0" err="1">
                <a:solidFill>
                  <a:srgbClr val="203864"/>
                </a:solidFill>
                <a:latin typeface="Microsoft YaHei"/>
                <a:ea typeface="Microsoft YaHei"/>
              </a:rPr>
              <a:t>webpack</a:t>
            </a:r>
            <a:r>
              <a:rPr lang="en-US" altLang="zh-CN" sz="1400" dirty="0">
                <a:solidFill>
                  <a:srgbClr val="203864"/>
                </a:solidFill>
                <a:latin typeface="Microsoft YaHei"/>
                <a:ea typeface="Microsoft YaHei"/>
              </a:rPr>
              <a:t> </a:t>
            </a:r>
            <a:r>
              <a:rPr lang="zh-CN" altLang="en-US" sz="1400" dirty="0">
                <a:solidFill>
                  <a:srgbClr val="203864"/>
                </a:solidFill>
                <a:latin typeface="Microsoft YaHei"/>
                <a:ea typeface="Microsoft YaHei"/>
              </a:rPr>
              <a:t>加载 </a:t>
            </a:r>
            <a:r>
              <a:rPr lang="en-US" altLang="zh-CN" sz="1400" dirty="0">
                <a:solidFill>
                  <a:srgbClr val="203864"/>
                </a:solidFill>
                <a:latin typeface="Microsoft YaHei"/>
                <a:ea typeface="Microsoft YaHei"/>
              </a:rPr>
              <a:t>CSS </a:t>
            </a:r>
            <a:r>
              <a:rPr lang="zh-CN" altLang="en-US" sz="1400" dirty="0">
                <a:solidFill>
                  <a:srgbClr val="203864"/>
                </a:solidFill>
                <a:latin typeface="Microsoft YaHei"/>
                <a:ea typeface="Microsoft YaHei"/>
              </a:rPr>
              <a:t>文件，或者将 </a:t>
            </a:r>
            <a:r>
              <a:rPr lang="en-US" altLang="zh-CN" sz="1400" dirty="0" err="1">
                <a:solidFill>
                  <a:srgbClr val="203864"/>
                </a:solidFill>
                <a:latin typeface="Microsoft YaHei"/>
                <a:ea typeface="Microsoft YaHei"/>
              </a:rPr>
              <a:t>TypeScript</a:t>
            </a:r>
            <a:r>
              <a:rPr lang="en-US" altLang="zh-CN" sz="1400" dirty="0">
                <a:solidFill>
                  <a:srgbClr val="203864"/>
                </a:solidFill>
                <a:latin typeface="Microsoft YaHei"/>
                <a:ea typeface="Microsoft YaHei"/>
              </a:rPr>
              <a:t> </a:t>
            </a:r>
            <a:r>
              <a:rPr lang="zh-CN" altLang="en-US" sz="1400" dirty="0">
                <a:solidFill>
                  <a:srgbClr val="203864"/>
                </a:solidFill>
                <a:latin typeface="Microsoft YaHei"/>
                <a:ea typeface="Microsoft YaHei"/>
              </a:rPr>
              <a:t>转为 </a:t>
            </a:r>
            <a:r>
              <a:rPr lang="en-US" altLang="zh-CN" sz="1400" dirty="0">
                <a:solidFill>
                  <a:srgbClr val="203864"/>
                </a:solidFill>
                <a:latin typeface="Microsoft YaHei"/>
                <a:ea typeface="Microsoft YaHei"/>
              </a:rPr>
              <a:t>JavaScript</a:t>
            </a:r>
            <a:r>
              <a:rPr lang="zh-CN" altLang="en-US" sz="1400" dirty="0">
                <a:solidFill>
                  <a:srgbClr val="203864"/>
                </a:solidFill>
                <a:latin typeface="Microsoft YaHei"/>
                <a:ea typeface="Microsoft YaHei"/>
              </a:rPr>
              <a:t>。</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700" y="3082879"/>
            <a:ext cx="4267570" cy="274344"/>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700" y="4588916"/>
            <a:ext cx="4869602" cy="289585"/>
          </a:xfrm>
          <a:prstGeom prst="rect">
            <a:avLst/>
          </a:prstGeom>
        </p:spPr>
      </p:pic>
    </p:spTree>
    <p:extLst>
      <p:ext uri="{BB962C8B-B14F-4D97-AF65-F5344CB8AC3E}">
        <p14:creationId xmlns:p14="http://schemas.microsoft.com/office/powerpoint/2010/main" val="3325603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24383" y="264668"/>
            <a:ext cx="3196717" cy="457048"/>
          </a:xfrm>
          <a:prstGeom prst="rect">
            <a:avLst/>
          </a:prstGeom>
        </p:spPr>
        <p:txBody>
          <a:bodyPr wrap="square" lIns="127000" tIns="63500" rIns="127000" bIns="63500" rtlCol="0" anchor="t">
            <a:spAutoFit/>
          </a:bodyPr>
          <a:lstStyle/>
          <a:p>
            <a:pPr>
              <a:lnSpc>
                <a:spcPct val="116199"/>
              </a:lnSpc>
            </a:pPr>
            <a:r>
              <a:rPr lang="zh-CN" altLang="en-US" sz="2000" b="1" dirty="0" smtClean="0">
                <a:solidFill>
                  <a:srgbClr val="203864"/>
                </a:solidFill>
                <a:latin typeface="Microsoft YaHei"/>
                <a:ea typeface="Microsoft YaHei"/>
              </a:rPr>
              <a:t>插件</a:t>
            </a:r>
            <a:endParaRPr lang="en-US" altLang="zh-CN" sz="2000" b="1" dirty="0">
              <a:solidFill>
                <a:srgbClr val="203864"/>
              </a:solidFill>
              <a:latin typeface="Microsoft YaHei"/>
              <a:ea typeface="Microsoft YaHei"/>
            </a:endParaRPr>
          </a:p>
        </p:txBody>
      </p:sp>
      <p:sp>
        <p:nvSpPr>
          <p:cNvPr id="3" name="TextBox 15"/>
          <p:cNvSpPr txBox="1"/>
          <p:nvPr/>
        </p:nvSpPr>
        <p:spPr>
          <a:xfrm>
            <a:off x="749300" y="1041400"/>
            <a:ext cx="9906000" cy="582108"/>
          </a:xfrm>
          <a:prstGeom prst="rect">
            <a:avLst/>
          </a:prstGeom>
        </p:spPr>
        <p:txBody>
          <a:bodyPr wrap="square" lIns="127000" tIns="40716" rIns="127000" bIns="40716" rtlCol="0" anchor="t">
            <a:spAutoFit/>
          </a:bodyPr>
          <a:lstStyle/>
          <a:p>
            <a:pPr>
              <a:lnSpc>
                <a:spcPct val="116199"/>
              </a:lnSpc>
            </a:pPr>
            <a:r>
              <a:rPr lang="en-US" altLang="zh-CN" sz="1400" dirty="0" err="1" smtClean="0">
                <a:solidFill>
                  <a:srgbClr val="203864"/>
                </a:solidFill>
                <a:latin typeface="Microsoft YaHei"/>
                <a:ea typeface="Microsoft YaHei"/>
              </a:rPr>
              <a:t>Webpack</a:t>
            </a:r>
            <a:r>
              <a:rPr lang="zh-CN" altLang="en-US" sz="1400" dirty="0" smtClean="0">
                <a:solidFill>
                  <a:srgbClr val="203864"/>
                </a:solidFill>
                <a:latin typeface="Microsoft YaHei"/>
                <a:ea typeface="Microsoft YaHei"/>
              </a:rPr>
              <a:t>插件是一个具有</a:t>
            </a:r>
            <a:r>
              <a:rPr lang="en-US" altLang="zh-CN" sz="1400" dirty="0" smtClean="0">
                <a:solidFill>
                  <a:srgbClr val="203864"/>
                </a:solidFill>
                <a:latin typeface="Microsoft YaHei"/>
                <a:ea typeface="Microsoft YaHei"/>
              </a:rPr>
              <a:t>apply</a:t>
            </a:r>
            <a:r>
              <a:rPr lang="zh-CN" altLang="en-US" sz="1400" dirty="0" smtClean="0">
                <a:solidFill>
                  <a:srgbClr val="203864"/>
                </a:solidFill>
                <a:latin typeface="Microsoft YaHei"/>
                <a:ea typeface="Microsoft YaHei"/>
              </a:rPr>
              <a:t>属性的</a:t>
            </a:r>
            <a:r>
              <a:rPr lang="en-US" altLang="zh-CN" sz="1400" dirty="0" err="1" smtClean="0">
                <a:solidFill>
                  <a:srgbClr val="203864"/>
                </a:solidFill>
                <a:latin typeface="Microsoft YaHei"/>
                <a:ea typeface="Microsoft YaHei"/>
              </a:rPr>
              <a:t>javascript</a:t>
            </a:r>
            <a:r>
              <a:rPr lang="zh-CN" altLang="en-US" sz="1400" dirty="0" smtClean="0">
                <a:solidFill>
                  <a:srgbClr val="203864"/>
                </a:solidFill>
                <a:latin typeface="Microsoft YaHei"/>
                <a:ea typeface="Microsoft YaHei"/>
              </a:rPr>
              <a:t>对象。</a:t>
            </a:r>
            <a:r>
              <a:rPr lang="en-US" altLang="zh-CN" sz="1400" dirty="0" smtClean="0">
                <a:solidFill>
                  <a:srgbClr val="203864"/>
                </a:solidFill>
                <a:latin typeface="Microsoft YaHei"/>
                <a:ea typeface="Microsoft YaHei"/>
              </a:rPr>
              <a:t>Apply</a:t>
            </a:r>
            <a:r>
              <a:rPr lang="zh-CN" altLang="en-US" sz="1400" dirty="0" smtClean="0">
                <a:solidFill>
                  <a:srgbClr val="203864"/>
                </a:solidFill>
                <a:latin typeface="Microsoft YaHei"/>
                <a:ea typeface="Microsoft YaHei"/>
              </a:rPr>
              <a:t>属性会被</a:t>
            </a:r>
            <a:r>
              <a:rPr lang="en-US" altLang="zh-CN" sz="1400" dirty="0" err="1" smtClean="0">
                <a:solidFill>
                  <a:srgbClr val="203864"/>
                </a:solidFill>
                <a:latin typeface="Microsoft YaHei"/>
                <a:ea typeface="Microsoft YaHei"/>
              </a:rPr>
              <a:t>webpack</a:t>
            </a:r>
            <a:r>
              <a:rPr lang="en-US" altLang="zh-CN" sz="1400" dirty="0" smtClean="0">
                <a:solidFill>
                  <a:srgbClr val="203864"/>
                </a:solidFill>
                <a:latin typeface="Microsoft YaHei"/>
                <a:ea typeface="Microsoft YaHei"/>
              </a:rPr>
              <a:t> compiler</a:t>
            </a:r>
            <a:r>
              <a:rPr lang="zh-CN" altLang="en-US" sz="1400" dirty="0" smtClean="0">
                <a:solidFill>
                  <a:srgbClr val="203864"/>
                </a:solidFill>
                <a:latin typeface="Microsoft YaHei"/>
                <a:ea typeface="Microsoft YaHei"/>
              </a:rPr>
              <a:t>调用，并且</a:t>
            </a:r>
            <a:r>
              <a:rPr lang="en-US" altLang="zh-CN" sz="1400" dirty="0" smtClean="0">
                <a:solidFill>
                  <a:srgbClr val="203864"/>
                </a:solidFill>
                <a:latin typeface="Microsoft YaHei"/>
                <a:ea typeface="Microsoft YaHei"/>
              </a:rPr>
              <a:t>compiler</a:t>
            </a:r>
            <a:r>
              <a:rPr lang="zh-CN" altLang="en-US" sz="1400" dirty="0" smtClean="0">
                <a:solidFill>
                  <a:srgbClr val="203864"/>
                </a:solidFill>
                <a:latin typeface="Microsoft YaHei"/>
                <a:ea typeface="Microsoft YaHei"/>
              </a:rPr>
              <a:t>对象可在整个编译生命周期访问。</a:t>
            </a:r>
            <a:endParaRPr lang="en-US" altLang="zh-CN" sz="1400" dirty="0">
              <a:solidFill>
                <a:srgbClr val="203864"/>
              </a:solidFill>
              <a:latin typeface="Microsoft YaHei"/>
              <a:ea typeface="Microsoft YaHei"/>
            </a:endParaRPr>
          </a:p>
        </p:txBody>
      </p:sp>
      <p:sp>
        <p:nvSpPr>
          <p:cNvPr id="4" name="Freeform 18"/>
          <p:cNvSpPr/>
          <p:nvPr/>
        </p:nvSpPr>
        <p:spPr>
          <a:xfrm>
            <a:off x="289941" y="401574"/>
            <a:ext cx="237929" cy="237929"/>
          </a:xfrm>
          <a:custGeom>
            <a:avLst/>
            <a:gdLst/>
            <a:ahLst/>
            <a:cxnLst/>
            <a:rect l="l" t="t" r="r" b="b"/>
            <a:pathLst>
              <a:path w="237929" h="237929">
                <a:moveTo>
                  <a:pt x="237929" y="118965"/>
                </a:moveTo>
                <a:cubicBezTo>
                  <a:pt x="237929" y="184668"/>
                  <a:pt x="184668" y="237930"/>
                  <a:pt x="118965" y="237930"/>
                </a:cubicBezTo>
                <a:cubicBezTo>
                  <a:pt x="53262" y="237930"/>
                  <a:pt x="0" y="184668"/>
                  <a:pt x="0" y="118965"/>
                </a:cubicBezTo>
                <a:cubicBezTo>
                  <a:pt x="0" y="53262"/>
                  <a:pt x="53262" y="0"/>
                  <a:pt x="118965" y="0"/>
                </a:cubicBezTo>
                <a:cubicBezTo>
                  <a:pt x="184668" y="0"/>
                  <a:pt x="237929" y="53262"/>
                  <a:pt x="237929" y="118965"/>
                </a:cubicBezTo>
                <a:close/>
              </a:path>
            </a:pathLst>
          </a:custGeom>
          <a:solidFill>
            <a:srgbClr val="203864"/>
          </a:solidFill>
        </p:spPr>
        <p:txBody>
          <a:bodyPr lIns="127000" rIns="127000" rtlCol="0" anchor="ctr"/>
          <a:lstStyle/>
          <a:p>
            <a:pPr algn="l"/>
            <a:endParaRPr lang="en-US" sz="1100"/>
          </a:p>
        </p:txBody>
      </p:sp>
      <p:sp>
        <p:nvSpPr>
          <p:cNvPr id="9" name="文本框 8"/>
          <p:cNvSpPr txBox="1"/>
          <p:nvPr/>
        </p:nvSpPr>
        <p:spPr>
          <a:xfrm>
            <a:off x="749300" y="1727200"/>
            <a:ext cx="9372600" cy="307777"/>
          </a:xfrm>
          <a:prstGeom prst="rect">
            <a:avLst/>
          </a:prstGeom>
          <a:noFill/>
        </p:spPr>
        <p:txBody>
          <a:bodyPr wrap="square" rtlCol="0">
            <a:spAutoFit/>
          </a:bodyPr>
          <a:lstStyle/>
          <a:p>
            <a:r>
              <a:rPr lang="zh-CN" altLang="en-US" sz="1400" dirty="0" smtClean="0">
                <a:solidFill>
                  <a:srgbClr val="203864"/>
                </a:solidFill>
                <a:latin typeface="Microsoft YaHei"/>
                <a:ea typeface="Microsoft YaHei"/>
              </a:rPr>
              <a:t>插件是</a:t>
            </a:r>
            <a:r>
              <a:rPr lang="en-US" altLang="zh-CN" sz="1400" dirty="0" err="1" smtClean="0">
                <a:solidFill>
                  <a:srgbClr val="203864"/>
                </a:solidFill>
                <a:latin typeface="Microsoft YaHei"/>
                <a:ea typeface="Microsoft YaHei"/>
              </a:rPr>
              <a:t>webpack</a:t>
            </a:r>
            <a:r>
              <a:rPr lang="zh-CN" altLang="en-US" sz="1400" dirty="0" smtClean="0">
                <a:solidFill>
                  <a:srgbClr val="203864"/>
                </a:solidFill>
                <a:latin typeface="Microsoft YaHei"/>
                <a:ea typeface="Microsoft YaHei"/>
              </a:rPr>
              <a:t>的支柱功能，其目的是解决</a:t>
            </a:r>
            <a:r>
              <a:rPr lang="en-US" altLang="zh-CN" sz="1400" dirty="0" smtClean="0">
                <a:solidFill>
                  <a:srgbClr val="203864"/>
                </a:solidFill>
                <a:latin typeface="Microsoft YaHei"/>
                <a:ea typeface="Microsoft YaHei"/>
              </a:rPr>
              <a:t>loader</a:t>
            </a:r>
            <a:r>
              <a:rPr lang="zh-CN" altLang="en-US" sz="1400" dirty="0" smtClean="0">
                <a:solidFill>
                  <a:srgbClr val="203864"/>
                </a:solidFill>
                <a:latin typeface="Microsoft YaHei"/>
                <a:ea typeface="Microsoft YaHei"/>
              </a:rPr>
              <a:t>无法实现的其他事。</a:t>
            </a:r>
            <a:endParaRPr lang="zh-CN" altLang="en-US" sz="1400" dirty="0">
              <a:solidFill>
                <a:srgbClr val="203864"/>
              </a:solidFill>
              <a:latin typeface="Microsoft YaHei"/>
              <a:ea typeface="Microsoft YaHei"/>
            </a:endParaRPr>
          </a:p>
        </p:txBody>
      </p:sp>
      <p:sp>
        <p:nvSpPr>
          <p:cNvPr id="15" name="文本框 14"/>
          <p:cNvSpPr txBox="1"/>
          <p:nvPr/>
        </p:nvSpPr>
        <p:spPr>
          <a:xfrm>
            <a:off x="825500" y="2413000"/>
            <a:ext cx="4343400" cy="369332"/>
          </a:xfrm>
          <a:prstGeom prst="rect">
            <a:avLst/>
          </a:prstGeom>
          <a:noFill/>
        </p:spPr>
        <p:txBody>
          <a:bodyPr wrap="square" rtlCol="0">
            <a:spAutoFit/>
          </a:bodyPr>
          <a:lstStyle/>
          <a:p>
            <a:r>
              <a:rPr lang="zh-CN" altLang="en-US" dirty="0" smtClean="0"/>
              <a:t>示例：一个在构建过程中打印</a:t>
            </a:r>
            <a:r>
              <a:rPr lang="en-US" altLang="zh-CN" dirty="0" smtClean="0"/>
              <a:t>log</a:t>
            </a:r>
            <a:r>
              <a:rPr lang="zh-CN" altLang="en-US" dirty="0" smtClean="0"/>
              <a:t>的插件</a:t>
            </a:r>
            <a:endParaRPr lang="zh-CN" altLang="en-US" dirty="0"/>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500" y="1498600"/>
            <a:ext cx="4816402" cy="4968499"/>
          </a:xfrm>
          <a:prstGeom prst="rect">
            <a:avLst/>
          </a:prstGeom>
        </p:spPr>
      </p:pic>
      <p:sp>
        <p:nvSpPr>
          <p:cNvPr id="17" name="文本框 16"/>
          <p:cNvSpPr txBox="1"/>
          <p:nvPr/>
        </p:nvSpPr>
        <p:spPr>
          <a:xfrm>
            <a:off x="901700" y="3556000"/>
            <a:ext cx="4191000" cy="369332"/>
          </a:xfrm>
          <a:prstGeom prst="rect">
            <a:avLst/>
          </a:prstGeom>
          <a:noFill/>
        </p:spPr>
        <p:txBody>
          <a:bodyPr wrap="square" rtlCol="0">
            <a:spAutoFit/>
          </a:bodyPr>
          <a:lstStyle/>
          <a:p>
            <a:r>
              <a:rPr lang="zh-CN" altLang="en-US" dirty="0" smtClean="0"/>
              <a:t>用法：向</a:t>
            </a:r>
            <a:r>
              <a:rPr lang="en-US" altLang="zh-CN" dirty="0" smtClean="0"/>
              <a:t>plugins</a:t>
            </a:r>
            <a:r>
              <a:rPr lang="zh-CN" altLang="en-US" dirty="0" smtClean="0"/>
              <a:t>属性传入</a:t>
            </a:r>
            <a:r>
              <a:rPr lang="en-US" altLang="zh-CN" dirty="0" smtClean="0"/>
              <a:t>new</a:t>
            </a:r>
            <a:r>
              <a:rPr lang="zh-CN" altLang="en-US" dirty="0" smtClean="0"/>
              <a:t>实例即可</a:t>
            </a:r>
            <a:endParaRPr lang="zh-CN" altLang="en-US" dirty="0"/>
          </a:p>
        </p:txBody>
      </p:sp>
    </p:spTree>
    <p:extLst>
      <p:ext uri="{BB962C8B-B14F-4D97-AF65-F5344CB8AC3E}">
        <p14:creationId xmlns:p14="http://schemas.microsoft.com/office/powerpoint/2010/main" val="118906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24383" y="264668"/>
            <a:ext cx="3196717" cy="457048"/>
          </a:xfrm>
          <a:prstGeom prst="rect">
            <a:avLst/>
          </a:prstGeom>
        </p:spPr>
        <p:txBody>
          <a:bodyPr wrap="square" lIns="127000" tIns="63500" rIns="127000" bIns="63500" rtlCol="0" anchor="t">
            <a:spAutoFit/>
          </a:bodyPr>
          <a:lstStyle/>
          <a:p>
            <a:pPr>
              <a:lnSpc>
                <a:spcPct val="116199"/>
              </a:lnSpc>
            </a:pPr>
            <a:r>
              <a:rPr lang="en-US" altLang="zh-CN" sz="2000" b="1" dirty="0" err="1" smtClean="0">
                <a:solidFill>
                  <a:srgbClr val="203864"/>
                </a:solidFill>
                <a:latin typeface="Microsoft YaHei"/>
                <a:ea typeface="Microsoft YaHei"/>
              </a:rPr>
              <a:t>webpack</a:t>
            </a:r>
            <a:r>
              <a:rPr lang="zh-CN" altLang="en-US" sz="2000" b="1" dirty="0" smtClean="0">
                <a:solidFill>
                  <a:srgbClr val="203864"/>
                </a:solidFill>
                <a:latin typeface="Microsoft YaHei"/>
                <a:ea typeface="Microsoft YaHei"/>
              </a:rPr>
              <a:t>的工作方式</a:t>
            </a:r>
            <a:endParaRPr lang="en-US" altLang="zh-CN" sz="2000" b="1" dirty="0">
              <a:solidFill>
                <a:srgbClr val="203864"/>
              </a:solidFill>
              <a:latin typeface="Microsoft YaHei"/>
              <a:ea typeface="Microsoft YaHei"/>
            </a:endParaRPr>
          </a:p>
        </p:txBody>
      </p:sp>
      <p:sp>
        <p:nvSpPr>
          <p:cNvPr id="3" name="TextBox 15"/>
          <p:cNvSpPr txBox="1"/>
          <p:nvPr/>
        </p:nvSpPr>
        <p:spPr>
          <a:xfrm>
            <a:off x="749300" y="1041400"/>
            <a:ext cx="9906000" cy="978498"/>
          </a:xfrm>
          <a:prstGeom prst="rect">
            <a:avLst/>
          </a:prstGeom>
        </p:spPr>
        <p:txBody>
          <a:bodyPr wrap="square" lIns="127000" tIns="40716" rIns="127000" bIns="40716" rtlCol="0" anchor="t">
            <a:spAutoFit/>
          </a:bodyPr>
          <a:lstStyle/>
          <a:p>
            <a:r>
              <a:rPr lang="en-US" altLang="zh-CN" sz="1400" dirty="0" err="1" smtClean="0">
                <a:solidFill>
                  <a:srgbClr val="203864"/>
                </a:solidFill>
                <a:latin typeface="Microsoft YaHei"/>
                <a:ea typeface="Microsoft YaHei"/>
              </a:rPr>
              <a:t>Webpack</a:t>
            </a:r>
            <a:r>
              <a:rPr lang="zh-CN" altLang="zh-CN" sz="1400" dirty="0">
                <a:solidFill>
                  <a:srgbClr val="203864"/>
                </a:solidFill>
                <a:latin typeface="Microsoft YaHei"/>
                <a:ea typeface="Microsoft YaHei"/>
              </a:rPr>
              <a:t>的工作方式是：</a:t>
            </a:r>
            <a:r>
              <a:rPr lang="en-US" altLang="zh-CN" sz="1400" dirty="0">
                <a:solidFill>
                  <a:srgbClr val="203864"/>
                </a:solidFill>
                <a:latin typeface="Microsoft YaHei"/>
                <a:ea typeface="Microsoft YaHei"/>
              </a:rPr>
              <a:t>  </a:t>
            </a:r>
          </a:p>
          <a:p>
            <a:r>
              <a:rPr lang="en-US" altLang="zh-CN" sz="1400" dirty="0">
                <a:solidFill>
                  <a:srgbClr val="203864"/>
                </a:solidFill>
                <a:latin typeface="Microsoft YaHei"/>
                <a:ea typeface="Microsoft YaHei"/>
              </a:rPr>
              <a:t>     </a:t>
            </a:r>
            <a:r>
              <a:rPr lang="zh-CN" altLang="zh-CN" sz="1400" dirty="0">
                <a:solidFill>
                  <a:srgbClr val="203864"/>
                </a:solidFill>
                <a:latin typeface="Microsoft YaHei"/>
                <a:ea typeface="Microsoft YaHei"/>
              </a:rPr>
              <a:t>把你的项目当做一个整体，通过一个给定的主文件（如：</a:t>
            </a:r>
            <a:r>
              <a:rPr lang="en-US" altLang="zh-CN" sz="1400" dirty="0">
                <a:solidFill>
                  <a:srgbClr val="203864"/>
                </a:solidFill>
                <a:latin typeface="Microsoft YaHei"/>
                <a:ea typeface="Microsoft YaHei"/>
              </a:rPr>
              <a:t>index.js</a:t>
            </a:r>
            <a:r>
              <a:rPr lang="zh-CN" altLang="zh-CN" sz="1400" dirty="0">
                <a:solidFill>
                  <a:srgbClr val="203864"/>
                </a:solidFill>
                <a:latin typeface="Microsoft YaHei"/>
                <a:ea typeface="Microsoft YaHei"/>
              </a:rPr>
              <a:t>），</a:t>
            </a:r>
            <a:r>
              <a:rPr lang="en-US" altLang="zh-CN" sz="1400" dirty="0" err="1">
                <a:solidFill>
                  <a:srgbClr val="203864"/>
                </a:solidFill>
                <a:latin typeface="Microsoft YaHei"/>
                <a:ea typeface="Microsoft YaHei"/>
              </a:rPr>
              <a:t>Webpack</a:t>
            </a:r>
            <a:r>
              <a:rPr lang="zh-CN" altLang="zh-CN" sz="1400" dirty="0">
                <a:solidFill>
                  <a:srgbClr val="203864"/>
                </a:solidFill>
                <a:latin typeface="Microsoft YaHei"/>
                <a:ea typeface="Microsoft YaHei"/>
              </a:rPr>
              <a:t>将从这个文件开始找到你的项目的所有依赖文件，使用</a:t>
            </a:r>
            <a:r>
              <a:rPr lang="en-US" altLang="zh-CN" sz="1400" dirty="0" smtClean="0">
                <a:solidFill>
                  <a:srgbClr val="203864"/>
                </a:solidFill>
                <a:latin typeface="Microsoft YaHei"/>
                <a:ea typeface="Microsoft YaHei"/>
              </a:rPr>
              <a:t>loaders</a:t>
            </a:r>
            <a:r>
              <a:rPr lang="zh-CN" altLang="en-US" sz="1400" dirty="0" smtClean="0">
                <a:solidFill>
                  <a:srgbClr val="203864"/>
                </a:solidFill>
                <a:latin typeface="Microsoft YaHei"/>
                <a:ea typeface="Microsoft YaHei"/>
              </a:rPr>
              <a:t>和插件</a:t>
            </a:r>
            <a:r>
              <a:rPr lang="zh-CN" altLang="zh-CN" sz="1400" dirty="0" smtClean="0">
                <a:solidFill>
                  <a:srgbClr val="203864"/>
                </a:solidFill>
                <a:latin typeface="Microsoft YaHei"/>
                <a:ea typeface="Microsoft YaHei"/>
              </a:rPr>
              <a:t>处理</a:t>
            </a:r>
            <a:r>
              <a:rPr lang="zh-CN" altLang="zh-CN" sz="1400" dirty="0">
                <a:solidFill>
                  <a:srgbClr val="203864"/>
                </a:solidFill>
                <a:latin typeface="Microsoft YaHei"/>
                <a:ea typeface="Microsoft YaHei"/>
              </a:rPr>
              <a:t>它们，最后打包为一个（或多个）浏览器可识别的</a:t>
            </a:r>
            <a:r>
              <a:rPr lang="en-US" altLang="zh-CN" sz="1400" dirty="0">
                <a:solidFill>
                  <a:srgbClr val="203864"/>
                </a:solidFill>
                <a:latin typeface="Microsoft YaHei"/>
                <a:ea typeface="Microsoft YaHei"/>
              </a:rPr>
              <a:t>JavaScript</a:t>
            </a:r>
            <a:r>
              <a:rPr lang="zh-CN" altLang="zh-CN" sz="1400" dirty="0">
                <a:solidFill>
                  <a:srgbClr val="203864"/>
                </a:solidFill>
                <a:latin typeface="Microsoft YaHei"/>
                <a:ea typeface="Microsoft YaHei"/>
              </a:rPr>
              <a:t>文件。</a:t>
            </a:r>
          </a:p>
          <a:p>
            <a:pPr>
              <a:lnSpc>
                <a:spcPct val="116199"/>
              </a:lnSpc>
            </a:pPr>
            <a:endParaRPr lang="en-US" altLang="zh-CN" sz="1400" dirty="0">
              <a:solidFill>
                <a:srgbClr val="203864"/>
              </a:solidFill>
              <a:latin typeface="Microsoft YaHei"/>
              <a:ea typeface="Microsoft YaHei"/>
            </a:endParaRPr>
          </a:p>
        </p:txBody>
      </p:sp>
      <p:sp>
        <p:nvSpPr>
          <p:cNvPr id="4" name="Freeform 18"/>
          <p:cNvSpPr/>
          <p:nvPr/>
        </p:nvSpPr>
        <p:spPr>
          <a:xfrm>
            <a:off x="289941" y="401574"/>
            <a:ext cx="237929" cy="237929"/>
          </a:xfrm>
          <a:custGeom>
            <a:avLst/>
            <a:gdLst/>
            <a:ahLst/>
            <a:cxnLst/>
            <a:rect l="l" t="t" r="r" b="b"/>
            <a:pathLst>
              <a:path w="237929" h="237929">
                <a:moveTo>
                  <a:pt x="237929" y="118965"/>
                </a:moveTo>
                <a:cubicBezTo>
                  <a:pt x="237929" y="184668"/>
                  <a:pt x="184668" y="237930"/>
                  <a:pt x="118965" y="237930"/>
                </a:cubicBezTo>
                <a:cubicBezTo>
                  <a:pt x="53262" y="237930"/>
                  <a:pt x="0" y="184668"/>
                  <a:pt x="0" y="118965"/>
                </a:cubicBezTo>
                <a:cubicBezTo>
                  <a:pt x="0" y="53262"/>
                  <a:pt x="53262" y="0"/>
                  <a:pt x="118965" y="0"/>
                </a:cubicBezTo>
                <a:cubicBezTo>
                  <a:pt x="184668" y="0"/>
                  <a:pt x="237929" y="53262"/>
                  <a:pt x="237929" y="118965"/>
                </a:cubicBezTo>
                <a:close/>
              </a:path>
            </a:pathLst>
          </a:custGeom>
          <a:solidFill>
            <a:srgbClr val="203864"/>
          </a:solidFill>
        </p:spPr>
        <p:txBody>
          <a:bodyPr lIns="127000" rIns="127000" rtlCol="0" anchor="ctr"/>
          <a:lstStyle/>
          <a:p>
            <a:pPr algn="l"/>
            <a:endParaRPr lang="en-US" sz="1100"/>
          </a:p>
        </p:txBody>
      </p:sp>
      <p:sp>
        <p:nvSpPr>
          <p:cNvPr id="41" name="Freeform 3"/>
          <p:cNvSpPr/>
          <p:nvPr/>
        </p:nvSpPr>
        <p:spPr>
          <a:xfrm>
            <a:off x="6323905" y="2841612"/>
            <a:ext cx="1496844" cy="1550349"/>
          </a:xfrm>
          <a:custGeom>
            <a:avLst/>
            <a:gdLst/>
            <a:ahLst/>
            <a:cxnLst/>
            <a:rect l="l" t="t" r="r" b="b"/>
            <a:pathLst>
              <a:path w="1496844" h="1550349">
                <a:moveTo>
                  <a:pt x="748418" y="1317804"/>
                </a:moveTo>
                <a:cubicBezTo>
                  <a:pt x="458486" y="1317804"/>
                  <a:pt x="223445" y="1074861"/>
                  <a:pt x="223445" y="775174"/>
                </a:cubicBezTo>
                <a:cubicBezTo>
                  <a:pt x="223445" y="475487"/>
                  <a:pt x="458486" y="232552"/>
                  <a:pt x="748418" y="232552"/>
                </a:cubicBezTo>
                <a:cubicBezTo>
                  <a:pt x="1038359" y="232552"/>
                  <a:pt x="1273391" y="475487"/>
                  <a:pt x="1273391" y="775174"/>
                </a:cubicBezTo>
                <a:cubicBezTo>
                  <a:pt x="1273391" y="1074861"/>
                  <a:pt x="1038359" y="1317804"/>
                  <a:pt x="748418" y="1317804"/>
                </a:cubicBezTo>
                <a:moveTo>
                  <a:pt x="748418" y="0"/>
                </a:moveTo>
                <a:cubicBezTo>
                  <a:pt x="335077" y="0"/>
                  <a:pt x="0" y="347054"/>
                  <a:pt x="0" y="775174"/>
                </a:cubicBezTo>
                <a:cubicBezTo>
                  <a:pt x="0" y="1203294"/>
                  <a:pt x="335077" y="1550349"/>
                  <a:pt x="748418" y="1550349"/>
                </a:cubicBezTo>
                <a:cubicBezTo>
                  <a:pt x="1161759" y="1550349"/>
                  <a:pt x="1496844" y="1203294"/>
                  <a:pt x="1496844" y="775174"/>
                </a:cubicBezTo>
                <a:cubicBezTo>
                  <a:pt x="1496844" y="347054"/>
                  <a:pt x="1161759" y="0"/>
                  <a:pt x="748418" y="0"/>
                </a:cubicBezTo>
              </a:path>
            </a:pathLst>
          </a:custGeom>
          <a:solidFill>
            <a:srgbClr val="8497B0">
              <a:alpha val="69019"/>
            </a:srgbClr>
          </a:solidFill>
        </p:spPr>
      </p:sp>
      <p:sp>
        <p:nvSpPr>
          <p:cNvPr id="42" name="Freeform 4"/>
          <p:cNvSpPr/>
          <p:nvPr/>
        </p:nvSpPr>
        <p:spPr>
          <a:xfrm>
            <a:off x="6462117" y="2850204"/>
            <a:ext cx="1352332" cy="1540608"/>
          </a:xfrm>
          <a:custGeom>
            <a:avLst/>
            <a:gdLst/>
            <a:ahLst/>
            <a:cxnLst/>
            <a:rect l="l" t="t" r="r" b="b"/>
            <a:pathLst>
              <a:path w="1352332" h="1540608">
                <a:moveTo>
                  <a:pt x="604786" y="0"/>
                </a:moveTo>
                <a:cubicBezTo>
                  <a:pt x="1017643" y="0"/>
                  <a:pt x="1352333" y="344874"/>
                  <a:pt x="1352333" y="770304"/>
                </a:cubicBezTo>
                <a:cubicBezTo>
                  <a:pt x="1352333" y="1195734"/>
                  <a:pt x="1017643" y="1540608"/>
                  <a:pt x="604786" y="1540608"/>
                </a:cubicBezTo>
                <a:cubicBezTo>
                  <a:pt x="365492" y="1540608"/>
                  <a:pt x="140660" y="1422566"/>
                  <a:pt x="0" y="1223080"/>
                </a:cubicBezTo>
                <a:lnTo>
                  <a:pt x="181437" y="1087247"/>
                </a:lnTo>
                <a:cubicBezTo>
                  <a:pt x="351305" y="1328174"/>
                  <a:pt x="678553" y="1381577"/>
                  <a:pt x="912360" y="1206540"/>
                </a:cubicBezTo>
                <a:cubicBezTo>
                  <a:pt x="1146167" y="1031496"/>
                  <a:pt x="1198003" y="694288"/>
                  <a:pt x="1028126" y="453361"/>
                </a:cubicBezTo>
                <a:cubicBezTo>
                  <a:pt x="929673" y="313721"/>
                  <a:pt x="772285" y="231091"/>
                  <a:pt x="604786" y="231091"/>
                </a:cubicBezTo>
                <a:lnTo>
                  <a:pt x="604786" y="0"/>
                </a:lnTo>
                <a:close/>
              </a:path>
            </a:pathLst>
          </a:custGeom>
          <a:solidFill>
            <a:srgbClr val="203864"/>
          </a:solidFill>
        </p:spPr>
      </p:sp>
      <p:sp>
        <p:nvSpPr>
          <p:cNvPr id="43" name="Freeform 5"/>
          <p:cNvSpPr/>
          <p:nvPr/>
        </p:nvSpPr>
        <p:spPr>
          <a:xfrm>
            <a:off x="6744892" y="3294173"/>
            <a:ext cx="655824" cy="655824"/>
          </a:xfrm>
          <a:custGeom>
            <a:avLst/>
            <a:gdLst/>
            <a:ahLst/>
            <a:cxnLst/>
            <a:rect l="l" t="t" r="r" b="b"/>
            <a:pathLst>
              <a:path w="655824" h="655824">
                <a:moveTo>
                  <a:pt x="655823" y="327911"/>
                </a:moveTo>
                <a:cubicBezTo>
                  <a:pt x="655823" y="509014"/>
                  <a:pt x="509014" y="655823"/>
                  <a:pt x="327911" y="655823"/>
                </a:cubicBezTo>
                <a:cubicBezTo>
                  <a:pt x="146809" y="655823"/>
                  <a:pt x="0" y="509014"/>
                  <a:pt x="0" y="327911"/>
                </a:cubicBezTo>
                <a:cubicBezTo>
                  <a:pt x="0" y="146809"/>
                  <a:pt x="146809" y="0"/>
                  <a:pt x="327911" y="0"/>
                </a:cubicBezTo>
                <a:cubicBezTo>
                  <a:pt x="509014" y="0"/>
                  <a:pt x="655823" y="146809"/>
                  <a:pt x="655823" y="327911"/>
                </a:cubicBezTo>
                <a:close/>
              </a:path>
            </a:pathLst>
          </a:custGeom>
          <a:solidFill>
            <a:srgbClr val="4D6083"/>
          </a:solidFill>
        </p:spPr>
      </p:sp>
      <p:sp>
        <p:nvSpPr>
          <p:cNvPr id="44" name="Freeform 6"/>
          <p:cNvSpPr/>
          <p:nvPr/>
        </p:nvSpPr>
        <p:spPr>
          <a:xfrm>
            <a:off x="7739551" y="4979985"/>
            <a:ext cx="2216308" cy="1131562"/>
          </a:xfrm>
          <a:custGeom>
            <a:avLst/>
            <a:gdLst/>
            <a:ahLst/>
            <a:cxnLst/>
            <a:rect l="l" t="t" r="r" b="b"/>
            <a:pathLst>
              <a:path w="2216308" h="1131562">
                <a:moveTo>
                  <a:pt x="1559516" y="4187"/>
                </a:moveTo>
                <a:cubicBezTo>
                  <a:pt x="1438648" y="9845"/>
                  <a:pt x="1345480" y="137458"/>
                  <a:pt x="1353072" y="286821"/>
                </a:cubicBezTo>
                <a:lnTo>
                  <a:pt x="1353072" y="679515"/>
                </a:lnTo>
                <a:lnTo>
                  <a:pt x="194127" y="679515"/>
                </a:lnTo>
                <a:cubicBezTo>
                  <a:pt x="86803" y="679515"/>
                  <a:pt x="0" y="787321"/>
                  <a:pt x="0" y="920127"/>
                </a:cubicBezTo>
                <a:lnTo>
                  <a:pt x="0" y="1131561"/>
                </a:lnTo>
                <a:lnTo>
                  <a:pt x="2216308" y="1131561"/>
                </a:lnTo>
                <a:lnTo>
                  <a:pt x="2216308" y="920127"/>
                </a:lnTo>
                <a:cubicBezTo>
                  <a:pt x="2216308" y="787321"/>
                  <a:pt x="2129194" y="679515"/>
                  <a:pt x="2021860" y="679515"/>
                </a:cubicBezTo>
                <a:lnTo>
                  <a:pt x="1946035" y="679515"/>
                </a:lnTo>
                <a:lnTo>
                  <a:pt x="1761556" y="172245"/>
                </a:lnTo>
                <a:cubicBezTo>
                  <a:pt x="1730971" y="67834"/>
                  <a:pt x="1649195" y="0"/>
                  <a:pt x="1559516" y="4187"/>
                </a:cubicBezTo>
                <a:lnTo>
                  <a:pt x="1559516" y="4187"/>
                </a:lnTo>
                <a:close/>
              </a:path>
            </a:pathLst>
          </a:custGeom>
          <a:solidFill>
            <a:srgbClr val="8497B0"/>
          </a:solidFill>
        </p:spPr>
      </p:sp>
      <p:sp>
        <p:nvSpPr>
          <p:cNvPr id="45" name="Freeform 7"/>
          <p:cNvSpPr/>
          <p:nvPr/>
        </p:nvSpPr>
        <p:spPr>
          <a:xfrm>
            <a:off x="8678821" y="3148141"/>
            <a:ext cx="1550628" cy="2267601"/>
          </a:xfrm>
          <a:custGeom>
            <a:avLst/>
            <a:gdLst/>
            <a:ahLst/>
            <a:cxnLst/>
            <a:rect l="l" t="t" r="r" b="b"/>
            <a:pathLst>
              <a:path w="1550628" h="2267601">
                <a:moveTo>
                  <a:pt x="862541" y="8814"/>
                </a:moveTo>
                <a:cubicBezTo>
                  <a:pt x="849399" y="1472"/>
                  <a:pt x="834107" y="0"/>
                  <a:pt x="819607" y="3886"/>
                </a:cubicBezTo>
                <a:cubicBezTo>
                  <a:pt x="805823" y="7562"/>
                  <a:pt x="794049" y="16166"/>
                  <a:pt x="786446" y="28445"/>
                </a:cubicBezTo>
                <a:lnTo>
                  <a:pt x="636758" y="408586"/>
                </a:lnTo>
                <a:lnTo>
                  <a:pt x="569784" y="574567"/>
                </a:lnTo>
                <a:cubicBezTo>
                  <a:pt x="564544" y="587688"/>
                  <a:pt x="564469" y="602382"/>
                  <a:pt x="569859" y="615503"/>
                </a:cubicBezTo>
                <a:cubicBezTo>
                  <a:pt x="575163" y="628523"/>
                  <a:pt x="585504" y="638389"/>
                  <a:pt x="598069" y="644167"/>
                </a:cubicBezTo>
                <a:cubicBezTo>
                  <a:pt x="838556" y="756394"/>
                  <a:pt x="1000659" y="974539"/>
                  <a:pt x="981058" y="1199515"/>
                </a:cubicBezTo>
                <a:cubicBezTo>
                  <a:pt x="951554" y="1538400"/>
                  <a:pt x="595556" y="1793503"/>
                  <a:pt x="192035" y="1631096"/>
                </a:cubicBezTo>
                <a:cubicBezTo>
                  <a:pt x="0" y="1789406"/>
                  <a:pt x="11057" y="2093116"/>
                  <a:pt x="214074" y="2236211"/>
                </a:cubicBezTo>
                <a:cubicBezTo>
                  <a:pt x="227569" y="2245657"/>
                  <a:pt x="241353" y="2255632"/>
                  <a:pt x="257212" y="2259619"/>
                </a:cubicBezTo>
                <a:cubicBezTo>
                  <a:pt x="289303" y="2267601"/>
                  <a:pt x="321395" y="2264447"/>
                  <a:pt x="351978" y="2255522"/>
                </a:cubicBezTo>
                <a:lnTo>
                  <a:pt x="351978" y="2080416"/>
                </a:lnTo>
                <a:cubicBezTo>
                  <a:pt x="351978" y="1919481"/>
                  <a:pt x="479477" y="1788565"/>
                  <a:pt x="636191" y="1788565"/>
                </a:cubicBezTo>
                <a:cubicBezTo>
                  <a:pt x="747821" y="1788565"/>
                  <a:pt x="847100" y="1857224"/>
                  <a:pt x="889029" y="1963471"/>
                </a:cubicBezTo>
                <a:lnTo>
                  <a:pt x="909849" y="2015963"/>
                </a:lnTo>
                <a:cubicBezTo>
                  <a:pt x="1185732" y="1905620"/>
                  <a:pt x="1398085" y="1635714"/>
                  <a:pt x="1453712" y="1326545"/>
                </a:cubicBezTo>
                <a:cubicBezTo>
                  <a:pt x="1550628" y="788616"/>
                  <a:pt x="1232677" y="215420"/>
                  <a:pt x="862541" y="8814"/>
                </a:cubicBezTo>
                <a:lnTo>
                  <a:pt x="862541" y="8814"/>
                </a:lnTo>
                <a:close/>
              </a:path>
            </a:pathLst>
          </a:custGeom>
          <a:solidFill>
            <a:srgbClr val="666666"/>
          </a:solidFill>
        </p:spPr>
      </p:sp>
      <p:sp>
        <p:nvSpPr>
          <p:cNvPr id="46" name="Freeform 8"/>
          <p:cNvSpPr/>
          <p:nvPr/>
        </p:nvSpPr>
        <p:spPr>
          <a:xfrm>
            <a:off x="8169218" y="4574735"/>
            <a:ext cx="583308" cy="382796"/>
          </a:xfrm>
          <a:custGeom>
            <a:avLst/>
            <a:gdLst/>
            <a:ahLst/>
            <a:cxnLst/>
            <a:rect l="l" t="t" r="r" b="b"/>
            <a:pathLst>
              <a:path w="583308" h="382796">
                <a:moveTo>
                  <a:pt x="583308" y="262989"/>
                </a:moveTo>
                <a:cubicBezTo>
                  <a:pt x="505376" y="193344"/>
                  <a:pt x="420427" y="135809"/>
                  <a:pt x="330456" y="91697"/>
                </a:cubicBezTo>
                <a:cubicBezTo>
                  <a:pt x="237488" y="46126"/>
                  <a:pt x="139936" y="15290"/>
                  <a:pt x="40315" y="0"/>
                </a:cubicBezTo>
                <a:lnTo>
                  <a:pt x="0" y="119771"/>
                </a:lnTo>
                <a:lnTo>
                  <a:pt x="542957" y="382796"/>
                </a:lnTo>
                <a:lnTo>
                  <a:pt x="583308" y="262989"/>
                </a:lnTo>
                <a:lnTo>
                  <a:pt x="583308" y="262989"/>
                </a:lnTo>
                <a:lnTo>
                  <a:pt x="583308" y="262989"/>
                </a:lnTo>
                <a:close/>
              </a:path>
            </a:pathLst>
          </a:custGeom>
          <a:solidFill>
            <a:srgbClr val="A6AAA9"/>
          </a:solidFill>
        </p:spPr>
      </p:sp>
      <p:sp>
        <p:nvSpPr>
          <p:cNvPr id="47" name="Freeform 9"/>
          <p:cNvSpPr/>
          <p:nvPr/>
        </p:nvSpPr>
        <p:spPr>
          <a:xfrm>
            <a:off x="8290982" y="4782159"/>
            <a:ext cx="456383" cy="262424"/>
          </a:xfrm>
          <a:custGeom>
            <a:avLst/>
            <a:gdLst/>
            <a:ahLst/>
            <a:cxnLst/>
            <a:rect l="l" t="t" r="r" b="b"/>
            <a:pathLst>
              <a:path w="456383" h="262424">
                <a:moveTo>
                  <a:pt x="25861" y="0"/>
                </a:moveTo>
                <a:lnTo>
                  <a:pt x="456384" y="192520"/>
                </a:lnTo>
                <a:lnTo>
                  <a:pt x="430571" y="262424"/>
                </a:lnTo>
                <a:lnTo>
                  <a:pt x="0" y="69911"/>
                </a:lnTo>
                <a:lnTo>
                  <a:pt x="25861" y="0"/>
                </a:lnTo>
                <a:lnTo>
                  <a:pt x="25861" y="0"/>
                </a:lnTo>
                <a:lnTo>
                  <a:pt x="25861" y="0"/>
                </a:lnTo>
                <a:close/>
              </a:path>
            </a:pathLst>
          </a:custGeom>
          <a:solidFill>
            <a:srgbClr val="DCDEE0"/>
          </a:solidFill>
        </p:spPr>
      </p:sp>
      <p:sp>
        <p:nvSpPr>
          <p:cNvPr id="48" name="Freeform 10"/>
          <p:cNvSpPr/>
          <p:nvPr/>
        </p:nvSpPr>
        <p:spPr>
          <a:xfrm>
            <a:off x="8564547" y="2592618"/>
            <a:ext cx="950299" cy="1440026"/>
          </a:xfrm>
          <a:custGeom>
            <a:avLst/>
            <a:gdLst/>
            <a:ahLst/>
            <a:cxnLst/>
            <a:rect l="l" t="t" r="r" b="b"/>
            <a:pathLst>
              <a:path w="950299" h="1440026">
                <a:moveTo>
                  <a:pt x="462509" y="107631"/>
                </a:moveTo>
                <a:cubicBezTo>
                  <a:pt x="493094" y="34482"/>
                  <a:pt x="577114" y="0"/>
                  <a:pt x="650190" y="30600"/>
                </a:cubicBezTo>
                <a:lnTo>
                  <a:pt x="842775" y="111256"/>
                </a:lnTo>
                <a:cubicBezTo>
                  <a:pt x="915851" y="141856"/>
                  <a:pt x="950299" y="225967"/>
                  <a:pt x="919724" y="299107"/>
                </a:cubicBezTo>
                <a:lnTo>
                  <a:pt x="487790" y="1332395"/>
                </a:lnTo>
                <a:cubicBezTo>
                  <a:pt x="457215" y="1405534"/>
                  <a:pt x="373185" y="1440026"/>
                  <a:pt x="300110" y="1409417"/>
                </a:cubicBezTo>
                <a:lnTo>
                  <a:pt x="107524" y="1328769"/>
                </a:lnTo>
                <a:cubicBezTo>
                  <a:pt x="34448" y="1298161"/>
                  <a:pt x="0" y="1214058"/>
                  <a:pt x="30575" y="1140910"/>
                </a:cubicBezTo>
                <a:lnTo>
                  <a:pt x="462509" y="107631"/>
                </a:lnTo>
                <a:close/>
              </a:path>
            </a:pathLst>
          </a:custGeom>
          <a:solidFill>
            <a:srgbClr val="A6AAA9"/>
          </a:solidFill>
        </p:spPr>
      </p:sp>
      <p:sp>
        <p:nvSpPr>
          <p:cNvPr id="49" name="Freeform 11"/>
          <p:cNvSpPr/>
          <p:nvPr/>
        </p:nvSpPr>
        <p:spPr>
          <a:xfrm>
            <a:off x="9110393" y="3228826"/>
            <a:ext cx="425675" cy="425675"/>
          </a:xfrm>
          <a:custGeom>
            <a:avLst/>
            <a:gdLst/>
            <a:ahLst/>
            <a:cxnLst/>
            <a:rect l="l" t="t" r="r" b="b"/>
            <a:pathLst>
              <a:path w="425675" h="425675">
                <a:moveTo>
                  <a:pt x="425675" y="212837"/>
                </a:moveTo>
                <a:cubicBezTo>
                  <a:pt x="425675" y="330385"/>
                  <a:pt x="330385" y="425674"/>
                  <a:pt x="212837" y="425674"/>
                </a:cubicBezTo>
                <a:cubicBezTo>
                  <a:pt x="95289" y="425674"/>
                  <a:pt x="0" y="330385"/>
                  <a:pt x="0" y="212837"/>
                </a:cubicBezTo>
                <a:cubicBezTo>
                  <a:pt x="0" y="95289"/>
                  <a:pt x="95289" y="0"/>
                  <a:pt x="212837" y="0"/>
                </a:cubicBezTo>
                <a:cubicBezTo>
                  <a:pt x="330385" y="0"/>
                  <a:pt x="425675" y="95289"/>
                  <a:pt x="425675" y="212837"/>
                </a:cubicBezTo>
                <a:close/>
              </a:path>
            </a:pathLst>
          </a:custGeom>
          <a:solidFill>
            <a:srgbClr val="DCDEE0"/>
          </a:solidFill>
        </p:spPr>
      </p:sp>
      <p:sp>
        <p:nvSpPr>
          <p:cNvPr id="50" name="Freeform 12"/>
          <p:cNvSpPr/>
          <p:nvPr/>
        </p:nvSpPr>
        <p:spPr>
          <a:xfrm>
            <a:off x="8566217" y="3864537"/>
            <a:ext cx="358831" cy="318685"/>
          </a:xfrm>
          <a:custGeom>
            <a:avLst/>
            <a:gdLst/>
            <a:ahLst/>
            <a:cxnLst/>
            <a:rect l="l" t="t" r="r" b="b"/>
            <a:pathLst>
              <a:path w="358831" h="318685">
                <a:moveTo>
                  <a:pt x="37361" y="0"/>
                </a:moveTo>
                <a:lnTo>
                  <a:pt x="0" y="194368"/>
                </a:lnTo>
                <a:lnTo>
                  <a:pt x="264216" y="318685"/>
                </a:lnTo>
                <a:lnTo>
                  <a:pt x="358831" y="151240"/>
                </a:lnTo>
                <a:lnTo>
                  <a:pt x="37361" y="0"/>
                </a:lnTo>
              </a:path>
            </a:pathLst>
          </a:custGeom>
          <a:solidFill>
            <a:srgbClr val="DCDEE0"/>
          </a:solidFill>
        </p:spPr>
      </p:sp>
      <p:sp>
        <p:nvSpPr>
          <p:cNvPr id="51" name="Freeform 13"/>
          <p:cNvSpPr/>
          <p:nvPr/>
        </p:nvSpPr>
        <p:spPr>
          <a:xfrm>
            <a:off x="9207266" y="2329996"/>
            <a:ext cx="317178" cy="388588"/>
          </a:xfrm>
          <a:custGeom>
            <a:avLst/>
            <a:gdLst/>
            <a:ahLst/>
            <a:cxnLst/>
            <a:rect l="l" t="t" r="r" b="b"/>
            <a:pathLst>
              <a:path w="317178" h="388588">
                <a:moveTo>
                  <a:pt x="115331" y="0"/>
                </a:moveTo>
                <a:lnTo>
                  <a:pt x="0" y="298852"/>
                </a:lnTo>
                <a:lnTo>
                  <a:pt x="201853" y="388588"/>
                </a:lnTo>
                <a:lnTo>
                  <a:pt x="317178" y="89736"/>
                </a:lnTo>
                <a:lnTo>
                  <a:pt x="115331" y="0"/>
                </a:lnTo>
              </a:path>
            </a:pathLst>
          </a:custGeom>
          <a:solidFill>
            <a:srgbClr val="C6C9C8"/>
          </a:solidFill>
        </p:spPr>
      </p:sp>
      <p:sp>
        <p:nvSpPr>
          <p:cNvPr id="52" name="Freeform 14"/>
          <p:cNvSpPr/>
          <p:nvPr/>
        </p:nvSpPr>
        <p:spPr>
          <a:xfrm>
            <a:off x="9349553" y="2241399"/>
            <a:ext cx="187706" cy="180268"/>
          </a:xfrm>
          <a:custGeom>
            <a:avLst/>
            <a:gdLst/>
            <a:ahLst/>
            <a:cxnLst/>
            <a:rect l="l" t="t" r="r" b="b"/>
            <a:pathLst>
              <a:path w="187706" h="180268">
                <a:moveTo>
                  <a:pt x="187706" y="70543"/>
                </a:moveTo>
                <a:lnTo>
                  <a:pt x="39511" y="0"/>
                </a:lnTo>
                <a:lnTo>
                  <a:pt x="0" y="109719"/>
                </a:lnTo>
                <a:lnTo>
                  <a:pt x="148148" y="180268"/>
                </a:lnTo>
                <a:lnTo>
                  <a:pt x="187706" y="70543"/>
                </a:lnTo>
                <a:lnTo>
                  <a:pt x="187706" y="70543"/>
                </a:lnTo>
                <a:close/>
              </a:path>
            </a:pathLst>
          </a:custGeom>
          <a:solidFill>
            <a:srgbClr val="A6AAA9"/>
          </a:solidFill>
        </p:spPr>
      </p:sp>
      <p:sp>
        <p:nvSpPr>
          <p:cNvPr id="53" name="Freeform 15"/>
          <p:cNvSpPr/>
          <p:nvPr/>
        </p:nvSpPr>
        <p:spPr>
          <a:xfrm>
            <a:off x="9345197" y="2119511"/>
            <a:ext cx="284421" cy="224086"/>
          </a:xfrm>
          <a:custGeom>
            <a:avLst/>
            <a:gdLst/>
            <a:ahLst/>
            <a:cxnLst/>
            <a:rect l="l" t="t" r="r" b="b"/>
            <a:pathLst>
              <a:path w="284421" h="224086">
                <a:moveTo>
                  <a:pt x="64823" y="0"/>
                </a:moveTo>
                <a:cubicBezTo>
                  <a:pt x="50300" y="0"/>
                  <a:pt x="36538" y="9690"/>
                  <a:pt x="30654" y="25736"/>
                </a:cubicBezTo>
                <a:lnTo>
                  <a:pt x="0" y="109165"/>
                </a:lnTo>
                <a:lnTo>
                  <a:pt x="245958" y="224086"/>
                </a:lnTo>
                <a:lnTo>
                  <a:pt x="276620" y="140665"/>
                </a:lnTo>
                <a:cubicBezTo>
                  <a:pt x="284421" y="119390"/>
                  <a:pt x="275490" y="94997"/>
                  <a:pt x="256614" y="86187"/>
                </a:cubicBezTo>
                <a:lnTo>
                  <a:pt x="78978" y="3190"/>
                </a:lnTo>
                <a:cubicBezTo>
                  <a:pt x="74349" y="1023"/>
                  <a:pt x="69544" y="0"/>
                  <a:pt x="64823" y="0"/>
                </a:cubicBezTo>
              </a:path>
            </a:pathLst>
          </a:custGeom>
          <a:solidFill>
            <a:srgbClr val="5D5D5D"/>
          </a:solidFill>
        </p:spPr>
      </p:sp>
      <p:sp>
        <p:nvSpPr>
          <p:cNvPr id="54" name="Freeform 16"/>
          <p:cNvSpPr/>
          <p:nvPr/>
        </p:nvSpPr>
        <p:spPr>
          <a:xfrm>
            <a:off x="7128760" y="4043124"/>
            <a:ext cx="1160914" cy="535807"/>
          </a:xfrm>
          <a:custGeom>
            <a:avLst/>
            <a:gdLst/>
            <a:ahLst/>
            <a:cxnLst/>
            <a:rect l="l" t="t" r="r" b="b"/>
            <a:pathLst>
              <a:path w="1160914" h="535807">
                <a:moveTo>
                  <a:pt x="630566" y="0"/>
                </a:moveTo>
                <a:lnTo>
                  <a:pt x="616473" y="31081"/>
                </a:lnTo>
                <a:cubicBezTo>
                  <a:pt x="489621" y="255898"/>
                  <a:pt x="274803" y="403706"/>
                  <a:pt x="31141" y="403706"/>
                </a:cubicBezTo>
                <a:lnTo>
                  <a:pt x="236" y="401839"/>
                </a:lnTo>
                <a:lnTo>
                  <a:pt x="0" y="402464"/>
                </a:lnTo>
                <a:cubicBezTo>
                  <a:pt x="201107" y="433772"/>
                  <a:pt x="402604" y="460852"/>
                  <a:pt x="604515" y="483694"/>
                </a:cubicBezTo>
                <a:cubicBezTo>
                  <a:pt x="789695" y="504636"/>
                  <a:pt x="975224" y="522007"/>
                  <a:pt x="1160915" y="535807"/>
                </a:cubicBezTo>
                <a:lnTo>
                  <a:pt x="654644" y="6567"/>
                </a:lnTo>
                <a:lnTo>
                  <a:pt x="630566" y="0"/>
                </a:lnTo>
              </a:path>
            </a:pathLst>
          </a:custGeom>
          <a:solidFill>
            <a:srgbClr val="A4A7AA"/>
          </a:solidFill>
        </p:spPr>
      </p:sp>
      <p:sp>
        <p:nvSpPr>
          <p:cNvPr id="55" name="Freeform 17"/>
          <p:cNvSpPr/>
          <p:nvPr/>
        </p:nvSpPr>
        <p:spPr>
          <a:xfrm>
            <a:off x="7764806" y="3313024"/>
            <a:ext cx="522670" cy="1282164"/>
          </a:xfrm>
          <a:custGeom>
            <a:avLst/>
            <a:gdLst/>
            <a:ahLst/>
            <a:cxnLst/>
            <a:rect l="l" t="t" r="r" b="b"/>
            <a:pathLst>
              <a:path w="522670" h="1282164">
                <a:moveTo>
                  <a:pt x="64444" y="0"/>
                </a:moveTo>
                <a:lnTo>
                  <a:pt x="522669" y="1282164"/>
                </a:lnTo>
                <a:lnTo>
                  <a:pt x="44846" y="781511"/>
                </a:lnTo>
                <a:lnTo>
                  <a:pt x="0" y="737884"/>
                </a:lnTo>
                <a:lnTo>
                  <a:pt x="51624" y="623254"/>
                </a:lnTo>
                <a:cubicBezTo>
                  <a:pt x="87521" y="520980"/>
                  <a:pt x="107364" y="408539"/>
                  <a:pt x="107364" y="290512"/>
                </a:cubicBezTo>
                <a:cubicBezTo>
                  <a:pt x="107364" y="201991"/>
                  <a:pt x="96201" y="116615"/>
                  <a:pt x="75476" y="36310"/>
                </a:cubicBezTo>
                <a:lnTo>
                  <a:pt x="64444" y="0"/>
                </a:lnTo>
                <a:close/>
              </a:path>
            </a:pathLst>
          </a:custGeom>
          <a:solidFill>
            <a:srgbClr val="DCDEE0"/>
          </a:solidFill>
        </p:spPr>
      </p:sp>
      <p:sp>
        <p:nvSpPr>
          <p:cNvPr id="56" name="TextBox 18"/>
          <p:cNvSpPr txBox="1"/>
          <p:nvPr/>
        </p:nvSpPr>
        <p:spPr>
          <a:xfrm>
            <a:off x="6691591" y="3363771"/>
            <a:ext cx="1604117" cy="462306"/>
          </a:xfrm>
          <a:prstGeom prst="rect">
            <a:avLst/>
          </a:prstGeom>
        </p:spPr>
        <p:txBody>
          <a:bodyPr lIns="127000" tIns="63500" rIns="127000" bIns="63500" rtlCol="0" anchor="t">
            <a:spAutoFit/>
          </a:bodyPr>
          <a:lstStyle/>
          <a:p>
            <a:pPr algn="l">
              <a:lnSpc>
                <a:spcPct val="116199"/>
              </a:lnSpc>
            </a:pPr>
            <a:r>
              <a:rPr lang="zh-CN" altLang="en-US" sz="2000" dirty="0">
                <a:solidFill>
                  <a:srgbClr val="FFFFFF"/>
                </a:solidFill>
                <a:latin typeface="Microsoft YaHei"/>
                <a:ea typeface="Microsoft YaHei"/>
              </a:rPr>
              <a:t>核心</a:t>
            </a:r>
            <a:endParaRPr lang="en-US" sz="1100" dirty="0"/>
          </a:p>
        </p:txBody>
      </p:sp>
      <p:sp>
        <p:nvSpPr>
          <p:cNvPr id="57" name="Freeform 19"/>
          <p:cNvSpPr/>
          <p:nvPr/>
        </p:nvSpPr>
        <p:spPr>
          <a:xfrm>
            <a:off x="1059941" y="2414608"/>
            <a:ext cx="548446" cy="587510"/>
          </a:xfrm>
          <a:custGeom>
            <a:avLst/>
            <a:gdLst/>
            <a:ahLst/>
            <a:cxnLst/>
            <a:rect l="l" t="t" r="r" b="b"/>
            <a:pathLst>
              <a:path w="548446" h="587510">
                <a:moveTo>
                  <a:pt x="0" y="293755"/>
                </a:moveTo>
                <a:lnTo>
                  <a:pt x="274218" y="0"/>
                </a:lnTo>
                <a:lnTo>
                  <a:pt x="548446" y="293755"/>
                </a:lnTo>
                <a:lnTo>
                  <a:pt x="274218" y="587510"/>
                </a:lnTo>
                <a:lnTo>
                  <a:pt x="0" y="293755"/>
                </a:lnTo>
                <a:lnTo>
                  <a:pt x="0" y="293755"/>
                </a:lnTo>
                <a:close/>
              </a:path>
            </a:pathLst>
          </a:custGeom>
          <a:solidFill>
            <a:srgbClr val="203864"/>
          </a:solidFill>
        </p:spPr>
      </p:sp>
      <p:sp>
        <p:nvSpPr>
          <p:cNvPr id="58" name="TextBox 20"/>
          <p:cNvSpPr txBox="1"/>
          <p:nvPr/>
        </p:nvSpPr>
        <p:spPr>
          <a:xfrm>
            <a:off x="1716374" y="2732291"/>
            <a:ext cx="4438720" cy="218641"/>
          </a:xfrm>
          <a:prstGeom prst="rect">
            <a:avLst/>
          </a:prstGeom>
        </p:spPr>
        <p:txBody>
          <a:bodyPr wrap="square" lIns="127000" tIns="10568" rIns="127000" bIns="10568" rtlCol="0" anchor="t">
            <a:spAutoFit/>
          </a:bodyPr>
          <a:lstStyle/>
          <a:p>
            <a:pPr>
              <a:lnSpc>
                <a:spcPct val="116199"/>
              </a:lnSpc>
            </a:pPr>
            <a:r>
              <a:rPr lang="zh-CN" altLang="en-US" sz="1200" dirty="0">
                <a:solidFill>
                  <a:srgbClr val="203864"/>
                </a:solidFill>
                <a:latin typeface="Microsoft YaHei"/>
                <a:ea typeface="Microsoft YaHei"/>
              </a:rPr>
              <a:t>指示</a:t>
            </a:r>
            <a:r>
              <a:rPr lang="en-US" altLang="zh-CN" sz="1200" dirty="0" err="1">
                <a:solidFill>
                  <a:srgbClr val="203864"/>
                </a:solidFill>
                <a:latin typeface="Microsoft YaHei"/>
                <a:ea typeface="Microsoft YaHei"/>
              </a:rPr>
              <a:t>webpack</a:t>
            </a:r>
            <a:r>
              <a:rPr lang="zh-CN" altLang="en-US" sz="1200" dirty="0">
                <a:solidFill>
                  <a:srgbClr val="203864"/>
                </a:solidFill>
                <a:latin typeface="Microsoft YaHei"/>
                <a:ea typeface="Microsoft YaHei"/>
              </a:rPr>
              <a:t>应该使用哪个模块，作为构建内部依赖图的</a:t>
            </a:r>
            <a:r>
              <a:rPr lang="zh-CN" altLang="en-US" sz="1200" dirty="0" smtClean="0">
                <a:solidFill>
                  <a:srgbClr val="203864"/>
                </a:solidFill>
                <a:latin typeface="Microsoft YaHei"/>
                <a:ea typeface="Microsoft YaHei"/>
              </a:rPr>
              <a:t>开始</a:t>
            </a:r>
            <a:endParaRPr lang="en-US" sz="1200" u="none" dirty="0">
              <a:solidFill>
                <a:srgbClr val="203864"/>
              </a:solidFill>
              <a:latin typeface="Microsoft YaHei"/>
              <a:ea typeface="Microsoft YaHei"/>
            </a:endParaRPr>
          </a:p>
        </p:txBody>
      </p:sp>
      <p:sp>
        <p:nvSpPr>
          <p:cNvPr id="59" name="TextBox 21"/>
          <p:cNvSpPr txBox="1"/>
          <p:nvPr/>
        </p:nvSpPr>
        <p:spPr>
          <a:xfrm>
            <a:off x="1739900" y="2413000"/>
            <a:ext cx="1874046" cy="317500"/>
          </a:xfrm>
          <a:prstGeom prst="rect">
            <a:avLst/>
          </a:prstGeom>
        </p:spPr>
        <p:txBody>
          <a:bodyPr lIns="127000" tIns="19444" rIns="127000" bIns="19444" rtlCol="0" anchor="t">
            <a:spAutoFit/>
          </a:bodyPr>
          <a:lstStyle/>
          <a:p>
            <a:pPr algn="l">
              <a:lnSpc>
                <a:spcPct val="116199"/>
              </a:lnSpc>
            </a:pPr>
            <a:r>
              <a:rPr lang="zh-CN" altLang="en-US" sz="1600" u="none" dirty="0" smtClean="0">
                <a:solidFill>
                  <a:srgbClr val="000000"/>
                </a:solidFill>
                <a:latin typeface="Microsoft YaHei"/>
                <a:ea typeface="Microsoft YaHei"/>
              </a:rPr>
              <a:t>入口（</a:t>
            </a:r>
            <a:r>
              <a:rPr lang="en-US" altLang="zh-CN" sz="1600" u="none" dirty="0" smtClean="0">
                <a:solidFill>
                  <a:srgbClr val="000000"/>
                </a:solidFill>
                <a:latin typeface="Microsoft YaHei"/>
                <a:ea typeface="Microsoft YaHei"/>
              </a:rPr>
              <a:t>entry</a:t>
            </a:r>
            <a:r>
              <a:rPr lang="zh-CN" altLang="en-US" sz="1600" u="none" dirty="0" smtClean="0">
                <a:solidFill>
                  <a:srgbClr val="000000"/>
                </a:solidFill>
                <a:latin typeface="Microsoft YaHei"/>
                <a:ea typeface="Microsoft YaHei"/>
              </a:rPr>
              <a:t>）</a:t>
            </a:r>
            <a:endParaRPr lang="en-US" sz="1100" dirty="0"/>
          </a:p>
        </p:txBody>
      </p:sp>
      <p:sp>
        <p:nvSpPr>
          <p:cNvPr id="60" name="TextBox 22"/>
          <p:cNvSpPr txBox="1"/>
          <p:nvPr/>
        </p:nvSpPr>
        <p:spPr>
          <a:xfrm>
            <a:off x="1071953" y="2507984"/>
            <a:ext cx="696852" cy="409030"/>
          </a:xfrm>
          <a:prstGeom prst="rect">
            <a:avLst/>
          </a:prstGeom>
        </p:spPr>
        <p:txBody>
          <a:bodyPr lIns="127000" tIns="45765" rIns="127000" bIns="45765" rtlCol="0" anchor="t">
            <a:spAutoFit/>
          </a:bodyPr>
          <a:lstStyle/>
          <a:p>
            <a:pPr algn="l">
              <a:lnSpc>
                <a:spcPct val="116199"/>
              </a:lnSpc>
            </a:pPr>
            <a:r>
              <a:rPr lang="en-US" sz="1800" u="none" dirty="0">
                <a:solidFill>
                  <a:srgbClr val="FFFFFF"/>
                </a:solidFill>
                <a:latin typeface="Microsoft YaHei"/>
                <a:ea typeface="Microsoft YaHei"/>
              </a:rPr>
              <a:t>01</a:t>
            </a:r>
            <a:endParaRPr lang="en-US" sz="1100" dirty="0"/>
          </a:p>
        </p:txBody>
      </p:sp>
      <p:sp>
        <p:nvSpPr>
          <p:cNvPr id="61" name="Freeform 23"/>
          <p:cNvSpPr/>
          <p:nvPr/>
        </p:nvSpPr>
        <p:spPr>
          <a:xfrm>
            <a:off x="1067392" y="3292493"/>
            <a:ext cx="548446" cy="587510"/>
          </a:xfrm>
          <a:custGeom>
            <a:avLst/>
            <a:gdLst/>
            <a:ahLst/>
            <a:cxnLst/>
            <a:rect l="l" t="t" r="r" b="b"/>
            <a:pathLst>
              <a:path w="548446" h="587510">
                <a:moveTo>
                  <a:pt x="0" y="293755"/>
                </a:moveTo>
                <a:lnTo>
                  <a:pt x="274218" y="0"/>
                </a:lnTo>
                <a:lnTo>
                  <a:pt x="548446" y="293755"/>
                </a:lnTo>
                <a:lnTo>
                  <a:pt x="274218" y="587510"/>
                </a:lnTo>
                <a:lnTo>
                  <a:pt x="0" y="293755"/>
                </a:lnTo>
                <a:lnTo>
                  <a:pt x="0" y="293755"/>
                </a:lnTo>
                <a:close/>
              </a:path>
            </a:pathLst>
          </a:custGeom>
          <a:solidFill>
            <a:srgbClr val="7F7F7F"/>
          </a:solidFill>
        </p:spPr>
      </p:sp>
      <p:sp>
        <p:nvSpPr>
          <p:cNvPr id="62" name="TextBox 24"/>
          <p:cNvSpPr txBox="1"/>
          <p:nvPr/>
        </p:nvSpPr>
        <p:spPr>
          <a:xfrm>
            <a:off x="1747351" y="3290884"/>
            <a:ext cx="1874046" cy="317500"/>
          </a:xfrm>
          <a:prstGeom prst="rect">
            <a:avLst/>
          </a:prstGeom>
        </p:spPr>
        <p:txBody>
          <a:bodyPr lIns="127000" tIns="19444" rIns="127000" bIns="19444" rtlCol="0" anchor="t">
            <a:spAutoFit/>
          </a:bodyPr>
          <a:lstStyle/>
          <a:p>
            <a:pPr algn="l">
              <a:lnSpc>
                <a:spcPct val="116199"/>
              </a:lnSpc>
            </a:pPr>
            <a:r>
              <a:rPr lang="zh-CN" altLang="en-US" sz="1600" u="none" dirty="0" smtClean="0">
                <a:solidFill>
                  <a:srgbClr val="000000"/>
                </a:solidFill>
                <a:latin typeface="Microsoft YaHei"/>
                <a:ea typeface="Microsoft YaHei"/>
              </a:rPr>
              <a:t>输出（</a:t>
            </a:r>
            <a:r>
              <a:rPr lang="en-US" altLang="zh-CN" sz="1600" u="none" dirty="0" smtClean="0">
                <a:solidFill>
                  <a:srgbClr val="000000"/>
                </a:solidFill>
                <a:latin typeface="Microsoft YaHei"/>
                <a:ea typeface="Microsoft YaHei"/>
              </a:rPr>
              <a:t>output</a:t>
            </a:r>
            <a:r>
              <a:rPr lang="zh-CN" altLang="en-US" sz="1600" u="none" dirty="0" smtClean="0">
                <a:solidFill>
                  <a:srgbClr val="000000"/>
                </a:solidFill>
                <a:latin typeface="Microsoft YaHei"/>
                <a:ea typeface="Microsoft YaHei"/>
              </a:rPr>
              <a:t>）</a:t>
            </a:r>
            <a:endParaRPr lang="en-US" sz="1100" dirty="0"/>
          </a:p>
        </p:txBody>
      </p:sp>
      <p:sp>
        <p:nvSpPr>
          <p:cNvPr id="63" name="TextBox 25"/>
          <p:cNvSpPr txBox="1"/>
          <p:nvPr/>
        </p:nvSpPr>
        <p:spPr>
          <a:xfrm>
            <a:off x="1079404" y="3385869"/>
            <a:ext cx="696852" cy="409030"/>
          </a:xfrm>
          <a:prstGeom prst="rect">
            <a:avLst/>
          </a:prstGeom>
        </p:spPr>
        <p:txBody>
          <a:bodyPr lIns="127000" tIns="45765" rIns="127000" bIns="45765" rtlCol="0" anchor="t">
            <a:spAutoFit/>
          </a:bodyPr>
          <a:lstStyle/>
          <a:p>
            <a:pPr algn="l">
              <a:lnSpc>
                <a:spcPct val="116199"/>
              </a:lnSpc>
            </a:pPr>
            <a:r>
              <a:rPr lang="en-US" sz="1800" u="none">
                <a:solidFill>
                  <a:srgbClr val="FFFFFF"/>
                </a:solidFill>
                <a:latin typeface="Microsoft YaHei"/>
                <a:ea typeface="Microsoft YaHei"/>
              </a:rPr>
              <a:t>02</a:t>
            </a:r>
            <a:endParaRPr lang="en-US" sz="1100"/>
          </a:p>
        </p:txBody>
      </p:sp>
      <p:sp>
        <p:nvSpPr>
          <p:cNvPr id="64" name="Freeform 26"/>
          <p:cNvSpPr/>
          <p:nvPr/>
        </p:nvSpPr>
        <p:spPr>
          <a:xfrm>
            <a:off x="1070057" y="4143408"/>
            <a:ext cx="548446" cy="587510"/>
          </a:xfrm>
          <a:custGeom>
            <a:avLst/>
            <a:gdLst/>
            <a:ahLst/>
            <a:cxnLst/>
            <a:rect l="l" t="t" r="r" b="b"/>
            <a:pathLst>
              <a:path w="548446" h="587510">
                <a:moveTo>
                  <a:pt x="0" y="293755"/>
                </a:moveTo>
                <a:lnTo>
                  <a:pt x="274218" y="0"/>
                </a:lnTo>
                <a:lnTo>
                  <a:pt x="548446" y="293755"/>
                </a:lnTo>
                <a:lnTo>
                  <a:pt x="274218" y="587510"/>
                </a:lnTo>
                <a:lnTo>
                  <a:pt x="0" y="293755"/>
                </a:lnTo>
                <a:lnTo>
                  <a:pt x="0" y="293755"/>
                </a:lnTo>
                <a:close/>
              </a:path>
            </a:pathLst>
          </a:custGeom>
          <a:solidFill>
            <a:srgbClr val="203864"/>
          </a:solidFill>
        </p:spPr>
      </p:sp>
      <p:sp>
        <p:nvSpPr>
          <p:cNvPr id="65" name="TextBox 27"/>
          <p:cNvSpPr txBox="1"/>
          <p:nvPr/>
        </p:nvSpPr>
        <p:spPr>
          <a:xfrm>
            <a:off x="1750017" y="4141799"/>
            <a:ext cx="1874046" cy="317500"/>
          </a:xfrm>
          <a:prstGeom prst="rect">
            <a:avLst/>
          </a:prstGeom>
        </p:spPr>
        <p:txBody>
          <a:bodyPr lIns="127000" tIns="19444" rIns="127000" bIns="19444" rtlCol="0" anchor="t">
            <a:spAutoFit/>
          </a:bodyPr>
          <a:lstStyle/>
          <a:p>
            <a:pPr algn="l">
              <a:lnSpc>
                <a:spcPct val="116199"/>
              </a:lnSpc>
            </a:pPr>
            <a:r>
              <a:rPr lang="en-US" altLang="zh-CN" sz="1600" u="none" dirty="0" smtClean="0">
                <a:solidFill>
                  <a:srgbClr val="000000"/>
                </a:solidFill>
                <a:latin typeface="Microsoft YaHei"/>
                <a:ea typeface="Microsoft YaHei"/>
              </a:rPr>
              <a:t>loader</a:t>
            </a:r>
            <a:endParaRPr lang="en-US" sz="1100" dirty="0"/>
          </a:p>
        </p:txBody>
      </p:sp>
      <p:sp>
        <p:nvSpPr>
          <p:cNvPr id="66" name="TextBox 28"/>
          <p:cNvSpPr txBox="1"/>
          <p:nvPr/>
        </p:nvSpPr>
        <p:spPr>
          <a:xfrm>
            <a:off x="1082069" y="4236784"/>
            <a:ext cx="696852" cy="409030"/>
          </a:xfrm>
          <a:prstGeom prst="rect">
            <a:avLst/>
          </a:prstGeom>
        </p:spPr>
        <p:txBody>
          <a:bodyPr lIns="127000" tIns="45765" rIns="127000" bIns="45765" rtlCol="0" anchor="t">
            <a:spAutoFit/>
          </a:bodyPr>
          <a:lstStyle/>
          <a:p>
            <a:pPr algn="l">
              <a:lnSpc>
                <a:spcPct val="116199"/>
              </a:lnSpc>
            </a:pPr>
            <a:r>
              <a:rPr lang="en-US" sz="1800" u="none">
                <a:solidFill>
                  <a:srgbClr val="FFFFFF"/>
                </a:solidFill>
                <a:latin typeface="Microsoft YaHei"/>
                <a:ea typeface="Microsoft YaHei"/>
              </a:rPr>
              <a:t>03</a:t>
            </a:r>
            <a:endParaRPr lang="en-US" sz="1100"/>
          </a:p>
        </p:txBody>
      </p:sp>
      <p:sp>
        <p:nvSpPr>
          <p:cNvPr id="67" name="Freeform 29"/>
          <p:cNvSpPr/>
          <p:nvPr/>
        </p:nvSpPr>
        <p:spPr>
          <a:xfrm>
            <a:off x="1076602" y="5039190"/>
            <a:ext cx="548446" cy="587510"/>
          </a:xfrm>
          <a:custGeom>
            <a:avLst/>
            <a:gdLst/>
            <a:ahLst/>
            <a:cxnLst/>
            <a:rect l="l" t="t" r="r" b="b"/>
            <a:pathLst>
              <a:path w="548446" h="587510">
                <a:moveTo>
                  <a:pt x="0" y="293755"/>
                </a:moveTo>
                <a:lnTo>
                  <a:pt x="274218" y="0"/>
                </a:lnTo>
                <a:lnTo>
                  <a:pt x="548446" y="293755"/>
                </a:lnTo>
                <a:lnTo>
                  <a:pt x="274218" y="587511"/>
                </a:lnTo>
                <a:lnTo>
                  <a:pt x="0" y="293755"/>
                </a:lnTo>
                <a:lnTo>
                  <a:pt x="0" y="293755"/>
                </a:lnTo>
                <a:close/>
              </a:path>
            </a:pathLst>
          </a:custGeom>
          <a:solidFill>
            <a:srgbClr val="7F7F7F"/>
          </a:solidFill>
        </p:spPr>
      </p:sp>
      <p:sp>
        <p:nvSpPr>
          <p:cNvPr id="68" name="TextBox 30"/>
          <p:cNvSpPr txBox="1"/>
          <p:nvPr/>
        </p:nvSpPr>
        <p:spPr>
          <a:xfrm>
            <a:off x="1756562" y="5037582"/>
            <a:ext cx="1874046" cy="317500"/>
          </a:xfrm>
          <a:prstGeom prst="rect">
            <a:avLst/>
          </a:prstGeom>
        </p:spPr>
        <p:txBody>
          <a:bodyPr lIns="127000" tIns="19444" rIns="127000" bIns="19444" rtlCol="0" anchor="t">
            <a:spAutoFit/>
          </a:bodyPr>
          <a:lstStyle/>
          <a:p>
            <a:pPr algn="l">
              <a:lnSpc>
                <a:spcPct val="116199"/>
              </a:lnSpc>
            </a:pPr>
            <a:r>
              <a:rPr lang="zh-CN" altLang="en-US" sz="1600" u="none" dirty="0" smtClean="0">
                <a:solidFill>
                  <a:srgbClr val="000000"/>
                </a:solidFill>
                <a:latin typeface="Microsoft YaHei"/>
                <a:ea typeface="Microsoft YaHei"/>
              </a:rPr>
              <a:t>插件</a:t>
            </a:r>
            <a:endParaRPr lang="en-US" sz="1100" dirty="0"/>
          </a:p>
        </p:txBody>
      </p:sp>
      <p:sp>
        <p:nvSpPr>
          <p:cNvPr id="69" name="TextBox 31"/>
          <p:cNvSpPr txBox="1"/>
          <p:nvPr/>
        </p:nvSpPr>
        <p:spPr>
          <a:xfrm>
            <a:off x="1088614" y="5132566"/>
            <a:ext cx="696852" cy="409030"/>
          </a:xfrm>
          <a:prstGeom prst="rect">
            <a:avLst/>
          </a:prstGeom>
        </p:spPr>
        <p:txBody>
          <a:bodyPr lIns="127000" tIns="45765" rIns="127000" bIns="45765" rtlCol="0" anchor="t">
            <a:spAutoFit/>
          </a:bodyPr>
          <a:lstStyle/>
          <a:p>
            <a:pPr algn="l">
              <a:lnSpc>
                <a:spcPct val="116199"/>
              </a:lnSpc>
            </a:pPr>
            <a:r>
              <a:rPr lang="en-US" sz="1800" u="none">
                <a:solidFill>
                  <a:srgbClr val="FFFFFF"/>
                </a:solidFill>
                <a:latin typeface="Microsoft YaHei"/>
                <a:ea typeface="Microsoft YaHei"/>
              </a:rPr>
              <a:t>04</a:t>
            </a:r>
            <a:endParaRPr lang="en-US" sz="1100"/>
          </a:p>
        </p:txBody>
      </p:sp>
      <p:sp>
        <p:nvSpPr>
          <p:cNvPr id="70" name="TextBox 35"/>
          <p:cNvSpPr txBox="1"/>
          <p:nvPr/>
        </p:nvSpPr>
        <p:spPr>
          <a:xfrm>
            <a:off x="1716126" y="3634091"/>
            <a:ext cx="4280892" cy="449793"/>
          </a:xfrm>
          <a:prstGeom prst="rect">
            <a:avLst/>
          </a:prstGeom>
        </p:spPr>
        <p:txBody>
          <a:bodyPr lIns="127000" tIns="10568" rIns="127000" bIns="10568" rtlCol="0" anchor="t">
            <a:spAutoFit/>
          </a:bodyPr>
          <a:lstStyle/>
          <a:p>
            <a:pPr>
              <a:lnSpc>
                <a:spcPct val="116199"/>
              </a:lnSpc>
            </a:pPr>
            <a:r>
              <a:rPr lang="zh-CN" altLang="en-US" sz="1200" dirty="0">
                <a:solidFill>
                  <a:srgbClr val="203864"/>
                </a:solidFill>
                <a:latin typeface="Microsoft YaHei"/>
                <a:ea typeface="Microsoft YaHei"/>
              </a:rPr>
              <a:t>哪里输出所创建的</a:t>
            </a:r>
            <a:r>
              <a:rPr lang="en-US" altLang="zh-CN" sz="1200" dirty="0">
                <a:solidFill>
                  <a:srgbClr val="203864"/>
                </a:solidFill>
                <a:latin typeface="Microsoft YaHei"/>
                <a:ea typeface="Microsoft YaHei"/>
              </a:rPr>
              <a:t>bundle</a:t>
            </a:r>
            <a:r>
              <a:rPr lang="en-US" sz="1200" dirty="0">
                <a:solidFill>
                  <a:srgbClr val="203864"/>
                </a:solidFill>
                <a:latin typeface="Microsoft YaHei"/>
                <a:ea typeface="Microsoft YaHei"/>
              </a:rPr>
              <a:t> </a:t>
            </a:r>
            <a:endParaRPr lang="en-US" sz="1100" dirty="0"/>
          </a:p>
          <a:p>
            <a:pPr algn="ctr">
              <a:lnSpc>
                <a:spcPct val="116199"/>
              </a:lnSpc>
            </a:pPr>
            <a:r>
              <a:rPr lang="en-US" sz="1200" u="none" dirty="0">
                <a:solidFill>
                  <a:srgbClr val="203864"/>
                </a:solidFill>
                <a:latin typeface="Microsoft YaHei"/>
                <a:ea typeface="Microsoft YaHei"/>
              </a:rPr>
              <a:t> </a:t>
            </a:r>
          </a:p>
        </p:txBody>
      </p:sp>
      <p:sp>
        <p:nvSpPr>
          <p:cNvPr id="71" name="TextBox 36"/>
          <p:cNvSpPr txBox="1"/>
          <p:nvPr/>
        </p:nvSpPr>
        <p:spPr>
          <a:xfrm>
            <a:off x="1715426" y="4470501"/>
            <a:ext cx="4280892" cy="432865"/>
          </a:xfrm>
          <a:prstGeom prst="rect">
            <a:avLst/>
          </a:prstGeom>
        </p:spPr>
        <p:txBody>
          <a:bodyPr lIns="127000" tIns="10568" rIns="127000" bIns="10568" rtlCol="0" anchor="t">
            <a:spAutoFit/>
          </a:bodyPr>
          <a:lstStyle/>
          <a:p>
            <a:pPr>
              <a:lnSpc>
                <a:spcPct val="116199"/>
              </a:lnSpc>
            </a:pPr>
            <a:r>
              <a:rPr lang="zh-CN" altLang="en-US" sz="1200" dirty="0">
                <a:solidFill>
                  <a:srgbClr val="203864"/>
                </a:solidFill>
                <a:latin typeface="Microsoft YaHei"/>
                <a:ea typeface="Microsoft YaHei"/>
              </a:rPr>
              <a:t>让其他类型的文件也可以被</a:t>
            </a:r>
            <a:r>
              <a:rPr lang="en-US" altLang="zh-CN" sz="1200" dirty="0" err="1">
                <a:solidFill>
                  <a:srgbClr val="203864"/>
                </a:solidFill>
                <a:latin typeface="Microsoft YaHei"/>
                <a:ea typeface="Microsoft YaHei"/>
              </a:rPr>
              <a:t>webpack</a:t>
            </a:r>
            <a:r>
              <a:rPr lang="zh-CN" altLang="en-US" sz="1200" dirty="0">
                <a:solidFill>
                  <a:srgbClr val="203864"/>
                </a:solidFill>
                <a:latin typeface="Microsoft YaHei"/>
                <a:ea typeface="Microsoft YaHei"/>
              </a:rPr>
              <a:t>处理，其就是将其他文件变成</a:t>
            </a:r>
            <a:r>
              <a:rPr lang="en-US" altLang="zh-CN" sz="1200" dirty="0">
                <a:solidFill>
                  <a:srgbClr val="203864"/>
                </a:solidFill>
                <a:latin typeface="Microsoft YaHei"/>
                <a:ea typeface="Microsoft YaHei"/>
              </a:rPr>
              <a:t>bundle</a:t>
            </a:r>
            <a:r>
              <a:rPr lang="zh-CN" altLang="en-US" sz="1200" dirty="0">
                <a:solidFill>
                  <a:srgbClr val="203864"/>
                </a:solidFill>
                <a:latin typeface="Microsoft YaHei"/>
                <a:ea typeface="Microsoft YaHei"/>
              </a:rPr>
              <a:t>可以引用的</a:t>
            </a:r>
            <a:r>
              <a:rPr lang="zh-CN" altLang="en-US" sz="1200" dirty="0" smtClean="0">
                <a:solidFill>
                  <a:srgbClr val="203864"/>
                </a:solidFill>
                <a:latin typeface="Microsoft YaHei"/>
                <a:ea typeface="Microsoft YaHei"/>
              </a:rPr>
              <a:t>模块</a:t>
            </a:r>
            <a:endParaRPr lang="en-US" sz="1200" u="none" dirty="0">
              <a:solidFill>
                <a:srgbClr val="203864"/>
              </a:solidFill>
              <a:latin typeface="Microsoft YaHei"/>
              <a:ea typeface="Microsoft YaHei"/>
            </a:endParaRPr>
          </a:p>
        </p:txBody>
      </p:sp>
      <p:sp>
        <p:nvSpPr>
          <p:cNvPr id="72" name="TextBox 37"/>
          <p:cNvSpPr txBox="1"/>
          <p:nvPr/>
        </p:nvSpPr>
        <p:spPr>
          <a:xfrm>
            <a:off x="1721700" y="5396279"/>
            <a:ext cx="4280892" cy="218641"/>
          </a:xfrm>
          <a:prstGeom prst="rect">
            <a:avLst/>
          </a:prstGeom>
        </p:spPr>
        <p:txBody>
          <a:bodyPr lIns="127000" tIns="10568" rIns="127000" bIns="10568" rtlCol="0" anchor="t">
            <a:spAutoFit/>
          </a:bodyPr>
          <a:lstStyle/>
          <a:p>
            <a:pPr algn="ctr">
              <a:lnSpc>
                <a:spcPct val="116199"/>
              </a:lnSpc>
            </a:pPr>
            <a:r>
              <a:rPr lang="zh-CN" altLang="en-US" sz="1200" dirty="0">
                <a:solidFill>
                  <a:srgbClr val="203864"/>
                </a:solidFill>
                <a:latin typeface="Microsoft YaHei"/>
                <a:ea typeface="Microsoft YaHei"/>
              </a:rPr>
              <a:t>处理各种任务。从打包优化压缩到重新定义环境中的</a:t>
            </a:r>
            <a:r>
              <a:rPr lang="zh-CN" altLang="en-US" sz="1200" dirty="0" smtClean="0">
                <a:solidFill>
                  <a:srgbClr val="203864"/>
                </a:solidFill>
                <a:latin typeface="Microsoft YaHei"/>
                <a:ea typeface="Microsoft YaHei"/>
              </a:rPr>
              <a:t>变量</a:t>
            </a:r>
            <a:endParaRPr lang="en-US" sz="1200" u="none" dirty="0">
              <a:solidFill>
                <a:srgbClr val="203864"/>
              </a:solidFill>
              <a:latin typeface="Microsoft YaHei"/>
              <a:ea typeface="Microsoft YaHei"/>
            </a:endParaRPr>
          </a:p>
        </p:txBody>
      </p:sp>
    </p:spTree>
    <p:extLst>
      <p:ext uri="{BB962C8B-B14F-4D97-AF65-F5344CB8AC3E}">
        <p14:creationId xmlns:p14="http://schemas.microsoft.com/office/powerpoint/2010/main" val="258144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l="-7706" r="-7706"/>
          </a:stretch>
        </a:blipFill>
        <a:effectLst/>
      </p:bgPr>
    </p:bg>
    <p:spTree>
      <p:nvGrpSpPr>
        <p:cNvPr id="1" name=""/>
        <p:cNvGrpSpPr/>
        <p:nvPr/>
      </p:nvGrpSpPr>
      <p:grpSpPr>
        <a:xfrm>
          <a:off x="0" y="0"/>
          <a:ext cx="0" cy="0"/>
          <a:chOff x="0" y="0"/>
          <a:chExt cx="0" cy="0"/>
        </a:xfrm>
      </p:grpSpPr>
      <p:sp>
        <p:nvSpPr>
          <p:cNvPr id="2" name="TextBox 1"/>
          <p:cNvSpPr txBox="1"/>
          <p:nvPr/>
        </p:nvSpPr>
        <p:spPr>
          <a:xfrm>
            <a:off x="3592114" y="1612082"/>
            <a:ext cx="1994015" cy="1679455"/>
          </a:xfrm>
          <a:prstGeom prst="rect">
            <a:avLst/>
          </a:prstGeom>
        </p:spPr>
        <p:txBody>
          <a:bodyPr lIns="127000" tIns="37666" rIns="127000" bIns="37666" rtlCol="0" anchor="t">
            <a:spAutoFit/>
          </a:bodyPr>
          <a:lstStyle/>
          <a:p>
            <a:pPr algn="l">
              <a:lnSpc>
                <a:spcPct val="116199"/>
              </a:lnSpc>
            </a:pPr>
            <a:r>
              <a:rPr lang="en-US" sz="9600" b="1" u="none" dirty="0" smtClean="0">
                <a:solidFill>
                  <a:srgbClr val="203864"/>
                </a:solidFill>
                <a:latin typeface="Microsoft YaHei"/>
                <a:ea typeface="Microsoft YaHei"/>
              </a:rPr>
              <a:t>03</a:t>
            </a:r>
            <a:endParaRPr lang="en-US" sz="1100" dirty="0"/>
          </a:p>
        </p:txBody>
      </p:sp>
      <p:sp>
        <p:nvSpPr>
          <p:cNvPr id="3" name="TextBox 2"/>
          <p:cNvSpPr txBox="1"/>
          <p:nvPr/>
        </p:nvSpPr>
        <p:spPr>
          <a:xfrm>
            <a:off x="5344718" y="2466860"/>
            <a:ext cx="2691334" cy="595932"/>
          </a:xfrm>
          <a:prstGeom prst="rect">
            <a:avLst/>
          </a:prstGeom>
        </p:spPr>
        <p:txBody>
          <a:bodyPr lIns="127000" tIns="63500" rIns="127000" bIns="63500" rtlCol="0" anchor="t">
            <a:spAutoFit/>
          </a:bodyPr>
          <a:lstStyle/>
          <a:p>
            <a:pPr algn="l">
              <a:lnSpc>
                <a:spcPct val="116199"/>
              </a:lnSpc>
            </a:pPr>
            <a:r>
              <a:rPr lang="zh-CN" altLang="en-US" sz="2800" b="1" dirty="0" smtClean="0">
                <a:solidFill>
                  <a:srgbClr val="203864"/>
                </a:solidFill>
                <a:latin typeface="Microsoft YaHei"/>
                <a:ea typeface="Microsoft YaHei"/>
              </a:rPr>
              <a:t>常见用法</a:t>
            </a:r>
            <a:endParaRPr lang="en-US" sz="1100" dirty="0"/>
          </a:p>
        </p:txBody>
      </p:sp>
      <p:sp>
        <p:nvSpPr>
          <p:cNvPr id="4" name="TextBox 3"/>
          <p:cNvSpPr txBox="1"/>
          <p:nvPr/>
        </p:nvSpPr>
        <p:spPr>
          <a:xfrm>
            <a:off x="3715631" y="3186208"/>
            <a:ext cx="4393393" cy="770852"/>
          </a:xfrm>
          <a:prstGeom prst="rect">
            <a:avLst/>
          </a:prstGeom>
        </p:spPr>
        <p:txBody>
          <a:bodyPr lIns="127000" tIns="63500" rIns="127000" bIns="63500" rtlCol="0" anchor="t">
            <a:spAutoFit/>
          </a:bodyPr>
          <a:lstStyle/>
          <a:p>
            <a:pPr algn="l">
              <a:lnSpc>
                <a:spcPct val="116199"/>
              </a:lnSpc>
            </a:pPr>
            <a:r>
              <a:rPr lang="en-US" sz="3600" u="none" dirty="0" smtClean="0">
                <a:solidFill>
                  <a:srgbClr val="203864"/>
                </a:solidFill>
                <a:latin typeface="Microsoft YaHei"/>
                <a:ea typeface="Microsoft YaHei"/>
              </a:rPr>
              <a:t>SHOW YOU CODE</a:t>
            </a:r>
            <a:endParaRPr lang="en-US" sz="1100"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24383" y="264668"/>
            <a:ext cx="7159117" cy="485261"/>
          </a:xfrm>
          <a:prstGeom prst="rect">
            <a:avLst/>
          </a:prstGeom>
        </p:spPr>
        <p:txBody>
          <a:bodyPr wrap="square" lIns="127000" tIns="63500" rIns="127000" bIns="63500" rtlCol="0" anchor="t">
            <a:spAutoFit/>
          </a:bodyPr>
          <a:lstStyle/>
          <a:p>
            <a:pPr>
              <a:lnSpc>
                <a:spcPct val="116199"/>
              </a:lnSpc>
            </a:pPr>
            <a:r>
              <a:rPr lang="zh-CN" altLang="en-US" sz="2000" b="1" dirty="0" smtClean="0">
                <a:solidFill>
                  <a:srgbClr val="203864"/>
                </a:solidFill>
                <a:latin typeface="Microsoft YaHei"/>
                <a:ea typeface="Microsoft YaHei"/>
              </a:rPr>
              <a:t>安装（我们使用的是</a:t>
            </a:r>
            <a:r>
              <a:rPr lang="en-US" altLang="zh-CN" sz="2000" b="1" dirty="0" smtClean="0">
                <a:solidFill>
                  <a:srgbClr val="203864"/>
                </a:solidFill>
                <a:latin typeface="Microsoft YaHei"/>
                <a:ea typeface="Microsoft YaHei"/>
              </a:rPr>
              <a:t>webpack4</a:t>
            </a:r>
            <a:r>
              <a:rPr lang="zh-CN" altLang="en-US" sz="2000" b="1" dirty="0" smtClean="0">
                <a:solidFill>
                  <a:srgbClr val="203864"/>
                </a:solidFill>
                <a:latin typeface="Microsoft YaHei"/>
                <a:ea typeface="Microsoft YaHei"/>
              </a:rPr>
              <a:t>以上版本）</a:t>
            </a:r>
            <a:endParaRPr lang="en-US" altLang="zh-CN" sz="2000" b="1" dirty="0">
              <a:solidFill>
                <a:srgbClr val="203864"/>
              </a:solidFill>
              <a:latin typeface="Microsoft YaHei"/>
              <a:ea typeface="Microsoft YaHei"/>
            </a:endParaRPr>
          </a:p>
        </p:txBody>
      </p:sp>
      <p:sp>
        <p:nvSpPr>
          <p:cNvPr id="4" name="Freeform 18"/>
          <p:cNvSpPr/>
          <p:nvPr/>
        </p:nvSpPr>
        <p:spPr>
          <a:xfrm>
            <a:off x="289941" y="401574"/>
            <a:ext cx="237929" cy="237929"/>
          </a:xfrm>
          <a:custGeom>
            <a:avLst/>
            <a:gdLst/>
            <a:ahLst/>
            <a:cxnLst/>
            <a:rect l="l" t="t" r="r" b="b"/>
            <a:pathLst>
              <a:path w="237929" h="237929">
                <a:moveTo>
                  <a:pt x="237929" y="118965"/>
                </a:moveTo>
                <a:cubicBezTo>
                  <a:pt x="237929" y="184668"/>
                  <a:pt x="184668" y="237930"/>
                  <a:pt x="118965" y="237930"/>
                </a:cubicBezTo>
                <a:cubicBezTo>
                  <a:pt x="53262" y="237930"/>
                  <a:pt x="0" y="184668"/>
                  <a:pt x="0" y="118965"/>
                </a:cubicBezTo>
                <a:cubicBezTo>
                  <a:pt x="0" y="53262"/>
                  <a:pt x="53262" y="0"/>
                  <a:pt x="118965" y="0"/>
                </a:cubicBezTo>
                <a:cubicBezTo>
                  <a:pt x="184668" y="0"/>
                  <a:pt x="237929" y="53262"/>
                  <a:pt x="237929" y="118965"/>
                </a:cubicBezTo>
                <a:close/>
              </a:path>
            </a:pathLst>
          </a:custGeom>
          <a:solidFill>
            <a:srgbClr val="203864"/>
          </a:solidFill>
        </p:spPr>
        <p:txBody>
          <a:bodyPr lIns="127000" rIns="127000" rtlCol="0" anchor="ctr"/>
          <a:lstStyle/>
          <a:p>
            <a:pPr algn="l"/>
            <a:endParaRPr lang="en-US" sz="1100"/>
          </a:p>
        </p:txBody>
      </p:sp>
      <p:sp>
        <p:nvSpPr>
          <p:cNvPr id="28" name="Freeform 19"/>
          <p:cNvSpPr/>
          <p:nvPr/>
        </p:nvSpPr>
        <p:spPr>
          <a:xfrm>
            <a:off x="983741" y="1500208"/>
            <a:ext cx="548446" cy="587510"/>
          </a:xfrm>
          <a:custGeom>
            <a:avLst/>
            <a:gdLst/>
            <a:ahLst/>
            <a:cxnLst/>
            <a:rect l="l" t="t" r="r" b="b"/>
            <a:pathLst>
              <a:path w="548446" h="587510">
                <a:moveTo>
                  <a:pt x="0" y="293755"/>
                </a:moveTo>
                <a:lnTo>
                  <a:pt x="274218" y="0"/>
                </a:lnTo>
                <a:lnTo>
                  <a:pt x="548446" y="293755"/>
                </a:lnTo>
                <a:lnTo>
                  <a:pt x="274218" y="587510"/>
                </a:lnTo>
                <a:lnTo>
                  <a:pt x="0" y="293755"/>
                </a:lnTo>
                <a:lnTo>
                  <a:pt x="0" y="293755"/>
                </a:lnTo>
                <a:close/>
              </a:path>
            </a:pathLst>
          </a:custGeom>
          <a:solidFill>
            <a:srgbClr val="203864"/>
          </a:solidFill>
        </p:spPr>
      </p:sp>
      <p:sp>
        <p:nvSpPr>
          <p:cNvPr id="30" name="TextBox 21"/>
          <p:cNvSpPr txBox="1"/>
          <p:nvPr/>
        </p:nvSpPr>
        <p:spPr>
          <a:xfrm>
            <a:off x="1709266" y="1602221"/>
            <a:ext cx="1874046" cy="317500"/>
          </a:xfrm>
          <a:prstGeom prst="rect">
            <a:avLst/>
          </a:prstGeom>
        </p:spPr>
        <p:txBody>
          <a:bodyPr lIns="127000" tIns="19444" rIns="127000" bIns="19444" rtlCol="0" anchor="t">
            <a:spAutoFit/>
          </a:bodyPr>
          <a:lstStyle/>
          <a:p>
            <a:pPr algn="l">
              <a:lnSpc>
                <a:spcPct val="116199"/>
              </a:lnSpc>
            </a:pPr>
            <a:r>
              <a:rPr lang="zh-CN" altLang="en-US" sz="1600" u="none" dirty="0" smtClean="0">
                <a:solidFill>
                  <a:srgbClr val="000000"/>
                </a:solidFill>
                <a:latin typeface="Microsoft YaHei"/>
                <a:ea typeface="Microsoft YaHei"/>
              </a:rPr>
              <a:t>安装</a:t>
            </a:r>
            <a:r>
              <a:rPr lang="en-US" altLang="zh-CN" sz="1600" u="none" dirty="0" smtClean="0">
                <a:solidFill>
                  <a:srgbClr val="000000"/>
                </a:solidFill>
                <a:latin typeface="Microsoft YaHei"/>
                <a:ea typeface="Microsoft YaHei"/>
              </a:rPr>
              <a:t>node</a:t>
            </a:r>
            <a:endParaRPr lang="en-US" sz="1100" dirty="0"/>
          </a:p>
        </p:txBody>
      </p:sp>
      <p:sp>
        <p:nvSpPr>
          <p:cNvPr id="31" name="TextBox 22"/>
          <p:cNvSpPr txBox="1"/>
          <p:nvPr/>
        </p:nvSpPr>
        <p:spPr>
          <a:xfrm>
            <a:off x="995753" y="1593584"/>
            <a:ext cx="696852" cy="409030"/>
          </a:xfrm>
          <a:prstGeom prst="rect">
            <a:avLst/>
          </a:prstGeom>
        </p:spPr>
        <p:txBody>
          <a:bodyPr lIns="127000" tIns="45765" rIns="127000" bIns="45765" rtlCol="0" anchor="t">
            <a:spAutoFit/>
          </a:bodyPr>
          <a:lstStyle/>
          <a:p>
            <a:pPr algn="l">
              <a:lnSpc>
                <a:spcPct val="116199"/>
              </a:lnSpc>
            </a:pPr>
            <a:r>
              <a:rPr lang="en-US" sz="1800" u="none" dirty="0">
                <a:solidFill>
                  <a:srgbClr val="FFFFFF"/>
                </a:solidFill>
                <a:latin typeface="Microsoft YaHei"/>
                <a:ea typeface="Microsoft YaHei"/>
              </a:rPr>
              <a:t>01</a:t>
            </a:r>
            <a:endParaRPr lang="en-US" sz="1100" dirty="0"/>
          </a:p>
        </p:txBody>
      </p:sp>
      <p:sp>
        <p:nvSpPr>
          <p:cNvPr id="32" name="Freeform 23"/>
          <p:cNvSpPr/>
          <p:nvPr/>
        </p:nvSpPr>
        <p:spPr>
          <a:xfrm>
            <a:off x="991192" y="2378093"/>
            <a:ext cx="548446" cy="587510"/>
          </a:xfrm>
          <a:custGeom>
            <a:avLst/>
            <a:gdLst/>
            <a:ahLst/>
            <a:cxnLst/>
            <a:rect l="l" t="t" r="r" b="b"/>
            <a:pathLst>
              <a:path w="548446" h="587510">
                <a:moveTo>
                  <a:pt x="0" y="293755"/>
                </a:moveTo>
                <a:lnTo>
                  <a:pt x="274218" y="0"/>
                </a:lnTo>
                <a:lnTo>
                  <a:pt x="548446" y="293755"/>
                </a:lnTo>
                <a:lnTo>
                  <a:pt x="274218" y="587510"/>
                </a:lnTo>
                <a:lnTo>
                  <a:pt x="0" y="293755"/>
                </a:lnTo>
                <a:lnTo>
                  <a:pt x="0" y="293755"/>
                </a:lnTo>
                <a:close/>
              </a:path>
            </a:pathLst>
          </a:custGeom>
          <a:solidFill>
            <a:srgbClr val="7F7F7F"/>
          </a:solidFill>
        </p:spPr>
      </p:sp>
      <p:sp>
        <p:nvSpPr>
          <p:cNvPr id="33" name="TextBox 24"/>
          <p:cNvSpPr txBox="1"/>
          <p:nvPr/>
        </p:nvSpPr>
        <p:spPr>
          <a:xfrm>
            <a:off x="1670593" y="2466326"/>
            <a:ext cx="1874046" cy="306457"/>
          </a:xfrm>
          <a:prstGeom prst="rect">
            <a:avLst/>
          </a:prstGeom>
        </p:spPr>
        <p:txBody>
          <a:bodyPr lIns="127000" tIns="19444" rIns="127000" bIns="19444" rtlCol="0" anchor="t">
            <a:spAutoFit/>
          </a:bodyPr>
          <a:lstStyle/>
          <a:p>
            <a:pPr algn="l">
              <a:lnSpc>
                <a:spcPct val="116199"/>
              </a:lnSpc>
            </a:pPr>
            <a:r>
              <a:rPr lang="zh-CN" altLang="en-US" sz="1600" u="none" dirty="0" smtClean="0">
                <a:solidFill>
                  <a:srgbClr val="000000"/>
                </a:solidFill>
                <a:latin typeface="Microsoft YaHei"/>
                <a:ea typeface="Microsoft YaHei"/>
              </a:rPr>
              <a:t>本地安装（推荐）</a:t>
            </a:r>
            <a:endParaRPr lang="en-US" sz="1100" dirty="0"/>
          </a:p>
        </p:txBody>
      </p:sp>
      <p:sp>
        <p:nvSpPr>
          <p:cNvPr id="34" name="TextBox 25"/>
          <p:cNvSpPr txBox="1"/>
          <p:nvPr/>
        </p:nvSpPr>
        <p:spPr>
          <a:xfrm>
            <a:off x="1003204" y="2471469"/>
            <a:ext cx="696852" cy="409030"/>
          </a:xfrm>
          <a:prstGeom prst="rect">
            <a:avLst/>
          </a:prstGeom>
        </p:spPr>
        <p:txBody>
          <a:bodyPr lIns="127000" tIns="45765" rIns="127000" bIns="45765" rtlCol="0" anchor="t">
            <a:spAutoFit/>
          </a:bodyPr>
          <a:lstStyle/>
          <a:p>
            <a:pPr algn="l">
              <a:lnSpc>
                <a:spcPct val="116199"/>
              </a:lnSpc>
            </a:pPr>
            <a:r>
              <a:rPr lang="en-US" sz="1800" u="none">
                <a:solidFill>
                  <a:srgbClr val="FFFFFF"/>
                </a:solidFill>
                <a:latin typeface="Microsoft YaHei"/>
                <a:ea typeface="Microsoft YaHei"/>
              </a:rPr>
              <a:t>02</a:t>
            </a:r>
            <a:endParaRPr lang="en-US" sz="1100"/>
          </a:p>
        </p:txBody>
      </p:sp>
      <p:sp>
        <p:nvSpPr>
          <p:cNvPr id="35" name="Freeform 26"/>
          <p:cNvSpPr/>
          <p:nvPr/>
        </p:nvSpPr>
        <p:spPr>
          <a:xfrm>
            <a:off x="993857" y="4002337"/>
            <a:ext cx="548446" cy="587510"/>
          </a:xfrm>
          <a:custGeom>
            <a:avLst/>
            <a:gdLst/>
            <a:ahLst/>
            <a:cxnLst/>
            <a:rect l="l" t="t" r="r" b="b"/>
            <a:pathLst>
              <a:path w="548446" h="587510">
                <a:moveTo>
                  <a:pt x="0" y="293755"/>
                </a:moveTo>
                <a:lnTo>
                  <a:pt x="274218" y="0"/>
                </a:lnTo>
                <a:lnTo>
                  <a:pt x="548446" y="293755"/>
                </a:lnTo>
                <a:lnTo>
                  <a:pt x="274218" y="587510"/>
                </a:lnTo>
                <a:lnTo>
                  <a:pt x="0" y="293755"/>
                </a:lnTo>
                <a:lnTo>
                  <a:pt x="0" y="293755"/>
                </a:lnTo>
                <a:close/>
              </a:path>
            </a:pathLst>
          </a:custGeom>
          <a:solidFill>
            <a:srgbClr val="203864"/>
          </a:solidFill>
        </p:spPr>
      </p:sp>
      <p:sp>
        <p:nvSpPr>
          <p:cNvPr id="36" name="TextBox 27"/>
          <p:cNvSpPr txBox="1"/>
          <p:nvPr/>
        </p:nvSpPr>
        <p:spPr>
          <a:xfrm>
            <a:off x="1709266" y="4089400"/>
            <a:ext cx="2545234" cy="324859"/>
          </a:xfrm>
          <a:prstGeom prst="rect">
            <a:avLst/>
          </a:prstGeom>
        </p:spPr>
        <p:txBody>
          <a:bodyPr wrap="square" lIns="127000" tIns="19444" rIns="127000" bIns="19444" rtlCol="0" anchor="t">
            <a:spAutoFit/>
          </a:bodyPr>
          <a:lstStyle/>
          <a:p>
            <a:pPr algn="l">
              <a:lnSpc>
                <a:spcPct val="116199"/>
              </a:lnSpc>
            </a:pPr>
            <a:r>
              <a:rPr lang="zh-CN" altLang="en-US" sz="1600" u="none" dirty="0" smtClean="0">
                <a:solidFill>
                  <a:srgbClr val="000000"/>
                </a:solidFill>
                <a:latin typeface="Microsoft YaHei"/>
                <a:ea typeface="Microsoft YaHei"/>
              </a:rPr>
              <a:t>全局安装（不推荐）</a:t>
            </a:r>
            <a:endParaRPr lang="en-US" sz="1100" dirty="0"/>
          </a:p>
        </p:txBody>
      </p:sp>
      <p:sp>
        <p:nvSpPr>
          <p:cNvPr id="37" name="TextBox 28"/>
          <p:cNvSpPr txBox="1"/>
          <p:nvPr/>
        </p:nvSpPr>
        <p:spPr>
          <a:xfrm>
            <a:off x="1005869" y="4095713"/>
            <a:ext cx="696852" cy="409030"/>
          </a:xfrm>
          <a:prstGeom prst="rect">
            <a:avLst/>
          </a:prstGeom>
        </p:spPr>
        <p:txBody>
          <a:bodyPr lIns="127000" tIns="45765" rIns="127000" bIns="45765" rtlCol="0" anchor="t">
            <a:spAutoFit/>
          </a:bodyPr>
          <a:lstStyle/>
          <a:p>
            <a:pPr algn="l">
              <a:lnSpc>
                <a:spcPct val="116199"/>
              </a:lnSpc>
            </a:pPr>
            <a:r>
              <a:rPr lang="en-US" sz="1800" u="none">
                <a:solidFill>
                  <a:srgbClr val="FFFFFF"/>
                </a:solidFill>
                <a:latin typeface="Microsoft YaHei"/>
                <a:ea typeface="Microsoft YaHei"/>
              </a:rPr>
              <a:t>03</a:t>
            </a:r>
            <a:endParaRPr lang="en-US" sz="1100"/>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266" y="3481435"/>
            <a:ext cx="2979678" cy="365792"/>
          </a:xfrm>
          <a:prstGeom prst="rect">
            <a:avLst/>
          </a:prstGeom>
        </p:spPr>
      </p:pic>
      <p:pic>
        <p:nvPicPr>
          <p:cNvPr id="46" name="图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266" y="2944213"/>
            <a:ext cx="3215919" cy="365792"/>
          </a:xfrm>
          <a:prstGeom prst="rect">
            <a:avLst/>
          </a:prstGeom>
        </p:spPr>
      </p:pic>
      <p:pic>
        <p:nvPicPr>
          <p:cNvPr id="47" name="图片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9266" y="4761309"/>
            <a:ext cx="2583404" cy="411516"/>
          </a:xfrm>
          <a:prstGeom prst="rect">
            <a:avLst/>
          </a:prstGeom>
        </p:spPr>
      </p:pic>
    </p:spTree>
    <p:extLst>
      <p:ext uri="{BB962C8B-B14F-4D97-AF65-F5344CB8AC3E}">
        <p14:creationId xmlns:p14="http://schemas.microsoft.com/office/powerpoint/2010/main" val="3378432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24383" y="264668"/>
            <a:ext cx="7159117" cy="457048"/>
          </a:xfrm>
          <a:prstGeom prst="rect">
            <a:avLst/>
          </a:prstGeom>
        </p:spPr>
        <p:txBody>
          <a:bodyPr wrap="square" lIns="127000" tIns="63500" rIns="127000" bIns="63500" rtlCol="0" anchor="t">
            <a:spAutoFit/>
          </a:bodyPr>
          <a:lstStyle/>
          <a:p>
            <a:pPr>
              <a:lnSpc>
                <a:spcPct val="116199"/>
              </a:lnSpc>
            </a:pPr>
            <a:r>
              <a:rPr lang="zh-CN" altLang="en-US" sz="2000" b="1" dirty="0" smtClean="0">
                <a:solidFill>
                  <a:srgbClr val="203864"/>
                </a:solidFill>
                <a:latin typeface="Microsoft YaHei"/>
                <a:ea typeface="Microsoft YaHei"/>
              </a:rPr>
              <a:t>管理资源</a:t>
            </a:r>
            <a:endParaRPr lang="en-US" altLang="zh-CN" sz="2000" b="1" dirty="0">
              <a:solidFill>
                <a:srgbClr val="203864"/>
              </a:solidFill>
              <a:latin typeface="Microsoft YaHei"/>
              <a:ea typeface="Microsoft YaHei"/>
            </a:endParaRPr>
          </a:p>
        </p:txBody>
      </p:sp>
      <p:sp>
        <p:nvSpPr>
          <p:cNvPr id="3" name="Freeform 18"/>
          <p:cNvSpPr/>
          <p:nvPr/>
        </p:nvSpPr>
        <p:spPr>
          <a:xfrm>
            <a:off x="289941" y="401574"/>
            <a:ext cx="237929" cy="237929"/>
          </a:xfrm>
          <a:custGeom>
            <a:avLst/>
            <a:gdLst/>
            <a:ahLst/>
            <a:cxnLst/>
            <a:rect l="l" t="t" r="r" b="b"/>
            <a:pathLst>
              <a:path w="237929" h="237929">
                <a:moveTo>
                  <a:pt x="237929" y="118965"/>
                </a:moveTo>
                <a:cubicBezTo>
                  <a:pt x="237929" y="184668"/>
                  <a:pt x="184668" y="237930"/>
                  <a:pt x="118965" y="237930"/>
                </a:cubicBezTo>
                <a:cubicBezTo>
                  <a:pt x="53262" y="237930"/>
                  <a:pt x="0" y="184668"/>
                  <a:pt x="0" y="118965"/>
                </a:cubicBezTo>
                <a:cubicBezTo>
                  <a:pt x="0" y="53262"/>
                  <a:pt x="53262" y="0"/>
                  <a:pt x="118965" y="0"/>
                </a:cubicBezTo>
                <a:cubicBezTo>
                  <a:pt x="184668" y="0"/>
                  <a:pt x="237929" y="53262"/>
                  <a:pt x="237929" y="118965"/>
                </a:cubicBezTo>
                <a:close/>
              </a:path>
            </a:pathLst>
          </a:custGeom>
          <a:solidFill>
            <a:srgbClr val="203864"/>
          </a:solidFill>
        </p:spPr>
        <p:txBody>
          <a:bodyPr lIns="127000" rIns="127000" rtlCol="0" anchor="ctr"/>
          <a:lstStyle/>
          <a:p>
            <a:pPr algn="l"/>
            <a:endParaRPr lang="en-US" sz="1100"/>
          </a:p>
        </p:txBody>
      </p:sp>
      <p:sp>
        <p:nvSpPr>
          <p:cNvPr id="16" name="文本框 15"/>
          <p:cNvSpPr txBox="1"/>
          <p:nvPr/>
        </p:nvSpPr>
        <p:spPr>
          <a:xfrm>
            <a:off x="524383" y="1574800"/>
            <a:ext cx="2282317" cy="923330"/>
          </a:xfrm>
          <a:prstGeom prst="rect">
            <a:avLst/>
          </a:prstGeom>
          <a:noFill/>
        </p:spPr>
        <p:txBody>
          <a:bodyPr wrap="square" rtlCol="0">
            <a:spAutoFit/>
          </a:bodyPr>
          <a:lstStyle/>
          <a:p>
            <a:r>
              <a:rPr lang="zh-CN" altLang="en-US" dirty="0" smtClean="0"/>
              <a:t>加载</a:t>
            </a:r>
            <a:r>
              <a:rPr lang="en-US" altLang="zh-CN" dirty="0" smtClean="0"/>
              <a:t>CSS</a:t>
            </a:r>
          </a:p>
          <a:p>
            <a:r>
              <a:rPr lang="zh-CN" altLang="en-US" dirty="0" smtClean="0"/>
              <a:t>加载图片</a:t>
            </a:r>
            <a:endParaRPr lang="en-US" altLang="zh-CN" dirty="0" smtClean="0"/>
          </a:p>
          <a:p>
            <a:r>
              <a:rPr lang="zh-CN" altLang="en-US" dirty="0" smtClean="0"/>
              <a:t>全局资源</a:t>
            </a:r>
            <a:endParaRPr lang="zh-CN" altLang="en-US" dirty="0"/>
          </a:p>
        </p:txBody>
      </p:sp>
    </p:spTree>
    <p:extLst>
      <p:ext uri="{BB962C8B-B14F-4D97-AF65-F5344CB8AC3E}">
        <p14:creationId xmlns:p14="http://schemas.microsoft.com/office/powerpoint/2010/main" val="1790883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24383" y="264668"/>
            <a:ext cx="7159117" cy="457048"/>
          </a:xfrm>
          <a:prstGeom prst="rect">
            <a:avLst/>
          </a:prstGeom>
        </p:spPr>
        <p:txBody>
          <a:bodyPr wrap="square" lIns="127000" tIns="63500" rIns="127000" bIns="63500" rtlCol="0" anchor="t">
            <a:spAutoFit/>
          </a:bodyPr>
          <a:lstStyle/>
          <a:p>
            <a:pPr>
              <a:lnSpc>
                <a:spcPct val="116199"/>
              </a:lnSpc>
            </a:pPr>
            <a:r>
              <a:rPr lang="zh-CN" altLang="en-US" sz="2000" b="1" dirty="0" smtClean="0">
                <a:solidFill>
                  <a:srgbClr val="203864"/>
                </a:solidFill>
                <a:latin typeface="Microsoft YaHei"/>
                <a:ea typeface="Microsoft YaHei"/>
              </a:rPr>
              <a:t>管理输出</a:t>
            </a:r>
            <a:endParaRPr lang="en-US" altLang="zh-CN" sz="2000" b="1" dirty="0">
              <a:solidFill>
                <a:srgbClr val="203864"/>
              </a:solidFill>
              <a:latin typeface="Microsoft YaHei"/>
              <a:ea typeface="Microsoft YaHei"/>
            </a:endParaRPr>
          </a:p>
        </p:txBody>
      </p:sp>
      <p:sp>
        <p:nvSpPr>
          <p:cNvPr id="3" name="Freeform 18"/>
          <p:cNvSpPr/>
          <p:nvPr/>
        </p:nvSpPr>
        <p:spPr>
          <a:xfrm>
            <a:off x="289941" y="401574"/>
            <a:ext cx="237929" cy="237929"/>
          </a:xfrm>
          <a:custGeom>
            <a:avLst/>
            <a:gdLst/>
            <a:ahLst/>
            <a:cxnLst/>
            <a:rect l="l" t="t" r="r" b="b"/>
            <a:pathLst>
              <a:path w="237929" h="237929">
                <a:moveTo>
                  <a:pt x="237929" y="118965"/>
                </a:moveTo>
                <a:cubicBezTo>
                  <a:pt x="237929" y="184668"/>
                  <a:pt x="184668" y="237930"/>
                  <a:pt x="118965" y="237930"/>
                </a:cubicBezTo>
                <a:cubicBezTo>
                  <a:pt x="53262" y="237930"/>
                  <a:pt x="0" y="184668"/>
                  <a:pt x="0" y="118965"/>
                </a:cubicBezTo>
                <a:cubicBezTo>
                  <a:pt x="0" y="53262"/>
                  <a:pt x="53262" y="0"/>
                  <a:pt x="118965" y="0"/>
                </a:cubicBezTo>
                <a:cubicBezTo>
                  <a:pt x="184668" y="0"/>
                  <a:pt x="237929" y="53262"/>
                  <a:pt x="237929" y="118965"/>
                </a:cubicBezTo>
                <a:close/>
              </a:path>
            </a:pathLst>
          </a:custGeom>
          <a:solidFill>
            <a:srgbClr val="203864"/>
          </a:solidFill>
        </p:spPr>
        <p:txBody>
          <a:bodyPr lIns="127000" rIns="127000" rtlCol="0" anchor="ctr"/>
          <a:lstStyle/>
          <a:p>
            <a:pPr algn="l"/>
            <a:endParaRPr lang="en-US" sz="1100"/>
          </a:p>
        </p:txBody>
      </p:sp>
    </p:spTree>
    <p:extLst>
      <p:ext uri="{BB962C8B-B14F-4D97-AF65-F5344CB8AC3E}">
        <p14:creationId xmlns:p14="http://schemas.microsoft.com/office/powerpoint/2010/main" val="3322596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24383" y="264668"/>
            <a:ext cx="7159117" cy="457048"/>
          </a:xfrm>
          <a:prstGeom prst="rect">
            <a:avLst/>
          </a:prstGeom>
        </p:spPr>
        <p:txBody>
          <a:bodyPr wrap="square" lIns="127000" tIns="63500" rIns="127000" bIns="63500" rtlCol="0" anchor="t">
            <a:spAutoFit/>
          </a:bodyPr>
          <a:lstStyle/>
          <a:p>
            <a:pPr>
              <a:lnSpc>
                <a:spcPct val="116199"/>
              </a:lnSpc>
            </a:pPr>
            <a:r>
              <a:rPr lang="en-US" altLang="zh-CN" sz="2000" b="1" dirty="0" smtClean="0">
                <a:solidFill>
                  <a:srgbClr val="203864"/>
                </a:solidFill>
                <a:latin typeface="Microsoft YaHei"/>
                <a:ea typeface="Microsoft YaHei"/>
              </a:rPr>
              <a:t>tree </a:t>
            </a:r>
            <a:r>
              <a:rPr lang="en-US" altLang="zh-CN" sz="2000" b="1" dirty="0">
                <a:solidFill>
                  <a:srgbClr val="203864"/>
                </a:solidFill>
                <a:latin typeface="Microsoft YaHei"/>
                <a:ea typeface="Microsoft YaHei"/>
              </a:rPr>
              <a:t>shaking</a:t>
            </a:r>
            <a:r>
              <a:rPr lang="en-US" altLang="zh-CN" sz="2000" b="1" dirty="0" smtClean="0">
                <a:solidFill>
                  <a:srgbClr val="203864"/>
                </a:solidFill>
                <a:latin typeface="Microsoft YaHei"/>
                <a:ea typeface="Microsoft YaHei"/>
              </a:rPr>
              <a:t>	</a:t>
            </a:r>
            <a:endParaRPr lang="en-US" altLang="zh-CN" sz="2000" b="1" dirty="0">
              <a:solidFill>
                <a:srgbClr val="203864"/>
              </a:solidFill>
              <a:latin typeface="Microsoft YaHei"/>
              <a:ea typeface="Microsoft YaHei"/>
            </a:endParaRPr>
          </a:p>
        </p:txBody>
      </p:sp>
      <p:sp>
        <p:nvSpPr>
          <p:cNvPr id="3" name="Freeform 18"/>
          <p:cNvSpPr/>
          <p:nvPr/>
        </p:nvSpPr>
        <p:spPr>
          <a:xfrm>
            <a:off x="289941" y="401574"/>
            <a:ext cx="237929" cy="237929"/>
          </a:xfrm>
          <a:custGeom>
            <a:avLst/>
            <a:gdLst/>
            <a:ahLst/>
            <a:cxnLst/>
            <a:rect l="l" t="t" r="r" b="b"/>
            <a:pathLst>
              <a:path w="237929" h="237929">
                <a:moveTo>
                  <a:pt x="237929" y="118965"/>
                </a:moveTo>
                <a:cubicBezTo>
                  <a:pt x="237929" y="184668"/>
                  <a:pt x="184668" y="237930"/>
                  <a:pt x="118965" y="237930"/>
                </a:cubicBezTo>
                <a:cubicBezTo>
                  <a:pt x="53262" y="237930"/>
                  <a:pt x="0" y="184668"/>
                  <a:pt x="0" y="118965"/>
                </a:cubicBezTo>
                <a:cubicBezTo>
                  <a:pt x="0" y="53262"/>
                  <a:pt x="53262" y="0"/>
                  <a:pt x="118965" y="0"/>
                </a:cubicBezTo>
                <a:cubicBezTo>
                  <a:pt x="184668" y="0"/>
                  <a:pt x="237929" y="53262"/>
                  <a:pt x="237929" y="118965"/>
                </a:cubicBezTo>
                <a:close/>
              </a:path>
            </a:pathLst>
          </a:custGeom>
          <a:solidFill>
            <a:srgbClr val="203864"/>
          </a:solidFill>
        </p:spPr>
        <p:txBody>
          <a:bodyPr lIns="127000" rIns="127000" rtlCol="0" anchor="ctr"/>
          <a:lstStyle/>
          <a:p>
            <a:pPr algn="l"/>
            <a:endParaRPr lang="en-US" sz="1100"/>
          </a:p>
        </p:txBody>
      </p:sp>
    </p:spTree>
    <p:extLst>
      <p:ext uri="{BB962C8B-B14F-4D97-AF65-F5344CB8AC3E}">
        <p14:creationId xmlns:p14="http://schemas.microsoft.com/office/powerpoint/2010/main" val="822447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24383" y="264668"/>
            <a:ext cx="7159117" cy="457048"/>
          </a:xfrm>
          <a:prstGeom prst="rect">
            <a:avLst/>
          </a:prstGeom>
        </p:spPr>
        <p:txBody>
          <a:bodyPr wrap="square" lIns="127000" tIns="63500" rIns="127000" bIns="63500" rtlCol="0" anchor="t">
            <a:spAutoFit/>
          </a:bodyPr>
          <a:lstStyle/>
          <a:p>
            <a:pPr>
              <a:lnSpc>
                <a:spcPct val="116199"/>
              </a:lnSpc>
            </a:pPr>
            <a:r>
              <a:rPr lang="zh-CN" altLang="en-US" sz="2000" b="1" dirty="0" smtClean="0">
                <a:solidFill>
                  <a:srgbClr val="203864"/>
                </a:solidFill>
                <a:latin typeface="Microsoft YaHei"/>
                <a:ea typeface="Microsoft YaHei"/>
              </a:rPr>
              <a:t>代码分离</a:t>
            </a:r>
            <a:endParaRPr lang="en-US" altLang="zh-CN" sz="2000" b="1" dirty="0">
              <a:solidFill>
                <a:srgbClr val="203864"/>
              </a:solidFill>
              <a:latin typeface="Microsoft YaHei"/>
              <a:ea typeface="Microsoft YaHei"/>
            </a:endParaRPr>
          </a:p>
        </p:txBody>
      </p:sp>
      <p:sp>
        <p:nvSpPr>
          <p:cNvPr id="3" name="Freeform 18"/>
          <p:cNvSpPr/>
          <p:nvPr/>
        </p:nvSpPr>
        <p:spPr>
          <a:xfrm>
            <a:off x="289941" y="401574"/>
            <a:ext cx="237929" cy="237929"/>
          </a:xfrm>
          <a:custGeom>
            <a:avLst/>
            <a:gdLst/>
            <a:ahLst/>
            <a:cxnLst/>
            <a:rect l="l" t="t" r="r" b="b"/>
            <a:pathLst>
              <a:path w="237929" h="237929">
                <a:moveTo>
                  <a:pt x="237929" y="118965"/>
                </a:moveTo>
                <a:cubicBezTo>
                  <a:pt x="237929" y="184668"/>
                  <a:pt x="184668" y="237930"/>
                  <a:pt x="118965" y="237930"/>
                </a:cubicBezTo>
                <a:cubicBezTo>
                  <a:pt x="53262" y="237930"/>
                  <a:pt x="0" y="184668"/>
                  <a:pt x="0" y="118965"/>
                </a:cubicBezTo>
                <a:cubicBezTo>
                  <a:pt x="0" y="53262"/>
                  <a:pt x="53262" y="0"/>
                  <a:pt x="118965" y="0"/>
                </a:cubicBezTo>
                <a:cubicBezTo>
                  <a:pt x="184668" y="0"/>
                  <a:pt x="237929" y="53262"/>
                  <a:pt x="237929" y="118965"/>
                </a:cubicBezTo>
                <a:close/>
              </a:path>
            </a:pathLst>
          </a:custGeom>
          <a:solidFill>
            <a:srgbClr val="203864"/>
          </a:solidFill>
        </p:spPr>
        <p:txBody>
          <a:bodyPr lIns="127000" rIns="127000" rtlCol="0" anchor="ctr"/>
          <a:lstStyle/>
          <a:p>
            <a:pPr algn="l"/>
            <a:endParaRPr lang="en-US" sz="1100"/>
          </a:p>
        </p:txBody>
      </p:sp>
    </p:spTree>
    <p:extLst>
      <p:ext uri="{BB962C8B-B14F-4D97-AF65-F5344CB8AC3E}">
        <p14:creationId xmlns:p14="http://schemas.microsoft.com/office/powerpoint/2010/main" val="352684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1"/>
          <p:cNvSpPr txBox="1"/>
          <p:nvPr/>
        </p:nvSpPr>
        <p:spPr>
          <a:xfrm>
            <a:off x="2070354" y="1972056"/>
            <a:ext cx="1941576" cy="1054100"/>
          </a:xfrm>
          <a:prstGeom prst="rect">
            <a:avLst/>
          </a:prstGeom>
        </p:spPr>
        <p:txBody>
          <a:bodyPr lIns="127000" tIns="6898" rIns="127000" bIns="6898" rtlCol="0" anchor="t">
            <a:spAutoFit/>
          </a:bodyPr>
          <a:lstStyle/>
          <a:p>
            <a:pPr algn="l">
              <a:lnSpc>
                <a:spcPct val="116199"/>
              </a:lnSpc>
            </a:pPr>
            <a:r>
              <a:rPr lang="en-US" sz="6000" u="none">
                <a:solidFill>
                  <a:srgbClr val="203864"/>
                </a:solidFill>
                <a:latin typeface="Microsoft YaHei"/>
                <a:ea typeface="Microsoft YaHei"/>
              </a:rPr>
              <a:t>目录</a:t>
            </a:r>
            <a:endParaRPr lang="en-US" sz="1100"/>
          </a:p>
        </p:txBody>
      </p:sp>
      <p:sp>
        <p:nvSpPr>
          <p:cNvPr id="3" name="TextBox 2"/>
          <p:cNvSpPr txBox="1"/>
          <p:nvPr/>
        </p:nvSpPr>
        <p:spPr>
          <a:xfrm>
            <a:off x="2009013" y="3081274"/>
            <a:ext cx="2053971" cy="522605"/>
          </a:xfrm>
          <a:prstGeom prst="rect">
            <a:avLst/>
          </a:prstGeom>
        </p:spPr>
        <p:txBody>
          <a:bodyPr lIns="127000" tIns="51764" rIns="127000" bIns="51764" rtlCol="0" anchor="t">
            <a:spAutoFit/>
          </a:bodyPr>
          <a:lstStyle/>
          <a:p>
            <a:pPr algn="l">
              <a:lnSpc>
                <a:spcPct val="116199"/>
              </a:lnSpc>
            </a:pPr>
            <a:r>
              <a:rPr lang="en-US" sz="2400" u="none">
                <a:solidFill>
                  <a:srgbClr val="46B7DF"/>
                </a:solidFill>
                <a:latin typeface="Microsoft YaHei"/>
                <a:ea typeface="Microsoft YaHei"/>
              </a:rPr>
              <a:t>CONTENTS</a:t>
            </a:r>
            <a:endParaRPr lang="en-US" sz="1100"/>
          </a:p>
        </p:txBody>
      </p:sp>
      <p:sp>
        <p:nvSpPr>
          <p:cNvPr id="4" name="Freeform 3"/>
          <p:cNvSpPr/>
          <p:nvPr/>
        </p:nvSpPr>
        <p:spPr>
          <a:xfrm>
            <a:off x="-6223" y="6223"/>
            <a:ext cx="5305417" cy="1931014"/>
          </a:xfrm>
          <a:custGeom>
            <a:avLst/>
            <a:gdLst/>
            <a:ahLst/>
            <a:cxnLst/>
            <a:rect l="l" t="t" r="r" b="b"/>
            <a:pathLst>
              <a:path w="5305417" h="1931014">
                <a:moveTo>
                  <a:pt x="0" y="1931014"/>
                </a:moveTo>
                <a:lnTo>
                  <a:pt x="5305417" y="0"/>
                </a:lnTo>
              </a:path>
            </a:pathLst>
          </a:custGeom>
          <a:solidFill>
            <a:srgbClr val="203864"/>
          </a:solidFill>
          <a:ln w="6350">
            <a:solidFill>
              <a:srgbClr val="203864"/>
            </a:solidFill>
            <a:prstDash val="solid"/>
            <a:headEnd type="none" w="med" len="med"/>
            <a:tailEnd type="none" w="med" len="med"/>
          </a:ln>
        </p:spPr>
      </p:sp>
      <p:sp>
        <p:nvSpPr>
          <p:cNvPr id="5" name="Freeform 4"/>
          <p:cNvSpPr/>
          <p:nvPr/>
        </p:nvSpPr>
        <p:spPr>
          <a:xfrm>
            <a:off x="-29591" y="2159"/>
            <a:ext cx="3213952" cy="1169783"/>
          </a:xfrm>
          <a:custGeom>
            <a:avLst/>
            <a:gdLst/>
            <a:ahLst/>
            <a:cxnLst/>
            <a:rect l="l" t="t" r="r" b="b"/>
            <a:pathLst>
              <a:path w="3213952" h="1169783">
                <a:moveTo>
                  <a:pt x="0" y="1169783"/>
                </a:moveTo>
                <a:lnTo>
                  <a:pt x="3213952" y="0"/>
                </a:lnTo>
              </a:path>
            </a:pathLst>
          </a:custGeom>
          <a:solidFill>
            <a:srgbClr val="46B7DF"/>
          </a:solidFill>
          <a:ln w="6350">
            <a:solidFill>
              <a:srgbClr val="46B7DF"/>
            </a:solidFill>
            <a:prstDash val="solid"/>
            <a:headEnd type="none" w="med" len="med"/>
            <a:tailEnd type="none" w="med" len="med"/>
          </a:ln>
        </p:spPr>
      </p:sp>
      <p:sp>
        <p:nvSpPr>
          <p:cNvPr id="6" name="Freeform 5"/>
          <p:cNvSpPr/>
          <p:nvPr/>
        </p:nvSpPr>
        <p:spPr>
          <a:xfrm>
            <a:off x="-18796" y="3556"/>
            <a:ext cx="2044527" cy="1597359"/>
          </a:xfrm>
          <a:custGeom>
            <a:avLst/>
            <a:gdLst/>
            <a:ahLst/>
            <a:cxnLst/>
            <a:rect l="l" t="t" r="r" b="b"/>
            <a:pathLst>
              <a:path w="2044527" h="1597359">
                <a:moveTo>
                  <a:pt x="0" y="1597359"/>
                </a:moveTo>
                <a:lnTo>
                  <a:pt x="2044527" y="0"/>
                </a:lnTo>
              </a:path>
            </a:pathLst>
          </a:custGeom>
          <a:solidFill>
            <a:srgbClr val="203864"/>
          </a:solidFill>
          <a:ln w="6350">
            <a:solidFill>
              <a:srgbClr val="203864"/>
            </a:solidFill>
            <a:prstDash val="solid"/>
            <a:headEnd type="none" w="med" len="med"/>
            <a:tailEnd type="none" w="med" len="med"/>
          </a:ln>
        </p:spPr>
      </p:sp>
      <p:sp>
        <p:nvSpPr>
          <p:cNvPr id="7" name="Freeform 6"/>
          <p:cNvSpPr/>
          <p:nvPr/>
        </p:nvSpPr>
        <p:spPr>
          <a:xfrm>
            <a:off x="-5461" y="427609"/>
            <a:ext cx="11587611" cy="1422780"/>
          </a:xfrm>
          <a:custGeom>
            <a:avLst/>
            <a:gdLst/>
            <a:ahLst/>
            <a:cxnLst/>
            <a:rect l="l" t="t" r="r" b="b"/>
            <a:pathLst>
              <a:path w="11587611" h="1422780">
                <a:moveTo>
                  <a:pt x="0" y="0"/>
                </a:moveTo>
                <a:lnTo>
                  <a:pt x="11587611" y="1422780"/>
                </a:lnTo>
              </a:path>
            </a:pathLst>
          </a:custGeom>
          <a:solidFill>
            <a:srgbClr val="46B7DF"/>
          </a:solidFill>
          <a:ln w="6350">
            <a:solidFill>
              <a:srgbClr val="46B7DF"/>
            </a:solidFill>
            <a:prstDash val="solid"/>
            <a:headEnd type="none" w="med" len="med"/>
            <a:tailEnd type="none" w="med" len="med"/>
          </a:ln>
        </p:spPr>
      </p:sp>
      <p:sp>
        <p:nvSpPr>
          <p:cNvPr id="8" name="Freeform 7"/>
          <p:cNvSpPr/>
          <p:nvPr/>
        </p:nvSpPr>
        <p:spPr>
          <a:xfrm>
            <a:off x="6225921" y="4428490"/>
            <a:ext cx="5345871" cy="2052088"/>
          </a:xfrm>
          <a:custGeom>
            <a:avLst/>
            <a:gdLst/>
            <a:ahLst/>
            <a:cxnLst/>
            <a:rect l="l" t="t" r="r" b="b"/>
            <a:pathLst>
              <a:path w="5345871" h="2052088">
                <a:moveTo>
                  <a:pt x="0" y="2052088"/>
                </a:moveTo>
                <a:lnTo>
                  <a:pt x="5345871" y="0"/>
                </a:lnTo>
              </a:path>
            </a:pathLst>
          </a:custGeom>
          <a:solidFill>
            <a:srgbClr val="203864"/>
          </a:solidFill>
          <a:ln w="6350">
            <a:solidFill>
              <a:srgbClr val="203864"/>
            </a:solidFill>
            <a:prstDash val="solid"/>
            <a:headEnd type="none" w="med" len="med"/>
            <a:tailEnd type="none" w="med" len="med"/>
          </a:ln>
        </p:spPr>
      </p:sp>
      <p:sp>
        <p:nvSpPr>
          <p:cNvPr id="9" name="Freeform 8"/>
          <p:cNvSpPr/>
          <p:nvPr/>
        </p:nvSpPr>
        <p:spPr>
          <a:xfrm>
            <a:off x="9209913" y="4147947"/>
            <a:ext cx="2338941" cy="2338941"/>
          </a:xfrm>
          <a:custGeom>
            <a:avLst/>
            <a:gdLst/>
            <a:ahLst/>
            <a:cxnLst/>
            <a:rect l="l" t="t" r="r" b="b"/>
            <a:pathLst>
              <a:path w="2338941" h="2338941">
                <a:moveTo>
                  <a:pt x="0" y="2338941"/>
                </a:moveTo>
                <a:lnTo>
                  <a:pt x="2338941" y="0"/>
                </a:lnTo>
              </a:path>
            </a:pathLst>
          </a:custGeom>
          <a:solidFill>
            <a:srgbClr val="203864"/>
          </a:solidFill>
          <a:ln w="6350">
            <a:solidFill>
              <a:srgbClr val="203864"/>
            </a:solidFill>
            <a:prstDash val="solid"/>
            <a:headEnd type="none" w="med" len="med"/>
            <a:tailEnd type="none" w="med" len="med"/>
          </a:ln>
        </p:spPr>
      </p:sp>
      <p:sp>
        <p:nvSpPr>
          <p:cNvPr id="10" name="Freeform 9"/>
          <p:cNvSpPr/>
          <p:nvPr/>
        </p:nvSpPr>
        <p:spPr>
          <a:xfrm>
            <a:off x="8383524" y="5508244"/>
            <a:ext cx="3163229" cy="967096"/>
          </a:xfrm>
          <a:custGeom>
            <a:avLst/>
            <a:gdLst/>
            <a:ahLst/>
            <a:cxnLst/>
            <a:rect l="l" t="t" r="r" b="b"/>
            <a:pathLst>
              <a:path w="3163229" h="967096">
                <a:moveTo>
                  <a:pt x="0" y="967096"/>
                </a:moveTo>
                <a:lnTo>
                  <a:pt x="3163229" y="0"/>
                </a:lnTo>
              </a:path>
            </a:pathLst>
          </a:custGeom>
          <a:solidFill>
            <a:srgbClr val="46B7DF"/>
          </a:solidFill>
          <a:ln w="6350">
            <a:solidFill>
              <a:srgbClr val="46B7DF"/>
            </a:solidFill>
            <a:prstDash val="solid"/>
            <a:headEnd type="none" w="med" len="med"/>
            <a:tailEnd type="none" w="med" len="med"/>
          </a:ln>
        </p:spPr>
      </p:sp>
      <p:sp>
        <p:nvSpPr>
          <p:cNvPr id="11" name="TextBox 10"/>
          <p:cNvSpPr txBox="1"/>
          <p:nvPr/>
        </p:nvSpPr>
        <p:spPr>
          <a:xfrm>
            <a:off x="5757799" y="1618488"/>
            <a:ext cx="1071753" cy="901700"/>
          </a:xfrm>
          <a:prstGeom prst="rect">
            <a:avLst/>
          </a:prstGeom>
        </p:spPr>
        <p:txBody>
          <a:bodyPr lIns="127000" tIns="63500" rIns="127000" bIns="63500" rtlCol="0" anchor="t">
            <a:spAutoFit/>
          </a:bodyPr>
          <a:lstStyle/>
          <a:p>
            <a:pPr algn="l">
              <a:lnSpc>
                <a:spcPct val="116199"/>
              </a:lnSpc>
            </a:pPr>
            <a:r>
              <a:rPr lang="en-US" sz="3200" u="none">
                <a:solidFill>
                  <a:srgbClr val="203864"/>
                </a:solidFill>
                <a:latin typeface="Microsoft YaHei"/>
                <a:ea typeface="Microsoft YaHei"/>
              </a:rPr>
              <a:t>01</a:t>
            </a:r>
            <a:endParaRPr lang="en-US" sz="1100"/>
          </a:p>
        </p:txBody>
      </p:sp>
      <p:sp>
        <p:nvSpPr>
          <p:cNvPr id="12" name="TextBox 11"/>
          <p:cNvSpPr txBox="1"/>
          <p:nvPr/>
        </p:nvSpPr>
        <p:spPr>
          <a:xfrm>
            <a:off x="6424041" y="1689735"/>
            <a:ext cx="2226437" cy="444500"/>
          </a:xfrm>
          <a:prstGeom prst="rect">
            <a:avLst/>
          </a:prstGeom>
        </p:spPr>
        <p:txBody>
          <a:bodyPr lIns="127000" tIns="63500" rIns="127000" bIns="63500" rtlCol="0" anchor="t">
            <a:spAutoFit/>
          </a:bodyPr>
          <a:lstStyle/>
          <a:p>
            <a:pPr algn="l">
              <a:lnSpc>
                <a:spcPct val="116199"/>
              </a:lnSpc>
            </a:pPr>
            <a:r>
              <a:rPr lang="zh-CN" altLang="en-US" sz="1800" u="none" dirty="0" smtClean="0">
                <a:solidFill>
                  <a:srgbClr val="203864"/>
                </a:solidFill>
                <a:latin typeface="Microsoft YaHei"/>
                <a:ea typeface="Microsoft YaHei"/>
              </a:rPr>
              <a:t>分享目的</a:t>
            </a:r>
            <a:endParaRPr lang="en-US" sz="1100" dirty="0"/>
          </a:p>
        </p:txBody>
      </p:sp>
      <p:sp>
        <p:nvSpPr>
          <p:cNvPr id="13" name="TextBox 12"/>
          <p:cNvSpPr txBox="1"/>
          <p:nvPr/>
        </p:nvSpPr>
        <p:spPr>
          <a:xfrm>
            <a:off x="6424041" y="2058797"/>
            <a:ext cx="3621151" cy="342900"/>
          </a:xfrm>
          <a:prstGeom prst="rect">
            <a:avLst/>
          </a:prstGeom>
        </p:spPr>
        <p:txBody>
          <a:bodyPr lIns="127000" tIns="50243" rIns="127000" bIns="50243" rtlCol="0" anchor="t">
            <a:spAutoFit/>
          </a:bodyPr>
          <a:lstStyle/>
          <a:p>
            <a:pPr algn="l">
              <a:lnSpc>
                <a:spcPct val="116199"/>
              </a:lnSpc>
            </a:pPr>
            <a:r>
              <a:rPr lang="en-US" altLang="zh-CN" sz="1400" u="none" dirty="0" smtClean="0">
                <a:solidFill>
                  <a:srgbClr val="203864"/>
                </a:solidFill>
                <a:latin typeface="Microsoft YaHei"/>
                <a:ea typeface="Microsoft YaHei"/>
              </a:rPr>
              <a:t>SHARE TARGET</a:t>
            </a:r>
            <a:endParaRPr lang="en-US" sz="1100" dirty="0"/>
          </a:p>
        </p:txBody>
      </p:sp>
      <p:sp>
        <p:nvSpPr>
          <p:cNvPr id="14" name="TextBox 13"/>
          <p:cNvSpPr txBox="1"/>
          <p:nvPr/>
        </p:nvSpPr>
        <p:spPr>
          <a:xfrm>
            <a:off x="5757799" y="2489327"/>
            <a:ext cx="1071753" cy="901700"/>
          </a:xfrm>
          <a:prstGeom prst="rect">
            <a:avLst/>
          </a:prstGeom>
        </p:spPr>
        <p:txBody>
          <a:bodyPr lIns="127000" tIns="63500" rIns="127000" bIns="63500" rtlCol="0" anchor="t">
            <a:spAutoFit/>
          </a:bodyPr>
          <a:lstStyle/>
          <a:p>
            <a:pPr algn="l">
              <a:lnSpc>
                <a:spcPct val="116199"/>
              </a:lnSpc>
            </a:pPr>
            <a:r>
              <a:rPr lang="en-US" sz="3000" u="none">
                <a:solidFill>
                  <a:srgbClr val="203864"/>
                </a:solidFill>
                <a:latin typeface="Microsoft YaHei"/>
                <a:ea typeface="Microsoft YaHei"/>
              </a:rPr>
              <a:t>02</a:t>
            </a:r>
            <a:endParaRPr lang="en-US" sz="1100"/>
          </a:p>
        </p:txBody>
      </p:sp>
      <p:sp>
        <p:nvSpPr>
          <p:cNvPr id="15" name="TextBox 14"/>
          <p:cNvSpPr txBox="1"/>
          <p:nvPr/>
        </p:nvSpPr>
        <p:spPr>
          <a:xfrm>
            <a:off x="6424041" y="2561844"/>
            <a:ext cx="2226437" cy="428900"/>
          </a:xfrm>
          <a:prstGeom prst="rect">
            <a:avLst/>
          </a:prstGeom>
        </p:spPr>
        <p:txBody>
          <a:bodyPr lIns="127000" tIns="63500" rIns="127000" bIns="63500" rtlCol="0" anchor="t">
            <a:spAutoFit/>
          </a:bodyPr>
          <a:lstStyle/>
          <a:p>
            <a:pPr algn="l">
              <a:lnSpc>
                <a:spcPct val="116199"/>
              </a:lnSpc>
            </a:pPr>
            <a:r>
              <a:rPr lang="zh-CN" altLang="en-US" dirty="0" smtClean="0">
                <a:solidFill>
                  <a:srgbClr val="203864"/>
                </a:solidFill>
                <a:latin typeface="Microsoft YaHei"/>
                <a:ea typeface="Microsoft YaHei"/>
              </a:rPr>
              <a:t>核心概念</a:t>
            </a:r>
            <a:endParaRPr lang="en-US" sz="1100" dirty="0"/>
          </a:p>
        </p:txBody>
      </p:sp>
      <p:sp>
        <p:nvSpPr>
          <p:cNvPr id="16" name="TextBox 15"/>
          <p:cNvSpPr txBox="1"/>
          <p:nvPr/>
        </p:nvSpPr>
        <p:spPr>
          <a:xfrm>
            <a:off x="6424041" y="2930779"/>
            <a:ext cx="3621151" cy="342900"/>
          </a:xfrm>
          <a:prstGeom prst="rect">
            <a:avLst/>
          </a:prstGeom>
        </p:spPr>
        <p:txBody>
          <a:bodyPr lIns="127000" tIns="50243" rIns="127000" bIns="50243" rtlCol="0" anchor="t">
            <a:spAutoFit/>
          </a:bodyPr>
          <a:lstStyle/>
          <a:p>
            <a:pPr algn="l">
              <a:lnSpc>
                <a:spcPct val="116199"/>
              </a:lnSpc>
            </a:pPr>
            <a:r>
              <a:rPr lang="en-US" sz="1400" u="none" dirty="0" smtClean="0">
                <a:solidFill>
                  <a:srgbClr val="203864"/>
                </a:solidFill>
                <a:latin typeface="Microsoft YaHei"/>
                <a:ea typeface="Microsoft YaHei"/>
              </a:rPr>
              <a:t>CORE CONCEPTS</a:t>
            </a:r>
            <a:endParaRPr lang="en-US" sz="1100" dirty="0"/>
          </a:p>
        </p:txBody>
      </p:sp>
      <p:sp>
        <p:nvSpPr>
          <p:cNvPr id="17" name="TextBox 16"/>
          <p:cNvSpPr txBox="1"/>
          <p:nvPr/>
        </p:nvSpPr>
        <p:spPr>
          <a:xfrm>
            <a:off x="5757799" y="3391789"/>
            <a:ext cx="1071753" cy="901700"/>
          </a:xfrm>
          <a:prstGeom prst="rect">
            <a:avLst/>
          </a:prstGeom>
        </p:spPr>
        <p:txBody>
          <a:bodyPr lIns="127000" tIns="63500" rIns="127000" bIns="63500" rtlCol="0" anchor="t">
            <a:spAutoFit/>
          </a:bodyPr>
          <a:lstStyle/>
          <a:p>
            <a:pPr algn="l">
              <a:lnSpc>
                <a:spcPct val="116199"/>
              </a:lnSpc>
            </a:pPr>
            <a:r>
              <a:rPr lang="en-US" sz="3000" u="none">
                <a:solidFill>
                  <a:srgbClr val="203864"/>
                </a:solidFill>
                <a:latin typeface="Microsoft YaHei"/>
                <a:ea typeface="Microsoft YaHei"/>
              </a:rPr>
              <a:t>03</a:t>
            </a:r>
            <a:endParaRPr lang="en-US" sz="1100"/>
          </a:p>
        </p:txBody>
      </p:sp>
      <p:sp>
        <p:nvSpPr>
          <p:cNvPr id="18" name="TextBox 17"/>
          <p:cNvSpPr txBox="1"/>
          <p:nvPr/>
        </p:nvSpPr>
        <p:spPr>
          <a:xfrm>
            <a:off x="6424041" y="3479800"/>
            <a:ext cx="2226437" cy="428900"/>
          </a:xfrm>
          <a:prstGeom prst="rect">
            <a:avLst/>
          </a:prstGeom>
        </p:spPr>
        <p:txBody>
          <a:bodyPr lIns="127000" tIns="63500" rIns="127000" bIns="63500" rtlCol="0" anchor="t">
            <a:spAutoFit/>
          </a:bodyPr>
          <a:lstStyle/>
          <a:p>
            <a:pPr>
              <a:lnSpc>
                <a:spcPct val="116199"/>
              </a:lnSpc>
            </a:pPr>
            <a:r>
              <a:rPr lang="en-US" altLang="zh-CN" dirty="0" err="1">
                <a:solidFill>
                  <a:srgbClr val="203864"/>
                </a:solidFill>
                <a:latin typeface="Microsoft YaHei"/>
                <a:ea typeface="Microsoft YaHei"/>
              </a:rPr>
              <a:t>基本用法</a:t>
            </a:r>
            <a:endParaRPr lang="en-US" sz="1100" dirty="0"/>
          </a:p>
        </p:txBody>
      </p:sp>
      <p:sp>
        <p:nvSpPr>
          <p:cNvPr id="19" name="TextBox 18"/>
          <p:cNvSpPr txBox="1"/>
          <p:nvPr/>
        </p:nvSpPr>
        <p:spPr>
          <a:xfrm>
            <a:off x="6424041" y="3899535"/>
            <a:ext cx="3621151" cy="335314"/>
          </a:xfrm>
          <a:prstGeom prst="rect">
            <a:avLst/>
          </a:prstGeom>
        </p:spPr>
        <p:txBody>
          <a:bodyPr lIns="127000" tIns="50243" rIns="127000" bIns="50243" rtlCol="0" anchor="t">
            <a:spAutoFit/>
          </a:bodyPr>
          <a:lstStyle/>
          <a:p>
            <a:pPr algn="l">
              <a:lnSpc>
                <a:spcPct val="116199"/>
              </a:lnSpc>
            </a:pPr>
            <a:r>
              <a:rPr lang="en-US" sz="1400" u="none" dirty="0" smtClean="0">
                <a:solidFill>
                  <a:srgbClr val="203864"/>
                </a:solidFill>
                <a:latin typeface="Microsoft YaHei"/>
                <a:ea typeface="Microsoft YaHei"/>
              </a:rPr>
              <a:t>COMMON USE</a:t>
            </a:r>
            <a:endParaRPr lang="en-US" sz="1100" dirty="0"/>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24383" y="264668"/>
            <a:ext cx="7159117" cy="457048"/>
          </a:xfrm>
          <a:prstGeom prst="rect">
            <a:avLst/>
          </a:prstGeom>
        </p:spPr>
        <p:txBody>
          <a:bodyPr wrap="square" lIns="127000" tIns="63500" rIns="127000" bIns="63500" rtlCol="0" anchor="t">
            <a:spAutoFit/>
          </a:bodyPr>
          <a:lstStyle/>
          <a:p>
            <a:pPr>
              <a:lnSpc>
                <a:spcPct val="116199"/>
              </a:lnSpc>
            </a:pPr>
            <a:r>
              <a:rPr lang="zh-CN" altLang="en-US" sz="2000" b="1" dirty="0" smtClean="0">
                <a:solidFill>
                  <a:srgbClr val="203864"/>
                </a:solidFill>
                <a:latin typeface="Microsoft YaHei"/>
                <a:ea typeface="Microsoft YaHei"/>
              </a:rPr>
              <a:t>渐进式</a:t>
            </a:r>
            <a:r>
              <a:rPr lang="zh-CN" altLang="en-US" sz="2000" b="1" dirty="0">
                <a:solidFill>
                  <a:srgbClr val="203864"/>
                </a:solidFill>
                <a:latin typeface="Microsoft YaHei"/>
                <a:ea typeface="Microsoft YaHei"/>
              </a:rPr>
              <a:t>网络</a:t>
            </a:r>
            <a:r>
              <a:rPr lang="zh-CN" altLang="en-US" sz="2000" b="1" dirty="0">
                <a:solidFill>
                  <a:srgbClr val="203864"/>
                </a:solidFill>
                <a:latin typeface="Microsoft YaHei"/>
                <a:ea typeface="Microsoft YaHei"/>
              </a:rPr>
              <a:t>应用程序</a:t>
            </a:r>
            <a:endParaRPr lang="zh-CN" altLang="en-US" sz="2000" b="1" dirty="0">
              <a:solidFill>
                <a:srgbClr val="203864"/>
              </a:solidFill>
              <a:latin typeface="Microsoft YaHei"/>
              <a:ea typeface="Microsoft YaHei"/>
            </a:endParaRPr>
          </a:p>
        </p:txBody>
      </p:sp>
      <p:sp>
        <p:nvSpPr>
          <p:cNvPr id="3" name="Freeform 18"/>
          <p:cNvSpPr/>
          <p:nvPr/>
        </p:nvSpPr>
        <p:spPr>
          <a:xfrm>
            <a:off x="289941" y="401574"/>
            <a:ext cx="237929" cy="237929"/>
          </a:xfrm>
          <a:custGeom>
            <a:avLst/>
            <a:gdLst/>
            <a:ahLst/>
            <a:cxnLst/>
            <a:rect l="l" t="t" r="r" b="b"/>
            <a:pathLst>
              <a:path w="237929" h="237929">
                <a:moveTo>
                  <a:pt x="237929" y="118965"/>
                </a:moveTo>
                <a:cubicBezTo>
                  <a:pt x="237929" y="184668"/>
                  <a:pt x="184668" y="237930"/>
                  <a:pt x="118965" y="237930"/>
                </a:cubicBezTo>
                <a:cubicBezTo>
                  <a:pt x="53262" y="237930"/>
                  <a:pt x="0" y="184668"/>
                  <a:pt x="0" y="118965"/>
                </a:cubicBezTo>
                <a:cubicBezTo>
                  <a:pt x="0" y="53262"/>
                  <a:pt x="53262" y="0"/>
                  <a:pt x="118965" y="0"/>
                </a:cubicBezTo>
                <a:cubicBezTo>
                  <a:pt x="184668" y="0"/>
                  <a:pt x="237929" y="53262"/>
                  <a:pt x="237929" y="118965"/>
                </a:cubicBezTo>
                <a:close/>
              </a:path>
            </a:pathLst>
          </a:custGeom>
          <a:solidFill>
            <a:srgbClr val="203864"/>
          </a:solidFill>
        </p:spPr>
        <p:txBody>
          <a:bodyPr lIns="127000" rIns="127000" rtlCol="0" anchor="ctr"/>
          <a:lstStyle/>
          <a:p>
            <a:pPr algn="l"/>
            <a:endParaRPr lang="en-US" sz="1100"/>
          </a:p>
        </p:txBody>
      </p:sp>
    </p:spTree>
    <p:extLst>
      <p:ext uri="{BB962C8B-B14F-4D97-AF65-F5344CB8AC3E}">
        <p14:creationId xmlns:p14="http://schemas.microsoft.com/office/powerpoint/2010/main" val="2431389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524383" y="264668"/>
            <a:ext cx="7159117" cy="457048"/>
          </a:xfrm>
          <a:prstGeom prst="rect">
            <a:avLst/>
          </a:prstGeom>
        </p:spPr>
        <p:txBody>
          <a:bodyPr wrap="square" lIns="127000" tIns="63500" rIns="127000" bIns="63500" rtlCol="0" anchor="t">
            <a:spAutoFit/>
          </a:bodyPr>
          <a:lstStyle/>
          <a:p>
            <a:pPr>
              <a:lnSpc>
                <a:spcPct val="116199"/>
              </a:lnSpc>
            </a:pPr>
            <a:r>
              <a:rPr lang="en-US" altLang="zh-CN" sz="2000" b="1" dirty="0" smtClean="0">
                <a:solidFill>
                  <a:srgbClr val="203864"/>
                </a:solidFill>
                <a:latin typeface="Microsoft YaHei"/>
                <a:ea typeface="Microsoft YaHei"/>
              </a:rPr>
              <a:t>typescript</a:t>
            </a:r>
            <a:endParaRPr lang="zh-CN" altLang="en-US" sz="2000" b="1" dirty="0">
              <a:solidFill>
                <a:srgbClr val="203864"/>
              </a:solidFill>
              <a:latin typeface="Microsoft YaHei"/>
              <a:ea typeface="Microsoft YaHei"/>
            </a:endParaRPr>
          </a:p>
        </p:txBody>
      </p:sp>
      <p:sp>
        <p:nvSpPr>
          <p:cNvPr id="4" name="Freeform 18"/>
          <p:cNvSpPr/>
          <p:nvPr/>
        </p:nvSpPr>
        <p:spPr>
          <a:xfrm>
            <a:off x="289941" y="401574"/>
            <a:ext cx="237929" cy="237929"/>
          </a:xfrm>
          <a:custGeom>
            <a:avLst/>
            <a:gdLst/>
            <a:ahLst/>
            <a:cxnLst/>
            <a:rect l="l" t="t" r="r" b="b"/>
            <a:pathLst>
              <a:path w="237929" h="237929">
                <a:moveTo>
                  <a:pt x="237929" y="118965"/>
                </a:moveTo>
                <a:cubicBezTo>
                  <a:pt x="237929" y="184668"/>
                  <a:pt x="184668" y="237930"/>
                  <a:pt x="118965" y="237930"/>
                </a:cubicBezTo>
                <a:cubicBezTo>
                  <a:pt x="53262" y="237930"/>
                  <a:pt x="0" y="184668"/>
                  <a:pt x="0" y="118965"/>
                </a:cubicBezTo>
                <a:cubicBezTo>
                  <a:pt x="0" y="53262"/>
                  <a:pt x="53262" y="0"/>
                  <a:pt x="118965" y="0"/>
                </a:cubicBezTo>
                <a:cubicBezTo>
                  <a:pt x="184668" y="0"/>
                  <a:pt x="237929" y="53262"/>
                  <a:pt x="237929" y="118965"/>
                </a:cubicBezTo>
                <a:close/>
              </a:path>
            </a:pathLst>
          </a:custGeom>
          <a:solidFill>
            <a:srgbClr val="203864"/>
          </a:solidFill>
        </p:spPr>
        <p:txBody>
          <a:bodyPr lIns="127000" rIns="127000" rtlCol="0" anchor="ctr"/>
          <a:lstStyle/>
          <a:p>
            <a:pPr algn="l"/>
            <a:endParaRPr lang="en-US" sz="1100"/>
          </a:p>
        </p:txBody>
      </p:sp>
    </p:spTree>
    <p:extLst>
      <p:ext uri="{BB962C8B-B14F-4D97-AF65-F5344CB8AC3E}">
        <p14:creationId xmlns:p14="http://schemas.microsoft.com/office/powerpoint/2010/main" val="244905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l="-2905" r="-2905"/>
          </a:stretch>
        </a:blipFill>
        <a:effectLst/>
      </p:bgPr>
    </p:bg>
    <p:spTree>
      <p:nvGrpSpPr>
        <p:cNvPr id="1" name=""/>
        <p:cNvGrpSpPr/>
        <p:nvPr/>
      </p:nvGrpSpPr>
      <p:grpSpPr>
        <a:xfrm>
          <a:off x="0" y="0"/>
          <a:ext cx="0" cy="0"/>
          <a:chOff x="0" y="0"/>
          <a:chExt cx="0" cy="0"/>
        </a:xfrm>
      </p:grpSpPr>
      <p:sp>
        <p:nvSpPr>
          <p:cNvPr id="2" name="TextBox 1"/>
          <p:cNvSpPr txBox="1"/>
          <p:nvPr/>
        </p:nvSpPr>
        <p:spPr>
          <a:xfrm>
            <a:off x="690941" y="3029214"/>
            <a:ext cx="9522061" cy="1586890"/>
          </a:xfrm>
          <a:prstGeom prst="rect">
            <a:avLst/>
          </a:prstGeom>
        </p:spPr>
        <p:txBody>
          <a:bodyPr lIns="127000" tIns="12394" rIns="127000" bIns="12394" rtlCol="0" anchor="t">
            <a:spAutoFit/>
          </a:bodyPr>
          <a:lstStyle/>
          <a:p>
            <a:pPr algn="l">
              <a:lnSpc>
                <a:spcPct val="116199"/>
              </a:lnSpc>
            </a:pPr>
            <a:r>
              <a:rPr lang="en-US" sz="7200" u="none">
                <a:solidFill>
                  <a:srgbClr val="00FFFF"/>
                </a:solidFill>
                <a:latin typeface="Microsoft YaHei"/>
                <a:ea typeface="Microsoft YaHei"/>
              </a:rPr>
              <a:t>感谢您的聆听</a:t>
            </a:r>
            <a:endParaRPr lang="en-US" sz="1100"/>
          </a:p>
        </p:txBody>
      </p:sp>
      <p:sp>
        <p:nvSpPr>
          <p:cNvPr id="3" name="TextBox 2"/>
          <p:cNvSpPr txBox="1"/>
          <p:nvPr/>
        </p:nvSpPr>
        <p:spPr>
          <a:xfrm>
            <a:off x="690941" y="1859052"/>
            <a:ext cx="2923774" cy="1586888"/>
          </a:xfrm>
          <a:prstGeom prst="rect">
            <a:avLst/>
          </a:prstGeom>
        </p:spPr>
        <p:txBody>
          <a:bodyPr lIns="127000" tIns="63500" rIns="127000" bIns="63500" rtlCol="0" anchor="t">
            <a:spAutoFit/>
          </a:bodyPr>
          <a:lstStyle/>
          <a:p>
            <a:pPr algn="l">
              <a:lnSpc>
                <a:spcPct val="116199"/>
              </a:lnSpc>
            </a:pPr>
            <a:r>
              <a:rPr lang="en-US" sz="7200" u="none">
                <a:solidFill>
                  <a:srgbClr val="FFFFFF"/>
                </a:solidFill>
                <a:latin typeface="Microsoft YaHei"/>
                <a:ea typeface="Microsoft YaHei"/>
              </a:rPr>
              <a:t>2019</a:t>
            </a:r>
            <a:endParaRPr lang="en-US" sz="1100"/>
          </a:p>
        </p:txBody>
      </p:sp>
      <p:sp>
        <p:nvSpPr>
          <p:cNvPr id="4" name="Freeform 3"/>
          <p:cNvSpPr/>
          <p:nvPr/>
        </p:nvSpPr>
        <p:spPr>
          <a:xfrm>
            <a:off x="690943" y="4610238"/>
            <a:ext cx="4143827" cy="340293"/>
          </a:xfrm>
          <a:custGeom>
            <a:avLst/>
            <a:gdLst/>
            <a:ahLst/>
            <a:cxnLst/>
            <a:rect l="l" t="t" r="r" b="b"/>
            <a:pathLst>
              <a:path w="4143827" h="340293">
                <a:moveTo>
                  <a:pt x="4060951" y="340294"/>
                </a:moveTo>
                <a:lnTo>
                  <a:pt x="82877" y="340294"/>
                </a:lnTo>
                <a:cubicBezTo>
                  <a:pt x="37295" y="340294"/>
                  <a:pt x="0" y="334825"/>
                  <a:pt x="0" y="328140"/>
                </a:cubicBezTo>
                <a:lnTo>
                  <a:pt x="0" y="12154"/>
                </a:lnTo>
                <a:cubicBezTo>
                  <a:pt x="0" y="5469"/>
                  <a:pt x="37295" y="0"/>
                  <a:pt x="82877" y="0"/>
                </a:cubicBezTo>
                <a:lnTo>
                  <a:pt x="4060951" y="0"/>
                </a:lnTo>
                <a:cubicBezTo>
                  <a:pt x="4106533" y="0"/>
                  <a:pt x="4143828" y="5469"/>
                  <a:pt x="4143828" y="12154"/>
                </a:cubicBezTo>
                <a:lnTo>
                  <a:pt x="4143828" y="328140"/>
                </a:lnTo>
                <a:cubicBezTo>
                  <a:pt x="4143828" y="334825"/>
                  <a:pt x="4106533" y="340294"/>
                  <a:pt x="4060951" y="340294"/>
                </a:cubicBezTo>
                <a:close/>
              </a:path>
            </a:pathLst>
          </a:custGeom>
          <a:solidFill>
            <a:srgbClr val="42464B"/>
          </a:solidFill>
        </p:spPr>
      </p:sp>
      <p:sp>
        <p:nvSpPr>
          <p:cNvPr id="5" name="TextBox 4"/>
          <p:cNvSpPr txBox="1"/>
          <p:nvPr/>
        </p:nvSpPr>
        <p:spPr>
          <a:xfrm>
            <a:off x="690938" y="4572748"/>
            <a:ext cx="4303416" cy="422418"/>
          </a:xfrm>
          <a:prstGeom prst="rect">
            <a:avLst/>
          </a:prstGeom>
        </p:spPr>
        <p:txBody>
          <a:bodyPr lIns="127000" tIns="50067" rIns="127000" bIns="50067" rtlCol="0" anchor="t">
            <a:spAutoFit/>
          </a:bodyPr>
          <a:lstStyle/>
          <a:p>
            <a:pPr algn="l">
              <a:lnSpc>
                <a:spcPct val="116199"/>
              </a:lnSpc>
            </a:pPr>
            <a:r>
              <a:rPr lang="zh-CN" altLang="en-US" dirty="0">
                <a:solidFill>
                  <a:srgbClr val="FFFFFF"/>
                </a:solidFill>
                <a:latin typeface="Microsoft YaHei"/>
                <a:ea typeface="Microsoft YaHei"/>
              </a:rPr>
              <a:t>分享</a:t>
            </a:r>
            <a:r>
              <a:rPr lang="en-US" sz="1800" u="none" dirty="0" smtClean="0">
                <a:solidFill>
                  <a:srgbClr val="FFFFFF"/>
                </a:solidFill>
                <a:latin typeface="Microsoft YaHei"/>
                <a:ea typeface="Microsoft YaHei"/>
              </a:rPr>
              <a:t>人：</a:t>
            </a:r>
            <a:r>
              <a:rPr lang="zh-CN" altLang="en-US" dirty="0">
                <a:solidFill>
                  <a:srgbClr val="FFFFFF"/>
                </a:solidFill>
                <a:latin typeface="Microsoft YaHei"/>
                <a:ea typeface="Microsoft YaHei"/>
              </a:rPr>
              <a:t>刘鸿飞</a:t>
            </a:r>
            <a:r>
              <a:rPr lang="en-US" sz="1800" u="none" dirty="0">
                <a:solidFill>
                  <a:srgbClr val="FFFFFF"/>
                </a:solidFill>
                <a:latin typeface="Microsoft YaHei"/>
                <a:ea typeface="Microsoft YaHei"/>
              </a:rPr>
              <a:t>   时间：2019</a:t>
            </a:r>
            <a:r>
              <a:rPr lang="en-US" sz="1800" u="none" dirty="0" smtClean="0">
                <a:solidFill>
                  <a:srgbClr val="FFFFFF"/>
                </a:solidFill>
                <a:latin typeface="Microsoft YaHei"/>
                <a:ea typeface="Microsoft YaHei"/>
              </a:rPr>
              <a:t>年10月</a:t>
            </a:r>
            <a:endParaRPr lang="en-US" sz="1100"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l="-7706" r="-7706"/>
          </a:stretch>
        </a:blipFill>
        <a:effectLst/>
      </p:bgPr>
    </p:bg>
    <p:spTree>
      <p:nvGrpSpPr>
        <p:cNvPr id="1" name=""/>
        <p:cNvGrpSpPr/>
        <p:nvPr/>
      </p:nvGrpSpPr>
      <p:grpSpPr>
        <a:xfrm>
          <a:off x="0" y="0"/>
          <a:ext cx="0" cy="0"/>
          <a:chOff x="0" y="0"/>
          <a:chExt cx="0" cy="0"/>
        </a:xfrm>
      </p:grpSpPr>
      <p:sp>
        <p:nvSpPr>
          <p:cNvPr id="2" name="TextBox 1"/>
          <p:cNvSpPr txBox="1"/>
          <p:nvPr/>
        </p:nvSpPr>
        <p:spPr>
          <a:xfrm>
            <a:off x="3592068" y="1612138"/>
            <a:ext cx="1994027" cy="1689100"/>
          </a:xfrm>
          <a:prstGeom prst="rect">
            <a:avLst/>
          </a:prstGeom>
        </p:spPr>
        <p:txBody>
          <a:bodyPr lIns="127000" tIns="37666" rIns="127000" bIns="37666" rtlCol="0" anchor="t">
            <a:spAutoFit/>
          </a:bodyPr>
          <a:lstStyle/>
          <a:p>
            <a:pPr algn="l">
              <a:lnSpc>
                <a:spcPct val="116199"/>
              </a:lnSpc>
            </a:pPr>
            <a:r>
              <a:rPr lang="en-US" sz="9600" b="1" u="none" dirty="0">
                <a:solidFill>
                  <a:srgbClr val="203864"/>
                </a:solidFill>
                <a:latin typeface="Microsoft YaHei"/>
                <a:ea typeface="Microsoft YaHei"/>
              </a:rPr>
              <a:t>01</a:t>
            </a:r>
            <a:endParaRPr lang="en-US" sz="1100" dirty="0"/>
          </a:p>
        </p:txBody>
      </p:sp>
      <p:sp>
        <p:nvSpPr>
          <p:cNvPr id="3" name="TextBox 2"/>
          <p:cNvSpPr txBox="1"/>
          <p:nvPr/>
        </p:nvSpPr>
        <p:spPr>
          <a:xfrm>
            <a:off x="5344668" y="2466848"/>
            <a:ext cx="2691384" cy="595932"/>
          </a:xfrm>
          <a:prstGeom prst="rect">
            <a:avLst/>
          </a:prstGeom>
        </p:spPr>
        <p:txBody>
          <a:bodyPr lIns="127000" tIns="63500" rIns="127000" bIns="63500" rtlCol="0" anchor="t">
            <a:spAutoFit/>
          </a:bodyPr>
          <a:lstStyle/>
          <a:p>
            <a:pPr algn="l">
              <a:lnSpc>
                <a:spcPct val="116199"/>
              </a:lnSpc>
            </a:pPr>
            <a:r>
              <a:rPr lang="zh-CN" altLang="en-US" sz="2800" b="1" dirty="0" smtClean="0">
                <a:solidFill>
                  <a:srgbClr val="203864"/>
                </a:solidFill>
                <a:latin typeface="Microsoft YaHei"/>
                <a:ea typeface="Microsoft YaHei"/>
              </a:rPr>
              <a:t>分享目的</a:t>
            </a:r>
            <a:endParaRPr lang="en-US" sz="1100" dirty="0"/>
          </a:p>
        </p:txBody>
      </p:sp>
      <p:sp>
        <p:nvSpPr>
          <p:cNvPr id="4" name="TextBox 3"/>
          <p:cNvSpPr txBox="1"/>
          <p:nvPr/>
        </p:nvSpPr>
        <p:spPr>
          <a:xfrm>
            <a:off x="3715639" y="3186176"/>
            <a:ext cx="4393438" cy="729559"/>
          </a:xfrm>
          <a:prstGeom prst="rect">
            <a:avLst/>
          </a:prstGeom>
        </p:spPr>
        <p:txBody>
          <a:bodyPr lIns="127000" tIns="63500" rIns="127000" bIns="63500" rtlCol="0" anchor="t">
            <a:spAutoFit/>
          </a:bodyPr>
          <a:lstStyle/>
          <a:p>
            <a:pPr algn="l">
              <a:lnSpc>
                <a:spcPct val="116199"/>
              </a:lnSpc>
            </a:pPr>
            <a:r>
              <a:rPr lang="en-US" sz="3600" u="none" dirty="0" smtClean="0">
                <a:solidFill>
                  <a:srgbClr val="203864"/>
                </a:solidFill>
                <a:latin typeface="Microsoft YaHei"/>
                <a:ea typeface="Microsoft YaHei"/>
              </a:rPr>
              <a:t>SHARE TARGET</a:t>
            </a:r>
            <a:endParaRPr lang="en-US" sz="1100"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24383" y="264668"/>
            <a:ext cx="3196717" cy="485261"/>
          </a:xfrm>
          <a:prstGeom prst="rect">
            <a:avLst/>
          </a:prstGeom>
        </p:spPr>
        <p:txBody>
          <a:bodyPr wrap="square" lIns="127000" tIns="63500" rIns="127000" bIns="63500" rtlCol="0" anchor="t">
            <a:spAutoFit/>
          </a:bodyPr>
          <a:lstStyle/>
          <a:p>
            <a:pPr algn="l">
              <a:lnSpc>
                <a:spcPct val="116199"/>
              </a:lnSpc>
            </a:pPr>
            <a:r>
              <a:rPr lang="zh-CN" altLang="en-US" sz="2000" b="1" dirty="0" smtClean="0">
                <a:solidFill>
                  <a:srgbClr val="203864"/>
                </a:solidFill>
                <a:latin typeface="Microsoft YaHei"/>
                <a:ea typeface="Microsoft YaHei"/>
              </a:rPr>
              <a:t>为什么需要</a:t>
            </a:r>
            <a:r>
              <a:rPr lang="en-US" altLang="zh-CN" sz="2000" b="1" dirty="0" err="1" smtClean="0">
                <a:solidFill>
                  <a:srgbClr val="203864"/>
                </a:solidFill>
                <a:latin typeface="Microsoft YaHei"/>
                <a:ea typeface="Microsoft YaHei"/>
              </a:rPr>
              <a:t>webpack</a:t>
            </a:r>
            <a:endParaRPr lang="en-US" sz="1100" dirty="0"/>
          </a:p>
        </p:txBody>
      </p:sp>
      <p:sp>
        <p:nvSpPr>
          <p:cNvPr id="3" name="TextBox 15"/>
          <p:cNvSpPr txBox="1"/>
          <p:nvPr/>
        </p:nvSpPr>
        <p:spPr>
          <a:xfrm>
            <a:off x="749300" y="1041400"/>
            <a:ext cx="5562600" cy="4425596"/>
          </a:xfrm>
          <a:prstGeom prst="rect">
            <a:avLst/>
          </a:prstGeom>
        </p:spPr>
        <p:txBody>
          <a:bodyPr wrap="square" lIns="127000" tIns="40716" rIns="127000" bIns="40716" rtlCol="0" anchor="t">
            <a:spAutoFit/>
          </a:bodyPr>
          <a:lstStyle/>
          <a:p>
            <a:r>
              <a:rPr lang="zh-CN" altLang="en-US" sz="1400" dirty="0" smtClean="0">
                <a:solidFill>
                  <a:srgbClr val="203864"/>
                </a:solidFill>
                <a:latin typeface="Microsoft YaHei"/>
                <a:ea typeface="Microsoft YaHei"/>
              </a:rPr>
              <a:t>现今</a:t>
            </a:r>
            <a:r>
              <a:rPr lang="zh-CN" altLang="en-US" sz="1400" dirty="0">
                <a:solidFill>
                  <a:srgbClr val="203864"/>
                </a:solidFill>
                <a:latin typeface="Microsoft YaHei"/>
                <a:ea typeface="Microsoft YaHei"/>
              </a:rPr>
              <a:t>的很多网页其实可以看做是功能丰富的应用，它们拥有着复杂的</a:t>
            </a:r>
            <a:r>
              <a:rPr lang="en-US" altLang="zh-CN" sz="1400" dirty="0">
                <a:solidFill>
                  <a:srgbClr val="203864"/>
                </a:solidFill>
                <a:latin typeface="Microsoft YaHei"/>
                <a:ea typeface="Microsoft YaHei"/>
              </a:rPr>
              <a:t>JavaScript</a:t>
            </a:r>
            <a:r>
              <a:rPr lang="zh-CN" altLang="en-US" sz="1400" dirty="0">
                <a:solidFill>
                  <a:srgbClr val="203864"/>
                </a:solidFill>
                <a:latin typeface="Microsoft YaHei"/>
                <a:ea typeface="Microsoft YaHei"/>
              </a:rPr>
              <a:t>代码和一大堆依赖包。为了简化开发的复杂度，前端社区涌现出了很多好的实践</a:t>
            </a:r>
            <a:r>
              <a:rPr lang="zh-CN" altLang="en-US" sz="1400" dirty="0" smtClean="0">
                <a:solidFill>
                  <a:srgbClr val="203864"/>
                </a:solidFill>
                <a:latin typeface="Microsoft YaHei"/>
                <a:ea typeface="Microsoft YaHei"/>
              </a:rPr>
              <a:t>方法</a:t>
            </a:r>
            <a:endParaRPr lang="en-US" altLang="zh-CN" sz="1400" dirty="0" smtClean="0">
              <a:solidFill>
                <a:srgbClr val="203864"/>
              </a:solidFill>
              <a:latin typeface="Microsoft YaHei"/>
              <a:ea typeface="Microsoft YaHei"/>
            </a:endParaRPr>
          </a:p>
          <a:p>
            <a:endParaRPr lang="en-US" altLang="zh-CN" sz="1400" dirty="0" smtClean="0">
              <a:solidFill>
                <a:srgbClr val="203864"/>
              </a:solidFill>
              <a:latin typeface="Microsoft YaHei"/>
              <a:ea typeface="Microsoft YaHei"/>
            </a:endParaRPr>
          </a:p>
          <a:p>
            <a:endParaRPr lang="en-US" altLang="zh-CN" sz="1400" dirty="0">
              <a:solidFill>
                <a:srgbClr val="203864"/>
              </a:solidFill>
              <a:latin typeface="Microsoft YaHei"/>
              <a:ea typeface="Microsoft YaHei"/>
            </a:endParaRPr>
          </a:p>
          <a:p>
            <a:endParaRPr lang="zh-CN" altLang="en-US" sz="1400" dirty="0">
              <a:solidFill>
                <a:srgbClr val="203864"/>
              </a:solidFill>
              <a:latin typeface="Microsoft YaHei"/>
              <a:ea typeface="Microsoft YaHei"/>
            </a:endParaRPr>
          </a:p>
          <a:p>
            <a:r>
              <a:rPr lang="en-US" altLang="zh-CN" sz="1400" dirty="0">
                <a:solidFill>
                  <a:srgbClr val="203864"/>
                </a:solidFill>
                <a:latin typeface="Microsoft YaHei"/>
                <a:ea typeface="Microsoft YaHei"/>
              </a:rPr>
              <a:t>•</a:t>
            </a:r>
            <a:r>
              <a:rPr lang="zh-CN" altLang="en-US" sz="1400" dirty="0">
                <a:solidFill>
                  <a:srgbClr val="203864"/>
                </a:solidFill>
                <a:latin typeface="Microsoft YaHei"/>
                <a:ea typeface="Microsoft YaHei"/>
              </a:rPr>
              <a:t>模块化，让我们可以把复杂的程序细化为小的文件</a:t>
            </a:r>
            <a:r>
              <a:rPr lang="en-US" altLang="zh-CN" sz="1400" dirty="0" smtClean="0">
                <a:solidFill>
                  <a:srgbClr val="203864"/>
                </a:solidFill>
                <a:latin typeface="Microsoft YaHei"/>
                <a:ea typeface="Microsoft YaHei"/>
              </a:rPr>
              <a:t>;</a:t>
            </a:r>
          </a:p>
          <a:p>
            <a:endParaRPr lang="en-US" altLang="zh-CN" sz="1400" dirty="0">
              <a:solidFill>
                <a:srgbClr val="203864"/>
              </a:solidFill>
              <a:latin typeface="Microsoft YaHei"/>
              <a:ea typeface="Microsoft YaHei"/>
            </a:endParaRPr>
          </a:p>
          <a:p>
            <a:r>
              <a:rPr lang="en-US" altLang="zh-CN" sz="1400" dirty="0">
                <a:solidFill>
                  <a:srgbClr val="203864"/>
                </a:solidFill>
                <a:latin typeface="Microsoft YaHei"/>
                <a:ea typeface="Microsoft YaHei"/>
              </a:rPr>
              <a:t>•</a:t>
            </a:r>
            <a:r>
              <a:rPr lang="zh-CN" altLang="en-US" sz="1400" dirty="0">
                <a:solidFill>
                  <a:srgbClr val="203864"/>
                </a:solidFill>
                <a:latin typeface="Microsoft YaHei"/>
                <a:ea typeface="Microsoft YaHei"/>
              </a:rPr>
              <a:t>类似于</a:t>
            </a:r>
            <a:r>
              <a:rPr lang="en-US" altLang="zh-CN" sz="1400" dirty="0" err="1">
                <a:solidFill>
                  <a:srgbClr val="203864"/>
                </a:solidFill>
                <a:latin typeface="Microsoft YaHei"/>
                <a:ea typeface="Microsoft YaHei"/>
              </a:rPr>
              <a:t>TypeScript</a:t>
            </a:r>
            <a:r>
              <a:rPr lang="zh-CN" altLang="en-US" sz="1400" dirty="0">
                <a:solidFill>
                  <a:srgbClr val="203864"/>
                </a:solidFill>
                <a:latin typeface="Microsoft YaHei"/>
                <a:ea typeface="Microsoft YaHei"/>
              </a:rPr>
              <a:t>这种在</a:t>
            </a:r>
            <a:r>
              <a:rPr lang="en-US" altLang="zh-CN" sz="1400" dirty="0">
                <a:solidFill>
                  <a:srgbClr val="203864"/>
                </a:solidFill>
                <a:latin typeface="Microsoft YaHei"/>
                <a:ea typeface="Microsoft YaHei"/>
              </a:rPr>
              <a:t>JavaScript</a:t>
            </a:r>
            <a:r>
              <a:rPr lang="zh-CN" altLang="en-US" sz="1400" dirty="0">
                <a:solidFill>
                  <a:srgbClr val="203864"/>
                </a:solidFill>
                <a:latin typeface="Microsoft YaHei"/>
                <a:ea typeface="Microsoft YaHei"/>
              </a:rPr>
              <a:t>基础上拓展的开发语言：使我们能够实现目前版本的    </a:t>
            </a:r>
            <a:r>
              <a:rPr lang="en-US" altLang="zh-CN" sz="1400" dirty="0">
                <a:solidFill>
                  <a:srgbClr val="203864"/>
                </a:solidFill>
                <a:latin typeface="Microsoft YaHei"/>
                <a:ea typeface="Microsoft YaHei"/>
              </a:rPr>
              <a:t>JavaScript</a:t>
            </a:r>
            <a:r>
              <a:rPr lang="zh-CN" altLang="en-US" sz="1400" dirty="0">
                <a:solidFill>
                  <a:srgbClr val="203864"/>
                </a:solidFill>
                <a:latin typeface="Microsoft YaHei"/>
                <a:ea typeface="Microsoft YaHei"/>
              </a:rPr>
              <a:t>不能直接使用的特性，并且之后还能转换为</a:t>
            </a:r>
            <a:r>
              <a:rPr lang="en-US" altLang="zh-CN" sz="1400" dirty="0">
                <a:solidFill>
                  <a:srgbClr val="203864"/>
                </a:solidFill>
                <a:latin typeface="Microsoft YaHei"/>
                <a:ea typeface="Microsoft YaHei"/>
              </a:rPr>
              <a:t>JavaScript</a:t>
            </a:r>
            <a:r>
              <a:rPr lang="zh-CN" altLang="en-US" sz="1400" dirty="0">
                <a:solidFill>
                  <a:srgbClr val="203864"/>
                </a:solidFill>
                <a:latin typeface="Microsoft YaHei"/>
                <a:ea typeface="Microsoft YaHei"/>
              </a:rPr>
              <a:t>文件使浏览器可以识别</a:t>
            </a:r>
            <a:r>
              <a:rPr lang="zh-CN" altLang="en-US" sz="1400" dirty="0" smtClean="0">
                <a:solidFill>
                  <a:srgbClr val="203864"/>
                </a:solidFill>
                <a:latin typeface="Microsoft YaHei"/>
                <a:ea typeface="Microsoft YaHei"/>
              </a:rPr>
              <a:t>；</a:t>
            </a:r>
            <a:endParaRPr lang="en-US" altLang="zh-CN" sz="1400" dirty="0" smtClean="0">
              <a:solidFill>
                <a:srgbClr val="203864"/>
              </a:solidFill>
              <a:latin typeface="Microsoft YaHei"/>
              <a:ea typeface="Microsoft YaHei"/>
            </a:endParaRPr>
          </a:p>
          <a:p>
            <a:endParaRPr lang="zh-CN" altLang="en-US" sz="1400" dirty="0">
              <a:solidFill>
                <a:srgbClr val="203864"/>
              </a:solidFill>
              <a:latin typeface="Microsoft YaHei"/>
              <a:ea typeface="Microsoft YaHei"/>
            </a:endParaRPr>
          </a:p>
          <a:p>
            <a:r>
              <a:rPr lang="en-US" altLang="zh-CN" sz="1400" dirty="0">
                <a:solidFill>
                  <a:srgbClr val="203864"/>
                </a:solidFill>
                <a:latin typeface="Microsoft YaHei"/>
                <a:ea typeface="Microsoft YaHei"/>
              </a:rPr>
              <a:t>•</a:t>
            </a:r>
            <a:r>
              <a:rPr lang="en-US" altLang="zh-CN" sz="1400" dirty="0" err="1">
                <a:solidFill>
                  <a:srgbClr val="203864"/>
                </a:solidFill>
                <a:latin typeface="Microsoft YaHei"/>
                <a:ea typeface="Microsoft YaHei"/>
              </a:rPr>
              <a:t>Scss</a:t>
            </a:r>
            <a:r>
              <a:rPr lang="zh-CN" altLang="en-US" sz="1400" dirty="0">
                <a:solidFill>
                  <a:srgbClr val="203864"/>
                </a:solidFill>
                <a:latin typeface="Microsoft YaHei"/>
                <a:ea typeface="Microsoft YaHei"/>
              </a:rPr>
              <a:t>，</a:t>
            </a:r>
            <a:r>
              <a:rPr lang="en-US" altLang="zh-CN" sz="1400" dirty="0">
                <a:solidFill>
                  <a:srgbClr val="203864"/>
                </a:solidFill>
                <a:latin typeface="Microsoft YaHei"/>
                <a:ea typeface="Microsoft YaHei"/>
              </a:rPr>
              <a:t>less</a:t>
            </a:r>
            <a:r>
              <a:rPr lang="zh-CN" altLang="en-US" sz="1400" dirty="0">
                <a:solidFill>
                  <a:srgbClr val="203864"/>
                </a:solidFill>
                <a:latin typeface="Microsoft YaHei"/>
                <a:ea typeface="Microsoft YaHei"/>
              </a:rPr>
              <a:t>等</a:t>
            </a:r>
            <a:r>
              <a:rPr lang="en-US" altLang="zh-CN" sz="1400" dirty="0">
                <a:solidFill>
                  <a:srgbClr val="203864"/>
                </a:solidFill>
                <a:latin typeface="Microsoft YaHei"/>
                <a:ea typeface="Microsoft YaHei"/>
              </a:rPr>
              <a:t>CSS</a:t>
            </a:r>
            <a:r>
              <a:rPr lang="zh-CN" altLang="en-US" sz="1400" dirty="0" smtClean="0">
                <a:solidFill>
                  <a:srgbClr val="203864"/>
                </a:solidFill>
                <a:latin typeface="Microsoft YaHei"/>
                <a:ea typeface="Microsoft YaHei"/>
              </a:rPr>
              <a:t>预处理器</a:t>
            </a:r>
            <a:endParaRPr lang="en-US" altLang="zh-CN" sz="1400" dirty="0" smtClean="0">
              <a:solidFill>
                <a:srgbClr val="203864"/>
              </a:solidFill>
              <a:latin typeface="Microsoft YaHei"/>
              <a:ea typeface="Microsoft YaHei"/>
            </a:endParaRPr>
          </a:p>
          <a:p>
            <a:endParaRPr lang="en-US" altLang="zh-CN" sz="1400" dirty="0">
              <a:solidFill>
                <a:srgbClr val="203864"/>
              </a:solidFill>
              <a:latin typeface="Microsoft YaHei"/>
              <a:ea typeface="Microsoft YaHei"/>
            </a:endParaRPr>
          </a:p>
          <a:p>
            <a:endParaRPr lang="en-US" altLang="zh-CN" sz="1400" dirty="0" smtClean="0">
              <a:solidFill>
                <a:srgbClr val="203864"/>
              </a:solidFill>
              <a:latin typeface="Microsoft YaHei"/>
              <a:ea typeface="Microsoft YaHei"/>
            </a:endParaRPr>
          </a:p>
          <a:p>
            <a:r>
              <a:rPr lang="zh-CN" altLang="en-US" sz="1400" dirty="0">
                <a:solidFill>
                  <a:srgbClr val="203864"/>
                </a:solidFill>
                <a:latin typeface="Microsoft YaHei"/>
                <a:ea typeface="Microsoft YaHei"/>
              </a:rPr>
              <a:t>这些改进确实大大的提高了我们的开发效率，但是利用它们开发的文件往往需要进行额外的处理才能让浏览器识别</a:t>
            </a:r>
            <a:r>
              <a:rPr lang="en-US" altLang="zh-CN" sz="1400" dirty="0">
                <a:solidFill>
                  <a:srgbClr val="203864"/>
                </a:solidFill>
                <a:latin typeface="Microsoft YaHei"/>
                <a:ea typeface="Microsoft YaHei"/>
              </a:rPr>
              <a:t>,</a:t>
            </a:r>
            <a:r>
              <a:rPr lang="zh-CN" altLang="en-US" sz="1400" dirty="0">
                <a:solidFill>
                  <a:srgbClr val="203864"/>
                </a:solidFill>
                <a:latin typeface="Microsoft YaHei"/>
                <a:ea typeface="Microsoft YaHei"/>
              </a:rPr>
              <a:t>而手动处理又是非常繁琐的，这就为</a:t>
            </a:r>
            <a:r>
              <a:rPr lang="en-US" altLang="zh-CN" sz="1400" dirty="0" err="1">
                <a:solidFill>
                  <a:srgbClr val="203864"/>
                </a:solidFill>
                <a:latin typeface="Microsoft YaHei"/>
                <a:ea typeface="Microsoft YaHei"/>
              </a:rPr>
              <a:t>WebPack</a:t>
            </a:r>
            <a:r>
              <a:rPr lang="zh-CN" altLang="en-US" sz="1400" dirty="0">
                <a:solidFill>
                  <a:srgbClr val="203864"/>
                </a:solidFill>
                <a:latin typeface="Microsoft YaHei"/>
                <a:ea typeface="Microsoft YaHei"/>
              </a:rPr>
              <a:t>类的工具的出现提供了需求。</a:t>
            </a:r>
          </a:p>
          <a:p>
            <a:endParaRPr lang="en-US" altLang="zh-CN" sz="1400" dirty="0">
              <a:solidFill>
                <a:srgbClr val="203864"/>
              </a:solidFill>
              <a:latin typeface="Microsoft YaHei"/>
              <a:ea typeface="Microsoft YaHei"/>
            </a:endParaRPr>
          </a:p>
          <a:p>
            <a:pPr>
              <a:lnSpc>
                <a:spcPct val="116199"/>
              </a:lnSpc>
            </a:pPr>
            <a:endParaRPr lang="en-US" sz="1400" dirty="0">
              <a:solidFill>
                <a:srgbClr val="203864"/>
              </a:solidFill>
              <a:latin typeface="Microsoft YaHei"/>
              <a:ea typeface="Microsoft YaHei"/>
            </a:endParaRPr>
          </a:p>
        </p:txBody>
      </p:sp>
      <p:sp>
        <p:nvSpPr>
          <p:cNvPr id="4" name="Freeform 18"/>
          <p:cNvSpPr/>
          <p:nvPr/>
        </p:nvSpPr>
        <p:spPr>
          <a:xfrm>
            <a:off x="289941" y="401574"/>
            <a:ext cx="237929" cy="237929"/>
          </a:xfrm>
          <a:custGeom>
            <a:avLst/>
            <a:gdLst/>
            <a:ahLst/>
            <a:cxnLst/>
            <a:rect l="l" t="t" r="r" b="b"/>
            <a:pathLst>
              <a:path w="237929" h="237929">
                <a:moveTo>
                  <a:pt x="237929" y="118965"/>
                </a:moveTo>
                <a:cubicBezTo>
                  <a:pt x="237929" y="184668"/>
                  <a:pt x="184668" y="237930"/>
                  <a:pt x="118965" y="237930"/>
                </a:cubicBezTo>
                <a:cubicBezTo>
                  <a:pt x="53262" y="237930"/>
                  <a:pt x="0" y="184668"/>
                  <a:pt x="0" y="118965"/>
                </a:cubicBezTo>
                <a:cubicBezTo>
                  <a:pt x="0" y="53262"/>
                  <a:pt x="53262" y="0"/>
                  <a:pt x="118965" y="0"/>
                </a:cubicBezTo>
                <a:cubicBezTo>
                  <a:pt x="184668" y="0"/>
                  <a:pt x="237929" y="53262"/>
                  <a:pt x="237929" y="118965"/>
                </a:cubicBezTo>
                <a:close/>
              </a:path>
            </a:pathLst>
          </a:custGeom>
          <a:solidFill>
            <a:srgbClr val="203864"/>
          </a:solidFill>
        </p:spPr>
        <p:txBody>
          <a:bodyPr lIns="127000" rIns="127000" rtlCol="0" anchor="ctr"/>
          <a:lstStyle/>
          <a:p>
            <a:pPr algn="l"/>
            <a:endParaRPr lang="en-US" sz="1100"/>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71653" b="10148"/>
          <a:stretch/>
        </p:blipFill>
        <p:spPr>
          <a:xfrm>
            <a:off x="7531100" y="1033585"/>
            <a:ext cx="2793157" cy="3779703"/>
          </a:xfrm>
          <a:prstGeom prst="rect">
            <a:avLst/>
          </a:prstGeom>
        </p:spPr>
      </p:pic>
    </p:spTree>
    <p:extLst>
      <p:ext uri="{BB962C8B-B14F-4D97-AF65-F5344CB8AC3E}">
        <p14:creationId xmlns:p14="http://schemas.microsoft.com/office/powerpoint/2010/main" val="3205771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extBox 4"/>
          <p:cNvSpPr txBox="1"/>
          <p:nvPr/>
        </p:nvSpPr>
        <p:spPr>
          <a:xfrm>
            <a:off x="524383" y="264668"/>
            <a:ext cx="2226437" cy="482600"/>
          </a:xfrm>
          <a:prstGeom prst="rect">
            <a:avLst/>
          </a:prstGeom>
        </p:spPr>
        <p:txBody>
          <a:bodyPr lIns="127000" tIns="63500" rIns="127000" bIns="63500" rtlCol="0" anchor="t">
            <a:spAutoFit/>
          </a:bodyPr>
          <a:lstStyle/>
          <a:p>
            <a:pPr algn="l">
              <a:lnSpc>
                <a:spcPct val="116199"/>
              </a:lnSpc>
            </a:pPr>
            <a:r>
              <a:rPr lang="en-US" sz="2000" b="1" u="none">
                <a:solidFill>
                  <a:srgbClr val="203864"/>
                </a:solidFill>
                <a:latin typeface="Microsoft YaHei"/>
                <a:ea typeface="Microsoft YaHei"/>
              </a:rPr>
              <a:t>什么是webpack</a:t>
            </a:r>
            <a:endParaRPr lang="en-US" sz="1100"/>
          </a:p>
        </p:txBody>
      </p:sp>
      <p:sp>
        <p:nvSpPr>
          <p:cNvPr id="16" name="TextBox 15"/>
          <p:cNvSpPr txBox="1"/>
          <p:nvPr/>
        </p:nvSpPr>
        <p:spPr>
          <a:xfrm>
            <a:off x="749300" y="1041400"/>
            <a:ext cx="9829800" cy="582108"/>
          </a:xfrm>
          <a:prstGeom prst="rect">
            <a:avLst/>
          </a:prstGeom>
        </p:spPr>
        <p:txBody>
          <a:bodyPr wrap="square" lIns="127000" tIns="40716" rIns="127000" bIns="40716" rtlCol="0" anchor="t">
            <a:spAutoFit/>
          </a:bodyPr>
          <a:lstStyle/>
          <a:p>
            <a:pPr>
              <a:lnSpc>
                <a:spcPct val="116199"/>
              </a:lnSpc>
            </a:pPr>
            <a:r>
              <a:rPr lang="en-US" altLang="zh-CN" sz="1400" dirty="0" err="1" smtClean="0">
                <a:solidFill>
                  <a:srgbClr val="203864"/>
                </a:solidFill>
                <a:latin typeface="Microsoft YaHei"/>
                <a:ea typeface="Microsoft YaHei"/>
              </a:rPr>
              <a:t>webpack</a:t>
            </a:r>
            <a:r>
              <a:rPr lang="zh-CN" altLang="en-US" sz="1400" dirty="0">
                <a:solidFill>
                  <a:srgbClr val="203864"/>
                </a:solidFill>
                <a:latin typeface="Microsoft YaHei"/>
                <a:ea typeface="Microsoft YaHei"/>
              </a:rPr>
              <a:t>就是一个静态模块打包器。其在处理程序时，会递归的构建一个 依赖关系图，然后将这些模块打包成一个或多个</a:t>
            </a:r>
            <a:r>
              <a:rPr lang="en-US" altLang="zh-CN" sz="1400" dirty="0">
                <a:solidFill>
                  <a:srgbClr val="203864"/>
                </a:solidFill>
                <a:latin typeface="Microsoft YaHei"/>
                <a:ea typeface="Microsoft YaHei"/>
              </a:rPr>
              <a:t>bundle</a:t>
            </a:r>
            <a:endParaRPr lang="en-US" sz="1400" dirty="0">
              <a:solidFill>
                <a:srgbClr val="203864"/>
              </a:solidFill>
              <a:latin typeface="Microsoft YaHei"/>
              <a:ea typeface="Microsoft YaHei"/>
            </a:endParaRPr>
          </a:p>
        </p:txBody>
      </p:sp>
      <p:sp>
        <p:nvSpPr>
          <p:cNvPr id="19" name="Freeform 18"/>
          <p:cNvSpPr/>
          <p:nvPr/>
        </p:nvSpPr>
        <p:spPr>
          <a:xfrm>
            <a:off x="289941" y="401574"/>
            <a:ext cx="237929" cy="237929"/>
          </a:xfrm>
          <a:custGeom>
            <a:avLst/>
            <a:gdLst/>
            <a:ahLst/>
            <a:cxnLst/>
            <a:rect l="l" t="t" r="r" b="b"/>
            <a:pathLst>
              <a:path w="237929" h="237929">
                <a:moveTo>
                  <a:pt x="237929" y="118965"/>
                </a:moveTo>
                <a:cubicBezTo>
                  <a:pt x="237929" y="184668"/>
                  <a:pt x="184668" y="237930"/>
                  <a:pt x="118965" y="237930"/>
                </a:cubicBezTo>
                <a:cubicBezTo>
                  <a:pt x="53262" y="237930"/>
                  <a:pt x="0" y="184668"/>
                  <a:pt x="0" y="118965"/>
                </a:cubicBezTo>
                <a:cubicBezTo>
                  <a:pt x="0" y="53262"/>
                  <a:pt x="53262" y="0"/>
                  <a:pt x="118965" y="0"/>
                </a:cubicBezTo>
                <a:cubicBezTo>
                  <a:pt x="184668" y="0"/>
                  <a:pt x="237929" y="53262"/>
                  <a:pt x="237929" y="118965"/>
                </a:cubicBezTo>
                <a:close/>
              </a:path>
            </a:pathLst>
          </a:custGeom>
          <a:solidFill>
            <a:srgbClr val="203864"/>
          </a:solidFill>
        </p:spPr>
        <p:txBody>
          <a:bodyPr lIns="127000" rIns="127000" rtlCol="0" anchor="ctr"/>
          <a:lstStyle/>
          <a:p>
            <a:pPr algn="l"/>
            <a:endParaRPr lang="en-US" sz="1100"/>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2108200"/>
            <a:ext cx="9346357" cy="3990092"/>
          </a:xfrm>
          <a:prstGeom prst="rect">
            <a:avLst/>
          </a:prstGeom>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24383" y="264668"/>
            <a:ext cx="2226437" cy="462306"/>
          </a:xfrm>
          <a:prstGeom prst="rect">
            <a:avLst/>
          </a:prstGeom>
        </p:spPr>
        <p:txBody>
          <a:bodyPr lIns="127000" tIns="63500" rIns="127000" bIns="63500" rtlCol="0" anchor="t">
            <a:spAutoFit/>
          </a:bodyPr>
          <a:lstStyle/>
          <a:p>
            <a:pPr algn="l">
              <a:lnSpc>
                <a:spcPct val="116199"/>
              </a:lnSpc>
            </a:pPr>
            <a:r>
              <a:rPr lang="zh-CN" altLang="en-US" sz="2000" b="1" u="none" dirty="0" smtClean="0">
                <a:solidFill>
                  <a:srgbClr val="203864"/>
                </a:solidFill>
                <a:latin typeface="Microsoft YaHei"/>
                <a:ea typeface="Microsoft YaHei"/>
              </a:rPr>
              <a:t>分享目标</a:t>
            </a:r>
            <a:endParaRPr lang="en-US" sz="1100" dirty="0"/>
          </a:p>
        </p:txBody>
      </p:sp>
      <p:sp>
        <p:nvSpPr>
          <p:cNvPr id="4" name="Freeform 18"/>
          <p:cNvSpPr/>
          <p:nvPr/>
        </p:nvSpPr>
        <p:spPr>
          <a:xfrm>
            <a:off x="289941" y="401574"/>
            <a:ext cx="237929" cy="237929"/>
          </a:xfrm>
          <a:custGeom>
            <a:avLst/>
            <a:gdLst/>
            <a:ahLst/>
            <a:cxnLst/>
            <a:rect l="l" t="t" r="r" b="b"/>
            <a:pathLst>
              <a:path w="237929" h="237929">
                <a:moveTo>
                  <a:pt x="237929" y="118965"/>
                </a:moveTo>
                <a:cubicBezTo>
                  <a:pt x="237929" y="184668"/>
                  <a:pt x="184668" y="237930"/>
                  <a:pt x="118965" y="237930"/>
                </a:cubicBezTo>
                <a:cubicBezTo>
                  <a:pt x="53262" y="237930"/>
                  <a:pt x="0" y="184668"/>
                  <a:pt x="0" y="118965"/>
                </a:cubicBezTo>
                <a:cubicBezTo>
                  <a:pt x="0" y="53262"/>
                  <a:pt x="53262" y="0"/>
                  <a:pt x="118965" y="0"/>
                </a:cubicBezTo>
                <a:cubicBezTo>
                  <a:pt x="184668" y="0"/>
                  <a:pt x="237929" y="53262"/>
                  <a:pt x="237929" y="118965"/>
                </a:cubicBezTo>
                <a:close/>
              </a:path>
            </a:pathLst>
          </a:custGeom>
          <a:solidFill>
            <a:srgbClr val="203864"/>
          </a:solidFill>
        </p:spPr>
        <p:txBody>
          <a:bodyPr lIns="127000" rIns="127000" rtlCol="0" anchor="ctr"/>
          <a:lstStyle/>
          <a:p>
            <a:pPr algn="l"/>
            <a:endParaRPr lang="en-US" sz="1100"/>
          </a:p>
        </p:txBody>
      </p:sp>
      <p:sp>
        <p:nvSpPr>
          <p:cNvPr id="7" name="Freeform 2"/>
          <p:cNvSpPr/>
          <p:nvPr/>
        </p:nvSpPr>
        <p:spPr>
          <a:xfrm>
            <a:off x="289962" y="401557"/>
            <a:ext cx="237929" cy="237929"/>
          </a:xfrm>
          <a:custGeom>
            <a:avLst/>
            <a:gdLst/>
            <a:ahLst/>
            <a:cxnLst/>
            <a:rect l="l" t="t" r="r" b="b"/>
            <a:pathLst>
              <a:path w="237929" h="237929">
                <a:moveTo>
                  <a:pt x="237929" y="118964"/>
                </a:moveTo>
                <a:cubicBezTo>
                  <a:pt x="237929" y="184667"/>
                  <a:pt x="184668" y="237929"/>
                  <a:pt x="118965" y="237929"/>
                </a:cubicBezTo>
                <a:cubicBezTo>
                  <a:pt x="53262" y="237929"/>
                  <a:pt x="0" y="184667"/>
                  <a:pt x="0" y="118964"/>
                </a:cubicBezTo>
                <a:cubicBezTo>
                  <a:pt x="0" y="53261"/>
                  <a:pt x="53262" y="0"/>
                  <a:pt x="118965" y="0"/>
                </a:cubicBezTo>
                <a:cubicBezTo>
                  <a:pt x="184668" y="0"/>
                  <a:pt x="237929" y="53261"/>
                  <a:pt x="237929" y="118964"/>
                </a:cubicBezTo>
                <a:close/>
              </a:path>
            </a:pathLst>
          </a:custGeom>
          <a:solidFill>
            <a:srgbClr val="203864"/>
          </a:solidFill>
        </p:spPr>
      </p:sp>
      <p:sp>
        <p:nvSpPr>
          <p:cNvPr id="8" name="Freeform 3"/>
          <p:cNvSpPr/>
          <p:nvPr/>
        </p:nvSpPr>
        <p:spPr>
          <a:xfrm>
            <a:off x="5848644" y="1746384"/>
            <a:ext cx="1455556" cy="1623213"/>
          </a:xfrm>
          <a:custGeom>
            <a:avLst/>
            <a:gdLst/>
            <a:ahLst/>
            <a:cxnLst/>
            <a:rect l="l" t="t" r="r" b="b"/>
            <a:pathLst>
              <a:path w="1455556" h="1623213">
                <a:moveTo>
                  <a:pt x="0" y="239044"/>
                </a:moveTo>
                <a:cubicBezTo>
                  <a:pt x="95008" y="267447"/>
                  <a:pt x="160040" y="356045"/>
                  <a:pt x="160040" y="458030"/>
                </a:cubicBezTo>
                <a:cubicBezTo>
                  <a:pt x="160040" y="560015"/>
                  <a:pt x="95008" y="646952"/>
                  <a:pt x="0" y="677013"/>
                </a:cubicBezTo>
                <a:cubicBezTo>
                  <a:pt x="0" y="765611"/>
                  <a:pt x="0" y="765611"/>
                  <a:pt x="0" y="765611"/>
                </a:cubicBezTo>
                <a:cubicBezTo>
                  <a:pt x="58353" y="768984"/>
                  <a:pt x="116712" y="777336"/>
                  <a:pt x="173380" y="794014"/>
                </a:cubicBezTo>
                <a:cubicBezTo>
                  <a:pt x="295088" y="829184"/>
                  <a:pt x="406812" y="897725"/>
                  <a:pt x="493540" y="989627"/>
                </a:cubicBezTo>
                <a:cubicBezTo>
                  <a:pt x="581887" y="1079887"/>
                  <a:pt x="640239" y="1193582"/>
                  <a:pt x="671915" y="1317274"/>
                </a:cubicBezTo>
                <a:cubicBezTo>
                  <a:pt x="681951" y="1362446"/>
                  <a:pt x="688631" y="1409260"/>
                  <a:pt x="691927" y="1455995"/>
                </a:cubicBezTo>
                <a:cubicBezTo>
                  <a:pt x="860334" y="1455995"/>
                  <a:pt x="860334" y="1455995"/>
                  <a:pt x="860334" y="1455995"/>
                </a:cubicBezTo>
                <a:cubicBezTo>
                  <a:pt x="865314" y="1484477"/>
                  <a:pt x="865314" y="1484477"/>
                  <a:pt x="865314" y="1484477"/>
                </a:cubicBezTo>
                <a:cubicBezTo>
                  <a:pt x="876974" y="1564670"/>
                  <a:pt x="945374" y="1623213"/>
                  <a:pt x="1025354" y="1623213"/>
                </a:cubicBezTo>
                <a:cubicBezTo>
                  <a:pt x="1105414" y="1623213"/>
                  <a:pt x="1172133" y="1564670"/>
                  <a:pt x="1185474" y="1486135"/>
                </a:cubicBezTo>
                <a:cubicBezTo>
                  <a:pt x="1188773" y="1455995"/>
                  <a:pt x="1188773" y="1455995"/>
                  <a:pt x="1188773" y="1455995"/>
                </a:cubicBezTo>
                <a:cubicBezTo>
                  <a:pt x="1455557" y="1455995"/>
                  <a:pt x="1455557" y="1455995"/>
                  <a:pt x="1455557" y="1455995"/>
                </a:cubicBezTo>
                <a:cubicBezTo>
                  <a:pt x="1455557" y="1415951"/>
                  <a:pt x="1452257" y="1375813"/>
                  <a:pt x="1447208" y="1335689"/>
                </a:cubicBezTo>
                <a:cubicBezTo>
                  <a:pt x="1377193" y="1322307"/>
                  <a:pt x="1308857" y="1308937"/>
                  <a:pt x="1237158" y="1300600"/>
                </a:cubicBezTo>
                <a:cubicBezTo>
                  <a:pt x="1213773" y="1183587"/>
                  <a:pt x="1213773" y="1183587"/>
                  <a:pt x="1213773" y="1183587"/>
                </a:cubicBezTo>
                <a:cubicBezTo>
                  <a:pt x="1180482" y="1069893"/>
                  <a:pt x="1180482" y="1069893"/>
                  <a:pt x="1180482" y="1069893"/>
                </a:cubicBezTo>
                <a:cubicBezTo>
                  <a:pt x="1240454" y="1029754"/>
                  <a:pt x="1295517" y="986324"/>
                  <a:pt x="1352193" y="941152"/>
                </a:cubicBezTo>
                <a:cubicBezTo>
                  <a:pt x="1308857" y="825812"/>
                  <a:pt x="1245449" y="717136"/>
                  <a:pt x="1175433" y="616812"/>
                </a:cubicBezTo>
                <a:cubicBezTo>
                  <a:pt x="1107098" y="638600"/>
                  <a:pt x="1038698" y="665368"/>
                  <a:pt x="973674" y="692044"/>
                </a:cubicBezTo>
                <a:cubicBezTo>
                  <a:pt x="948674" y="661984"/>
                  <a:pt x="925358" y="630198"/>
                  <a:pt x="895378" y="601796"/>
                </a:cubicBezTo>
                <a:cubicBezTo>
                  <a:pt x="866998" y="575028"/>
                  <a:pt x="840314" y="544968"/>
                  <a:pt x="808639" y="519876"/>
                </a:cubicBezTo>
                <a:cubicBezTo>
                  <a:pt x="840314" y="456369"/>
                  <a:pt x="868683" y="389493"/>
                  <a:pt x="893679" y="322613"/>
                </a:cubicBezTo>
                <a:cubicBezTo>
                  <a:pt x="796979" y="245735"/>
                  <a:pt x="691927" y="180505"/>
                  <a:pt x="578583" y="130384"/>
                </a:cubicBezTo>
                <a:cubicBezTo>
                  <a:pt x="530199" y="185539"/>
                  <a:pt x="485187" y="240705"/>
                  <a:pt x="443475" y="297587"/>
                </a:cubicBezTo>
                <a:cubicBezTo>
                  <a:pt x="406812" y="280829"/>
                  <a:pt x="368472" y="270830"/>
                  <a:pt x="330128" y="257460"/>
                </a:cubicBezTo>
                <a:cubicBezTo>
                  <a:pt x="293472" y="245735"/>
                  <a:pt x="253440" y="239044"/>
                  <a:pt x="215092" y="230707"/>
                </a:cubicBezTo>
                <a:cubicBezTo>
                  <a:pt x="208424" y="158797"/>
                  <a:pt x="201752" y="85292"/>
                  <a:pt x="188412" y="15028"/>
                </a:cubicBezTo>
                <a:cubicBezTo>
                  <a:pt x="126688" y="8337"/>
                  <a:pt x="63340" y="1646"/>
                  <a:pt x="0" y="0"/>
                </a:cubicBezTo>
                <a:lnTo>
                  <a:pt x="0" y="239044"/>
                </a:lnTo>
                <a:lnTo>
                  <a:pt x="0" y="239044"/>
                </a:lnTo>
                <a:lnTo>
                  <a:pt x="0" y="239044"/>
                </a:lnTo>
                <a:close/>
              </a:path>
            </a:pathLst>
          </a:custGeom>
          <a:solidFill>
            <a:srgbClr val="BFBFBF"/>
          </a:solidFill>
        </p:spPr>
      </p:sp>
      <p:sp>
        <p:nvSpPr>
          <p:cNvPr id="9" name="Freeform 4"/>
          <p:cNvSpPr/>
          <p:nvPr/>
        </p:nvSpPr>
        <p:spPr>
          <a:xfrm rot="5400000">
            <a:off x="5779358" y="3180135"/>
            <a:ext cx="1455556" cy="1623213"/>
          </a:xfrm>
          <a:custGeom>
            <a:avLst/>
            <a:gdLst/>
            <a:ahLst/>
            <a:cxnLst/>
            <a:rect l="l" t="t" r="r" b="b"/>
            <a:pathLst>
              <a:path w="1455556" h="1623213">
                <a:moveTo>
                  <a:pt x="0" y="239044"/>
                </a:moveTo>
                <a:cubicBezTo>
                  <a:pt x="95008" y="267447"/>
                  <a:pt x="160039" y="356046"/>
                  <a:pt x="160039" y="458031"/>
                </a:cubicBezTo>
                <a:cubicBezTo>
                  <a:pt x="160039" y="560015"/>
                  <a:pt x="95008" y="646953"/>
                  <a:pt x="0" y="677013"/>
                </a:cubicBezTo>
                <a:cubicBezTo>
                  <a:pt x="0" y="765612"/>
                  <a:pt x="0" y="765612"/>
                  <a:pt x="0" y="765612"/>
                </a:cubicBezTo>
                <a:cubicBezTo>
                  <a:pt x="58352" y="768984"/>
                  <a:pt x="116711" y="777336"/>
                  <a:pt x="173379" y="794014"/>
                </a:cubicBezTo>
                <a:cubicBezTo>
                  <a:pt x="295087" y="829184"/>
                  <a:pt x="406811" y="897725"/>
                  <a:pt x="493539" y="989628"/>
                </a:cubicBezTo>
                <a:cubicBezTo>
                  <a:pt x="581886" y="1079888"/>
                  <a:pt x="640238" y="1193582"/>
                  <a:pt x="671914" y="1317274"/>
                </a:cubicBezTo>
                <a:cubicBezTo>
                  <a:pt x="681950" y="1362446"/>
                  <a:pt x="688630" y="1409261"/>
                  <a:pt x="691926" y="1455995"/>
                </a:cubicBezTo>
                <a:cubicBezTo>
                  <a:pt x="860333" y="1455995"/>
                  <a:pt x="860333" y="1455995"/>
                  <a:pt x="860333" y="1455995"/>
                </a:cubicBezTo>
                <a:cubicBezTo>
                  <a:pt x="865313" y="1484477"/>
                  <a:pt x="865313" y="1484477"/>
                  <a:pt x="865313" y="1484477"/>
                </a:cubicBezTo>
                <a:cubicBezTo>
                  <a:pt x="876973" y="1564671"/>
                  <a:pt x="945373" y="1623213"/>
                  <a:pt x="1025353" y="1623213"/>
                </a:cubicBezTo>
                <a:cubicBezTo>
                  <a:pt x="1105413" y="1623213"/>
                  <a:pt x="1172133" y="1564671"/>
                  <a:pt x="1185473" y="1486135"/>
                </a:cubicBezTo>
                <a:cubicBezTo>
                  <a:pt x="1188773" y="1455995"/>
                  <a:pt x="1188773" y="1455995"/>
                  <a:pt x="1188773" y="1455995"/>
                </a:cubicBezTo>
                <a:cubicBezTo>
                  <a:pt x="1455556" y="1455995"/>
                  <a:pt x="1455556" y="1455995"/>
                  <a:pt x="1455556" y="1455995"/>
                </a:cubicBezTo>
                <a:cubicBezTo>
                  <a:pt x="1455556" y="1415952"/>
                  <a:pt x="1452256" y="1375813"/>
                  <a:pt x="1447208" y="1335690"/>
                </a:cubicBezTo>
                <a:cubicBezTo>
                  <a:pt x="1377192" y="1322308"/>
                  <a:pt x="1308857" y="1308937"/>
                  <a:pt x="1237157" y="1300600"/>
                </a:cubicBezTo>
                <a:cubicBezTo>
                  <a:pt x="1213772" y="1183587"/>
                  <a:pt x="1213772" y="1183587"/>
                  <a:pt x="1213772" y="1183587"/>
                </a:cubicBezTo>
                <a:cubicBezTo>
                  <a:pt x="1180481" y="1069893"/>
                  <a:pt x="1180481" y="1069893"/>
                  <a:pt x="1180481" y="1069893"/>
                </a:cubicBezTo>
                <a:cubicBezTo>
                  <a:pt x="1240453" y="1029755"/>
                  <a:pt x="1295516" y="986324"/>
                  <a:pt x="1352192" y="941152"/>
                </a:cubicBezTo>
                <a:cubicBezTo>
                  <a:pt x="1308857" y="825812"/>
                  <a:pt x="1245448" y="717136"/>
                  <a:pt x="1175432" y="616813"/>
                </a:cubicBezTo>
                <a:cubicBezTo>
                  <a:pt x="1107097" y="638601"/>
                  <a:pt x="1038697" y="665368"/>
                  <a:pt x="973673" y="692045"/>
                </a:cubicBezTo>
                <a:cubicBezTo>
                  <a:pt x="948673" y="661985"/>
                  <a:pt x="925357" y="630199"/>
                  <a:pt x="895377" y="601796"/>
                </a:cubicBezTo>
                <a:cubicBezTo>
                  <a:pt x="866998" y="575028"/>
                  <a:pt x="840314" y="544968"/>
                  <a:pt x="808638" y="519877"/>
                </a:cubicBezTo>
                <a:cubicBezTo>
                  <a:pt x="840314" y="456369"/>
                  <a:pt x="868682" y="389493"/>
                  <a:pt x="893678" y="322614"/>
                </a:cubicBezTo>
                <a:cubicBezTo>
                  <a:pt x="796978" y="245735"/>
                  <a:pt x="691926" y="180506"/>
                  <a:pt x="578583" y="130384"/>
                </a:cubicBezTo>
                <a:cubicBezTo>
                  <a:pt x="530198" y="185539"/>
                  <a:pt x="485186" y="240706"/>
                  <a:pt x="443474" y="297587"/>
                </a:cubicBezTo>
                <a:cubicBezTo>
                  <a:pt x="406811" y="280829"/>
                  <a:pt x="368471" y="270831"/>
                  <a:pt x="330127" y="257460"/>
                </a:cubicBezTo>
                <a:cubicBezTo>
                  <a:pt x="293471" y="245735"/>
                  <a:pt x="253439" y="239044"/>
                  <a:pt x="215092" y="230707"/>
                </a:cubicBezTo>
                <a:cubicBezTo>
                  <a:pt x="208423" y="158798"/>
                  <a:pt x="201751" y="85292"/>
                  <a:pt x="188411" y="15029"/>
                </a:cubicBezTo>
                <a:cubicBezTo>
                  <a:pt x="126687" y="8338"/>
                  <a:pt x="63340" y="1647"/>
                  <a:pt x="0" y="0"/>
                </a:cubicBezTo>
                <a:lnTo>
                  <a:pt x="0" y="239044"/>
                </a:lnTo>
                <a:lnTo>
                  <a:pt x="0" y="239044"/>
                </a:lnTo>
                <a:lnTo>
                  <a:pt x="0" y="239044"/>
                </a:lnTo>
                <a:close/>
              </a:path>
            </a:pathLst>
          </a:custGeom>
          <a:solidFill>
            <a:srgbClr val="4D6083"/>
          </a:solidFill>
        </p:spPr>
      </p:sp>
      <p:sp>
        <p:nvSpPr>
          <p:cNvPr id="10" name="Freeform 5"/>
          <p:cNvSpPr/>
          <p:nvPr/>
        </p:nvSpPr>
        <p:spPr>
          <a:xfrm rot="16200000">
            <a:off x="4413234" y="1664027"/>
            <a:ext cx="1455556" cy="1623213"/>
          </a:xfrm>
          <a:custGeom>
            <a:avLst/>
            <a:gdLst/>
            <a:ahLst/>
            <a:cxnLst/>
            <a:rect l="l" t="t" r="r" b="b"/>
            <a:pathLst>
              <a:path w="1455556" h="1623213">
                <a:moveTo>
                  <a:pt x="0" y="239044"/>
                </a:moveTo>
                <a:cubicBezTo>
                  <a:pt x="95008" y="267446"/>
                  <a:pt x="160040" y="356045"/>
                  <a:pt x="160040" y="458030"/>
                </a:cubicBezTo>
                <a:cubicBezTo>
                  <a:pt x="160040" y="560015"/>
                  <a:pt x="95008" y="646952"/>
                  <a:pt x="0" y="677012"/>
                </a:cubicBezTo>
                <a:cubicBezTo>
                  <a:pt x="0" y="765611"/>
                  <a:pt x="0" y="765611"/>
                  <a:pt x="0" y="765611"/>
                </a:cubicBezTo>
                <a:cubicBezTo>
                  <a:pt x="58352" y="768983"/>
                  <a:pt x="116712" y="777336"/>
                  <a:pt x="173380" y="794014"/>
                </a:cubicBezTo>
                <a:cubicBezTo>
                  <a:pt x="295087" y="829183"/>
                  <a:pt x="406811" y="897724"/>
                  <a:pt x="493539" y="989627"/>
                </a:cubicBezTo>
                <a:cubicBezTo>
                  <a:pt x="581887" y="1079887"/>
                  <a:pt x="640239" y="1193581"/>
                  <a:pt x="671914" y="1317274"/>
                </a:cubicBezTo>
                <a:cubicBezTo>
                  <a:pt x="681951" y="1362446"/>
                  <a:pt x="688630" y="1409260"/>
                  <a:pt x="691926" y="1455994"/>
                </a:cubicBezTo>
                <a:cubicBezTo>
                  <a:pt x="860334" y="1455994"/>
                  <a:pt x="860334" y="1455994"/>
                  <a:pt x="860334" y="1455994"/>
                </a:cubicBezTo>
                <a:cubicBezTo>
                  <a:pt x="865314" y="1484477"/>
                  <a:pt x="865314" y="1484477"/>
                  <a:pt x="865314" y="1484477"/>
                </a:cubicBezTo>
                <a:cubicBezTo>
                  <a:pt x="876974" y="1564670"/>
                  <a:pt x="945374" y="1623213"/>
                  <a:pt x="1025354" y="1623213"/>
                </a:cubicBezTo>
                <a:cubicBezTo>
                  <a:pt x="1105413" y="1623213"/>
                  <a:pt x="1172133" y="1564670"/>
                  <a:pt x="1185473" y="1486134"/>
                </a:cubicBezTo>
                <a:cubicBezTo>
                  <a:pt x="1188773" y="1455994"/>
                  <a:pt x="1188773" y="1455994"/>
                  <a:pt x="1188773" y="1455994"/>
                </a:cubicBezTo>
                <a:cubicBezTo>
                  <a:pt x="1455556" y="1455994"/>
                  <a:pt x="1455556" y="1455994"/>
                  <a:pt x="1455556" y="1455994"/>
                </a:cubicBezTo>
                <a:cubicBezTo>
                  <a:pt x="1455556" y="1415951"/>
                  <a:pt x="1452257" y="1375812"/>
                  <a:pt x="1447208" y="1335689"/>
                </a:cubicBezTo>
                <a:cubicBezTo>
                  <a:pt x="1377192" y="1322307"/>
                  <a:pt x="1308857" y="1308936"/>
                  <a:pt x="1237157" y="1300599"/>
                </a:cubicBezTo>
                <a:cubicBezTo>
                  <a:pt x="1213773" y="1183586"/>
                  <a:pt x="1213773" y="1183586"/>
                  <a:pt x="1213773" y="1183586"/>
                </a:cubicBezTo>
                <a:cubicBezTo>
                  <a:pt x="1180482" y="1069892"/>
                  <a:pt x="1180482" y="1069892"/>
                  <a:pt x="1180482" y="1069892"/>
                </a:cubicBezTo>
                <a:cubicBezTo>
                  <a:pt x="1240453" y="1029754"/>
                  <a:pt x="1295517" y="986323"/>
                  <a:pt x="1352192" y="941151"/>
                </a:cubicBezTo>
                <a:cubicBezTo>
                  <a:pt x="1308857" y="825811"/>
                  <a:pt x="1245448" y="717135"/>
                  <a:pt x="1175433" y="616812"/>
                </a:cubicBezTo>
                <a:cubicBezTo>
                  <a:pt x="1107098" y="638600"/>
                  <a:pt x="1038697" y="665368"/>
                  <a:pt x="973673" y="692044"/>
                </a:cubicBezTo>
                <a:cubicBezTo>
                  <a:pt x="948673" y="661984"/>
                  <a:pt x="925358" y="630198"/>
                  <a:pt x="895378" y="601795"/>
                </a:cubicBezTo>
                <a:cubicBezTo>
                  <a:pt x="866998" y="575027"/>
                  <a:pt x="840314" y="544967"/>
                  <a:pt x="808638" y="519876"/>
                </a:cubicBezTo>
                <a:cubicBezTo>
                  <a:pt x="840314" y="456368"/>
                  <a:pt x="868682" y="389493"/>
                  <a:pt x="893678" y="322613"/>
                </a:cubicBezTo>
                <a:cubicBezTo>
                  <a:pt x="796979" y="245735"/>
                  <a:pt x="691926" y="180505"/>
                  <a:pt x="578583" y="130383"/>
                </a:cubicBezTo>
                <a:cubicBezTo>
                  <a:pt x="530199" y="185538"/>
                  <a:pt x="485187" y="240705"/>
                  <a:pt x="443475" y="297586"/>
                </a:cubicBezTo>
                <a:cubicBezTo>
                  <a:pt x="406811" y="280828"/>
                  <a:pt x="368471" y="270830"/>
                  <a:pt x="330127" y="257459"/>
                </a:cubicBezTo>
                <a:cubicBezTo>
                  <a:pt x="293471" y="245735"/>
                  <a:pt x="253440" y="239044"/>
                  <a:pt x="215092" y="230707"/>
                </a:cubicBezTo>
                <a:cubicBezTo>
                  <a:pt x="208424" y="158797"/>
                  <a:pt x="201752" y="85291"/>
                  <a:pt x="188412" y="15028"/>
                </a:cubicBezTo>
                <a:cubicBezTo>
                  <a:pt x="126687" y="8337"/>
                  <a:pt x="63340" y="1646"/>
                  <a:pt x="0" y="0"/>
                </a:cubicBezTo>
                <a:lnTo>
                  <a:pt x="0" y="239044"/>
                </a:lnTo>
                <a:lnTo>
                  <a:pt x="0" y="239044"/>
                </a:lnTo>
                <a:lnTo>
                  <a:pt x="0" y="239044"/>
                </a:lnTo>
                <a:close/>
              </a:path>
            </a:pathLst>
          </a:custGeom>
          <a:solidFill>
            <a:srgbClr val="203864"/>
          </a:solidFill>
        </p:spPr>
      </p:sp>
      <p:sp>
        <p:nvSpPr>
          <p:cNvPr id="11" name="Freeform 6"/>
          <p:cNvSpPr/>
          <p:nvPr/>
        </p:nvSpPr>
        <p:spPr>
          <a:xfrm rot="10800000">
            <a:off x="4335350" y="3100605"/>
            <a:ext cx="1455556" cy="1623213"/>
          </a:xfrm>
          <a:custGeom>
            <a:avLst/>
            <a:gdLst/>
            <a:ahLst/>
            <a:cxnLst/>
            <a:rect l="l" t="t" r="r" b="b"/>
            <a:pathLst>
              <a:path w="1455556" h="1623213">
                <a:moveTo>
                  <a:pt x="0" y="239044"/>
                </a:moveTo>
                <a:cubicBezTo>
                  <a:pt x="95008" y="267446"/>
                  <a:pt x="160040" y="356045"/>
                  <a:pt x="160040" y="458030"/>
                </a:cubicBezTo>
                <a:cubicBezTo>
                  <a:pt x="160040" y="560015"/>
                  <a:pt x="95008" y="646952"/>
                  <a:pt x="0" y="677012"/>
                </a:cubicBezTo>
                <a:cubicBezTo>
                  <a:pt x="0" y="765611"/>
                  <a:pt x="0" y="765611"/>
                  <a:pt x="0" y="765611"/>
                </a:cubicBezTo>
                <a:cubicBezTo>
                  <a:pt x="58353" y="768983"/>
                  <a:pt x="116712" y="777336"/>
                  <a:pt x="173380" y="794014"/>
                </a:cubicBezTo>
                <a:cubicBezTo>
                  <a:pt x="295087" y="829184"/>
                  <a:pt x="406812" y="897725"/>
                  <a:pt x="493540" y="989627"/>
                </a:cubicBezTo>
                <a:cubicBezTo>
                  <a:pt x="581887" y="1079887"/>
                  <a:pt x="640239" y="1193581"/>
                  <a:pt x="671915" y="1317274"/>
                </a:cubicBezTo>
                <a:cubicBezTo>
                  <a:pt x="681951" y="1362446"/>
                  <a:pt x="688631" y="1409260"/>
                  <a:pt x="691927" y="1455994"/>
                </a:cubicBezTo>
                <a:cubicBezTo>
                  <a:pt x="860334" y="1455994"/>
                  <a:pt x="860334" y="1455994"/>
                  <a:pt x="860334" y="1455994"/>
                </a:cubicBezTo>
                <a:cubicBezTo>
                  <a:pt x="865314" y="1484477"/>
                  <a:pt x="865314" y="1484477"/>
                  <a:pt x="865314" y="1484477"/>
                </a:cubicBezTo>
                <a:cubicBezTo>
                  <a:pt x="876974" y="1564670"/>
                  <a:pt x="945374" y="1623213"/>
                  <a:pt x="1025354" y="1623213"/>
                </a:cubicBezTo>
                <a:cubicBezTo>
                  <a:pt x="1105414" y="1623213"/>
                  <a:pt x="1172133" y="1564670"/>
                  <a:pt x="1185474" y="1486134"/>
                </a:cubicBezTo>
                <a:cubicBezTo>
                  <a:pt x="1188773" y="1455994"/>
                  <a:pt x="1188773" y="1455994"/>
                  <a:pt x="1188773" y="1455994"/>
                </a:cubicBezTo>
                <a:cubicBezTo>
                  <a:pt x="1455557" y="1455994"/>
                  <a:pt x="1455557" y="1455994"/>
                  <a:pt x="1455557" y="1455994"/>
                </a:cubicBezTo>
                <a:cubicBezTo>
                  <a:pt x="1455557" y="1415951"/>
                  <a:pt x="1452257" y="1375813"/>
                  <a:pt x="1447208" y="1335689"/>
                </a:cubicBezTo>
                <a:cubicBezTo>
                  <a:pt x="1377193" y="1322307"/>
                  <a:pt x="1308857" y="1308937"/>
                  <a:pt x="1237158" y="1300600"/>
                </a:cubicBezTo>
                <a:cubicBezTo>
                  <a:pt x="1213773" y="1183587"/>
                  <a:pt x="1213773" y="1183587"/>
                  <a:pt x="1213773" y="1183587"/>
                </a:cubicBezTo>
                <a:cubicBezTo>
                  <a:pt x="1180482" y="1069893"/>
                  <a:pt x="1180482" y="1069893"/>
                  <a:pt x="1180482" y="1069893"/>
                </a:cubicBezTo>
                <a:cubicBezTo>
                  <a:pt x="1240453" y="1029754"/>
                  <a:pt x="1295517" y="986323"/>
                  <a:pt x="1352193" y="941151"/>
                </a:cubicBezTo>
                <a:cubicBezTo>
                  <a:pt x="1308857" y="825811"/>
                  <a:pt x="1245449" y="717136"/>
                  <a:pt x="1175433" y="616812"/>
                </a:cubicBezTo>
                <a:cubicBezTo>
                  <a:pt x="1107098" y="638600"/>
                  <a:pt x="1038698" y="665368"/>
                  <a:pt x="973674" y="692044"/>
                </a:cubicBezTo>
                <a:cubicBezTo>
                  <a:pt x="948674" y="661984"/>
                  <a:pt x="925358" y="630198"/>
                  <a:pt x="895378" y="601796"/>
                </a:cubicBezTo>
                <a:cubicBezTo>
                  <a:pt x="866998" y="575028"/>
                  <a:pt x="840314" y="544968"/>
                  <a:pt x="808639" y="519876"/>
                </a:cubicBezTo>
                <a:cubicBezTo>
                  <a:pt x="840314" y="456369"/>
                  <a:pt x="868683" y="389493"/>
                  <a:pt x="893679" y="322613"/>
                </a:cubicBezTo>
                <a:cubicBezTo>
                  <a:pt x="796979" y="245735"/>
                  <a:pt x="691927" y="180505"/>
                  <a:pt x="578583" y="130383"/>
                </a:cubicBezTo>
                <a:cubicBezTo>
                  <a:pt x="530199" y="185539"/>
                  <a:pt x="485187" y="240705"/>
                  <a:pt x="443475" y="297586"/>
                </a:cubicBezTo>
                <a:cubicBezTo>
                  <a:pt x="406812" y="280828"/>
                  <a:pt x="368472" y="270830"/>
                  <a:pt x="330128" y="257459"/>
                </a:cubicBezTo>
                <a:cubicBezTo>
                  <a:pt x="293472" y="245735"/>
                  <a:pt x="253440" y="239044"/>
                  <a:pt x="215092" y="230707"/>
                </a:cubicBezTo>
                <a:cubicBezTo>
                  <a:pt x="208424" y="158797"/>
                  <a:pt x="201752" y="85291"/>
                  <a:pt x="188412" y="15028"/>
                </a:cubicBezTo>
                <a:cubicBezTo>
                  <a:pt x="126688" y="8337"/>
                  <a:pt x="63340" y="1646"/>
                  <a:pt x="0" y="0"/>
                </a:cubicBezTo>
                <a:lnTo>
                  <a:pt x="0" y="239044"/>
                </a:lnTo>
                <a:lnTo>
                  <a:pt x="0" y="239044"/>
                </a:lnTo>
                <a:lnTo>
                  <a:pt x="0" y="239044"/>
                </a:lnTo>
                <a:close/>
              </a:path>
            </a:pathLst>
          </a:custGeom>
          <a:solidFill>
            <a:srgbClr val="7F7F7F"/>
          </a:solidFill>
        </p:spPr>
      </p:sp>
      <p:sp>
        <p:nvSpPr>
          <p:cNvPr id="12" name="Freeform 7"/>
          <p:cNvSpPr/>
          <p:nvPr/>
        </p:nvSpPr>
        <p:spPr>
          <a:xfrm>
            <a:off x="5538179" y="2813104"/>
            <a:ext cx="555657" cy="792807"/>
          </a:xfrm>
          <a:custGeom>
            <a:avLst/>
            <a:gdLst/>
            <a:ahLst/>
            <a:cxnLst/>
            <a:rect l="l" t="t" r="r" b="b"/>
            <a:pathLst>
              <a:path w="555657" h="792807">
                <a:moveTo>
                  <a:pt x="555282" y="727397"/>
                </a:moveTo>
                <a:lnTo>
                  <a:pt x="554148" y="735874"/>
                </a:lnTo>
                <a:lnTo>
                  <a:pt x="551634" y="743972"/>
                </a:lnTo>
                <a:lnTo>
                  <a:pt x="548338" y="752051"/>
                </a:lnTo>
                <a:lnTo>
                  <a:pt x="544036" y="759633"/>
                </a:lnTo>
                <a:lnTo>
                  <a:pt x="539614" y="765319"/>
                </a:lnTo>
                <a:lnTo>
                  <a:pt x="534931" y="770732"/>
                </a:lnTo>
                <a:lnTo>
                  <a:pt x="534678" y="770984"/>
                </a:lnTo>
                <a:lnTo>
                  <a:pt x="534171" y="771489"/>
                </a:lnTo>
                <a:lnTo>
                  <a:pt x="533664" y="771993"/>
                </a:lnTo>
                <a:lnTo>
                  <a:pt x="526706" y="777655"/>
                </a:lnTo>
                <a:lnTo>
                  <a:pt x="519367" y="782431"/>
                </a:lnTo>
                <a:lnTo>
                  <a:pt x="511383" y="786052"/>
                </a:lnTo>
                <a:lnTo>
                  <a:pt x="503284" y="788801"/>
                </a:lnTo>
                <a:lnTo>
                  <a:pt x="494538" y="790391"/>
                </a:lnTo>
                <a:lnTo>
                  <a:pt x="485544" y="790967"/>
                </a:lnTo>
                <a:lnTo>
                  <a:pt x="69756" y="792807"/>
                </a:lnTo>
                <a:lnTo>
                  <a:pt x="61015" y="792123"/>
                </a:lnTo>
                <a:lnTo>
                  <a:pt x="52526" y="790676"/>
                </a:lnTo>
                <a:lnTo>
                  <a:pt x="44420" y="788097"/>
                </a:lnTo>
                <a:lnTo>
                  <a:pt x="36687" y="784631"/>
                </a:lnTo>
                <a:lnTo>
                  <a:pt x="29583" y="780281"/>
                </a:lnTo>
                <a:lnTo>
                  <a:pt x="23117" y="775041"/>
                </a:lnTo>
                <a:lnTo>
                  <a:pt x="17151" y="769045"/>
                </a:lnTo>
                <a:lnTo>
                  <a:pt x="11698" y="762302"/>
                </a:lnTo>
                <a:lnTo>
                  <a:pt x="7389" y="754924"/>
                </a:lnTo>
                <a:lnTo>
                  <a:pt x="4079" y="747045"/>
                </a:lnTo>
                <a:lnTo>
                  <a:pt x="1662" y="739047"/>
                </a:lnTo>
                <a:lnTo>
                  <a:pt x="267" y="730805"/>
                </a:lnTo>
                <a:lnTo>
                  <a:pt x="0" y="722436"/>
                </a:lnTo>
                <a:lnTo>
                  <a:pt x="499" y="714076"/>
                </a:lnTo>
                <a:lnTo>
                  <a:pt x="2259" y="705726"/>
                </a:lnTo>
                <a:lnTo>
                  <a:pt x="4666" y="697501"/>
                </a:lnTo>
                <a:lnTo>
                  <a:pt x="139627" y="385031"/>
                </a:lnTo>
                <a:lnTo>
                  <a:pt x="132148" y="382578"/>
                </a:lnTo>
                <a:lnTo>
                  <a:pt x="124794" y="379239"/>
                </a:lnTo>
                <a:lnTo>
                  <a:pt x="118077" y="375019"/>
                </a:lnTo>
                <a:lnTo>
                  <a:pt x="112113" y="369535"/>
                </a:lnTo>
                <a:lnTo>
                  <a:pt x="106917" y="363802"/>
                </a:lnTo>
                <a:lnTo>
                  <a:pt x="102598" y="357440"/>
                </a:lnTo>
                <a:lnTo>
                  <a:pt x="99295" y="350573"/>
                </a:lnTo>
                <a:lnTo>
                  <a:pt x="97009" y="343721"/>
                </a:lnTo>
                <a:lnTo>
                  <a:pt x="95481" y="336104"/>
                </a:lnTo>
                <a:lnTo>
                  <a:pt x="94963" y="328498"/>
                </a:lnTo>
                <a:lnTo>
                  <a:pt x="95169" y="282118"/>
                </a:lnTo>
                <a:lnTo>
                  <a:pt x="95924" y="274262"/>
                </a:lnTo>
                <a:lnTo>
                  <a:pt x="97172" y="266924"/>
                </a:lnTo>
                <a:lnTo>
                  <a:pt x="99828" y="259718"/>
                </a:lnTo>
                <a:lnTo>
                  <a:pt x="102991" y="252766"/>
                </a:lnTo>
                <a:lnTo>
                  <a:pt x="107166" y="246574"/>
                </a:lnTo>
                <a:lnTo>
                  <a:pt x="112480" y="240780"/>
                </a:lnTo>
                <a:lnTo>
                  <a:pt x="118170" y="235619"/>
                </a:lnTo>
                <a:lnTo>
                  <a:pt x="124382" y="231474"/>
                </a:lnTo>
                <a:lnTo>
                  <a:pt x="131346" y="228342"/>
                </a:lnTo>
                <a:lnTo>
                  <a:pt x="138562" y="225723"/>
                </a:lnTo>
                <a:lnTo>
                  <a:pt x="145904" y="224251"/>
                </a:lnTo>
                <a:lnTo>
                  <a:pt x="153762" y="223791"/>
                </a:lnTo>
                <a:lnTo>
                  <a:pt x="407651" y="224032"/>
                </a:lnTo>
                <a:lnTo>
                  <a:pt x="415369" y="224714"/>
                </a:lnTo>
                <a:lnTo>
                  <a:pt x="422855" y="226145"/>
                </a:lnTo>
                <a:lnTo>
                  <a:pt x="429951" y="228725"/>
                </a:lnTo>
                <a:lnTo>
                  <a:pt x="436672" y="231932"/>
                </a:lnTo>
                <a:lnTo>
                  <a:pt x="442875" y="236158"/>
                </a:lnTo>
                <a:lnTo>
                  <a:pt x="448583" y="241384"/>
                </a:lnTo>
                <a:lnTo>
                  <a:pt x="453785" y="247124"/>
                </a:lnTo>
                <a:lnTo>
                  <a:pt x="457980" y="253349"/>
                </a:lnTo>
                <a:lnTo>
                  <a:pt x="461278" y="260213"/>
                </a:lnTo>
                <a:lnTo>
                  <a:pt x="463563" y="267577"/>
                </a:lnTo>
                <a:lnTo>
                  <a:pt x="465087" y="274686"/>
                </a:lnTo>
                <a:lnTo>
                  <a:pt x="465483" y="282672"/>
                </a:lnTo>
                <a:lnTo>
                  <a:pt x="465158" y="328922"/>
                </a:lnTo>
                <a:lnTo>
                  <a:pt x="464654" y="336516"/>
                </a:lnTo>
                <a:lnTo>
                  <a:pt x="463400" y="343870"/>
                </a:lnTo>
                <a:lnTo>
                  <a:pt x="460746" y="351078"/>
                </a:lnTo>
                <a:lnTo>
                  <a:pt x="457448" y="357895"/>
                </a:lnTo>
                <a:lnTo>
                  <a:pt x="453403" y="364215"/>
                </a:lnTo>
                <a:lnTo>
                  <a:pt x="448349" y="370018"/>
                </a:lnTo>
                <a:lnTo>
                  <a:pt x="441765" y="375542"/>
                </a:lnTo>
                <a:lnTo>
                  <a:pt x="434551" y="380195"/>
                </a:lnTo>
                <a:lnTo>
                  <a:pt x="427079" y="383328"/>
                </a:lnTo>
                <a:lnTo>
                  <a:pt x="418972" y="385803"/>
                </a:lnTo>
                <a:lnTo>
                  <a:pt x="549797" y="693774"/>
                </a:lnTo>
                <a:lnTo>
                  <a:pt x="552846" y="701903"/>
                </a:lnTo>
                <a:lnTo>
                  <a:pt x="554876" y="710273"/>
                </a:lnTo>
                <a:lnTo>
                  <a:pt x="555657" y="718903"/>
                </a:lnTo>
                <a:lnTo>
                  <a:pt x="555282" y="727397"/>
                </a:lnTo>
                <a:close/>
                <a:moveTo>
                  <a:pt x="418991" y="282518"/>
                </a:moveTo>
                <a:lnTo>
                  <a:pt x="418598" y="278595"/>
                </a:lnTo>
                <a:lnTo>
                  <a:pt x="416701" y="275405"/>
                </a:lnTo>
                <a:lnTo>
                  <a:pt x="414291" y="272983"/>
                </a:lnTo>
                <a:lnTo>
                  <a:pt x="411240" y="271198"/>
                </a:lnTo>
                <a:lnTo>
                  <a:pt x="407194" y="270661"/>
                </a:lnTo>
                <a:lnTo>
                  <a:pt x="153433" y="270294"/>
                </a:lnTo>
                <a:lnTo>
                  <a:pt x="149635" y="271030"/>
                </a:lnTo>
                <a:lnTo>
                  <a:pt x="146590" y="272543"/>
                </a:lnTo>
                <a:lnTo>
                  <a:pt x="144069" y="275051"/>
                </a:lnTo>
                <a:lnTo>
                  <a:pt x="142412" y="278221"/>
                </a:lnTo>
                <a:lnTo>
                  <a:pt x="141787" y="281887"/>
                </a:lnTo>
                <a:lnTo>
                  <a:pt x="141587" y="328775"/>
                </a:lnTo>
                <a:lnTo>
                  <a:pt x="142099" y="332326"/>
                </a:lnTo>
                <a:lnTo>
                  <a:pt x="143879" y="335376"/>
                </a:lnTo>
                <a:lnTo>
                  <a:pt x="146417" y="337926"/>
                </a:lnTo>
                <a:lnTo>
                  <a:pt x="149457" y="339722"/>
                </a:lnTo>
                <a:lnTo>
                  <a:pt x="153004" y="340250"/>
                </a:lnTo>
                <a:lnTo>
                  <a:pt x="209378" y="340207"/>
                </a:lnTo>
                <a:lnTo>
                  <a:pt x="125220" y="535627"/>
                </a:lnTo>
                <a:lnTo>
                  <a:pt x="141801" y="524443"/>
                </a:lnTo>
                <a:lnTo>
                  <a:pt x="158257" y="512126"/>
                </a:lnTo>
                <a:lnTo>
                  <a:pt x="174585" y="499673"/>
                </a:lnTo>
                <a:lnTo>
                  <a:pt x="184840" y="491748"/>
                </a:lnTo>
                <a:lnTo>
                  <a:pt x="195350" y="483578"/>
                </a:lnTo>
                <a:lnTo>
                  <a:pt x="206236" y="475784"/>
                </a:lnTo>
                <a:lnTo>
                  <a:pt x="217373" y="467998"/>
                </a:lnTo>
                <a:lnTo>
                  <a:pt x="228894" y="460331"/>
                </a:lnTo>
                <a:lnTo>
                  <a:pt x="240791" y="453052"/>
                </a:lnTo>
                <a:lnTo>
                  <a:pt x="253455" y="446287"/>
                </a:lnTo>
                <a:lnTo>
                  <a:pt x="266626" y="439773"/>
                </a:lnTo>
                <a:lnTo>
                  <a:pt x="280429" y="434156"/>
                </a:lnTo>
                <a:lnTo>
                  <a:pt x="295120" y="428914"/>
                </a:lnTo>
                <a:lnTo>
                  <a:pt x="310320" y="424443"/>
                </a:lnTo>
                <a:lnTo>
                  <a:pt x="326651" y="420871"/>
                </a:lnTo>
                <a:lnTo>
                  <a:pt x="343880" y="418183"/>
                </a:lnTo>
                <a:lnTo>
                  <a:pt x="361994" y="416641"/>
                </a:lnTo>
                <a:lnTo>
                  <a:pt x="381259" y="415997"/>
                </a:lnTo>
                <a:lnTo>
                  <a:pt x="349114" y="340401"/>
                </a:lnTo>
                <a:lnTo>
                  <a:pt x="407136" y="340496"/>
                </a:lnTo>
                <a:lnTo>
                  <a:pt x="410943" y="339748"/>
                </a:lnTo>
                <a:lnTo>
                  <a:pt x="414107" y="338377"/>
                </a:lnTo>
                <a:lnTo>
                  <a:pt x="416640" y="335857"/>
                </a:lnTo>
                <a:lnTo>
                  <a:pt x="418153" y="332570"/>
                </a:lnTo>
                <a:lnTo>
                  <a:pt x="418780" y="328903"/>
                </a:lnTo>
                <a:lnTo>
                  <a:pt x="418991" y="282518"/>
                </a:lnTo>
                <a:close/>
                <a:moveTo>
                  <a:pt x="508521" y="716327"/>
                </a:moveTo>
                <a:lnTo>
                  <a:pt x="507126" y="711888"/>
                </a:lnTo>
                <a:lnTo>
                  <a:pt x="391290" y="439503"/>
                </a:lnTo>
                <a:lnTo>
                  <a:pt x="371521" y="439382"/>
                </a:lnTo>
                <a:lnTo>
                  <a:pt x="353026" y="440543"/>
                </a:lnTo>
                <a:lnTo>
                  <a:pt x="335669" y="442846"/>
                </a:lnTo>
                <a:lnTo>
                  <a:pt x="319328" y="446173"/>
                </a:lnTo>
                <a:lnTo>
                  <a:pt x="303887" y="450379"/>
                </a:lnTo>
                <a:lnTo>
                  <a:pt x="289322" y="455491"/>
                </a:lnTo>
                <a:lnTo>
                  <a:pt x="275391" y="461238"/>
                </a:lnTo>
                <a:lnTo>
                  <a:pt x="262220" y="467750"/>
                </a:lnTo>
                <a:lnTo>
                  <a:pt x="249688" y="474903"/>
                </a:lnTo>
                <a:lnTo>
                  <a:pt x="237656" y="482561"/>
                </a:lnTo>
                <a:lnTo>
                  <a:pt x="225883" y="490476"/>
                </a:lnTo>
                <a:lnTo>
                  <a:pt x="214366" y="498641"/>
                </a:lnTo>
                <a:lnTo>
                  <a:pt x="203102" y="507068"/>
                </a:lnTo>
                <a:lnTo>
                  <a:pt x="192088" y="515751"/>
                </a:lnTo>
                <a:lnTo>
                  <a:pt x="180697" y="524294"/>
                </a:lnTo>
                <a:lnTo>
                  <a:pt x="169811" y="532847"/>
                </a:lnTo>
                <a:lnTo>
                  <a:pt x="158291" y="541274"/>
                </a:lnTo>
                <a:lnTo>
                  <a:pt x="146898" y="549317"/>
                </a:lnTo>
                <a:lnTo>
                  <a:pt x="134873" y="557226"/>
                </a:lnTo>
                <a:lnTo>
                  <a:pt x="122592" y="564374"/>
                </a:lnTo>
                <a:lnTo>
                  <a:pt x="109800" y="571525"/>
                </a:lnTo>
                <a:lnTo>
                  <a:pt x="48139" y="714360"/>
                </a:lnTo>
                <a:lnTo>
                  <a:pt x="46871" y="718911"/>
                </a:lnTo>
                <a:lnTo>
                  <a:pt x="46368" y="723471"/>
                </a:lnTo>
                <a:lnTo>
                  <a:pt x="46759" y="727657"/>
                </a:lnTo>
                <a:lnTo>
                  <a:pt x="48149" y="732102"/>
                </a:lnTo>
                <a:lnTo>
                  <a:pt x="50180" y="736165"/>
                </a:lnTo>
                <a:lnTo>
                  <a:pt x="53351" y="739608"/>
                </a:lnTo>
                <a:lnTo>
                  <a:pt x="56783" y="742298"/>
                </a:lnTo>
                <a:lnTo>
                  <a:pt x="60584" y="744600"/>
                </a:lnTo>
                <a:lnTo>
                  <a:pt x="64892" y="745883"/>
                </a:lnTo>
                <a:lnTo>
                  <a:pt x="69705" y="746169"/>
                </a:lnTo>
                <a:lnTo>
                  <a:pt x="485750" y="744588"/>
                </a:lnTo>
                <a:lnTo>
                  <a:pt x="490179" y="744230"/>
                </a:lnTo>
                <a:lnTo>
                  <a:pt x="494621" y="742871"/>
                </a:lnTo>
                <a:lnTo>
                  <a:pt x="498165" y="740865"/>
                </a:lnTo>
                <a:lnTo>
                  <a:pt x="501576" y="738221"/>
                </a:lnTo>
                <a:lnTo>
                  <a:pt x="503599" y="736206"/>
                </a:lnTo>
                <a:lnTo>
                  <a:pt x="505126" y="733935"/>
                </a:lnTo>
                <a:lnTo>
                  <a:pt x="507276" y="729760"/>
                </a:lnTo>
                <a:lnTo>
                  <a:pt x="508533" y="725465"/>
                </a:lnTo>
                <a:lnTo>
                  <a:pt x="509160" y="721028"/>
                </a:lnTo>
                <a:lnTo>
                  <a:pt x="508521" y="716327"/>
                </a:lnTo>
                <a:close/>
                <a:moveTo>
                  <a:pt x="382639" y="548262"/>
                </a:moveTo>
                <a:lnTo>
                  <a:pt x="380348" y="556199"/>
                </a:lnTo>
                <a:lnTo>
                  <a:pt x="377031" y="563617"/>
                </a:lnTo>
                <a:lnTo>
                  <a:pt x="372579" y="570875"/>
                </a:lnTo>
                <a:lnTo>
                  <a:pt x="366969" y="577230"/>
                </a:lnTo>
                <a:lnTo>
                  <a:pt x="360602" y="582799"/>
                </a:lnTo>
                <a:lnTo>
                  <a:pt x="353563" y="586978"/>
                </a:lnTo>
                <a:lnTo>
                  <a:pt x="346015" y="590378"/>
                </a:lnTo>
                <a:lnTo>
                  <a:pt x="338191" y="592507"/>
                </a:lnTo>
                <a:lnTo>
                  <a:pt x="330112" y="593374"/>
                </a:lnTo>
                <a:lnTo>
                  <a:pt x="322131" y="593346"/>
                </a:lnTo>
                <a:lnTo>
                  <a:pt x="314022" y="592183"/>
                </a:lnTo>
                <a:lnTo>
                  <a:pt x="306268" y="589638"/>
                </a:lnTo>
                <a:lnTo>
                  <a:pt x="298493" y="586322"/>
                </a:lnTo>
                <a:lnTo>
                  <a:pt x="291599" y="581637"/>
                </a:lnTo>
                <a:lnTo>
                  <a:pt x="284942" y="575941"/>
                </a:lnTo>
                <a:lnTo>
                  <a:pt x="279409" y="569385"/>
                </a:lnTo>
                <a:lnTo>
                  <a:pt x="274493" y="562198"/>
                </a:lnTo>
                <a:lnTo>
                  <a:pt x="271352" y="554543"/>
                </a:lnTo>
                <a:lnTo>
                  <a:pt x="268975" y="546905"/>
                </a:lnTo>
                <a:lnTo>
                  <a:pt x="267713" y="538646"/>
                </a:lnTo>
                <a:lnTo>
                  <a:pt x="267608" y="530547"/>
                </a:lnTo>
                <a:lnTo>
                  <a:pt x="268631" y="522586"/>
                </a:lnTo>
                <a:lnTo>
                  <a:pt x="270807" y="514782"/>
                </a:lnTo>
                <a:lnTo>
                  <a:pt x="274243" y="507248"/>
                </a:lnTo>
                <a:lnTo>
                  <a:pt x="278582" y="500357"/>
                </a:lnTo>
                <a:lnTo>
                  <a:pt x="284052" y="493884"/>
                </a:lnTo>
                <a:lnTo>
                  <a:pt x="290560" y="488433"/>
                </a:lnTo>
                <a:lnTo>
                  <a:pt x="297710" y="483888"/>
                </a:lnTo>
                <a:lnTo>
                  <a:pt x="305141" y="480604"/>
                </a:lnTo>
                <a:lnTo>
                  <a:pt x="313076" y="478341"/>
                </a:lnTo>
                <a:lnTo>
                  <a:pt x="321045" y="477353"/>
                </a:lnTo>
                <a:lnTo>
                  <a:pt x="329142" y="477496"/>
                </a:lnTo>
                <a:lnTo>
                  <a:pt x="337263" y="478926"/>
                </a:lnTo>
                <a:lnTo>
                  <a:pt x="345009" y="481222"/>
                </a:lnTo>
                <a:lnTo>
                  <a:pt x="352396" y="484647"/>
                </a:lnTo>
                <a:lnTo>
                  <a:pt x="359814" y="489347"/>
                </a:lnTo>
                <a:lnTo>
                  <a:pt x="366336" y="494918"/>
                </a:lnTo>
                <a:lnTo>
                  <a:pt x="372002" y="501598"/>
                </a:lnTo>
                <a:lnTo>
                  <a:pt x="376398" y="508772"/>
                </a:lnTo>
                <a:lnTo>
                  <a:pt x="379924" y="516316"/>
                </a:lnTo>
                <a:lnTo>
                  <a:pt x="382310" y="524206"/>
                </a:lnTo>
                <a:lnTo>
                  <a:pt x="383561" y="532195"/>
                </a:lnTo>
                <a:lnTo>
                  <a:pt x="383549" y="540178"/>
                </a:lnTo>
                <a:lnTo>
                  <a:pt x="382639" y="548262"/>
                </a:lnTo>
                <a:close/>
                <a:moveTo>
                  <a:pt x="359852" y="529356"/>
                </a:moveTo>
                <a:lnTo>
                  <a:pt x="357995" y="522741"/>
                </a:lnTo>
                <a:lnTo>
                  <a:pt x="354489" y="516719"/>
                </a:lnTo>
                <a:lnTo>
                  <a:pt x="349988" y="511190"/>
                </a:lnTo>
                <a:lnTo>
                  <a:pt x="344484" y="506663"/>
                </a:lnTo>
                <a:lnTo>
                  <a:pt x="338609" y="503256"/>
                </a:lnTo>
                <a:lnTo>
                  <a:pt x="332007" y="501366"/>
                </a:lnTo>
                <a:lnTo>
                  <a:pt x="325287" y="500598"/>
                </a:lnTo>
                <a:lnTo>
                  <a:pt x="318710" y="500997"/>
                </a:lnTo>
                <a:lnTo>
                  <a:pt x="312410" y="502895"/>
                </a:lnTo>
                <a:lnTo>
                  <a:pt x="306124" y="506068"/>
                </a:lnTo>
                <a:lnTo>
                  <a:pt x="300610" y="510527"/>
                </a:lnTo>
                <a:lnTo>
                  <a:pt x="296381" y="515767"/>
                </a:lnTo>
                <a:lnTo>
                  <a:pt x="293185" y="522033"/>
                </a:lnTo>
                <a:lnTo>
                  <a:pt x="291374" y="528208"/>
                </a:lnTo>
                <a:lnTo>
                  <a:pt x="290825" y="534902"/>
                </a:lnTo>
                <a:lnTo>
                  <a:pt x="291556" y="541633"/>
                </a:lnTo>
                <a:lnTo>
                  <a:pt x="293413" y="548245"/>
                </a:lnTo>
                <a:lnTo>
                  <a:pt x="296796" y="554136"/>
                </a:lnTo>
                <a:lnTo>
                  <a:pt x="301295" y="559663"/>
                </a:lnTo>
                <a:lnTo>
                  <a:pt x="306799" y="564192"/>
                </a:lnTo>
                <a:lnTo>
                  <a:pt x="312799" y="567732"/>
                </a:lnTo>
                <a:lnTo>
                  <a:pt x="319401" y="569622"/>
                </a:lnTo>
                <a:lnTo>
                  <a:pt x="325868" y="570128"/>
                </a:lnTo>
                <a:lnTo>
                  <a:pt x="332565" y="569612"/>
                </a:lnTo>
                <a:lnTo>
                  <a:pt x="339003" y="568088"/>
                </a:lnTo>
                <a:lnTo>
                  <a:pt x="345026" y="564664"/>
                </a:lnTo>
                <a:lnTo>
                  <a:pt x="350284" y="560458"/>
                </a:lnTo>
                <a:lnTo>
                  <a:pt x="354770" y="554963"/>
                </a:lnTo>
                <a:lnTo>
                  <a:pt x="358229" y="548950"/>
                </a:lnTo>
                <a:lnTo>
                  <a:pt x="359899" y="542399"/>
                </a:lnTo>
                <a:lnTo>
                  <a:pt x="360330" y="535821"/>
                </a:lnTo>
                <a:lnTo>
                  <a:pt x="359852" y="529356"/>
                </a:lnTo>
                <a:close/>
                <a:moveTo>
                  <a:pt x="322505" y="654105"/>
                </a:moveTo>
                <a:lnTo>
                  <a:pt x="325650" y="649945"/>
                </a:lnTo>
                <a:lnTo>
                  <a:pt x="330079" y="646565"/>
                </a:lnTo>
                <a:lnTo>
                  <a:pt x="334634" y="644323"/>
                </a:lnTo>
                <a:lnTo>
                  <a:pt x="339697" y="643354"/>
                </a:lnTo>
                <a:lnTo>
                  <a:pt x="344908" y="643289"/>
                </a:lnTo>
                <a:lnTo>
                  <a:pt x="349851" y="644475"/>
                </a:lnTo>
                <a:lnTo>
                  <a:pt x="354307" y="646679"/>
                </a:lnTo>
                <a:lnTo>
                  <a:pt x="358641" y="650018"/>
                </a:lnTo>
                <a:lnTo>
                  <a:pt x="361956" y="654367"/>
                </a:lnTo>
                <a:lnTo>
                  <a:pt x="364267" y="658966"/>
                </a:lnTo>
                <a:lnTo>
                  <a:pt x="365439" y="663926"/>
                </a:lnTo>
                <a:lnTo>
                  <a:pt x="365339" y="669126"/>
                </a:lnTo>
                <a:lnTo>
                  <a:pt x="364343" y="674187"/>
                </a:lnTo>
                <a:lnTo>
                  <a:pt x="362082" y="678731"/>
                </a:lnTo>
                <a:lnTo>
                  <a:pt x="358552" y="683018"/>
                </a:lnTo>
                <a:lnTo>
                  <a:pt x="354506" y="686272"/>
                </a:lnTo>
                <a:lnTo>
                  <a:pt x="349823" y="688640"/>
                </a:lnTo>
                <a:lnTo>
                  <a:pt x="344760" y="689611"/>
                </a:lnTo>
                <a:lnTo>
                  <a:pt x="339685" y="689564"/>
                </a:lnTo>
                <a:lnTo>
                  <a:pt x="334731" y="688368"/>
                </a:lnTo>
                <a:lnTo>
                  <a:pt x="330015" y="686161"/>
                </a:lnTo>
                <a:lnTo>
                  <a:pt x="325818" y="682690"/>
                </a:lnTo>
                <a:lnTo>
                  <a:pt x="322368" y="678473"/>
                </a:lnTo>
                <a:lnTo>
                  <a:pt x="320315" y="673877"/>
                </a:lnTo>
                <a:lnTo>
                  <a:pt x="319153" y="668927"/>
                </a:lnTo>
                <a:lnTo>
                  <a:pt x="319120" y="663839"/>
                </a:lnTo>
                <a:lnTo>
                  <a:pt x="320114" y="658777"/>
                </a:lnTo>
                <a:lnTo>
                  <a:pt x="322505" y="654105"/>
                </a:lnTo>
                <a:close/>
                <a:moveTo>
                  <a:pt x="239513" y="629114"/>
                </a:moveTo>
                <a:lnTo>
                  <a:pt x="236539" y="636919"/>
                </a:lnTo>
                <a:lnTo>
                  <a:pt x="232401" y="644079"/>
                </a:lnTo>
                <a:lnTo>
                  <a:pt x="227135" y="650605"/>
                </a:lnTo>
                <a:lnTo>
                  <a:pt x="221091" y="655592"/>
                </a:lnTo>
                <a:lnTo>
                  <a:pt x="214809" y="659558"/>
                </a:lnTo>
                <a:lnTo>
                  <a:pt x="208017" y="662245"/>
                </a:lnTo>
                <a:lnTo>
                  <a:pt x="200971" y="663903"/>
                </a:lnTo>
                <a:lnTo>
                  <a:pt x="193688" y="664298"/>
                </a:lnTo>
                <a:lnTo>
                  <a:pt x="186396" y="663905"/>
                </a:lnTo>
                <a:lnTo>
                  <a:pt x="179500" y="662371"/>
                </a:lnTo>
                <a:lnTo>
                  <a:pt x="172858" y="659555"/>
                </a:lnTo>
                <a:lnTo>
                  <a:pt x="166355" y="655850"/>
                </a:lnTo>
                <a:lnTo>
                  <a:pt x="160756" y="650733"/>
                </a:lnTo>
                <a:lnTo>
                  <a:pt x="155784" y="645225"/>
                </a:lnTo>
                <a:lnTo>
                  <a:pt x="151984" y="638572"/>
                </a:lnTo>
                <a:lnTo>
                  <a:pt x="149201" y="631916"/>
                </a:lnTo>
                <a:lnTo>
                  <a:pt x="147707" y="625016"/>
                </a:lnTo>
                <a:lnTo>
                  <a:pt x="147355" y="617727"/>
                </a:lnTo>
                <a:lnTo>
                  <a:pt x="147774" y="610432"/>
                </a:lnTo>
                <a:lnTo>
                  <a:pt x="149471" y="603395"/>
                </a:lnTo>
                <a:lnTo>
                  <a:pt x="152441" y="596869"/>
                </a:lnTo>
                <a:lnTo>
                  <a:pt x="156184" y="590350"/>
                </a:lnTo>
                <a:lnTo>
                  <a:pt x="161328" y="584457"/>
                </a:lnTo>
                <a:lnTo>
                  <a:pt x="167744" y="579088"/>
                </a:lnTo>
                <a:lnTo>
                  <a:pt x="174933" y="574997"/>
                </a:lnTo>
                <a:lnTo>
                  <a:pt x="182745" y="572053"/>
                </a:lnTo>
                <a:lnTo>
                  <a:pt x="190679" y="570773"/>
                </a:lnTo>
                <a:lnTo>
                  <a:pt x="198740" y="570647"/>
                </a:lnTo>
                <a:lnTo>
                  <a:pt x="206669" y="572181"/>
                </a:lnTo>
                <a:lnTo>
                  <a:pt x="214068" y="574736"/>
                </a:lnTo>
                <a:lnTo>
                  <a:pt x="221335" y="578707"/>
                </a:lnTo>
                <a:lnTo>
                  <a:pt x="227713" y="584080"/>
                </a:lnTo>
                <a:lnTo>
                  <a:pt x="233042" y="590475"/>
                </a:lnTo>
                <a:lnTo>
                  <a:pt x="236977" y="597762"/>
                </a:lnTo>
                <a:lnTo>
                  <a:pt x="239752" y="605434"/>
                </a:lnTo>
                <a:lnTo>
                  <a:pt x="241120" y="613245"/>
                </a:lnTo>
                <a:lnTo>
                  <a:pt x="240829" y="621184"/>
                </a:lnTo>
                <a:lnTo>
                  <a:pt x="239513" y="629114"/>
                </a:lnTo>
                <a:close/>
                <a:moveTo>
                  <a:pt x="216453" y="609793"/>
                </a:moveTo>
                <a:lnTo>
                  <a:pt x="214175" y="605183"/>
                </a:lnTo>
                <a:lnTo>
                  <a:pt x="210875" y="600842"/>
                </a:lnTo>
                <a:lnTo>
                  <a:pt x="206667" y="597638"/>
                </a:lnTo>
                <a:lnTo>
                  <a:pt x="201941" y="595206"/>
                </a:lnTo>
                <a:lnTo>
                  <a:pt x="196704" y="594058"/>
                </a:lnTo>
                <a:lnTo>
                  <a:pt x="191842" y="594311"/>
                </a:lnTo>
                <a:lnTo>
                  <a:pt x="186725" y="595334"/>
                </a:lnTo>
                <a:lnTo>
                  <a:pt x="181978" y="597766"/>
                </a:lnTo>
                <a:lnTo>
                  <a:pt x="177752" y="600967"/>
                </a:lnTo>
                <a:lnTo>
                  <a:pt x="174269" y="605440"/>
                </a:lnTo>
                <a:lnTo>
                  <a:pt x="171944" y="610050"/>
                </a:lnTo>
                <a:lnTo>
                  <a:pt x="170895" y="615161"/>
                </a:lnTo>
                <a:lnTo>
                  <a:pt x="170618" y="620024"/>
                </a:lnTo>
                <a:lnTo>
                  <a:pt x="171743" y="625267"/>
                </a:lnTo>
                <a:lnTo>
                  <a:pt x="174154" y="630002"/>
                </a:lnTo>
                <a:lnTo>
                  <a:pt x="177331" y="634233"/>
                </a:lnTo>
                <a:lnTo>
                  <a:pt x="181663" y="637548"/>
                </a:lnTo>
                <a:lnTo>
                  <a:pt x="186256" y="639855"/>
                </a:lnTo>
                <a:lnTo>
                  <a:pt x="191363" y="640876"/>
                </a:lnTo>
                <a:lnTo>
                  <a:pt x="196354" y="640752"/>
                </a:lnTo>
                <a:lnTo>
                  <a:pt x="201471" y="639729"/>
                </a:lnTo>
                <a:lnTo>
                  <a:pt x="206218" y="637554"/>
                </a:lnTo>
                <a:lnTo>
                  <a:pt x="210716" y="634103"/>
                </a:lnTo>
                <a:lnTo>
                  <a:pt x="213926" y="629881"/>
                </a:lnTo>
                <a:lnTo>
                  <a:pt x="216253" y="625015"/>
                </a:lnTo>
                <a:lnTo>
                  <a:pt x="217300" y="619899"/>
                </a:lnTo>
                <a:lnTo>
                  <a:pt x="217449" y="614910"/>
                </a:lnTo>
                <a:lnTo>
                  <a:pt x="216453" y="609793"/>
                </a:lnTo>
                <a:close/>
                <a:moveTo>
                  <a:pt x="379739" y="168551"/>
                </a:moveTo>
                <a:lnTo>
                  <a:pt x="376585" y="172709"/>
                </a:lnTo>
                <a:lnTo>
                  <a:pt x="372163" y="176091"/>
                </a:lnTo>
                <a:lnTo>
                  <a:pt x="367728" y="178195"/>
                </a:lnTo>
                <a:lnTo>
                  <a:pt x="362648" y="179159"/>
                </a:lnTo>
                <a:lnTo>
                  <a:pt x="357567" y="179097"/>
                </a:lnTo>
                <a:lnTo>
                  <a:pt x="352474" y="178016"/>
                </a:lnTo>
                <a:lnTo>
                  <a:pt x="347758" y="175799"/>
                </a:lnTo>
                <a:lnTo>
                  <a:pt x="343541" y="172564"/>
                </a:lnTo>
                <a:lnTo>
                  <a:pt x="340331" y="168333"/>
                </a:lnTo>
                <a:lnTo>
                  <a:pt x="338010" y="163477"/>
                </a:lnTo>
                <a:lnTo>
                  <a:pt x="336955" y="158377"/>
                </a:lnTo>
                <a:lnTo>
                  <a:pt x="336917" y="153295"/>
                </a:lnTo>
                <a:lnTo>
                  <a:pt x="337899" y="148213"/>
                </a:lnTo>
                <a:lnTo>
                  <a:pt x="340030" y="143791"/>
                </a:lnTo>
                <a:lnTo>
                  <a:pt x="343683" y="139639"/>
                </a:lnTo>
                <a:lnTo>
                  <a:pt x="347604" y="136249"/>
                </a:lnTo>
                <a:lnTo>
                  <a:pt x="352292" y="133885"/>
                </a:lnTo>
                <a:lnTo>
                  <a:pt x="357378" y="132927"/>
                </a:lnTo>
                <a:lnTo>
                  <a:pt x="362460" y="132990"/>
                </a:lnTo>
                <a:lnTo>
                  <a:pt x="367423" y="134198"/>
                </a:lnTo>
                <a:lnTo>
                  <a:pt x="372395" y="136415"/>
                </a:lnTo>
                <a:lnTo>
                  <a:pt x="376363" y="139891"/>
                </a:lnTo>
                <a:lnTo>
                  <a:pt x="379822" y="143881"/>
                </a:lnTo>
                <a:lnTo>
                  <a:pt x="381887" y="148737"/>
                </a:lnTo>
                <a:lnTo>
                  <a:pt x="383072" y="153709"/>
                </a:lnTo>
                <a:lnTo>
                  <a:pt x="383110" y="158791"/>
                </a:lnTo>
                <a:lnTo>
                  <a:pt x="382121" y="163868"/>
                </a:lnTo>
                <a:lnTo>
                  <a:pt x="379739" y="168551"/>
                </a:lnTo>
                <a:close/>
                <a:moveTo>
                  <a:pt x="335629" y="70862"/>
                </a:moveTo>
                <a:lnTo>
                  <a:pt x="333379" y="78750"/>
                </a:lnTo>
                <a:lnTo>
                  <a:pt x="329857" y="86368"/>
                </a:lnTo>
                <a:lnTo>
                  <a:pt x="325432" y="93592"/>
                </a:lnTo>
                <a:lnTo>
                  <a:pt x="319856" y="100170"/>
                </a:lnTo>
                <a:lnTo>
                  <a:pt x="313251" y="105717"/>
                </a:lnTo>
                <a:lnTo>
                  <a:pt x="306010" y="110108"/>
                </a:lnTo>
                <a:lnTo>
                  <a:pt x="298494" y="113475"/>
                </a:lnTo>
                <a:lnTo>
                  <a:pt x="290595" y="115691"/>
                </a:lnTo>
                <a:lnTo>
                  <a:pt x="282441" y="116877"/>
                </a:lnTo>
                <a:lnTo>
                  <a:pt x="274401" y="116920"/>
                </a:lnTo>
                <a:lnTo>
                  <a:pt x="266233" y="115549"/>
                </a:lnTo>
                <a:lnTo>
                  <a:pt x="258171" y="113302"/>
                </a:lnTo>
                <a:lnTo>
                  <a:pt x="250759" y="109890"/>
                </a:lnTo>
                <a:lnTo>
                  <a:pt x="243587" y="105225"/>
                </a:lnTo>
                <a:lnTo>
                  <a:pt x="236915" y="99544"/>
                </a:lnTo>
                <a:lnTo>
                  <a:pt x="231264" y="92837"/>
                </a:lnTo>
                <a:lnTo>
                  <a:pt x="226891" y="85899"/>
                </a:lnTo>
                <a:lnTo>
                  <a:pt x="223259" y="78212"/>
                </a:lnTo>
                <a:lnTo>
                  <a:pt x="221053" y="70134"/>
                </a:lnTo>
                <a:lnTo>
                  <a:pt x="219978" y="62215"/>
                </a:lnTo>
                <a:lnTo>
                  <a:pt x="219937" y="54051"/>
                </a:lnTo>
                <a:lnTo>
                  <a:pt x="221029" y="45764"/>
                </a:lnTo>
                <a:lnTo>
                  <a:pt x="223411" y="38006"/>
                </a:lnTo>
                <a:lnTo>
                  <a:pt x="226690" y="30379"/>
                </a:lnTo>
                <a:lnTo>
                  <a:pt x="231368" y="23409"/>
                </a:lnTo>
                <a:lnTo>
                  <a:pt x="236944" y="16830"/>
                </a:lnTo>
                <a:lnTo>
                  <a:pt x="243547" y="11285"/>
                </a:lnTo>
                <a:lnTo>
                  <a:pt x="250536" y="6641"/>
                </a:lnTo>
                <a:lnTo>
                  <a:pt x="258295" y="3279"/>
                </a:lnTo>
                <a:lnTo>
                  <a:pt x="266062" y="935"/>
                </a:lnTo>
                <a:lnTo>
                  <a:pt x="274235" y="0"/>
                </a:lnTo>
                <a:lnTo>
                  <a:pt x="282396" y="82"/>
                </a:lnTo>
                <a:lnTo>
                  <a:pt x="290436" y="1067"/>
                </a:lnTo>
                <a:lnTo>
                  <a:pt x="298242" y="3570"/>
                </a:lnTo>
                <a:lnTo>
                  <a:pt x="306039" y="7111"/>
                </a:lnTo>
                <a:lnTo>
                  <a:pt x="313083" y="11391"/>
                </a:lnTo>
                <a:lnTo>
                  <a:pt x="319631" y="17204"/>
                </a:lnTo>
                <a:lnTo>
                  <a:pt x="325406" y="23776"/>
                </a:lnTo>
                <a:lnTo>
                  <a:pt x="329907" y="31102"/>
                </a:lnTo>
                <a:lnTo>
                  <a:pt x="333152" y="38660"/>
                </a:lnTo>
                <a:lnTo>
                  <a:pt x="335617" y="46479"/>
                </a:lnTo>
                <a:lnTo>
                  <a:pt x="336818" y="54785"/>
                </a:lnTo>
                <a:lnTo>
                  <a:pt x="336739" y="62826"/>
                </a:lnTo>
                <a:lnTo>
                  <a:pt x="335629" y="70862"/>
                </a:lnTo>
                <a:close/>
                <a:moveTo>
                  <a:pt x="312678" y="51851"/>
                </a:moveTo>
                <a:lnTo>
                  <a:pt x="310729" y="45318"/>
                </a:lnTo>
                <a:lnTo>
                  <a:pt x="307635" y="39408"/>
                </a:lnTo>
                <a:lnTo>
                  <a:pt x="303006" y="33753"/>
                </a:lnTo>
                <a:lnTo>
                  <a:pt x="297627" y="29349"/>
                </a:lnTo>
                <a:lnTo>
                  <a:pt x="291478" y="25966"/>
                </a:lnTo>
                <a:lnTo>
                  <a:pt x="284954" y="23986"/>
                </a:lnTo>
                <a:lnTo>
                  <a:pt x="278317" y="23404"/>
                </a:lnTo>
                <a:lnTo>
                  <a:pt x="271690" y="23842"/>
                </a:lnTo>
                <a:lnTo>
                  <a:pt x="265059" y="25812"/>
                </a:lnTo>
                <a:lnTo>
                  <a:pt x="258962" y="29067"/>
                </a:lnTo>
                <a:lnTo>
                  <a:pt x="253502" y="33474"/>
                </a:lnTo>
                <a:lnTo>
                  <a:pt x="248940" y="39043"/>
                </a:lnTo>
                <a:lnTo>
                  <a:pt x="245786" y="44999"/>
                </a:lnTo>
                <a:lnTo>
                  <a:pt x="243911" y="51494"/>
                </a:lnTo>
                <a:lnTo>
                  <a:pt x="243305" y="58258"/>
                </a:lnTo>
                <a:lnTo>
                  <a:pt x="243852" y="64901"/>
                </a:lnTo>
                <a:lnTo>
                  <a:pt x="245811" y="71424"/>
                </a:lnTo>
                <a:lnTo>
                  <a:pt x="249035" y="77720"/>
                </a:lnTo>
                <a:lnTo>
                  <a:pt x="253410" y="83123"/>
                </a:lnTo>
                <a:lnTo>
                  <a:pt x="259043" y="87779"/>
                </a:lnTo>
                <a:lnTo>
                  <a:pt x="265064" y="90776"/>
                </a:lnTo>
                <a:lnTo>
                  <a:pt x="271576" y="92768"/>
                </a:lnTo>
                <a:lnTo>
                  <a:pt x="278343" y="93478"/>
                </a:lnTo>
                <a:lnTo>
                  <a:pt x="285107" y="92903"/>
                </a:lnTo>
                <a:lnTo>
                  <a:pt x="291481" y="90930"/>
                </a:lnTo>
                <a:lnTo>
                  <a:pt x="297580" y="87933"/>
                </a:lnTo>
                <a:lnTo>
                  <a:pt x="303170" y="83398"/>
                </a:lnTo>
                <a:lnTo>
                  <a:pt x="307602" y="77957"/>
                </a:lnTo>
                <a:lnTo>
                  <a:pt x="310755" y="71744"/>
                </a:lnTo>
                <a:lnTo>
                  <a:pt x="312886" y="65251"/>
                </a:lnTo>
                <a:lnTo>
                  <a:pt x="313355" y="58625"/>
                </a:lnTo>
                <a:lnTo>
                  <a:pt x="312678" y="51851"/>
                </a:lnTo>
                <a:close/>
              </a:path>
            </a:pathLst>
          </a:custGeom>
          <a:solidFill>
            <a:srgbClr val="D8D8D8"/>
          </a:solidFill>
        </p:spPr>
      </p:sp>
      <p:sp>
        <p:nvSpPr>
          <p:cNvPr id="14" name="TextBox 9"/>
          <p:cNvSpPr txBox="1"/>
          <p:nvPr/>
        </p:nvSpPr>
        <p:spPr>
          <a:xfrm>
            <a:off x="7150100" y="1735000"/>
            <a:ext cx="3429835" cy="523220"/>
          </a:xfrm>
          <a:prstGeom prst="rect">
            <a:avLst/>
          </a:prstGeom>
        </p:spPr>
        <p:txBody>
          <a:bodyPr wrap="square" lIns="0" tIns="0" rIns="63500" rtlCol="0" anchor="t">
            <a:spAutoFit/>
          </a:bodyPr>
          <a:lstStyle/>
          <a:p>
            <a:r>
              <a:rPr lang="zh-CN" altLang="en-US" sz="2000" dirty="0">
                <a:solidFill>
                  <a:srgbClr val="595959"/>
                </a:solidFill>
                <a:latin typeface="Microsoft YaHei"/>
                <a:ea typeface="Microsoft YaHei"/>
              </a:rPr>
              <a:t>学会使用</a:t>
            </a:r>
            <a:r>
              <a:rPr lang="en-US" altLang="zh-CN" sz="2000" dirty="0" err="1">
                <a:solidFill>
                  <a:srgbClr val="595959"/>
                </a:solidFill>
                <a:latin typeface="Microsoft YaHei"/>
                <a:ea typeface="Microsoft YaHei"/>
              </a:rPr>
              <a:t>webpack</a:t>
            </a:r>
            <a:r>
              <a:rPr lang="zh-CN" altLang="en-US" sz="2000" dirty="0">
                <a:solidFill>
                  <a:srgbClr val="595959"/>
                </a:solidFill>
                <a:latin typeface="Microsoft YaHei"/>
                <a:ea typeface="Microsoft YaHei"/>
              </a:rPr>
              <a:t>基本配置</a:t>
            </a:r>
            <a:endParaRPr lang="en-US" altLang="zh-CN" sz="2000" dirty="0">
              <a:solidFill>
                <a:srgbClr val="595959"/>
              </a:solidFill>
              <a:latin typeface="Microsoft YaHei"/>
              <a:ea typeface="Microsoft YaHei"/>
            </a:endParaRPr>
          </a:p>
          <a:p>
            <a:pPr algn="l"/>
            <a:endParaRPr lang="en-US" sz="1100" dirty="0"/>
          </a:p>
        </p:txBody>
      </p:sp>
      <p:sp>
        <p:nvSpPr>
          <p:cNvPr id="16" name="TextBox 11"/>
          <p:cNvSpPr txBox="1"/>
          <p:nvPr/>
        </p:nvSpPr>
        <p:spPr>
          <a:xfrm>
            <a:off x="7552581" y="3748320"/>
            <a:ext cx="3191547" cy="353943"/>
          </a:xfrm>
          <a:prstGeom prst="rect">
            <a:avLst/>
          </a:prstGeom>
        </p:spPr>
        <p:txBody>
          <a:bodyPr wrap="square" lIns="0" tIns="0" rIns="63500" rtlCol="0" anchor="t">
            <a:spAutoFit/>
          </a:bodyPr>
          <a:lstStyle/>
          <a:p>
            <a:pPr algn="l"/>
            <a:r>
              <a:rPr lang="zh-CN" altLang="en-US" sz="2000" u="none" dirty="0" smtClean="0">
                <a:solidFill>
                  <a:srgbClr val="595959"/>
                </a:solidFill>
                <a:latin typeface="Microsoft YaHei"/>
                <a:ea typeface="Microsoft YaHei"/>
              </a:rPr>
              <a:t>抛砖引玉</a:t>
            </a:r>
            <a:endParaRPr lang="en-US" sz="1100" dirty="0"/>
          </a:p>
        </p:txBody>
      </p:sp>
      <p:sp>
        <p:nvSpPr>
          <p:cNvPr id="18" name="TextBox 13"/>
          <p:cNvSpPr txBox="1"/>
          <p:nvPr/>
        </p:nvSpPr>
        <p:spPr>
          <a:xfrm>
            <a:off x="1119395" y="1903575"/>
            <a:ext cx="3068793" cy="353943"/>
          </a:xfrm>
          <a:prstGeom prst="rect">
            <a:avLst/>
          </a:prstGeom>
        </p:spPr>
        <p:txBody>
          <a:bodyPr wrap="square" lIns="0" tIns="0" rIns="63500" rtlCol="0" anchor="t">
            <a:spAutoFit/>
          </a:bodyPr>
          <a:lstStyle/>
          <a:p>
            <a:pPr algn="r"/>
            <a:r>
              <a:rPr lang="zh-CN" altLang="en-US" sz="2000" dirty="0">
                <a:solidFill>
                  <a:srgbClr val="595959"/>
                </a:solidFill>
                <a:latin typeface="Microsoft YaHei"/>
                <a:ea typeface="Microsoft YaHei"/>
              </a:rPr>
              <a:t>了解</a:t>
            </a:r>
            <a:r>
              <a:rPr lang="en-US" altLang="zh-CN" sz="2000" dirty="0" err="1">
                <a:solidFill>
                  <a:srgbClr val="595959"/>
                </a:solidFill>
                <a:latin typeface="Microsoft YaHei"/>
                <a:ea typeface="Microsoft YaHei"/>
              </a:rPr>
              <a:t>webpack</a:t>
            </a:r>
            <a:r>
              <a:rPr lang="zh-CN" altLang="en-US" sz="2000" dirty="0">
                <a:solidFill>
                  <a:srgbClr val="595959"/>
                </a:solidFill>
                <a:latin typeface="Microsoft YaHei"/>
                <a:ea typeface="Microsoft YaHei"/>
              </a:rPr>
              <a:t>的基本</a:t>
            </a:r>
            <a:r>
              <a:rPr lang="zh-CN" altLang="en-US" sz="2000" dirty="0" smtClean="0">
                <a:solidFill>
                  <a:srgbClr val="595959"/>
                </a:solidFill>
                <a:latin typeface="Microsoft YaHei"/>
                <a:ea typeface="Microsoft YaHei"/>
              </a:rPr>
              <a:t>概念</a:t>
            </a:r>
            <a:endParaRPr lang="en-US" altLang="zh-CN" sz="2000" dirty="0">
              <a:solidFill>
                <a:srgbClr val="595959"/>
              </a:solidFill>
              <a:latin typeface="Microsoft YaHei"/>
              <a:ea typeface="Microsoft YaHei"/>
            </a:endParaRPr>
          </a:p>
        </p:txBody>
      </p:sp>
      <p:sp>
        <p:nvSpPr>
          <p:cNvPr id="20" name="TextBox 15"/>
          <p:cNvSpPr txBox="1"/>
          <p:nvPr/>
        </p:nvSpPr>
        <p:spPr>
          <a:xfrm>
            <a:off x="977900" y="3748320"/>
            <a:ext cx="3429000" cy="830997"/>
          </a:xfrm>
          <a:prstGeom prst="rect">
            <a:avLst/>
          </a:prstGeom>
        </p:spPr>
        <p:txBody>
          <a:bodyPr wrap="square" lIns="0" tIns="0" rIns="63500" rtlCol="0" anchor="t">
            <a:spAutoFit/>
          </a:bodyPr>
          <a:lstStyle/>
          <a:p>
            <a:r>
              <a:rPr lang="zh-CN" altLang="en-US" sz="2000" dirty="0">
                <a:solidFill>
                  <a:srgbClr val="595959"/>
                </a:solidFill>
                <a:latin typeface="Microsoft YaHei"/>
                <a:ea typeface="Microsoft YaHei"/>
              </a:rPr>
              <a:t>在开发过程中定位并解决相关问题</a:t>
            </a:r>
            <a:endParaRPr lang="en-US" altLang="zh-CN" sz="2000" dirty="0">
              <a:solidFill>
                <a:srgbClr val="595959"/>
              </a:solidFill>
              <a:latin typeface="Microsoft YaHei"/>
              <a:ea typeface="Microsoft YaHei"/>
            </a:endParaRPr>
          </a:p>
          <a:p>
            <a:endParaRPr lang="en-US" sz="1100" dirty="0"/>
          </a:p>
        </p:txBody>
      </p:sp>
    </p:spTree>
    <p:extLst>
      <p:ext uri="{BB962C8B-B14F-4D97-AF65-F5344CB8AC3E}">
        <p14:creationId xmlns:p14="http://schemas.microsoft.com/office/powerpoint/2010/main" val="71187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extBox 1"/>
          <p:cNvSpPr txBox="1"/>
          <p:nvPr/>
        </p:nvSpPr>
        <p:spPr>
          <a:xfrm>
            <a:off x="3592068" y="1612138"/>
            <a:ext cx="1994027" cy="1689100"/>
          </a:xfrm>
          <a:prstGeom prst="rect">
            <a:avLst/>
          </a:prstGeom>
        </p:spPr>
        <p:txBody>
          <a:bodyPr lIns="127000" tIns="37666" rIns="127000" bIns="37666" rtlCol="0" anchor="t">
            <a:spAutoFit/>
          </a:bodyPr>
          <a:lstStyle/>
          <a:p>
            <a:pPr algn="l">
              <a:lnSpc>
                <a:spcPct val="116199"/>
              </a:lnSpc>
            </a:pPr>
            <a:r>
              <a:rPr lang="en-US" sz="9600" b="1" u="none" dirty="0" smtClean="0">
                <a:solidFill>
                  <a:srgbClr val="203864"/>
                </a:solidFill>
                <a:latin typeface="Microsoft YaHei"/>
                <a:ea typeface="Microsoft YaHei"/>
              </a:rPr>
              <a:t>02</a:t>
            </a:r>
            <a:endParaRPr lang="en-US" sz="1100" dirty="0"/>
          </a:p>
        </p:txBody>
      </p:sp>
      <p:sp>
        <p:nvSpPr>
          <p:cNvPr id="3" name="TextBox 2"/>
          <p:cNvSpPr txBox="1"/>
          <p:nvPr/>
        </p:nvSpPr>
        <p:spPr>
          <a:xfrm>
            <a:off x="5344668" y="2466848"/>
            <a:ext cx="2691384" cy="635000"/>
          </a:xfrm>
          <a:prstGeom prst="rect">
            <a:avLst/>
          </a:prstGeom>
        </p:spPr>
        <p:txBody>
          <a:bodyPr lIns="127000" tIns="63500" rIns="127000" bIns="63500" rtlCol="0" anchor="t">
            <a:spAutoFit/>
          </a:bodyPr>
          <a:lstStyle/>
          <a:p>
            <a:pPr algn="l">
              <a:lnSpc>
                <a:spcPct val="116199"/>
              </a:lnSpc>
            </a:pPr>
            <a:r>
              <a:rPr lang="en-US" sz="2800" b="1" u="none">
                <a:solidFill>
                  <a:srgbClr val="203864"/>
                </a:solidFill>
                <a:latin typeface="Microsoft YaHei"/>
                <a:ea typeface="Microsoft YaHei"/>
              </a:rPr>
              <a:t>概念介绍</a:t>
            </a:r>
            <a:endParaRPr lang="en-US" sz="1100"/>
          </a:p>
        </p:txBody>
      </p:sp>
      <p:sp>
        <p:nvSpPr>
          <p:cNvPr id="4" name="TextBox 3"/>
          <p:cNvSpPr txBox="1"/>
          <p:nvPr/>
        </p:nvSpPr>
        <p:spPr>
          <a:xfrm>
            <a:off x="3715639" y="3186176"/>
            <a:ext cx="4393438" cy="762000"/>
          </a:xfrm>
          <a:prstGeom prst="rect">
            <a:avLst/>
          </a:prstGeom>
        </p:spPr>
        <p:txBody>
          <a:bodyPr lIns="127000" tIns="63500" rIns="127000" bIns="63500" rtlCol="0" anchor="t">
            <a:spAutoFit/>
          </a:bodyPr>
          <a:lstStyle/>
          <a:p>
            <a:pPr algn="l">
              <a:lnSpc>
                <a:spcPct val="116199"/>
              </a:lnSpc>
            </a:pPr>
            <a:r>
              <a:rPr lang="en-US" sz="3600" u="none">
                <a:solidFill>
                  <a:srgbClr val="203864"/>
                </a:solidFill>
                <a:latin typeface="Microsoft YaHei"/>
                <a:ea typeface="Microsoft YaHei"/>
              </a:rPr>
              <a:t>CONCEPTS</a:t>
            </a:r>
            <a:endParaRPr lang="en-US" sz="1100"/>
          </a:p>
        </p:txBody>
      </p:sp>
    </p:spTree>
    <p:extLst>
      <p:ext uri="{BB962C8B-B14F-4D97-AF65-F5344CB8AC3E}">
        <p14:creationId xmlns:p14="http://schemas.microsoft.com/office/powerpoint/2010/main" val="394306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1"/>
          <p:cNvSpPr txBox="1"/>
          <p:nvPr/>
        </p:nvSpPr>
        <p:spPr>
          <a:xfrm>
            <a:off x="524426" y="264633"/>
            <a:ext cx="3044274" cy="485261"/>
          </a:xfrm>
          <a:prstGeom prst="rect">
            <a:avLst/>
          </a:prstGeom>
        </p:spPr>
        <p:txBody>
          <a:bodyPr wrap="square" lIns="127000" tIns="63500" rIns="127000" bIns="63500" rtlCol="0" anchor="t">
            <a:spAutoFit/>
          </a:bodyPr>
          <a:lstStyle/>
          <a:p>
            <a:pPr>
              <a:lnSpc>
                <a:spcPct val="116199"/>
              </a:lnSpc>
            </a:pPr>
            <a:r>
              <a:rPr lang="en-US" altLang="zh-CN" sz="2000" b="1" dirty="0" err="1" smtClean="0">
                <a:solidFill>
                  <a:srgbClr val="203864"/>
                </a:solidFill>
                <a:latin typeface="Microsoft YaHei"/>
                <a:ea typeface="Microsoft YaHei"/>
              </a:rPr>
              <a:t>Webpack</a:t>
            </a:r>
            <a:r>
              <a:rPr lang="zh-CN" altLang="en-US" sz="2000" b="1" dirty="0">
                <a:solidFill>
                  <a:srgbClr val="203864"/>
                </a:solidFill>
                <a:latin typeface="Microsoft YaHei"/>
                <a:ea typeface="Microsoft YaHei"/>
              </a:rPr>
              <a:t>核心概念</a:t>
            </a:r>
            <a:endParaRPr lang="en-US" altLang="zh-CN" sz="1100" dirty="0"/>
          </a:p>
        </p:txBody>
      </p:sp>
      <p:sp>
        <p:nvSpPr>
          <p:cNvPr id="3" name="Freeform 2"/>
          <p:cNvSpPr/>
          <p:nvPr/>
        </p:nvSpPr>
        <p:spPr>
          <a:xfrm>
            <a:off x="289962" y="401557"/>
            <a:ext cx="237929" cy="237929"/>
          </a:xfrm>
          <a:custGeom>
            <a:avLst/>
            <a:gdLst/>
            <a:ahLst/>
            <a:cxnLst/>
            <a:rect l="l" t="t" r="r" b="b"/>
            <a:pathLst>
              <a:path w="237929" h="237929">
                <a:moveTo>
                  <a:pt x="237929" y="118964"/>
                </a:moveTo>
                <a:cubicBezTo>
                  <a:pt x="237929" y="184667"/>
                  <a:pt x="184668" y="237929"/>
                  <a:pt x="118965" y="237929"/>
                </a:cubicBezTo>
                <a:cubicBezTo>
                  <a:pt x="53262" y="237929"/>
                  <a:pt x="0" y="184667"/>
                  <a:pt x="0" y="118964"/>
                </a:cubicBezTo>
                <a:cubicBezTo>
                  <a:pt x="0" y="53261"/>
                  <a:pt x="53262" y="0"/>
                  <a:pt x="118965" y="0"/>
                </a:cubicBezTo>
                <a:cubicBezTo>
                  <a:pt x="184668" y="0"/>
                  <a:pt x="237929" y="53261"/>
                  <a:pt x="237929" y="118964"/>
                </a:cubicBezTo>
                <a:close/>
              </a:path>
            </a:pathLst>
          </a:custGeom>
          <a:solidFill>
            <a:srgbClr val="203864"/>
          </a:solidFill>
        </p:spPr>
      </p:sp>
      <p:sp>
        <p:nvSpPr>
          <p:cNvPr id="4" name="Freeform 3"/>
          <p:cNvSpPr/>
          <p:nvPr/>
        </p:nvSpPr>
        <p:spPr>
          <a:xfrm>
            <a:off x="6413714" y="2260190"/>
            <a:ext cx="1496844" cy="1550349"/>
          </a:xfrm>
          <a:custGeom>
            <a:avLst/>
            <a:gdLst/>
            <a:ahLst/>
            <a:cxnLst/>
            <a:rect l="l" t="t" r="r" b="b"/>
            <a:pathLst>
              <a:path w="1496844" h="1550349">
                <a:moveTo>
                  <a:pt x="748418" y="1317804"/>
                </a:moveTo>
                <a:cubicBezTo>
                  <a:pt x="458486" y="1317804"/>
                  <a:pt x="223445" y="1074861"/>
                  <a:pt x="223445" y="775174"/>
                </a:cubicBezTo>
                <a:cubicBezTo>
                  <a:pt x="223445" y="475487"/>
                  <a:pt x="458486" y="232552"/>
                  <a:pt x="748418" y="232552"/>
                </a:cubicBezTo>
                <a:cubicBezTo>
                  <a:pt x="1038359" y="232552"/>
                  <a:pt x="1273391" y="475487"/>
                  <a:pt x="1273391" y="775174"/>
                </a:cubicBezTo>
                <a:cubicBezTo>
                  <a:pt x="1273391" y="1074861"/>
                  <a:pt x="1038359" y="1317804"/>
                  <a:pt x="748418" y="1317804"/>
                </a:cubicBezTo>
                <a:moveTo>
                  <a:pt x="748418" y="0"/>
                </a:moveTo>
                <a:cubicBezTo>
                  <a:pt x="335077" y="0"/>
                  <a:pt x="0" y="347054"/>
                  <a:pt x="0" y="775174"/>
                </a:cubicBezTo>
                <a:cubicBezTo>
                  <a:pt x="0" y="1203294"/>
                  <a:pt x="335077" y="1550349"/>
                  <a:pt x="748418" y="1550349"/>
                </a:cubicBezTo>
                <a:cubicBezTo>
                  <a:pt x="1161759" y="1550349"/>
                  <a:pt x="1496844" y="1203294"/>
                  <a:pt x="1496844" y="775174"/>
                </a:cubicBezTo>
                <a:cubicBezTo>
                  <a:pt x="1496844" y="347054"/>
                  <a:pt x="1161759" y="0"/>
                  <a:pt x="748418" y="0"/>
                </a:cubicBezTo>
              </a:path>
            </a:pathLst>
          </a:custGeom>
          <a:solidFill>
            <a:srgbClr val="8497B0">
              <a:alpha val="69019"/>
            </a:srgbClr>
          </a:solidFill>
        </p:spPr>
      </p:sp>
      <p:sp>
        <p:nvSpPr>
          <p:cNvPr id="5" name="Freeform 4"/>
          <p:cNvSpPr/>
          <p:nvPr/>
        </p:nvSpPr>
        <p:spPr>
          <a:xfrm>
            <a:off x="6551926" y="2268782"/>
            <a:ext cx="1352332" cy="1540608"/>
          </a:xfrm>
          <a:custGeom>
            <a:avLst/>
            <a:gdLst/>
            <a:ahLst/>
            <a:cxnLst/>
            <a:rect l="l" t="t" r="r" b="b"/>
            <a:pathLst>
              <a:path w="1352332" h="1540608">
                <a:moveTo>
                  <a:pt x="604786" y="0"/>
                </a:moveTo>
                <a:cubicBezTo>
                  <a:pt x="1017643" y="0"/>
                  <a:pt x="1352333" y="344874"/>
                  <a:pt x="1352333" y="770304"/>
                </a:cubicBezTo>
                <a:cubicBezTo>
                  <a:pt x="1352333" y="1195734"/>
                  <a:pt x="1017643" y="1540608"/>
                  <a:pt x="604786" y="1540608"/>
                </a:cubicBezTo>
                <a:cubicBezTo>
                  <a:pt x="365492" y="1540608"/>
                  <a:pt x="140660" y="1422566"/>
                  <a:pt x="0" y="1223080"/>
                </a:cubicBezTo>
                <a:lnTo>
                  <a:pt x="181437" y="1087247"/>
                </a:lnTo>
                <a:cubicBezTo>
                  <a:pt x="351305" y="1328174"/>
                  <a:pt x="678553" y="1381577"/>
                  <a:pt x="912360" y="1206540"/>
                </a:cubicBezTo>
                <a:cubicBezTo>
                  <a:pt x="1146167" y="1031496"/>
                  <a:pt x="1198003" y="694288"/>
                  <a:pt x="1028126" y="453361"/>
                </a:cubicBezTo>
                <a:cubicBezTo>
                  <a:pt x="929673" y="313721"/>
                  <a:pt x="772285" y="231091"/>
                  <a:pt x="604786" y="231091"/>
                </a:cubicBezTo>
                <a:lnTo>
                  <a:pt x="604786" y="0"/>
                </a:lnTo>
                <a:close/>
              </a:path>
            </a:pathLst>
          </a:custGeom>
          <a:solidFill>
            <a:srgbClr val="203864"/>
          </a:solidFill>
        </p:spPr>
      </p:sp>
      <p:sp>
        <p:nvSpPr>
          <p:cNvPr id="6" name="Freeform 5"/>
          <p:cNvSpPr/>
          <p:nvPr/>
        </p:nvSpPr>
        <p:spPr>
          <a:xfrm>
            <a:off x="6834701" y="2712751"/>
            <a:ext cx="655824" cy="655824"/>
          </a:xfrm>
          <a:custGeom>
            <a:avLst/>
            <a:gdLst/>
            <a:ahLst/>
            <a:cxnLst/>
            <a:rect l="l" t="t" r="r" b="b"/>
            <a:pathLst>
              <a:path w="655824" h="655824">
                <a:moveTo>
                  <a:pt x="655823" y="327911"/>
                </a:moveTo>
                <a:cubicBezTo>
                  <a:pt x="655823" y="509014"/>
                  <a:pt x="509014" y="655823"/>
                  <a:pt x="327911" y="655823"/>
                </a:cubicBezTo>
                <a:cubicBezTo>
                  <a:pt x="146809" y="655823"/>
                  <a:pt x="0" y="509014"/>
                  <a:pt x="0" y="327911"/>
                </a:cubicBezTo>
                <a:cubicBezTo>
                  <a:pt x="0" y="146809"/>
                  <a:pt x="146809" y="0"/>
                  <a:pt x="327911" y="0"/>
                </a:cubicBezTo>
                <a:cubicBezTo>
                  <a:pt x="509014" y="0"/>
                  <a:pt x="655823" y="146809"/>
                  <a:pt x="655823" y="327911"/>
                </a:cubicBezTo>
                <a:close/>
              </a:path>
            </a:pathLst>
          </a:custGeom>
          <a:solidFill>
            <a:srgbClr val="4D6083"/>
          </a:solidFill>
        </p:spPr>
      </p:sp>
      <p:sp>
        <p:nvSpPr>
          <p:cNvPr id="7" name="Freeform 6"/>
          <p:cNvSpPr/>
          <p:nvPr/>
        </p:nvSpPr>
        <p:spPr>
          <a:xfrm>
            <a:off x="7829360" y="4398563"/>
            <a:ext cx="2216308" cy="1131562"/>
          </a:xfrm>
          <a:custGeom>
            <a:avLst/>
            <a:gdLst/>
            <a:ahLst/>
            <a:cxnLst/>
            <a:rect l="l" t="t" r="r" b="b"/>
            <a:pathLst>
              <a:path w="2216308" h="1131562">
                <a:moveTo>
                  <a:pt x="1559516" y="4187"/>
                </a:moveTo>
                <a:cubicBezTo>
                  <a:pt x="1438648" y="9845"/>
                  <a:pt x="1345480" y="137458"/>
                  <a:pt x="1353072" y="286821"/>
                </a:cubicBezTo>
                <a:lnTo>
                  <a:pt x="1353072" y="679515"/>
                </a:lnTo>
                <a:lnTo>
                  <a:pt x="194127" y="679515"/>
                </a:lnTo>
                <a:cubicBezTo>
                  <a:pt x="86803" y="679515"/>
                  <a:pt x="0" y="787321"/>
                  <a:pt x="0" y="920127"/>
                </a:cubicBezTo>
                <a:lnTo>
                  <a:pt x="0" y="1131561"/>
                </a:lnTo>
                <a:lnTo>
                  <a:pt x="2216308" y="1131561"/>
                </a:lnTo>
                <a:lnTo>
                  <a:pt x="2216308" y="920127"/>
                </a:lnTo>
                <a:cubicBezTo>
                  <a:pt x="2216308" y="787321"/>
                  <a:pt x="2129194" y="679515"/>
                  <a:pt x="2021860" y="679515"/>
                </a:cubicBezTo>
                <a:lnTo>
                  <a:pt x="1946035" y="679515"/>
                </a:lnTo>
                <a:lnTo>
                  <a:pt x="1761556" y="172245"/>
                </a:lnTo>
                <a:cubicBezTo>
                  <a:pt x="1730971" y="67834"/>
                  <a:pt x="1649195" y="0"/>
                  <a:pt x="1559516" y="4187"/>
                </a:cubicBezTo>
                <a:lnTo>
                  <a:pt x="1559516" y="4187"/>
                </a:lnTo>
                <a:close/>
              </a:path>
            </a:pathLst>
          </a:custGeom>
          <a:solidFill>
            <a:srgbClr val="8497B0"/>
          </a:solidFill>
        </p:spPr>
      </p:sp>
      <p:sp>
        <p:nvSpPr>
          <p:cNvPr id="8" name="Freeform 7"/>
          <p:cNvSpPr/>
          <p:nvPr/>
        </p:nvSpPr>
        <p:spPr>
          <a:xfrm>
            <a:off x="8768630" y="2566719"/>
            <a:ext cx="1550628" cy="2267601"/>
          </a:xfrm>
          <a:custGeom>
            <a:avLst/>
            <a:gdLst/>
            <a:ahLst/>
            <a:cxnLst/>
            <a:rect l="l" t="t" r="r" b="b"/>
            <a:pathLst>
              <a:path w="1550628" h="2267601">
                <a:moveTo>
                  <a:pt x="862541" y="8814"/>
                </a:moveTo>
                <a:cubicBezTo>
                  <a:pt x="849399" y="1472"/>
                  <a:pt x="834107" y="0"/>
                  <a:pt x="819607" y="3886"/>
                </a:cubicBezTo>
                <a:cubicBezTo>
                  <a:pt x="805823" y="7562"/>
                  <a:pt x="794049" y="16166"/>
                  <a:pt x="786446" y="28445"/>
                </a:cubicBezTo>
                <a:lnTo>
                  <a:pt x="636758" y="408586"/>
                </a:lnTo>
                <a:lnTo>
                  <a:pt x="569784" y="574567"/>
                </a:lnTo>
                <a:cubicBezTo>
                  <a:pt x="564544" y="587688"/>
                  <a:pt x="564469" y="602382"/>
                  <a:pt x="569859" y="615503"/>
                </a:cubicBezTo>
                <a:cubicBezTo>
                  <a:pt x="575163" y="628523"/>
                  <a:pt x="585504" y="638389"/>
                  <a:pt x="598069" y="644167"/>
                </a:cubicBezTo>
                <a:cubicBezTo>
                  <a:pt x="838556" y="756394"/>
                  <a:pt x="1000659" y="974539"/>
                  <a:pt x="981058" y="1199515"/>
                </a:cubicBezTo>
                <a:cubicBezTo>
                  <a:pt x="951554" y="1538400"/>
                  <a:pt x="595556" y="1793503"/>
                  <a:pt x="192035" y="1631096"/>
                </a:cubicBezTo>
                <a:cubicBezTo>
                  <a:pt x="0" y="1789406"/>
                  <a:pt x="11057" y="2093116"/>
                  <a:pt x="214074" y="2236211"/>
                </a:cubicBezTo>
                <a:cubicBezTo>
                  <a:pt x="227569" y="2245657"/>
                  <a:pt x="241353" y="2255632"/>
                  <a:pt x="257212" y="2259619"/>
                </a:cubicBezTo>
                <a:cubicBezTo>
                  <a:pt x="289303" y="2267601"/>
                  <a:pt x="321395" y="2264447"/>
                  <a:pt x="351978" y="2255522"/>
                </a:cubicBezTo>
                <a:lnTo>
                  <a:pt x="351978" y="2080416"/>
                </a:lnTo>
                <a:cubicBezTo>
                  <a:pt x="351978" y="1919481"/>
                  <a:pt x="479477" y="1788565"/>
                  <a:pt x="636191" y="1788565"/>
                </a:cubicBezTo>
                <a:cubicBezTo>
                  <a:pt x="747821" y="1788565"/>
                  <a:pt x="847100" y="1857224"/>
                  <a:pt x="889029" y="1963471"/>
                </a:cubicBezTo>
                <a:lnTo>
                  <a:pt x="909849" y="2015963"/>
                </a:lnTo>
                <a:cubicBezTo>
                  <a:pt x="1185732" y="1905620"/>
                  <a:pt x="1398085" y="1635714"/>
                  <a:pt x="1453712" y="1326545"/>
                </a:cubicBezTo>
                <a:cubicBezTo>
                  <a:pt x="1550628" y="788616"/>
                  <a:pt x="1232677" y="215420"/>
                  <a:pt x="862541" y="8814"/>
                </a:cubicBezTo>
                <a:lnTo>
                  <a:pt x="862541" y="8814"/>
                </a:lnTo>
                <a:close/>
              </a:path>
            </a:pathLst>
          </a:custGeom>
          <a:solidFill>
            <a:srgbClr val="666666"/>
          </a:solidFill>
        </p:spPr>
      </p:sp>
      <p:sp>
        <p:nvSpPr>
          <p:cNvPr id="9" name="Freeform 8"/>
          <p:cNvSpPr/>
          <p:nvPr/>
        </p:nvSpPr>
        <p:spPr>
          <a:xfrm>
            <a:off x="8259027" y="3993313"/>
            <a:ext cx="583308" cy="382796"/>
          </a:xfrm>
          <a:custGeom>
            <a:avLst/>
            <a:gdLst/>
            <a:ahLst/>
            <a:cxnLst/>
            <a:rect l="l" t="t" r="r" b="b"/>
            <a:pathLst>
              <a:path w="583308" h="382796">
                <a:moveTo>
                  <a:pt x="583308" y="262989"/>
                </a:moveTo>
                <a:cubicBezTo>
                  <a:pt x="505376" y="193344"/>
                  <a:pt x="420427" y="135809"/>
                  <a:pt x="330456" y="91697"/>
                </a:cubicBezTo>
                <a:cubicBezTo>
                  <a:pt x="237488" y="46126"/>
                  <a:pt x="139936" y="15290"/>
                  <a:pt x="40315" y="0"/>
                </a:cubicBezTo>
                <a:lnTo>
                  <a:pt x="0" y="119771"/>
                </a:lnTo>
                <a:lnTo>
                  <a:pt x="542957" y="382796"/>
                </a:lnTo>
                <a:lnTo>
                  <a:pt x="583308" y="262989"/>
                </a:lnTo>
                <a:lnTo>
                  <a:pt x="583308" y="262989"/>
                </a:lnTo>
                <a:lnTo>
                  <a:pt x="583308" y="262989"/>
                </a:lnTo>
                <a:close/>
              </a:path>
            </a:pathLst>
          </a:custGeom>
          <a:solidFill>
            <a:srgbClr val="A6AAA9"/>
          </a:solidFill>
        </p:spPr>
      </p:sp>
      <p:sp>
        <p:nvSpPr>
          <p:cNvPr id="10" name="Freeform 9"/>
          <p:cNvSpPr/>
          <p:nvPr/>
        </p:nvSpPr>
        <p:spPr>
          <a:xfrm>
            <a:off x="8380791" y="4200737"/>
            <a:ext cx="456383" cy="262424"/>
          </a:xfrm>
          <a:custGeom>
            <a:avLst/>
            <a:gdLst/>
            <a:ahLst/>
            <a:cxnLst/>
            <a:rect l="l" t="t" r="r" b="b"/>
            <a:pathLst>
              <a:path w="456383" h="262424">
                <a:moveTo>
                  <a:pt x="25861" y="0"/>
                </a:moveTo>
                <a:lnTo>
                  <a:pt x="456384" y="192520"/>
                </a:lnTo>
                <a:lnTo>
                  <a:pt x="430571" y="262424"/>
                </a:lnTo>
                <a:lnTo>
                  <a:pt x="0" y="69911"/>
                </a:lnTo>
                <a:lnTo>
                  <a:pt x="25861" y="0"/>
                </a:lnTo>
                <a:lnTo>
                  <a:pt x="25861" y="0"/>
                </a:lnTo>
                <a:lnTo>
                  <a:pt x="25861" y="0"/>
                </a:lnTo>
                <a:close/>
              </a:path>
            </a:pathLst>
          </a:custGeom>
          <a:solidFill>
            <a:srgbClr val="DCDEE0"/>
          </a:solidFill>
        </p:spPr>
      </p:sp>
      <p:sp>
        <p:nvSpPr>
          <p:cNvPr id="11" name="Freeform 10"/>
          <p:cNvSpPr/>
          <p:nvPr/>
        </p:nvSpPr>
        <p:spPr>
          <a:xfrm>
            <a:off x="8654356" y="2011196"/>
            <a:ext cx="950299" cy="1440026"/>
          </a:xfrm>
          <a:custGeom>
            <a:avLst/>
            <a:gdLst/>
            <a:ahLst/>
            <a:cxnLst/>
            <a:rect l="l" t="t" r="r" b="b"/>
            <a:pathLst>
              <a:path w="950299" h="1440026">
                <a:moveTo>
                  <a:pt x="462509" y="107631"/>
                </a:moveTo>
                <a:cubicBezTo>
                  <a:pt x="493094" y="34482"/>
                  <a:pt x="577114" y="0"/>
                  <a:pt x="650190" y="30600"/>
                </a:cubicBezTo>
                <a:lnTo>
                  <a:pt x="842775" y="111256"/>
                </a:lnTo>
                <a:cubicBezTo>
                  <a:pt x="915851" y="141856"/>
                  <a:pt x="950299" y="225967"/>
                  <a:pt x="919724" y="299107"/>
                </a:cubicBezTo>
                <a:lnTo>
                  <a:pt x="487790" y="1332395"/>
                </a:lnTo>
                <a:cubicBezTo>
                  <a:pt x="457215" y="1405534"/>
                  <a:pt x="373185" y="1440026"/>
                  <a:pt x="300110" y="1409417"/>
                </a:cubicBezTo>
                <a:lnTo>
                  <a:pt x="107524" y="1328769"/>
                </a:lnTo>
                <a:cubicBezTo>
                  <a:pt x="34448" y="1298161"/>
                  <a:pt x="0" y="1214058"/>
                  <a:pt x="30575" y="1140910"/>
                </a:cubicBezTo>
                <a:lnTo>
                  <a:pt x="462509" y="107631"/>
                </a:lnTo>
                <a:close/>
              </a:path>
            </a:pathLst>
          </a:custGeom>
          <a:solidFill>
            <a:srgbClr val="A6AAA9"/>
          </a:solidFill>
        </p:spPr>
      </p:sp>
      <p:sp>
        <p:nvSpPr>
          <p:cNvPr id="12" name="Freeform 11"/>
          <p:cNvSpPr/>
          <p:nvPr/>
        </p:nvSpPr>
        <p:spPr>
          <a:xfrm>
            <a:off x="9200202" y="2647404"/>
            <a:ext cx="425675" cy="425675"/>
          </a:xfrm>
          <a:custGeom>
            <a:avLst/>
            <a:gdLst/>
            <a:ahLst/>
            <a:cxnLst/>
            <a:rect l="l" t="t" r="r" b="b"/>
            <a:pathLst>
              <a:path w="425675" h="425675">
                <a:moveTo>
                  <a:pt x="425675" y="212837"/>
                </a:moveTo>
                <a:cubicBezTo>
                  <a:pt x="425675" y="330385"/>
                  <a:pt x="330385" y="425674"/>
                  <a:pt x="212837" y="425674"/>
                </a:cubicBezTo>
                <a:cubicBezTo>
                  <a:pt x="95289" y="425674"/>
                  <a:pt x="0" y="330385"/>
                  <a:pt x="0" y="212837"/>
                </a:cubicBezTo>
                <a:cubicBezTo>
                  <a:pt x="0" y="95289"/>
                  <a:pt x="95289" y="0"/>
                  <a:pt x="212837" y="0"/>
                </a:cubicBezTo>
                <a:cubicBezTo>
                  <a:pt x="330385" y="0"/>
                  <a:pt x="425675" y="95289"/>
                  <a:pt x="425675" y="212837"/>
                </a:cubicBezTo>
                <a:close/>
              </a:path>
            </a:pathLst>
          </a:custGeom>
          <a:solidFill>
            <a:srgbClr val="DCDEE0"/>
          </a:solidFill>
        </p:spPr>
      </p:sp>
      <p:sp>
        <p:nvSpPr>
          <p:cNvPr id="13" name="Freeform 12"/>
          <p:cNvSpPr/>
          <p:nvPr/>
        </p:nvSpPr>
        <p:spPr>
          <a:xfrm>
            <a:off x="8656026" y="3283115"/>
            <a:ext cx="358831" cy="318685"/>
          </a:xfrm>
          <a:custGeom>
            <a:avLst/>
            <a:gdLst/>
            <a:ahLst/>
            <a:cxnLst/>
            <a:rect l="l" t="t" r="r" b="b"/>
            <a:pathLst>
              <a:path w="358831" h="318685">
                <a:moveTo>
                  <a:pt x="37361" y="0"/>
                </a:moveTo>
                <a:lnTo>
                  <a:pt x="0" y="194368"/>
                </a:lnTo>
                <a:lnTo>
                  <a:pt x="264216" y="318685"/>
                </a:lnTo>
                <a:lnTo>
                  <a:pt x="358831" y="151240"/>
                </a:lnTo>
                <a:lnTo>
                  <a:pt x="37361" y="0"/>
                </a:lnTo>
              </a:path>
            </a:pathLst>
          </a:custGeom>
          <a:solidFill>
            <a:srgbClr val="DCDEE0"/>
          </a:solidFill>
        </p:spPr>
      </p:sp>
      <p:sp>
        <p:nvSpPr>
          <p:cNvPr id="14" name="Freeform 13"/>
          <p:cNvSpPr/>
          <p:nvPr/>
        </p:nvSpPr>
        <p:spPr>
          <a:xfrm>
            <a:off x="9297075" y="1748574"/>
            <a:ext cx="317178" cy="388588"/>
          </a:xfrm>
          <a:custGeom>
            <a:avLst/>
            <a:gdLst/>
            <a:ahLst/>
            <a:cxnLst/>
            <a:rect l="l" t="t" r="r" b="b"/>
            <a:pathLst>
              <a:path w="317178" h="388588">
                <a:moveTo>
                  <a:pt x="115331" y="0"/>
                </a:moveTo>
                <a:lnTo>
                  <a:pt x="0" y="298852"/>
                </a:lnTo>
                <a:lnTo>
                  <a:pt x="201853" y="388588"/>
                </a:lnTo>
                <a:lnTo>
                  <a:pt x="317178" y="89736"/>
                </a:lnTo>
                <a:lnTo>
                  <a:pt x="115331" y="0"/>
                </a:lnTo>
              </a:path>
            </a:pathLst>
          </a:custGeom>
          <a:solidFill>
            <a:srgbClr val="C6C9C8"/>
          </a:solidFill>
        </p:spPr>
      </p:sp>
      <p:sp>
        <p:nvSpPr>
          <p:cNvPr id="15" name="Freeform 14"/>
          <p:cNvSpPr/>
          <p:nvPr/>
        </p:nvSpPr>
        <p:spPr>
          <a:xfrm>
            <a:off x="9439362" y="1659977"/>
            <a:ext cx="187706" cy="180268"/>
          </a:xfrm>
          <a:custGeom>
            <a:avLst/>
            <a:gdLst/>
            <a:ahLst/>
            <a:cxnLst/>
            <a:rect l="l" t="t" r="r" b="b"/>
            <a:pathLst>
              <a:path w="187706" h="180268">
                <a:moveTo>
                  <a:pt x="187706" y="70543"/>
                </a:moveTo>
                <a:lnTo>
                  <a:pt x="39511" y="0"/>
                </a:lnTo>
                <a:lnTo>
                  <a:pt x="0" y="109719"/>
                </a:lnTo>
                <a:lnTo>
                  <a:pt x="148148" y="180268"/>
                </a:lnTo>
                <a:lnTo>
                  <a:pt x="187706" y="70543"/>
                </a:lnTo>
                <a:lnTo>
                  <a:pt x="187706" y="70543"/>
                </a:lnTo>
                <a:close/>
              </a:path>
            </a:pathLst>
          </a:custGeom>
          <a:solidFill>
            <a:srgbClr val="A6AAA9"/>
          </a:solidFill>
        </p:spPr>
      </p:sp>
      <p:sp>
        <p:nvSpPr>
          <p:cNvPr id="16" name="Freeform 15"/>
          <p:cNvSpPr/>
          <p:nvPr/>
        </p:nvSpPr>
        <p:spPr>
          <a:xfrm>
            <a:off x="9435006" y="1538089"/>
            <a:ext cx="284421" cy="224086"/>
          </a:xfrm>
          <a:custGeom>
            <a:avLst/>
            <a:gdLst/>
            <a:ahLst/>
            <a:cxnLst/>
            <a:rect l="l" t="t" r="r" b="b"/>
            <a:pathLst>
              <a:path w="284421" h="224086">
                <a:moveTo>
                  <a:pt x="64823" y="0"/>
                </a:moveTo>
                <a:cubicBezTo>
                  <a:pt x="50300" y="0"/>
                  <a:pt x="36538" y="9690"/>
                  <a:pt x="30654" y="25736"/>
                </a:cubicBezTo>
                <a:lnTo>
                  <a:pt x="0" y="109165"/>
                </a:lnTo>
                <a:lnTo>
                  <a:pt x="245958" y="224086"/>
                </a:lnTo>
                <a:lnTo>
                  <a:pt x="276620" y="140665"/>
                </a:lnTo>
                <a:cubicBezTo>
                  <a:pt x="284421" y="119390"/>
                  <a:pt x="275490" y="94997"/>
                  <a:pt x="256614" y="86187"/>
                </a:cubicBezTo>
                <a:lnTo>
                  <a:pt x="78978" y="3190"/>
                </a:lnTo>
                <a:cubicBezTo>
                  <a:pt x="74349" y="1023"/>
                  <a:pt x="69544" y="0"/>
                  <a:pt x="64823" y="0"/>
                </a:cubicBezTo>
              </a:path>
            </a:pathLst>
          </a:custGeom>
          <a:solidFill>
            <a:srgbClr val="5D5D5D"/>
          </a:solidFill>
        </p:spPr>
      </p:sp>
      <p:sp>
        <p:nvSpPr>
          <p:cNvPr id="17" name="Freeform 16"/>
          <p:cNvSpPr/>
          <p:nvPr/>
        </p:nvSpPr>
        <p:spPr>
          <a:xfrm>
            <a:off x="7218569" y="3461702"/>
            <a:ext cx="1160914" cy="535807"/>
          </a:xfrm>
          <a:custGeom>
            <a:avLst/>
            <a:gdLst/>
            <a:ahLst/>
            <a:cxnLst/>
            <a:rect l="l" t="t" r="r" b="b"/>
            <a:pathLst>
              <a:path w="1160914" h="535807">
                <a:moveTo>
                  <a:pt x="630566" y="0"/>
                </a:moveTo>
                <a:lnTo>
                  <a:pt x="616473" y="31081"/>
                </a:lnTo>
                <a:cubicBezTo>
                  <a:pt x="489621" y="255898"/>
                  <a:pt x="274803" y="403706"/>
                  <a:pt x="31141" y="403706"/>
                </a:cubicBezTo>
                <a:lnTo>
                  <a:pt x="236" y="401839"/>
                </a:lnTo>
                <a:lnTo>
                  <a:pt x="0" y="402464"/>
                </a:lnTo>
                <a:cubicBezTo>
                  <a:pt x="201107" y="433772"/>
                  <a:pt x="402604" y="460852"/>
                  <a:pt x="604515" y="483694"/>
                </a:cubicBezTo>
                <a:cubicBezTo>
                  <a:pt x="789695" y="504636"/>
                  <a:pt x="975224" y="522007"/>
                  <a:pt x="1160915" y="535807"/>
                </a:cubicBezTo>
                <a:lnTo>
                  <a:pt x="654644" y="6567"/>
                </a:lnTo>
                <a:lnTo>
                  <a:pt x="630566" y="0"/>
                </a:lnTo>
              </a:path>
            </a:pathLst>
          </a:custGeom>
          <a:solidFill>
            <a:srgbClr val="A4A7AA"/>
          </a:solidFill>
        </p:spPr>
      </p:sp>
      <p:sp>
        <p:nvSpPr>
          <p:cNvPr id="18" name="Freeform 17"/>
          <p:cNvSpPr/>
          <p:nvPr/>
        </p:nvSpPr>
        <p:spPr>
          <a:xfrm>
            <a:off x="7854615" y="2731602"/>
            <a:ext cx="522670" cy="1282164"/>
          </a:xfrm>
          <a:custGeom>
            <a:avLst/>
            <a:gdLst/>
            <a:ahLst/>
            <a:cxnLst/>
            <a:rect l="l" t="t" r="r" b="b"/>
            <a:pathLst>
              <a:path w="522670" h="1282164">
                <a:moveTo>
                  <a:pt x="64444" y="0"/>
                </a:moveTo>
                <a:lnTo>
                  <a:pt x="522669" y="1282164"/>
                </a:lnTo>
                <a:lnTo>
                  <a:pt x="44846" y="781511"/>
                </a:lnTo>
                <a:lnTo>
                  <a:pt x="0" y="737884"/>
                </a:lnTo>
                <a:lnTo>
                  <a:pt x="51624" y="623254"/>
                </a:lnTo>
                <a:cubicBezTo>
                  <a:pt x="87521" y="520980"/>
                  <a:pt x="107364" y="408539"/>
                  <a:pt x="107364" y="290512"/>
                </a:cubicBezTo>
                <a:cubicBezTo>
                  <a:pt x="107364" y="201991"/>
                  <a:pt x="96201" y="116615"/>
                  <a:pt x="75476" y="36310"/>
                </a:cubicBezTo>
                <a:lnTo>
                  <a:pt x="64444" y="0"/>
                </a:lnTo>
                <a:close/>
              </a:path>
            </a:pathLst>
          </a:custGeom>
          <a:solidFill>
            <a:srgbClr val="DCDEE0"/>
          </a:solidFill>
        </p:spPr>
      </p:sp>
      <p:sp>
        <p:nvSpPr>
          <p:cNvPr id="19" name="TextBox 18"/>
          <p:cNvSpPr txBox="1"/>
          <p:nvPr/>
        </p:nvSpPr>
        <p:spPr>
          <a:xfrm>
            <a:off x="6781400" y="2782349"/>
            <a:ext cx="1604117" cy="462306"/>
          </a:xfrm>
          <a:prstGeom prst="rect">
            <a:avLst/>
          </a:prstGeom>
        </p:spPr>
        <p:txBody>
          <a:bodyPr lIns="127000" tIns="63500" rIns="127000" bIns="63500" rtlCol="0" anchor="t">
            <a:spAutoFit/>
          </a:bodyPr>
          <a:lstStyle/>
          <a:p>
            <a:pPr algn="l">
              <a:lnSpc>
                <a:spcPct val="116199"/>
              </a:lnSpc>
            </a:pPr>
            <a:r>
              <a:rPr lang="zh-CN" altLang="en-US" sz="2000" dirty="0">
                <a:solidFill>
                  <a:srgbClr val="FFFFFF"/>
                </a:solidFill>
                <a:latin typeface="Microsoft YaHei"/>
                <a:ea typeface="Microsoft YaHei"/>
              </a:rPr>
              <a:t>核心</a:t>
            </a:r>
            <a:endParaRPr lang="en-US" sz="1100" dirty="0"/>
          </a:p>
        </p:txBody>
      </p:sp>
      <p:sp>
        <p:nvSpPr>
          <p:cNvPr id="20" name="Freeform 19"/>
          <p:cNvSpPr/>
          <p:nvPr/>
        </p:nvSpPr>
        <p:spPr>
          <a:xfrm>
            <a:off x="1149750" y="1833186"/>
            <a:ext cx="548446" cy="587510"/>
          </a:xfrm>
          <a:custGeom>
            <a:avLst/>
            <a:gdLst/>
            <a:ahLst/>
            <a:cxnLst/>
            <a:rect l="l" t="t" r="r" b="b"/>
            <a:pathLst>
              <a:path w="548446" h="587510">
                <a:moveTo>
                  <a:pt x="0" y="293755"/>
                </a:moveTo>
                <a:lnTo>
                  <a:pt x="274218" y="0"/>
                </a:lnTo>
                <a:lnTo>
                  <a:pt x="548446" y="293755"/>
                </a:lnTo>
                <a:lnTo>
                  <a:pt x="274218" y="587510"/>
                </a:lnTo>
                <a:lnTo>
                  <a:pt x="0" y="293755"/>
                </a:lnTo>
                <a:lnTo>
                  <a:pt x="0" y="293755"/>
                </a:lnTo>
                <a:close/>
              </a:path>
            </a:pathLst>
          </a:custGeom>
          <a:solidFill>
            <a:srgbClr val="203864"/>
          </a:solidFill>
        </p:spPr>
      </p:sp>
      <p:sp>
        <p:nvSpPr>
          <p:cNvPr id="21" name="TextBox 20"/>
          <p:cNvSpPr txBox="1"/>
          <p:nvPr/>
        </p:nvSpPr>
        <p:spPr>
          <a:xfrm>
            <a:off x="1806183" y="2150869"/>
            <a:ext cx="4438720" cy="218641"/>
          </a:xfrm>
          <a:prstGeom prst="rect">
            <a:avLst/>
          </a:prstGeom>
        </p:spPr>
        <p:txBody>
          <a:bodyPr wrap="square" lIns="127000" tIns="10568" rIns="127000" bIns="10568" rtlCol="0" anchor="t">
            <a:spAutoFit/>
          </a:bodyPr>
          <a:lstStyle/>
          <a:p>
            <a:pPr>
              <a:lnSpc>
                <a:spcPct val="116199"/>
              </a:lnSpc>
            </a:pPr>
            <a:r>
              <a:rPr lang="zh-CN" altLang="en-US" sz="1200" dirty="0">
                <a:solidFill>
                  <a:srgbClr val="203864"/>
                </a:solidFill>
                <a:latin typeface="Microsoft YaHei"/>
                <a:ea typeface="Microsoft YaHei"/>
              </a:rPr>
              <a:t>指示</a:t>
            </a:r>
            <a:r>
              <a:rPr lang="en-US" altLang="zh-CN" sz="1200" dirty="0" err="1">
                <a:solidFill>
                  <a:srgbClr val="203864"/>
                </a:solidFill>
                <a:latin typeface="Microsoft YaHei"/>
                <a:ea typeface="Microsoft YaHei"/>
              </a:rPr>
              <a:t>webpack</a:t>
            </a:r>
            <a:r>
              <a:rPr lang="zh-CN" altLang="en-US" sz="1200" dirty="0">
                <a:solidFill>
                  <a:srgbClr val="203864"/>
                </a:solidFill>
                <a:latin typeface="Microsoft YaHei"/>
                <a:ea typeface="Microsoft YaHei"/>
              </a:rPr>
              <a:t>应该使用哪个模块，作为构建内部依赖图的</a:t>
            </a:r>
            <a:r>
              <a:rPr lang="zh-CN" altLang="en-US" sz="1200" dirty="0" smtClean="0">
                <a:solidFill>
                  <a:srgbClr val="203864"/>
                </a:solidFill>
                <a:latin typeface="Microsoft YaHei"/>
                <a:ea typeface="Microsoft YaHei"/>
              </a:rPr>
              <a:t>开始</a:t>
            </a:r>
            <a:endParaRPr lang="en-US" sz="1200" u="none" dirty="0">
              <a:solidFill>
                <a:srgbClr val="203864"/>
              </a:solidFill>
              <a:latin typeface="Microsoft YaHei"/>
              <a:ea typeface="Microsoft YaHei"/>
            </a:endParaRPr>
          </a:p>
        </p:txBody>
      </p:sp>
      <p:sp>
        <p:nvSpPr>
          <p:cNvPr id="22" name="TextBox 21"/>
          <p:cNvSpPr txBox="1"/>
          <p:nvPr/>
        </p:nvSpPr>
        <p:spPr>
          <a:xfrm>
            <a:off x="1829709" y="1831578"/>
            <a:ext cx="1874046" cy="317500"/>
          </a:xfrm>
          <a:prstGeom prst="rect">
            <a:avLst/>
          </a:prstGeom>
        </p:spPr>
        <p:txBody>
          <a:bodyPr lIns="127000" tIns="19444" rIns="127000" bIns="19444" rtlCol="0" anchor="t">
            <a:spAutoFit/>
          </a:bodyPr>
          <a:lstStyle/>
          <a:p>
            <a:pPr algn="l">
              <a:lnSpc>
                <a:spcPct val="116199"/>
              </a:lnSpc>
            </a:pPr>
            <a:r>
              <a:rPr lang="zh-CN" altLang="en-US" sz="1600" u="none" dirty="0" smtClean="0">
                <a:solidFill>
                  <a:srgbClr val="000000"/>
                </a:solidFill>
                <a:latin typeface="Microsoft YaHei"/>
                <a:ea typeface="Microsoft YaHei"/>
              </a:rPr>
              <a:t>入口（</a:t>
            </a:r>
            <a:r>
              <a:rPr lang="en-US" altLang="zh-CN" sz="1600" u="none" dirty="0" smtClean="0">
                <a:solidFill>
                  <a:srgbClr val="000000"/>
                </a:solidFill>
                <a:latin typeface="Microsoft YaHei"/>
                <a:ea typeface="Microsoft YaHei"/>
              </a:rPr>
              <a:t>entry</a:t>
            </a:r>
            <a:r>
              <a:rPr lang="zh-CN" altLang="en-US" sz="1600" u="none" dirty="0" smtClean="0">
                <a:solidFill>
                  <a:srgbClr val="000000"/>
                </a:solidFill>
                <a:latin typeface="Microsoft YaHei"/>
                <a:ea typeface="Microsoft YaHei"/>
              </a:rPr>
              <a:t>）</a:t>
            </a:r>
            <a:endParaRPr lang="en-US" sz="1100" dirty="0"/>
          </a:p>
        </p:txBody>
      </p:sp>
      <p:sp>
        <p:nvSpPr>
          <p:cNvPr id="23" name="TextBox 22"/>
          <p:cNvSpPr txBox="1"/>
          <p:nvPr/>
        </p:nvSpPr>
        <p:spPr>
          <a:xfrm>
            <a:off x="1161762" y="1926562"/>
            <a:ext cx="696852" cy="409030"/>
          </a:xfrm>
          <a:prstGeom prst="rect">
            <a:avLst/>
          </a:prstGeom>
        </p:spPr>
        <p:txBody>
          <a:bodyPr lIns="127000" tIns="45765" rIns="127000" bIns="45765" rtlCol="0" anchor="t">
            <a:spAutoFit/>
          </a:bodyPr>
          <a:lstStyle/>
          <a:p>
            <a:pPr algn="l">
              <a:lnSpc>
                <a:spcPct val="116199"/>
              </a:lnSpc>
            </a:pPr>
            <a:r>
              <a:rPr lang="en-US" sz="1800" u="none">
                <a:solidFill>
                  <a:srgbClr val="FFFFFF"/>
                </a:solidFill>
                <a:latin typeface="Microsoft YaHei"/>
                <a:ea typeface="Microsoft YaHei"/>
              </a:rPr>
              <a:t>01</a:t>
            </a:r>
            <a:endParaRPr lang="en-US" sz="1100"/>
          </a:p>
        </p:txBody>
      </p:sp>
      <p:sp>
        <p:nvSpPr>
          <p:cNvPr id="24" name="Freeform 23"/>
          <p:cNvSpPr/>
          <p:nvPr/>
        </p:nvSpPr>
        <p:spPr>
          <a:xfrm>
            <a:off x="1157201" y="2711071"/>
            <a:ext cx="548446" cy="587510"/>
          </a:xfrm>
          <a:custGeom>
            <a:avLst/>
            <a:gdLst/>
            <a:ahLst/>
            <a:cxnLst/>
            <a:rect l="l" t="t" r="r" b="b"/>
            <a:pathLst>
              <a:path w="548446" h="587510">
                <a:moveTo>
                  <a:pt x="0" y="293755"/>
                </a:moveTo>
                <a:lnTo>
                  <a:pt x="274218" y="0"/>
                </a:lnTo>
                <a:lnTo>
                  <a:pt x="548446" y="293755"/>
                </a:lnTo>
                <a:lnTo>
                  <a:pt x="274218" y="587510"/>
                </a:lnTo>
                <a:lnTo>
                  <a:pt x="0" y="293755"/>
                </a:lnTo>
                <a:lnTo>
                  <a:pt x="0" y="293755"/>
                </a:lnTo>
                <a:close/>
              </a:path>
            </a:pathLst>
          </a:custGeom>
          <a:solidFill>
            <a:srgbClr val="7F7F7F"/>
          </a:solidFill>
        </p:spPr>
      </p:sp>
      <p:sp>
        <p:nvSpPr>
          <p:cNvPr id="25" name="TextBox 24"/>
          <p:cNvSpPr txBox="1"/>
          <p:nvPr/>
        </p:nvSpPr>
        <p:spPr>
          <a:xfrm>
            <a:off x="1837160" y="2709462"/>
            <a:ext cx="1874046" cy="317500"/>
          </a:xfrm>
          <a:prstGeom prst="rect">
            <a:avLst/>
          </a:prstGeom>
        </p:spPr>
        <p:txBody>
          <a:bodyPr lIns="127000" tIns="19444" rIns="127000" bIns="19444" rtlCol="0" anchor="t">
            <a:spAutoFit/>
          </a:bodyPr>
          <a:lstStyle/>
          <a:p>
            <a:pPr algn="l">
              <a:lnSpc>
                <a:spcPct val="116199"/>
              </a:lnSpc>
            </a:pPr>
            <a:r>
              <a:rPr lang="zh-CN" altLang="en-US" sz="1600" u="none" dirty="0" smtClean="0">
                <a:solidFill>
                  <a:srgbClr val="000000"/>
                </a:solidFill>
                <a:latin typeface="Microsoft YaHei"/>
                <a:ea typeface="Microsoft YaHei"/>
              </a:rPr>
              <a:t>输出（</a:t>
            </a:r>
            <a:r>
              <a:rPr lang="en-US" altLang="zh-CN" sz="1600" u="none" dirty="0" smtClean="0">
                <a:solidFill>
                  <a:srgbClr val="000000"/>
                </a:solidFill>
                <a:latin typeface="Microsoft YaHei"/>
                <a:ea typeface="Microsoft YaHei"/>
              </a:rPr>
              <a:t>output</a:t>
            </a:r>
            <a:r>
              <a:rPr lang="zh-CN" altLang="en-US" sz="1600" u="none" dirty="0" smtClean="0">
                <a:solidFill>
                  <a:srgbClr val="000000"/>
                </a:solidFill>
                <a:latin typeface="Microsoft YaHei"/>
                <a:ea typeface="Microsoft YaHei"/>
              </a:rPr>
              <a:t>）</a:t>
            </a:r>
            <a:endParaRPr lang="en-US" sz="1100" dirty="0"/>
          </a:p>
        </p:txBody>
      </p:sp>
      <p:sp>
        <p:nvSpPr>
          <p:cNvPr id="26" name="TextBox 25"/>
          <p:cNvSpPr txBox="1"/>
          <p:nvPr/>
        </p:nvSpPr>
        <p:spPr>
          <a:xfrm>
            <a:off x="1169213" y="2804447"/>
            <a:ext cx="696852" cy="409030"/>
          </a:xfrm>
          <a:prstGeom prst="rect">
            <a:avLst/>
          </a:prstGeom>
        </p:spPr>
        <p:txBody>
          <a:bodyPr lIns="127000" tIns="45765" rIns="127000" bIns="45765" rtlCol="0" anchor="t">
            <a:spAutoFit/>
          </a:bodyPr>
          <a:lstStyle/>
          <a:p>
            <a:pPr algn="l">
              <a:lnSpc>
                <a:spcPct val="116199"/>
              </a:lnSpc>
            </a:pPr>
            <a:r>
              <a:rPr lang="en-US" sz="1800" u="none">
                <a:solidFill>
                  <a:srgbClr val="FFFFFF"/>
                </a:solidFill>
                <a:latin typeface="Microsoft YaHei"/>
                <a:ea typeface="Microsoft YaHei"/>
              </a:rPr>
              <a:t>02</a:t>
            </a:r>
            <a:endParaRPr lang="en-US" sz="1100"/>
          </a:p>
        </p:txBody>
      </p:sp>
      <p:sp>
        <p:nvSpPr>
          <p:cNvPr id="27" name="Freeform 26"/>
          <p:cNvSpPr/>
          <p:nvPr/>
        </p:nvSpPr>
        <p:spPr>
          <a:xfrm>
            <a:off x="1159866" y="3561986"/>
            <a:ext cx="548446" cy="587510"/>
          </a:xfrm>
          <a:custGeom>
            <a:avLst/>
            <a:gdLst/>
            <a:ahLst/>
            <a:cxnLst/>
            <a:rect l="l" t="t" r="r" b="b"/>
            <a:pathLst>
              <a:path w="548446" h="587510">
                <a:moveTo>
                  <a:pt x="0" y="293755"/>
                </a:moveTo>
                <a:lnTo>
                  <a:pt x="274218" y="0"/>
                </a:lnTo>
                <a:lnTo>
                  <a:pt x="548446" y="293755"/>
                </a:lnTo>
                <a:lnTo>
                  <a:pt x="274218" y="587510"/>
                </a:lnTo>
                <a:lnTo>
                  <a:pt x="0" y="293755"/>
                </a:lnTo>
                <a:lnTo>
                  <a:pt x="0" y="293755"/>
                </a:lnTo>
                <a:close/>
              </a:path>
            </a:pathLst>
          </a:custGeom>
          <a:solidFill>
            <a:srgbClr val="203864"/>
          </a:solidFill>
        </p:spPr>
      </p:sp>
      <p:sp>
        <p:nvSpPr>
          <p:cNvPr id="28" name="TextBox 27"/>
          <p:cNvSpPr txBox="1"/>
          <p:nvPr/>
        </p:nvSpPr>
        <p:spPr>
          <a:xfrm>
            <a:off x="1839826" y="3560377"/>
            <a:ext cx="1874046" cy="317500"/>
          </a:xfrm>
          <a:prstGeom prst="rect">
            <a:avLst/>
          </a:prstGeom>
        </p:spPr>
        <p:txBody>
          <a:bodyPr lIns="127000" tIns="19444" rIns="127000" bIns="19444" rtlCol="0" anchor="t">
            <a:spAutoFit/>
          </a:bodyPr>
          <a:lstStyle/>
          <a:p>
            <a:pPr algn="l">
              <a:lnSpc>
                <a:spcPct val="116199"/>
              </a:lnSpc>
            </a:pPr>
            <a:r>
              <a:rPr lang="en-US" altLang="zh-CN" sz="1600" u="none" dirty="0" smtClean="0">
                <a:solidFill>
                  <a:srgbClr val="000000"/>
                </a:solidFill>
                <a:latin typeface="Microsoft YaHei"/>
                <a:ea typeface="Microsoft YaHei"/>
              </a:rPr>
              <a:t>loader</a:t>
            </a:r>
            <a:endParaRPr lang="en-US" sz="1100" dirty="0"/>
          </a:p>
        </p:txBody>
      </p:sp>
      <p:sp>
        <p:nvSpPr>
          <p:cNvPr id="29" name="TextBox 28"/>
          <p:cNvSpPr txBox="1"/>
          <p:nvPr/>
        </p:nvSpPr>
        <p:spPr>
          <a:xfrm>
            <a:off x="1171878" y="3655362"/>
            <a:ext cx="696852" cy="409030"/>
          </a:xfrm>
          <a:prstGeom prst="rect">
            <a:avLst/>
          </a:prstGeom>
        </p:spPr>
        <p:txBody>
          <a:bodyPr lIns="127000" tIns="45765" rIns="127000" bIns="45765" rtlCol="0" anchor="t">
            <a:spAutoFit/>
          </a:bodyPr>
          <a:lstStyle/>
          <a:p>
            <a:pPr algn="l">
              <a:lnSpc>
                <a:spcPct val="116199"/>
              </a:lnSpc>
            </a:pPr>
            <a:r>
              <a:rPr lang="en-US" sz="1800" u="none">
                <a:solidFill>
                  <a:srgbClr val="FFFFFF"/>
                </a:solidFill>
                <a:latin typeface="Microsoft YaHei"/>
                <a:ea typeface="Microsoft YaHei"/>
              </a:rPr>
              <a:t>03</a:t>
            </a:r>
            <a:endParaRPr lang="en-US" sz="1100"/>
          </a:p>
        </p:txBody>
      </p:sp>
      <p:sp>
        <p:nvSpPr>
          <p:cNvPr id="30" name="Freeform 29"/>
          <p:cNvSpPr/>
          <p:nvPr/>
        </p:nvSpPr>
        <p:spPr>
          <a:xfrm>
            <a:off x="1166411" y="4457768"/>
            <a:ext cx="548446" cy="587510"/>
          </a:xfrm>
          <a:custGeom>
            <a:avLst/>
            <a:gdLst/>
            <a:ahLst/>
            <a:cxnLst/>
            <a:rect l="l" t="t" r="r" b="b"/>
            <a:pathLst>
              <a:path w="548446" h="587510">
                <a:moveTo>
                  <a:pt x="0" y="293755"/>
                </a:moveTo>
                <a:lnTo>
                  <a:pt x="274218" y="0"/>
                </a:lnTo>
                <a:lnTo>
                  <a:pt x="548446" y="293755"/>
                </a:lnTo>
                <a:lnTo>
                  <a:pt x="274218" y="587511"/>
                </a:lnTo>
                <a:lnTo>
                  <a:pt x="0" y="293755"/>
                </a:lnTo>
                <a:lnTo>
                  <a:pt x="0" y="293755"/>
                </a:lnTo>
                <a:close/>
              </a:path>
            </a:pathLst>
          </a:custGeom>
          <a:solidFill>
            <a:srgbClr val="7F7F7F"/>
          </a:solidFill>
        </p:spPr>
      </p:sp>
      <p:sp>
        <p:nvSpPr>
          <p:cNvPr id="31" name="TextBox 30"/>
          <p:cNvSpPr txBox="1"/>
          <p:nvPr/>
        </p:nvSpPr>
        <p:spPr>
          <a:xfrm>
            <a:off x="1846371" y="4456160"/>
            <a:ext cx="1874046" cy="317500"/>
          </a:xfrm>
          <a:prstGeom prst="rect">
            <a:avLst/>
          </a:prstGeom>
        </p:spPr>
        <p:txBody>
          <a:bodyPr lIns="127000" tIns="19444" rIns="127000" bIns="19444" rtlCol="0" anchor="t">
            <a:spAutoFit/>
          </a:bodyPr>
          <a:lstStyle/>
          <a:p>
            <a:pPr algn="l">
              <a:lnSpc>
                <a:spcPct val="116199"/>
              </a:lnSpc>
            </a:pPr>
            <a:r>
              <a:rPr lang="zh-CN" altLang="en-US" sz="1600" u="none" dirty="0" smtClean="0">
                <a:solidFill>
                  <a:srgbClr val="000000"/>
                </a:solidFill>
                <a:latin typeface="Microsoft YaHei"/>
                <a:ea typeface="Microsoft YaHei"/>
              </a:rPr>
              <a:t>插件</a:t>
            </a:r>
            <a:endParaRPr lang="en-US" sz="1100" dirty="0"/>
          </a:p>
        </p:txBody>
      </p:sp>
      <p:sp>
        <p:nvSpPr>
          <p:cNvPr id="32" name="TextBox 31"/>
          <p:cNvSpPr txBox="1"/>
          <p:nvPr/>
        </p:nvSpPr>
        <p:spPr>
          <a:xfrm>
            <a:off x="1178423" y="4551144"/>
            <a:ext cx="696852" cy="409030"/>
          </a:xfrm>
          <a:prstGeom prst="rect">
            <a:avLst/>
          </a:prstGeom>
        </p:spPr>
        <p:txBody>
          <a:bodyPr lIns="127000" tIns="45765" rIns="127000" bIns="45765" rtlCol="0" anchor="t">
            <a:spAutoFit/>
          </a:bodyPr>
          <a:lstStyle/>
          <a:p>
            <a:pPr algn="l">
              <a:lnSpc>
                <a:spcPct val="116199"/>
              </a:lnSpc>
            </a:pPr>
            <a:r>
              <a:rPr lang="en-US" sz="1800" u="none">
                <a:solidFill>
                  <a:srgbClr val="FFFFFF"/>
                </a:solidFill>
                <a:latin typeface="Microsoft YaHei"/>
                <a:ea typeface="Microsoft YaHei"/>
              </a:rPr>
              <a:t>04</a:t>
            </a:r>
            <a:endParaRPr lang="en-US" sz="1100"/>
          </a:p>
        </p:txBody>
      </p:sp>
      <p:sp>
        <p:nvSpPr>
          <p:cNvPr id="36" name="TextBox 35"/>
          <p:cNvSpPr txBox="1"/>
          <p:nvPr/>
        </p:nvSpPr>
        <p:spPr>
          <a:xfrm>
            <a:off x="1805935" y="3052669"/>
            <a:ext cx="4280892" cy="449793"/>
          </a:xfrm>
          <a:prstGeom prst="rect">
            <a:avLst/>
          </a:prstGeom>
        </p:spPr>
        <p:txBody>
          <a:bodyPr lIns="127000" tIns="10568" rIns="127000" bIns="10568" rtlCol="0" anchor="t">
            <a:spAutoFit/>
          </a:bodyPr>
          <a:lstStyle/>
          <a:p>
            <a:pPr>
              <a:lnSpc>
                <a:spcPct val="116199"/>
              </a:lnSpc>
            </a:pPr>
            <a:r>
              <a:rPr lang="zh-CN" altLang="en-US" sz="1200" dirty="0">
                <a:solidFill>
                  <a:srgbClr val="203864"/>
                </a:solidFill>
                <a:latin typeface="Microsoft YaHei"/>
                <a:ea typeface="Microsoft YaHei"/>
              </a:rPr>
              <a:t>哪里输出所创建的</a:t>
            </a:r>
            <a:r>
              <a:rPr lang="en-US" altLang="zh-CN" sz="1200" dirty="0">
                <a:solidFill>
                  <a:srgbClr val="203864"/>
                </a:solidFill>
                <a:latin typeface="Microsoft YaHei"/>
                <a:ea typeface="Microsoft YaHei"/>
              </a:rPr>
              <a:t>bundle</a:t>
            </a:r>
            <a:r>
              <a:rPr lang="en-US" sz="1200" dirty="0">
                <a:solidFill>
                  <a:srgbClr val="203864"/>
                </a:solidFill>
                <a:latin typeface="Microsoft YaHei"/>
                <a:ea typeface="Microsoft YaHei"/>
              </a:rPr>
              <a:t> </a:t>
            </a:r>
            <a:endParaRPr lang="en-US" sz="1100" dirty="0"/>
          </a:p>
          <a:p>
            <a:pPr algn="ctr">
              <a:lnSpc>
                <a:spcPct val="116199"/>
              </a:lnSpc>
            </a:pPr>
            <a:r>
              <a:rPr lang="en-US" sz="1200" u="none" dirty="0">
                <a:solidFill>
                  <a:srgbClr val="203864"/>
                </a:solidFill>
                <a:latin typeface="Microsoft YaHei"/>
                <a:ea typeface="Microsoft YaHei"/>
              </a:rPr>
              <a:t> </a:t>
            </a:r>
          </a:p>
        </p:txBody>
      </p:sp>
      <p:sp>
        <p:nvSpPr>
          <p:cNvPr id="37" name="TextBox 36"/>
          <p:cNvSpPr txBox="1"/>
          <p:nvPr/>
        </p:nvSpPr>
        <p:spPr>
          <a:xfrm>
            <a:off x="1805235" y="3889079"/>
            <a:ext cx="4280892" cy="432865"/>
          </a:xfrm>
          <a:prstGeom prst="rect">
            <a:avLst/>
          </a:prstGeom>
        </p:spPr>
        <p:txBody>
          <a:bodyPr lIns="127000" tIns="10568" rIns="127000" bIns="10568" rtlCol="0" anchor="t">
            <a:spAutoFit/>
          </a:bodyPr>
          <a:lstStyle/>
          <a:p>
            <a:pPr>
              <a:lnSpc>
                <a:spcPct val="116199"/>
              </a:lnSpc>
            </a:pPr>
            <a:r>
              <a:rPr lang="zh-CN" altLang="en-US" sz="1200" dirty="0">
                <a:solidFill>
                  <a:srgbClr val="203864"/>
                </a:solidFill>
                <a:latin typeface="Microsoft YaHei"/>
                <a:ea typeface="Microsoft YaHei"/>
              </a:rPr>
              <a:t>让其他类型的文件也可以被</a:t>
            </a:r>
            <a:r>
              <a:rPr lang="en-US" altLang="zh-CN" sz="1200" dirty="0" err="1">
                <a:solidFill>
                  <a:srgbClr val="203864"/>
                </a:solidFill>
                <a:latin typeface="Microsoft YaHei"/>
                <a:ea typeface="Microsoft YaHei"/>
              </a:rPr>
              <a:t>webpack</a:t>
            </a:r>
            <a:r>
              <a:rPr lang="zh-CN" altLang="en-US" sz="1200" dirty="0">
                <a:solidFill>
                  <a:srgbClr val="203864"/>
                </a:solidFill>
                <a:latin typeface="Microsoft YaHei"/>
                <a:ea typeface="Microsoft YaHei"/>
              </a:rPr>
              <a:t>处理，其就是将其他文件变成</a:t>
            </a:r>
            <a:r>
              <a:rPr lang="en-US" altLang="zh-CN" sz="1200" dirty="0">
                <a:solidFill>
                  <a:srgbClr val="203864"/>
                </a:solidFill>
                <a:latin typeface="Microsoft YaHei"/>
                <a:ea typeface="Microsoft YaHei"/>
              </a:rPr>
              <a:t>bundle</a:t>
            </a:r>
            <a:r>
              <a:rPr lang="zh-CN" altLang="en-US" sz="1200" dirty="0">
                <a:solidFill>
                  <a:srgbClr val="203864"/>
                </a:solidFill>
                <a:latin typeface="Microsoft YaHei"/>
                <a:ea typeface="Microsoft YaHei"/>
              </a:rPr>
              <a:t>可以引用的</a:t>
            </a:r>
            <a:r>
              <a:rPr lang="zh-CN" altLang="en-US" sz="1200" dirty="0" smtClean="0">
                <a:solidFill>
                  <a:srgbClr val="203864"/>
                </a:solidFill>
                <a:latin typeface="Microsoft YaHei"/>
                <a:ea typeface="Microsoft YaHei"/>
              </a:rPr>
              <a:t>模块</a:t>
            </a:r>
            <a:endParaRPr lang="en-US" sz="1200" u="none" dirty="0">
              <a:solidFill>
                <a:srgbClr val="203864"/>
              </a:solidFill>
              <a:latin typeface="Microsoft YaHei"/>
              <a:ea typeface="Microsoft YaHei"/>
            </a:endParaRPr>
          </a:p>
        </p:txBody>
      </p:sp>
      <p:sp>
        <p:nvSpPr>
          <p:cNvPr id="38" name="TextBox 37"/>
          <p:cNvSpPr txBox="1"/>
          <p:nvPr/>
        </p:nvSpPr>
        <p:spPr>
          <a:xfrm>
            <a:off x="1811509" y="4814857"/>
            <a:ext cx="4280892" cy="218641"/>
          </a:xfrm>
          <a:prstGeom prst="rect">
            <a:avLst/>
          </a:prstGeom>
        </p:spPr>
        <p:txBody>
          <a:bodyPr lIns="127000" tIns="10568" rIns="127000" bIns="10568" rtlCol="0" anchor="t">
            <a:spAutoFit/>
          </a:bodyPr>
          <a:lstStyle/>
          <a:p>
            <a:pPr algn="ctr">
              <a:lnSpc>
                <a:spcPct val="116199"/>
              </a:lnSpc>
            </a:pPr>
            <a:r>
              <a:rPr lang="zh-CN" altLang="en-US" sz="1200" dirty="0">
                <a:solidFill>
                  <a:srgbClr val="203864"/>
                </a:solidFill>
                <a:latin typeface="Microsoft YaHei"/>
                <a:ea typeface="Microsoft YaHei"/>
              </a:rPr>
              <a:t>处理各种任务。从打包优化压缩到重新定义环境中的</a:t>
            </a:r>
            <a:r>
              <a:rPr lang="zh-CN" altLang="en-US" sz="1200" dirty="0" smtClean="0">
                <a:solidFill>
                  <a:srgbClr val="203864"/>
                </a:solidFill>
                <a:latin typeface="Microsoft YaHei"/>
                <a:ea typeface="Microsoft YaHei"/>
              </a:rPr>
              <a:t>变量</a:t>
            </a:r>
            <a:endParaRPr lang="en-US" sz="1200" u="none" dirty="0">
              <a:solidFill>
                <a:srgbClr val="203864"/>
              </a:solidFill>
              <a:latin typeface="Microsoft YaHei"/>
              <a:ea typeface="Microsoft YaHei"/>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24383" y="264668"/>
            <a:ext cx="3196717" cy="462306"/>
          </a:xfrm>
          <a:prstGeom prst="rect">
            <a:avLst/>
          </a:prstGeom>
        </p:spPr>
        <p:txBody>
          <a:bodyPr wrap="square" lIns="127000" tIns="63500" rIns="127000" bIns="63500" rtlCol="0" anchor="t">
            <a:spAutoFit/>
          </a:bodyPr>
          <a:lstStyle/>
          <a:p>
            <a:pPr algn="l">
              <a:lnSpc>
                <a:spcPct val="116199"/>
              </a:lnSpc>
            </a:pPr>
            <a:r>
              <a:rPr lang="zh-CN" altLang="en-US" sz="2000" b="1" dirty="0" smtClean="0">
                <a:solidFill>
                  <a:srgbClr val="203864"/>
                </a:solidFill>
                <a:latin typeface="Microsoft YaHei"/>
                <a:ea typeface="Microsoft YaHei"/>
              </a:rPr>
              <a:t>入口起点</a:t>
            </a:r>
            <a:endParaRPr lang="en-US" sz="1100" dirty="0"/>
          </a:p>
        </p:txBody>
      </p:sp>
      <p:sp>
        <p:nvSpPr>
          <p:cNvPr id="3" name="TextBox 15"/>
          <p:cNvSpPr txBox="1"/>
          <p:nvPr/>
        </p:nvSpPr>
        <p:spPr>
          <a:xfrm>
            <a:off x="749300" y="1041400"/>
            <a:ext cx="5562600" cy="312418"/>
          </a:xfrm>
          <a:prstGeom prst="rect">
            <a:avLst/>
          </a:prstGeom>
        </p:spPr>
        <p:txBody>
          <a:bodyPr wrap="square" lIns="127000" tIns="40716" rIns="127000" bIns="40716" rtlCol="0" anchor="t">
            <a:spAutoFit/>
          </a:bodyPr>
          <a:lstStyle/>
          <a:p>
            <a:pPr>
              <a:lnSpc>
                <a:spcPct val="116199"/>
              </a:lnSpc>
            </a:pPr>
            <a:r>
              <a:rPr lang="zh-CN" altLang="en-US" sz="1400" dirty="0">
                <a:solidFill>
                  <a:srgbClr val="203864"/>
                </a:solidFill>
                <a:latin typeface="Microsoft YaHei"/>
                <a:ea typeface="Microsoft YaHei"/>
              </a:rPr>
              <a:t>指示</a:t>
            </a:r>
            <a:r>
              <a:rPr lang="en-US" altLang="zh-CN" sz="1400" dirty="0" err="1">
                <a:solidFill>
                  <a:srgbClr val="203864"/>
                </a:solidFill>
                <a:latin typeface="Microsoft YaHei"/>
                <a:ea typeface="Microsoft YaHei"/>
              </a:rPr>
              <a:t>webpack</a:t>
            </a:r>
            <a:r>
              <a:rPr lang="zh-CN" altLang="en-US" sz="1400" dirty="0">
                <a:solidFill>
                  <a:srgbClr val="203864"/>
                </a:solidFill>
                <a:latin typeface="Microsoft YaHei"/>
                <a:ea typeface="Microsoft YaHei"/>
              </a:rPr>
              <a:t>应该使用哪个模块，作为构建内部依赖图的开始</a:t>
            </a:r>
            <a:endParaRPr lang="en-US" altLang="zh-CN" sz="1400" dirty="0">
              <a:solidFill>
                <a:srgbClr val="203864"/>
              </a:solidFill>
              <a:latin typeface="Microsoft YaHei"/>
              <a:ea typeface="Microsoft YaHei"/>
            </a:endParaRPr>
          </a:p>
        </p:txBody>
      </p:sp>
      <p:sp>
        <p:nvSpPr>
          <p:cNvPr id="4" name="Freeform 18"/>
          <p:cNvSpPr/>
          <p:nvPr/>
        </p:nvSpPr>
        <p:spPr>
          <a:xfrm>
            <a:off x="289941" y="401574"/>
            <a:ext cx="237929" cy="237929"/>
          </a:xfrm>
          <a:custGeom>
            <a:avLst/>
            <a:gdLst/>
            <a:ahLst/>
            <a:cxnLst/>
            <a:rect l="l" t="t" r="r" b="b"/>
            <a:pathLst>
              <a:path w="237929" h="237929">
                <a:moveTo>
                  <a:pt x="237929" y="118965"/>
                </a:moveTo>
                <a:cubicBezTo>
                  <a:pt x="237929" y="184668"/>
                  <a:pt x="184668" y="237930"/>
                  <a:pt x="118965" y="237930"/>
                </a:cubicBezTo>
                <a:cubicBezTo>
                  <a:pt x="53262" y="237930"/>
                  <a:pt x="0" y="184668"/>
                  <a:pt x="0" y="118965"/>
                </a:cubicBezTo>
                <a:cubicBezTo>
                  <a:pt x="0" y="53262"/>
                  <a:pt x="53262" y="0"/>
                  <a:pt x="118965" y="0"/>
                </a:cubicBezTo>
                <a:cubicBezTo>
                  <a:pt x="184668" y="0"/>
                  <a:pt x="237929" y="53262"/>
                  <a:pt x="237929" y="118965"/>
                </a:cubicBezTo>
                <a:close/>
              </a:path>
            </a:pathLst>
          </a:custGeom>
          <a:solidFill>
            <a:srgbClr val="203864"/>
          </a:solidFill>
        </p:spPr>
        <p:txBody>
          <a:bodyPr lIns="127000" rIns="127000" rtlCol="0" anchor="ctr"/>
          <a:lstStyle/>
          <a:p>
            <a:pPr algn="l"/>
            <a:endParaRPr lang="en-US" sz="110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900" y="2489200"/>
            <a:ext cx="4068164" cy="1558274"/>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5577" y="2184400"/>
            <a:ext cx="4343400" cy="2113633"/>
          </a:xfrm>
          <a:prstGeom prst="rect">
            <a:avLst/>
          </a:prstGeom>
        </p:spPr>
      </p:pic>
    </p:spTree>
    <p:extLst>
      <p:ext uri="{BB962C8B-B14F-4D97-AF65-F5344CB8AC3E}">
        <p14:creationId xmlns:p14="http://schemas.microsoft.com/office/powerpoint/2010/main" val="457144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668</Words>
  <Application>Microsoft Office PowerPoint</Application>
  <PresentationFormat>自定义</PresentationFormat>
  <Paragraphs>112</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宋体</vt:lpstr>
      <vt:lpstr>微软雅黑</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alwaysLHF</dc:creator>
  <cp:lastModifiedBy>alwaysLHF</cp:lastModifiedBy>
  <cp:revision>25</cp:revision>
  <dcterms:created xsi:type="dcterms:W3CDTF">2006-08-16T00:00:00Z</dcterms:created>
  <dcterms:modified xsi:type="dcterms:W3CDTF">2019-10-07T14:24:33Z</dcterms:modified>
</cp:coreProperties>
</file>