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0" r:id="rId5"/>
    <p:sldId id="271" r:id="rId6"/>
    <p:sldId id="272" r:id="rId7"/>
    <p:sldId id="259" r:id="rId8"/>
    <p:sldId id="261" r:id="rId9"/>
    <p:sldId id="260" r:id="rId10"/>
    <p:sldId id="262"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09" autoAdjust="0"/>
  </p:normalViewPr>
  <p:slideViewPr>
    <p:cSldViewPr>
      <p:cViewPr varScale="1">
        <p:scale>
          <a:sx n="99" d="100"/>
          <a:sy n="99" d="100"/>
        </p:scale>
        <p:origin x="-3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6B6DF-9718-4A52-9DA8-59D195065CC9}"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175D95-994E-4269-9C57-3F19322C7AA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浏览器的容错机制</a:t>
            </a:r>
            <a:endParaRPr lang="zh-CN" altLang="en-US" dirty="0"/>
          </a:p>
        </p:txBody>
      </p:sp>
      <p:sp>
        <p:nvSpPr>
          <p:cNvPr id="4" name="灯片编号占位符 3"/>
          <p:cNvSpPr>
            <a:spLocks noGrp="1"/>
          </p:cNvSpPr>
          <p:nvPr>
            <p:ph type="sldNum" sz="quarter" idx="10"/>
          </p:nvPr>
        </p:nvSpPr>
        <p:spPr/>
        <p:txBody>
          <a:bodyPr/>
          <a:lstStyle/>
          <a:p>
            <a:fld id="{77175D95-994E-4269-9C57-3F19322C7AAA}"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175D95-994E-4269-9C57-3F19322C7AAA}" type="slidenum">
              <a:rPr lang="zh-CN" altLang="en-US" smtClean="0"/>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在 </a:t>
            </a:r>
            <a:r>
              <a:rPr lang="en-US" altLang="zh-CN" sz="1200" kern="1200" baseline="0" dirty="0" smtClean="0">
                <a:solidFill>
                  <a:schemeClr val="tx1"/>
                </a:solidFill>
                <a:latin typeface="+mn-lt"/>
                <a:ea typeface="+mn-ea"/>
                <a:cs typeface="+mn-cs"/>
              </a:rPr>
              <a:t>DOM </a:t>
            </a:r>
            <a:r>
              <a:rPr lang="zh-CN" altLang="en-US" sz="1200" kern="1200" baseline="0" dirty="0" smtClean="0">
                <a:solidFill>
                  <a:schemeClr val="tx1"/>
                </a:solidFill>
                <a:latin typeface="+mn-lt"/>
                <a:ea typeface="+mn-ea"/>
                <a:cs typeface="+mn-cs"/>
              </a:rPr>
              <a:t>树构建的同时，浏览器还会构建另⼀一个树结构：呈现树。这是由可视化元素按</a:t>
            </a:r>
          </a:p>
          <a:p>
            <a:r>
              <a:rPr lang="zh-CN" altLang="en-US" sz="1200" kern="1200" baseline="0" dirty="0" smtClean="0">
                <a:solidFill>
                  <a:schemeClr val="tx1"/>
                </a:solidFill>
                <a:latin typeface="+mn-lt"/>
                <a:ea typeface="+mn-ea"/>
                <a:cs typeface="+mn-cs"/>
              </a:rPr>
              <a:t>照其显⽰示顺序⽽而组成的树，也是⽂文档的可视化表⽰示。它的作⽤用是让您按照正确的顺序</a:t>
            </a:r>
          </a:p>
          <a:p>
            <a:r>
              <a:rPr lang="zh-CN" altLang="en-US" sz="1200" kern="1200" baseline="0" dirty="0" smtClean="0">
                <a:solidFill>
                  <a:schemeClr val="tx1"/>
                </a:solidFill>
                <a:latin typeface="+mn-lt"/>
                <a:ea typeface="+mn-ea"/>
                <a:cs typeface="+mn-cs"/>
              </a:rPr>
              <a:t>绘制内容。</a:t>
            </a:r>
            <a:endParaRPr lang="zh-CN" altLang="en-US" dirty="0"/>
          </a:p>
        </p:txBody>
      </p:sp>
      <p:sp>
        <p:nvSpPr>
          <p:cNvPr id="4" name="灯片编号占位符 3"/>
          <p:cNvSpPr>
            <a:spLocks noGrp="1"/>
          </p:cNvSpPr>
          <p:nvPr>
            <p:ph type="sldNum" sz="quarter" idx="10"/>
          </p:nvPr>
        </p:nvSpPr>
        <p:spPr/>
        <p:txBody>
          <a:bodyPr/>
          <a:lstStyle/>
          <a:p>
            <a:fld id="{77175D95-994E-4269-9C57-3F19322C7AAA}"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浏览器原理</a:t>
            </a:r>
            <a:endParaRPr lang="zh-CN" altLang="en-US" dirty="0"/>
          </a:p>
        </p:txBody>
      </p:sp>
      <p:sp>
        <p:nvSpPr>
          <p:cNvPr id="3" name="副标题 2"/>
          <p:cNvSpPr>
            <a:spLocks noGrp="1"/>
          </p:cNvSpPr>
          <p:nvPr>
            <p:ph type="subTitle" idx="1"/>
          </p:nvPr>
        </p:nvSpPr>
        <p:spPr/>
        <p:txBody>
          <a:bodyPr/>
          <a:lstStyle/>
          <a:p>
            <a:r>
              <a:rPr lang="zh-CN" altLang="en-US" dirty="0" smtClean="0"/>
              <a:t>刘鸿飞</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主流程示例</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500034" y="1643050"/>
            <a:ext cx="8175078" cy="378621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解析</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解析文档</a:t>
            </a:r>
            <a:r>
              <a:rPr lang="zh-CN" altLang="en-US" sz="2800" dirty="0" smtClean="0"/>
              <a:t>是指</a:t>
            </a:r>
            <a:r>
              <a:rPr lang="zh-CN" altLang="en-US" sz="2800" dirty="0" smtClean="0"/>
              <a:t>将文档</a:t>
            </a:r>
            <a:r>
              <a:rPr lang="zh-CN" altLang="en-US" sz="2800" dirty="0" smtClean="0"/>
              <a:t>转化成为有意义的</a:t>
            </a:r>
            <a:r>
              <a:rPr lang="zh-CN" altLang="en-US" sz="2800" dirty="0" smtClean="0"/>
              <a:t>结构</a:t>
            </a:r>
            <a:endParaRPr lang="en-US" altLang="zh-CN" sz="2800" dirty="0" smtClean="0"/>
          </a:p>
          <a:p>
            <a:endParaRPr lang="en-US" altLang="zh-CN" sz="2800" dirty="0" smtClean="0"/>
          </a:p>
          <a:p>
            <a:r>
              <a:rPr lang="zh-CN" altLang="en-US" sz="2800" dirty="0" smtClean="0"/>
              <a:t>解析</a:t>
            </a:r>
            <a:r>
              <a:rPr lang="en-US" altLang="zh-CN" sz="2800" dirty="0" smtClean="0"/>
              <a:t>2+3-1</a:t>
            </a:r>
            <a:endParaRPr lang="en-US" altLang="zh-CN" sz="2800" dirty="0" smtClean="0"/>
          </a:p>
        </p:txBody>
      </p:sp>
      <p:sp>
        <p:nvSpPr>
          <p:cNvPr id="4" name="圆角矩形 3"/>
          <p:cNvSpPr/>
          <p:nvPr/>
        </p:nvSpPr>
        <p:spPr>
          <a:xfrm>
            <a:off x="4357686" y="2500306"/>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表达节点（</a:t>
            </a:r>
            <a:r>
              <a:rPr lang="en-US" altLang="zh-CN" dirty="0" smtClean="0"/>
              <a:t>-</a:t>
            </a:r>
            <a:r>
              <a:rPr lang="zh-CN" altLang="en-US" dirty="0" smtClean="0"/>
              <a:t>）</a:t>
            </a:r>
            <a:endParaRPr lang="zh-CN" altLang="en-US" dirty="0"/>
          </a:p>
        </p:txBody>
      </p:sp>
      <p:sp>
        <p:nvSpPr>
          <p:cNvPr id="5" name="圆角矩形 4"/>
          <p:cNvSpPr/>
          <p:nvPr/>
        </p:nvSpPr>
        <p:spPr>
          <a:xfrm>
            <a:off x="6643702" y="3857628"/>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表达节点</a:t>
            </a:r>
            <a:r>
              <a:rPr lang="zh-CN" altLang="en-US" dirty="0" smtClean="0"/>
              <a:t>（</a:t>
            </a:r>
            <a:r>
              <a:rPr lang="en-US" altLang="zh-CN" dirty="0" smtClean="0"/>
              <a:t>1</a:t>
            </a:r>
            <a:r>
              <a:rPr lang="zh-CN" altLang="en-US" dirty="0" smtClean="0"/>
              <a:t>）</a:t>
            </a:r>
            <a:endParaRPr lang="zh-CN" altLang="en-US" dirty="0" smtClean="0"/>
          </a:p>
        </p:txBody>
      </p:sp>
      <p:sp>
        <p:nvSpPr>
          <p:cNvPr id="6" name="圆角矩形 5"/>
          <p:cNvSpPr/>
          <p:nvPr/>
        </p:nvSpPr>
        <p:spPr>
          <a:xfrm>
            <a:off x="3500430" y="3857628"/>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表达节点</a:t>
            </a:r>
            <a:r>
              <a:rPr lang="zh-CN" altLang="en-US" dirty="0" smtClean="0"/>
              <a:t>（</a:t>
            </a:r>
            <a:r>
              <a:rPr lang="en-US" altLang="zh-CN" dirty="0" smtClean="0"/>
              <a:t>+</a:t>
            </a:r>
            <a:r>
              <a:rPr lang="zh-CN" altLang="en-US" dirty="0" smtClean="0"/>
              <a:t>）</a:t>
            </a:r>
            <a:endParaRPr lang="zh-CN" altLang="en-US" dirty="0" smtClean="0"/>
          </a:p>
        </p:txBody>
      </p:sp>
      <p:sp>
        <p:nvSpPr>
          <p:cNvPr id="7" name="圆角矩形 6"/>
          <p:cNvSpPr/>
          <p:nvPr/>
        </p:nvSpPr>
        <p:spPr>
          <a:xfrm>
            <a:off x="4786314" y="5286388"/>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表达节点</a:t>
            </a:r>
            <a:r>
              <a:rPr lang="zh-CN" altLang="en-US" dirty="0" smtClean="0"/>
              <a:t>（</a:t>
            </a:r>
            <a:r>
              <a:rPr lang="en-US" altLang="zh-CN" dirty="0" smtClean="0"/>
              <a:t>3</a:t>
            </a:r>
            <a:r>
              <a:rPr lang="zh-CN" altLang="en-US" dirty="0" smtClean="0"/>
              <a:t>）</a:t>
            </a:r>
            <a:endParaRPr lang="zh-CN" altLang="en-US" dirty="0" smtClean="0"/>
          </a:p>
        </p:txBody>
      </p:sp>
      <p:sp>
        <p:nvSpPr>
          <p:cNvPr id="8" name="圆角矩形 7"/>
          <p:cNvSpPr/>
          <p:nvPr/>
        </p:nvSpPr>
        <p:spPr>
          <a:xfrm>
            <a:off x="2071670" y="5286388"/>
            <a:ext cx="1571636"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表达节点</a:t>
            </a:r>
            <a:r>
              <a:rPr lang="zh-CN" altLang="en-US" dirty="0" smtClean="0"/>
              <a:t>（</a:t>
            </a:r>
            <a:r>
              <a:rPr lang="en-US" altLang="zh-CN" dirty="0" smtClean="0"/>
              <a:t>2</a:t>
            </a:r>
            <a:r>
              <a:rPr lang="zh-CN" altLang="en-US" dirty="0" smtClean="0"/>
              <a:t>）</a:t>
            </a:r>
            <a:endParaRPr lang="zh-CN" altLang="en-US" dirty="0" smtClean="0"/>
          </a:p>
        </p:txBody>
      </p:sp>
      <p:cxnSp>
        <p:nvCxnSpPr>
          <p:cNvPr id="10" name="直接箭头连接符 9"/>
          <p:cNvCxnSpPr>
            <a:stCxn id="6" idx="1"/>
            <a:endCxn id="8" idx="0"/>
          </p:cNvCxnSpPr>
          <p:nvPr/>
        </p:nvCxnSpPr>
        <p:spPr>
          <a:xfrm rot="10800000" flipV="1">
            <a:off x="2857488" y="4143380"/>
            <a:ext cx="642942" cy="114300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3"/>
            <a:endCxn id="7" idx="0"/>
          </p:cNvCxnSpPr>
          <p:nvPr/>
        </p:nvCxnSpPr>
        <p:spPr>
          <a:xfrm>
            <a:off x="5072066" y="4143380"/>
            <a:ext cx="500066" cy="114300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1"/>
            <a:endCxn id="6" idx="0"/>
          </p:cNvCxnSpPr>
          <p:nvPr/>
        </p:nvCxnSpPr>
        <p:spPr>
          <a:xfrm rot="10800000" flipV="1">
            <a:off x="4286248" y="2786058"/>
            <a:ext cx="71438" cy="10715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3"/>
            <a:endCxn id="5" idx="0"/>
          </p:cNvCxnSpPr>
          <p:nvPr/>
        </p:nvCxnSpPr>
        <p:spPr>
          <a:xfrm>
            <a:off x="5929322" y="2786058"/>
            <a:ext cx="1500198" cy="10715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4348" y="6143644"/>
            <a:ext cx="7500990" cy="369332"/>
          </a:xfrm>
          <a:prstGeom prst="rect">
            <a:avLst/>
          </a:prstGeom>
          <a:noFill/>
        </p:spPr>
        <p:txBody>
          <a:bodyPr wrap="square" rtlCol="0">
            <a:spAutoFit/>
          </a:bodyPr>
          <a:lstStyle/>
          <a:p>
            <a:r>
              <a:rPr lang="en-US" altLang="zh-CN" dirty="0" smtClean="0"/>
              <a:t>https://github.com/alwaysLHF/the-super-tiny-compiler</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r>
              <a:rPr lang="zh-CN" altLang="en-US" sz="2400" dirty="0" smtClean="0"/>
              <a:t>（</a:t>
            </a:r>
            <a:r>
              <a:rPr lang="en-US" sz="2400" b="1" dirty="0" smtClean="0"/>
              <a:t>D</a:t>
            </a:r>
            <a:r>
              <a:rPr lang="en-US" sz="2400" dirty="0" smtClean="0"/>
              <a:t>ocument </a:t>
            </a:r>
            <a:r>
              <a:rPr lang="en-US" sz="2400" b="1" dirty="0" smtClean="0"/>
              <a:t>O</a:t>
            </a:r>
            <a:r>
              <a:rPr lang="en-US" sz="2400" dirty="0" smtClean="0"/>
              <a:t>bject </a:t>
            </a:r>
            <a:r>
              <a:rPr lang="en-US" sz="2400" b="1" dirty="0" smtClean="0"/>
              <a:t>M</a:t>
            </a:r>
            <a:r>
              <a:rPr lang="en-US" sz="2400" dirty="0" smtClean="0"/>
              <a:t>odel </a:t>
            </a:r>
            <a:r>
              <a:rPr lang="zh-CN" altLang="en-US" sz="2400" dirty="0" smtClean="0"/>
              <a:t>）</a:t>
            </a:r>
            <a:endParaRPr lang="zh-CN" altLang="en-US" sz="2400" dirty="0"/>
          </a:p>
        </p:txBody>
      </p:sp>
      <p:sp>
        <p:nvSpPr>
          <p:cNvPr id="3" name="内容占位符 2"/>
          <p:cNvSpPr>
            <a:spLocks noGrp="1"/>
          </p:cNvSpPr>
          <p:nvPr>
            <p:ph idx="1"/>
          </p:nvPr>
        </p:nvSpPr>
        <p:spPr/>
        <p:txBody>
          <a:bodyPr>
            <a:normAutofit lnSpcReduction="10000"/>
          </a:bodyPr>
          <a:lstStyle/>
          <a:p>
            <a:pPr>
              <a:buNone/>
            </a:pPr>
            <a:r>
              <a:rPr lang="en-US" altLang="zh-CN" dirty="0" smtClean="0"/>
              <a:t>&lt;html&gt;</a:t>
            </a:r>
          </a:p>
          <a:p>
            <a:pPr>
              <a:buNone/>
            </a:pPr>
            <a:r>
              <a:rPr lang="en-US" altLang="zh-CN" dirty="0" smtClean="0"/>
              <a:t>	</a:t>
            </a:r>
            <a:r>
              <a:rPr lang="en-US" altLang="zh-CN" dirty="0" smtClean="0"/>
              <a:t>&lt;</a:t>
            </a:r>
            <a:r>
              <a:rPr lang="en-US" altLang="zh-CN" dirty="0" smtClean="0"/>
              <a:t>body&gt;</a:t>
            </a:r>
          </a:p>
          <a:p>
            <a:pPr>
              <a:buNone/>
            </a:pPr>
            <a:r>
              <a:rPr lang="en-US" altLang="zh-CN" dirty="0" smtClean="0"/>
              <a:t>		&lt;</a:t>
            </a:r>
            <a:r>
              <a:rPr lang="en-US" altLang="zh-CN" dirty="0" smtClean="0"/>
              <a:t>p&gt;</a:t>
            </a:r>
          </a:p>
          <a:p>
            <a:pPr>
              <a:buNone/>
            </a:pPr>
            <a:r>
              <a:rPr lang="en-US" altLang="zh-CN" dirty="0" smtClean="0"/>
              <a:t>			Hello </a:t>
            </a:r>
            <a:r>
              <a:rPr lang="en-US" altLang="zh-CN" dirty="0" smtClean="0"/>
              <a:t>World</a:t>
            </a:r>
          </a:p>
          <a:p>
            <a:pPr>
              <a:buNone/>
            </a:pPr>
            <a:r>
              <a:rPr lang="en-US" altLang="zh-CN" dirty="0" smtClean="0"/>
              <a:t>		&lt;/</a:t>
            </a:r>
            <a:r>
              <a:rPr lang="en-US" altLang="zh-CN" dirty="0" smtClean="0"/>
              <a:t>p&gt;</a:t>
            </a:r>
          </a:p>
          <a:p>
            <a:pPr>
              <a:buNone/>
            </a:pPr>
            <a:r>
              <a:rPr lang="en-US" altLang="zh-CN" dirty="0" smtClean="0"/>
              <a:t>		&lt;</a:t>
            </a:r>
            <a:r>
              <a:rPr lang="en-US" altLang="zh-CN" dirty="0" smtClean="0"/>
              <a:t>div&gt; &lt;</a:t>
            </a:r>
            <a:r>
              <a:rPr lang="en-US" altLang="zh-CN" dirty="0" err="1" smtClean="0"/>
              <a:t>img</a:t>
            </a:r>
            <a:r>
              <a:rPr lang="en-US" altLang="zh-CN" dirty="0" smtClean="0"/>
              <a:t> </a:t>
            </a:r>
            <a:r>
              <a:rPr lang="en-US" altLang="zh-CN" dirty="0" err="1" smtClean="0"/>
              <a:t>src</a:t>
            </a:r>
            <a:r>
              <a:rPr lang="en-US" altLang="zh-CN" dirty="0" smtClean="0"/>
              <a:t>="example.png"/&gt;&lt;/div&gt;</a:t>
            </a:r>
          </a:p>
          <a:p>
            <a:pPr>
              <a:buNone/>
            </a:pPr>
            <a:r>
              <a:rPr lang="en-US" altLang="zh-CN" dirty="0" smtClean="0"/>
              <a:t>	&lt;/</a:t>
            </a:r>
            <a:r>
              <a:rPr lang="en-US" altLang="zh-CN" dirty="0" smtClean="0"/>
              <a:t>body&gt;</a:t>
            </a:r>
          </a:p>
          <a:p>
            <a:pPr>
              <a:buNone/>
            </a:pPr>
            <a:r>
              <a:rPr lang="en-US" altLang="zh-CN" dirty="0" smtClean="0"/>
              <a:t>&lt;/html&gt;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a:t>
            </a:r>
            <a:endParaRPr lang="zh-CN" altLang="en-US" dirty="0"/>
          </a:p>
        </p:txBody>
      </p:sp>
      <p:pic>
        <p:nvPicPr>
          <p:cNvPr id="3074" name="Picture 2"/>
          <p:cNvPicPr>
            <a:picLocks noGrp="1" noChangeAspect="1" noChangeArrowheads="1"/>
          </p:cNvPicPr>
          <p:nvPr>
            <p:ph idx="1"/>
          </p:nvPr>
        </p:nvPicPr>
        <p:blipFill>
          <a:blip r:embed="rId3"/>
          <a:srcRect/>
          <a:stretch>
            <a:fillRect/>
          </a:stretch>
        </p:blipFill>
        <p:spPr bwMode="auto">
          <a:xfrm>
            <a:off x="714348" y="1500174"/>
            <a:ext cx="7567861" cy="41434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处理脚本和样式表的顺序</a:t>
            </a:r>
            <a:endParaRPr lang="zh-CN" altLang="en-US" dirty="0"/>
          </a:p>
        </p:txBody>
      </p:sp>
      <p:sp>
        <p:nvSpPr>
          <p:cNvPr id="3" name="内容占位符 2"/>
          <p:cNvSpPr>
            <a:spLocks noGrp="1"/>
          </p:cNvSpPr>
          <p:nvPr>
            <p:ph idx="1"/>
          </p:nvPr>
        </p:nvSpPr>
        <p:spPr/>
        <p:txBody>
          <a:bodyPr/>
          <a:lstStyle/>
          <a:p>
            <a:r>
              <a:rPr lang="zh-CN" altLang="en-US" dirty="0" smtClean="0"/>
              <a:t>脚本</a:t>
            </a:r>
            <a:endParaRPr lang="en-US" altLang="zh-CN" dirty="0" smtClean="0"/>
          </a:p>
          <a:p>
            <a:r>
              <a:rPr lang="zh-CN" altLang="en-US" dirty="0" smtClean="0"/>
              <a:t>预</a:t>
            </a:r>
            <a:r>
              <a:rPr lang="zh-CN" altLang="en-US" dirty="0" smtClean="0"/>
              <a:t>解析</a:t>
            </a:r>
            <a:endParaRPr lang="en-US" altLang="zh-CN" dirty="0" smtClean="0"/>
          </a:p>
          <a:p>
            <a:r>
              <a:rPr lang="zh-CN" altLang="en-US" dirty="0" smtClean="0"/>
              <a:t>样式</a:t>
            </a:r>
            <a:r>
              <a:rPr lang="zh-CN" altLang="en-US" dirty="0" smtClean="0"/>
              <a:t>表</a:t>
            </a:r>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呈现树构建</a:t>
            </a:r>
            <a:endParaRPr lang="zh-CN" altLang="en-US" dirty="0"/>
          </a:p>
        </p:txBody>
      </p:sp>
      <p:sp>
        <p:nvSpPr>
          <p:cNvPr id="3" name="内容占位符 2"/>
          <p:cNvSpPr>
            <a:spLocks noGrp="1"/>
          </p:cNvSpPr>
          <p:nvPr>
            <p:ph idx="1"/>
          </p:nvPr>
        </p:nvSpPr>
        <p:spPr>
          <a:xfrm>
            <a:off x="457200" y="1600201"/>
            <a:ext cx="8229600" cy="685792"/>
          </a:xfrm>
        </p:spPr>
        <p:txBody>
          <a:bodyPr/>
          <a:lstStyle/>
          <a:p>
            <a:r>
              <a:rPr lang="zh-CN" altLang="en-US" dirty="0" smtClean="0"/>
              <a:t>呈现树中的元素被称为 呈现器或呈现对象</a:t>
            </a:r>
            <a:endParaRPr lang="zh-CN" altLang="en-US" dirty="0"/>
          </a:p>
        </p:txBody>
      </p:sp>
      <p:pic>
        <p:nvPicPr>
          <p:cNvPr id="4098" name="Picture 2"/>
          <p:cNvPicPr>
            <a:picLocks noChangeAspect="1" noChangeArrowheads="1"/>
          </p:cNvPicPr>
          <p:nvPr/>
        </p:nvPicPr>
        <p:blipFill>
          <a:blip r:embed="rId3"/>
          <a:srcRect/>
          <a:stretch>
            <a:fillRect/>
          </a:stretch>
        </p:blipFill>
        <p:spPr bwMode="auto">
          <a:xfrm>
            <a:off x="857224" y="2214554"/>
            <a:ext cx="6962775" cy="37719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布局</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全局布局和增量</a:t>
            </a:r>
            <a:r>
              <a:rPr lang="zh-CN" altLang="en-US" dirty="0" smtClean="0"/>
              <a:t>布局</a:t>
            </a:r>
            <a:endParaRPr lang="en-US" altLang="zh-CN" dirty="0" smtClean="0"/>
          </a:p>
          <a:p>
            <a:pPr marL="514350" indent="-514350">
              <a:buFont typeface="+mj-lt"/>
              <a:buAutoNum type="arabicPeriod"/>
            </a:pPr>
            <a:r>
              <a:rPr lang="zh-CN" altLang="en-US" dirty="0" smtClean="0"/>
              <a:t>父呈现器确定自己的宽度</a:t>
            </a:r>
            <a:endParaRPr lang="en-US" altLang="zh-CN" dirty="0" smtClean="0"/>
          </a:p>
          <a:p>
            <a:pPr marL="514350" indent="-514350">
              <a:buFont typeface="+mj-lt"/>
              <a:buAutoNum type="arabicPeriod"/>
            </a:pPr>
            <a:r>
              <a:rPr lang="zh-CN" altLang="en-US" dirty="0" smtClean="0"/>
              <a:t>父呈现器依次处理子呈现器。</a:t>
            </a:r>
            <a:endParaRPr lang="en-US" altLang="zh-CN" dirty="0" smtClean="0"/>
          </a:p>
          <a:p>
            <a:pPr marL="914400" lvl="1" indent="-514350"/>
            <a:r>
              <a:rPr lang="zh-CN" altLang="en-US" sz="1500" dirty="0" smtClean="0"/>
              <a:t>放置子</a:t>
            </a:r>
            <a:r>
              <a:rPr lang="zh-CN" altLang="en-US" sz="1500" dirty="0" smtClean="0"/>
              <a:t>呈现器（设置 </a:t>
            </a:r>
            <a:r>
              <a:rPr lang="en-US" altLang="zh-CN" sz="1500" dirty="0" err="1" smtClean="0"/>
              <a:t>x,y</a:t>
            </a:r>
            <a:r>
              <a:rPr lang="en-US" altLang="zh-CN" sz="1500" dirty="0" smtClean="0"/>
              <a:t> </a:t>
            </a:r>
            <a:r>
              <a:rPr lang="zh-CN" altLang="en-US" sz="1500" dirty="0" smtClean="0"/>
              <a:t>坐标）</a:t>
            </a:r>
            <a:r>
              <a:rPr lang="zh-CN" altLang="en-US" sz="1500" dirty="0" smtClean="0"/>
              <a:t>。</a:t>
            </a:r>
            <a:endParaRPr lang="en-US" altLang="zh-CN" sz="1500" dirty="0" smtClean="0"/>
          </a:p>
          <a:p>
            <a:pPr marL="914400" lvl="1" indent="-514350"/>
            <a:r>
              <a:rPr lang="zh-CN" altLang="en-US" sz="1500" dirty="0" smtClean="0"/>
              <a:t>如</a:t>
            </a:r>
            <a:r>
              <a:rPr lang="zh-CN" altLang="en-US" sz="1500" dirty="0" smtClean="0"/>
              <a:t>如果有必要，调用子呈现器的布局（如果子呈现器是 </a:t>
            </a:r>
            <a:r>
              <a:rPr lang="en-US" altLang="zh-CN" sz="1500" dirty="0" smtClean="0"/>
              <a:t>dirty </a:t>
            </a:r>
            <a:r>
              <a:rPr lang="zh-CN" altLang="en-US" sz="1500" dirty="0" smtClean="0"/>
              <a:t>的，或者这是全局布局，或出于其他某些原因），这会计算子呈现器的高度</a:t>
            </a:r>
            <a:r>
              <a:rPr lang="zh-CN" altLang="en-US" sz="1500" dirty="0" smtClean="0"/>
              <a:t>。</a:t>
            </a:r>
            <a:endParaRPr lang="en-US" altLang="zh-CN" sz="1500" dirty="0" smtClean="0"/>
          </a:p>
          <a:p>
            <a:pPr marL="514350" lvl="1" indent="-514350">
              <a:buFont typeface="+mj-lt"/>
              <a:buAutoNum type="arabicPeriod" startAt="3"/>
            </a:pPr>
            <a:r>
              <a:rPr lang="zh-CN" altLang="en-US" sz="3200" dirty="0" smtClean="0"/>
              <a:t>父呈现器根据子呈现器的累加高度以及边距和补白的高度来设置自身高度，此值也可供父呈现器的父呈现器使用。</a:t>
            </a:r>
            <a:endParaRPr lang="en-US" altLang="zh-CN" sz="3200" dirty="0" smtClean="0"/>
          </a:p>
          <a:p>
            <a:pPr marL="514350" indent="-514350">
              <a:buFont typeface="+mj-lt"/>
              <a:buAutoNum type="arabicPeriod" startAt="4"/>
            </a:pPr>
            <a:r>
              <a:rPr lang="zh-CN" altLang="en-US" dirty="0" smtClean="0"/>
              <a:t>将</a:t>
            </a:r>
            <a:r>
              <a:rPr lang="en-US" altLang="zh-CN" dirty="0" smtClean="0"/>
              <a:t>dirty</a:t>
            </a:r>
            <a:r>
              <a:rPr lang="zh-CN" altLang="en-US" dirty="0" smtClean="0"/>
              <a:t>改为</a:t>
            </a:r>
            <a:r>
              <a:rPr lang="en-US" altLang="zh-CN" dirty="0" smtClean="0"/>
              <a:t>false</a:t>
            </a:r>
            <a:r>
              <a:rPr lang="zh-CN" altLang="en-US"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浏览器的主要功能</a:t>
            </a:r>
            <a:endParaRPr lang="zh-CN" altLang="en-US" dirty="0"/>
          </a:p>
        </p:txBody>
      </p:sp>
      <p:sp>
        <p:nvSpPr>
          <p:cNvPr id="3" name="内容占位符 2"/>
          <p:cNvSpPr>
            <a:spLocks noGrp="1"/>
          </p:cNvSpPr>
          <p:nvPr>
            <p:ph idx="1"/>
          </p:nvPr>
        </p:nvSpPr>
        <p:spPr/>
        <p:txBody>
          <a:bodyPr/>
          <a:lstStyle/>
          <a:p>
            <a:r>
              <a:rPr lang="zh-CN" altLang="en-US" dirty="0" smtClean="0"/>
              <a:t>展示网络资源</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428596" y="2285992"/>
            <a:ext cx="8224060" cy="435771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万维网联盟</a:t>
            </a:r>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348" y="2357430"/>
            <a:ext cx="8224060" cy="435771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复杂的事情分开做</a:t>
            </a:r>
            <a:endParaRPr lang="zh-CN" altLang="en-US" sz="2800" dirty="0"/>
          </a:p>
        </p:txBody>
      </p:sp>
      <p:pic>
        <p:nvPicPr>
          <p:cNvPr id="4" name="图片 3" descr="CPU"/>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28596" y="1285860"/>
            <a:ext cx="8153400" cy="46786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smtClean="0"/>
              <a:t>简单任务数量多</a:t>
            </a:r>
            <a:endParaRPr lang="zh-CN" altLang="en-US" sz="2400" dirty="0"/>
          </a:p>
        </p:txBody>
      </p:sp>
      <p:pic>
        <p:nvPicPr>
          <p:cNvPr id="4" name="图片 3" descr="GPU"/>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00034" y="1714488"/>
            <a:ext cx="8153400" cy="46786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复习</a:t>
            </a:r>
            <a:endParaRPr lang="zh-CN" altLang="en-US" dirty="0"/>
          </a:p>
        </p:txBody>
      </p:sp>
      <p:pic>
        <p:nvPicPr>
          <p:cNvPr id="4" name="图片 3" descr="process and threads"/>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71472" y="1571612"/>
            <a:ext cx="7786742" cy="49291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浏览器的高层结构</a:t>
            </a:r>
            <a:endParaRPr lang="zh-CN" altLang="en-US" dirty="0"/>
          </a:p>
        </p:txBody>
      </p:sp>
      <p:sp>
        <p:nvSpPr>
          <p:cNvPr id="4" name="圆角矩形 3"/>
          <p:cNvSpPr/>
          <p:nvPr/>
        </p:nvSpPr>
        <p:spPr>
          <a:xfrm>
            <a:off x="571472" y="1500174"/>
            <a:ext cx="6286544"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zh-CN" altLang="en-US" dirty="0" smtClean="0"/>
              <a:t>界面</a:t>
            </a:r>
            <a:endParaRPr lang="en-US" altLang="zh-CN" dirty="0" smtClean="0"/>
          </a:p>
        </p:txBody>
      </p:sp>
      <p:sp>
        <p:nvSpPr>
          <p:cNvPr id="5" name="圆角矩形 4"/>
          <p:cNvSpPr/>
          <p:nvPr/>
        </p:nvSpPr>
        <p:spPr>
          <a:xfrm>
            <a:off x="571472" y="2643182"/>
            <a:ext cx="492922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浏览器</a:t>
            </a:r>
            <a:r>
              <a:rPr lang="zh-CN" altLang="en-US" dirty="0" smtClean="0"/>
              <a:t>引擎</a:t>
            </a:r>
            <a:endParaRPr lang="en-US" altLang="zh-CN" dirty="0" smtClean="0"/>
          </a:p>
        </p:txBody>
      </p:sp>
      <p:sp>
        <p:nvSpPr>
          <p:cNvPr id="6" name="圆角矩形 5"/>
          <p:cNvSpPr/>
          <p:nvPr/>
        </p:nvSpPr>
        <p:spPr>
          <a:xfrm>
            <a:off x="642910" y="4000504"/>
            <a:ext cx="564360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呈现</a:t>
            </a:r>
            <a:r>
              <a:rPr lang="zh-CN" altLang="en-US" dirty="0" smtClean="0"/>
              <a:t>引擎</a:t>
            </a:r>
            <a:endParaRPr lang="en-US" altLang="zh-CN" dirty="0" smtClean="0"/>
          </a:p>
        </p:txBody>
      </p:sp>
      <p:sp>
        <p:nvSpPr>
          <p:cNvPr id="7" name="圆角矩形 6"/>
          <p:cNvSpPr/>
          <p:nvPr/>
        </p:nvSpPr>
        <p:spPr>
          <a:xfrm rot="5400000">
            <a:off x="5000628" y="2357430"/>
            <a:ext cx="492922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a:t>
            </a:r>
            <a:r>
              <a:rPr lang="zh-CN" altLang="en-US" dirty="0" smtClean="0"/>
              <a:t>存储</a:t>
            </a:r>
            <a:endParaRPr lang="zh-CN" altLang="en-US" dirty="0" smtClean="0"/>
          </a:p>
        </p:txBody>
      </p:sp>
      <p:sp>
        <p:nvSpPr>
          <p:cNvPr id="8" name="圆角矩形 7"/>
          <p:cNvSpPr/>
          <p:nvPr/>
        </p:nvSpPr>
        <p:spPr>
          <a:xfrm>
            <a:off x="5143504" y="5500702"/>
            <a:ext cx="198121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用户界面</a:t>
            </a:r>
            <a:r>
              <a:rPr lang="zh-CN" altLang="en-US" dirty="0" smtClean="0"/>
              <a:t>后端</a:t>
            </a:r>
            <a:endParaRPr lang="en-US" altLang="zh-CN" dirty="0" smtClean="0"/>
          </a:p>
        </p:txBody>
      </p:sp>
      <p:sp>
        <p:nvSpPr>
          <p:cNvPr id="9" name="圆角矩形 8"/>
          <p:cNvSpPr/>
          <p:nvPr/>
        </p:nvSpPr>
        <p:spPr>
          <a:xfrm>
            <a:off x="3000364" y="5500702"/>
            <a:ext cx="1928826"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Javascript</a:t>
            </a:r>
            <a:r>
              <a:rPr lang="zh-CN" altLang="en-US" dirty="0" smtClean="0"/>
              <a:t>解释器</a:t>
            </a:r>
            <a:endParaRPr lang="en-US" altLang="zh-CN" dirty="0" smtClean="0"/>
          </a:p>
        </p:txBody>
      </p:sp>
      <p:sp>
        <p:nvSpPr>
          <p:cNvPr id="10" name="圆角矩形 9"/>
          <p:cNvSpPr/>
          <p:nvPr/>
        </p:nvSpPr>
        <p:spPr>
          <a:xfrm>
            <a:off x="500034" y="5500702"/>
            <a:ext cx="2214578"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网络</a:t>
            </a:r>
            <a:endParaRPr lang="en-US" altLang="zh-CN" dirty="0" smtClean="0"/>
          </a:p>
        </p:txBody>
      </p:sp>
      <p:sp>
        <p:nvSpPr>
          <p:cNvPr id="12" name="下箭头 11"/>
          <p:cNvSpPr/>
          <p:nvPr/>
        </p:nvSpPr>
        <p:spPr>
          <a:xfrm>
            <a:off x="2643174" y="2285992"/>
            <a:ext cx="50006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2643174" y="3429000"/>
            <a:ext cx="50006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5357818" y="4857760"/>
            <a:ext cx="428628"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3500430" y="4786322"/>
            <a:ext cx="428628"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1285852" y="4786322"/>
            <a:ext cx="428628"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6643702" y="2285992"/>
            <a:ext cx="71438" cy="3143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5500694" y="2857496"/>
            <a:ext cx="150019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呈现引擎</a:t>
            </a:r>
            <a:endParaRPr lang="zh-CN" altLang="en-US" dirty="0"/>
          </a:p>
        </p:txBody>
      </p:sp>
      <p:pic>
        <p:nvPicPr>
          <p:cNvPr id="11" name="图片 10" descr="稿定设计导出-20181226-95841.png"/>
          <p:cNvPicPr>
            <a:picLocks noChangeAspect="1"/>
          </p:cNvPicPr>
          <p:nvPr/>
        </p:nvPicPr>
        <p:blipFill>
          <a:blip r:embed="rId2"/>
          <a:srcRect l="6000" t="19962" r="62500" b="20152"/>
          <a:stretch>
            <a:fillRect/>
          </a:stretch>
        </p:blipFill>
        <p:spPr>
          <a:xfrm>
            <a:off x="1000100" y="2214554"/>
            <a:ext cx="1500198" cy="1500198"/>
          </a:xfrm>
          <a:prstGeom prst="rect">
            <a:avLst/>
          </a:prstGeom>
        </p:spPr>
      </p:pic>
      <p:sp>
        <p:nvSpPr>
          <p:cNvPr id="12" name="TextBox 11"/>
          <p:cNvSpPr txBox="1"/>
          <p:nvPr/>
        </p:nvSpPr>
        <p:spPr>
          <a:xfrm>
            <a:off x="3571868" y="3714752"/>
            <a:ext cx="1143008" cy="369332"/>
          </a:xfrm>
          <a:prstGeom prst="rect">
            <a:avLst/>
          </a:prstGeom>
          <a:noFill/>
        </p:spPr>
        <p:txBody>
          <a:bodyPr wrap="square" rtlCol="0">
            <a:spAutoFit/>
          </a:bodyPr>
          <a:lstStyle/>
          <a:p>
            <a:r>
              <a:rPr lang="en-US" dirty="0" smtClean="0"/>
              <a:t>Trident</a:t>
            </a:r>
            <a:endParaRPr lang="zh-CN" altLang="en-US" dirty="0"/>
          </a:p>
        </p:txBody>
      </p:sp>
      <p:sp>
        <p:nvSpPr>
          <p:cNvPr id="13" name="TextBox 12"/>
          <p:cNvSpPr txBox="1"/>
          <p:nvPr/>
        </p:nvSpPr>
        <p:spPr>
          <a:xfrm>
            <a:off x="5286380" y="3071810"/>
            <a:ext cx="1071570" cy="369332"/>
          </a:xfrm>
          <a:prstGeom prst="rect">
            <a:avLst/>
          </a:prstGeom>
          <a:noFill/>
        </p:spPr>
        <p:txBody>
          <a:bodyPr wrap="square" rtlCol="0">
            <a:spAutoFit/>
          </a:bodyPr>
          <a:lstStyle/>
          <a:p>
            <a:r>
              <a:rPr lang="en-US" dirty="0" smtClean="0"/>
              <a:t>Gecko</a:t>
            </a:r>
            <a:endParaRPr lang="zh-CN" altLang="en-US" dirty="0"/>
          </a:p>
        </p:txBody>
      </p:sp>
      <p:sp>
        <p:nvSpPr>
          <p:cNvPr id="14" name="TextBox 13"/>
          <p:cNvSpPr txBox="1"/>
          <p:nvPr/>
        </p:nvSpPr>
        <p:spPr>
          <a:xfrm>
            <a:off x="7072330" y="3714752"/>
            <a:ext cx="714380" cy="369332"/>
          </a:xfrm>
          <a:prstGeom prst="rect">
            <a:avLst/>
          </a:prstGeom>
          <a:noFill/>
        </p:spPr>
        <p:txBody>
          <a:bodyPr wrap="square" rtlCol="0">
            <a:spAutoFit/>
          </a:bodyPr>
          <a:lstStyle/>
          <a:p>
            <a:r>
              <a:rPr lang="en-US" dirty="0" smtClean="0"/>
              <a:t>Blink</a:t>
            </a:r>
            <a:endParaRPr lang="zh-CN" altLang="en-US" dirty="0"/>
          </a:p>
        </p:txBody>
      </p:sp>
      <p:sp>
        <p:nvSpPr>
          <p:cNvPr id="15" name="TextBox 14"/>
          <p:cNvSpPr txBox="1"/>
          <p:nvPr/>
        </p:nvSpPr>
        <p:spPr>
          <a:xfrm>
            <a:off x="1357290" y="3714752"/>
            <a:ext cx="857256" cy="369332"/>
          </a:xfrm>
          <a:prstGeom prst="rect">
            <a:avLst/>
          </a:prstGeom>
          <a:noFill/>
        </p:spPr>
        <p:txBody>
          <a:bodyPr wrap="square" rtlCol="0">
            <a:spAutoFit/>
          </a:bodyPr>
          <a:lstStyle/>
          <a:p>
            <a:r>
              <a:rPr lang="en-US" altLang="zh-CN" dirty="0" err="1" smtClean="0"/>
              <a:t>webkit</a:t>
            </a:r>
            <a:endParaRPr lang="zh-CN" altLang="en-US" dirty="0"/>
          </a:p>
        </p:txBody>
      </p:sp>
      <p:pic>
        <p:nvPicPr>
          <p:cNvPr id="18" name="图片 17" descr="稿定设计导出-20181226-10755.png"/>
          <p:cNvPicPr>
            <a:picLocks noChangeAspect="1"/>
          </p:cNvPicPr>
          <p:nvPr/>
        </p:nvPicPr>
        <p:blipFill>
          <a:blip r:embed="rId3" cstate="print"/>
          <a:stretch>
            <a:fillRect/>
          </a:stretch>
        </p:blipFill>
        <p:spPr>
          <a:xfrm>
            <a:off x="6572264" y="2214554"/>
            <a:ext cx="1571636" cy="1571636"/>
          </a:xfrm>
          <a:prstGeom prst="rect">
            <a:avLst/>
          </a:prstGeom>
        </p:spPr>
      </p:pic>
      <p:pic>
        <p:nvPicPr>
          <p:cNvPr id="19" name="图片 18" descr="稿定设计导出-20181226-10854.png"/>
          <p:cNvPicPr>
            <a:picLocks noChangeAspect="1"/>
          </p:cNvPicPr>
          <p:nvPr/>
        </p:nvPicPr>
        <p:blipFill>
          <a:blip r:embed="rId4" cstate="print"/>
          <a:stretch>
            <a:fillRect/>
          </a:stretch>
        </p:blipFill>
        <p:spPr>
          <a:xfrm>
            <a:off x="3143240" y="2143116"/>
            <a:ext cx="1428760" cy="151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呈现引擎</a:t>
            </a:r>
            <a:endParaRPr lang="zh-CN" altLang="en-US" dirty="0"/>
          </a:p>
        </p:txBody>
      </p:sp>
      <p:sp>
        <p:nvSpPr>
          <p:cNvPr id="4" name="矩形 3"/>
          <p:cNvSpPr/>
          <p:nvPr/>
        </p:nvSpPr>
        <p:spPr>
          <a:xfrm>
            <a:off x="285720" y="2571744"/>
            <a:ext cx="171451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HTML</a:t>
            </a:r>
            <a:r>
              <a:rPr lang="zh-CN" altLang="en-US" dirty="0" smtClean="0"/>
              <a:t>解析为</a:t>
            </a:r>
            <a:r>
              <a:rPr lang="en-US" altLang="zh-CN" dirty="0" smtClean="0"/>
              <a:t>DOM</a:t>
            </a:r>
            <a:r>
              <a:rPr lang="zh-CN" altLang="en-US" dirty="0" smtClean="0"/>
              <a:t>树结构</a:t>
            </a:r>
            <a:endParaRPr lang="zh-CN" altLang="en-US" dirty="0"/>
          </a:p>
        </p:txBody>
      </p:sp>
      <p:sp>
        <p:nvSpPr>
          <p:cNvPr id="5" name="矩形 4"/>
          <p:cNvSpPr/>
          <p:nvPr/>
        </p:nvSpPr>
        <p:spPr>
          <a:xfrm>
            <a:off x="2571736" y="2571744"/>
            <a:ext cx="171451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解析渲染树结构</a:t>
            </a:r>
            <a:endParaRPr lang="zh-CN" altLang="en-US" dirty="0"/>
          </a:p>
        </p:txBody>
      </p:sp>
      <p:sp>
        <p:nvSpPr>
          <p:cNvPr id="6" name="矩形 5"/>
          <p:cNvSpPr/>
          <p:nvPr/>
        </p:nvSpPr>
        <p:spPr>
          <a:xfrm>
            <a:off x="4643438" y="2571744"/>
            <a:ext cx="171451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布局</a:t>
            </a:r>
            <a:endParaRPr lang="zh-CN" altLang="en-US" dirty="0"/>
          </a:p>
        </p:txBody>
      </p:sp>
      <p:sp>
        <p:nvSpPr>
          <p:cNvPr id="7" name="矩形 6"/>
          <p:cNvSpPr/>
          <p:nvPr/>
        </p:nvSpPr>
        <p:spPr>
          <a:xfrm>
            <a:off x="6786578" y="2571744"/>
            <a:ext cx="171451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绘制</a:t>
            </a:r>
            <a:endParaRPr lang="zh-CN" altLang="en-US" dirty="0"/>
          </a:p>
        </p:txBody>
      </p:sp>
      <p:sp>
        <p:nvSpPr>
          <p:cNvPr id="8" name="右箭头 7"/>
          <p:cNvSpPr/>
          <p:nvPr/>
        </p:nvSpPr>
        <p:spPr>
          <a:xfrm>
            <a:off x="2000232" y="3571876"/>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4286248" y="3571876"/>
            <a:ext cx="35719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357950" y="3571876"/>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324</Words>
  <PresentationFormat>全屏显示(4:3)</PresentationFormat>
  <Paragraphs>68</Paragraphs>
  <Slides>17</Slides>
  <Notes>3</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浏览器原理</vt:lpstr>
      <vt:lpstr>浏览器的主要功能</vt:lpstr>
      <vt:lpstr>万维网联盟</vt:lpstr>
      <vt:lpstr>复杂的事情分开做</vt:lpstr>
      <vt:lpstr>简单任务数量多</vt:lpstr>
      <vt:lpstr>复习</vt:lpstr>
      <vt:lpstr>浏览器的高层结构</vt:lpstr>
      <vt:lpstr>呈现引擎</vt:lpstr>
      <vt:lpstr>呈现引擎</vt:lpstr>
      <vt:lpstr>主流程示例</vt:lpstr>
      <vt:lpstr>解析</vt:lpstr>
      <vt:lpstr>DOM（Document Object Model ）</vt:lpstr>
      <vt:lpstr>DOM</vt:lpstr>
      <vt:lpstr>处理脚本和样式表的顺序</vt:lpstr>
      <vt:lpstr>呈现树构建</vt:lpstr>
      <vt:lpstr>布局</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浏览器原理</dc:title>
  <dc:creator>刘鸿飞</dc:creator>
  <cp:lastModifiedBy>liuhongfei</cp:lastModifiedBy>
  <cp:revision>38</cp:revision>
  <dcterms:created xsi:type="dcterms:W3CDTF">2018-12-17T08:26:33Z</dcterms:created>
  <dcterms:modified xsi:type="dcterms:W3CDTF">2018-12-26T06:47:13Z</dcterms:modified>
</cp:coreProperties>
</file>