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61" r:id="rId5"/>
    <p:sldId id="258" r:id="rId6"/>
    <p:sldId id="259" r:id="rId7"/>
    <p:sldId id="264" r:id="rId8"/>
    <p:sldId id="265" r:id="rId9"/>
    <p:sldId id="260" r:id="rId10"/>
    <p:sldId id="262" r:id="rId11"/>
    <p:sldId id="278" r:id="rId12"/>
    <p:sldId id="279" r:id="rId13"/>
    <p:sldId id="266" r:id="rId14"/>
    <p:sldId id="282" r:id="rId15"/>
    <p:sldId id="273" r:id="rId16"/>
    <p:sldId id="274" r:id="rId17"/>
    <p:sldId id="275" r:id="rId18"/>
    <p:sldId id="268" r:id="rId19"/>
    <p:sldId id="280" r:id="rId20"/>
    <p:sldId id="271" r:id="rId21"/>
    <p:sldId id="272" r:id="rId22"/>
    <p:sldId id="263" r:id="rId23"/>
    <p:sldId id="281" r:id="rId24"/>
    <p:sldId id="270" r:id="rId25"/>
    <p:sldId id="269" r:id="rId26"/>
    <p:sldId id="267" r:id="rId27"/>
    <p:sldId id="283" r:id="rId28"/>
    <p:sldId id="277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22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juejin.im/?target=https://deeplearn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大话前端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刘鸿飞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前端的大爆炸时代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                                                   </a:t>
            </a:r>
            <a:r>
              <a:rPr lang="en-US" altLang="zh-CN" sz="2700" b="1" dirty="0" smtClean="0">
                <a:solidFill>
                  <a:schemeClr val="bg1">
                    <a:lumMod val="95000"/>
                  </a:schemeClr>
                </a:solidFill>
              </a:rPr>
              <a:t>-----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v8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浏览器引擎</a:t>
            </a:r>
            <a:endParaRPr lang="zh-CN" altLang="en-US" sz="27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谷歌发布了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v8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浏览器引擎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ECMA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组织标准又发布了第五版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javascript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1266" name="Picture 2" descr="C:\Users\liuhongfei\Downloads\稿定设计导出-20181031-952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3143248"/>
            <a:ext cx="7143800" cy="3571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s://timgsa.baidu.com/timg?image&amp;quality=80&amp;size=b9999_10000&amp;sec=1540961025353&amp;di=9552f8808428b754012dccffbc14e854&amp;imgtype=0&amp;src=http%3A%2F%2Faliyunzixunbucket.oss-cn-beijing.aliyuncs.com%2Fjpg%2Fe5ade4d729e5005b18862b8b609c5fbe.jpg%3Fx-oss-process%3Dimage%2Fresize%2Cp_100%2Fauto-orient%2C1%2Fquality%2Cq_90%2Fformat%2Cjpg%2Fwatermark%2Cimage_eXVuY2VzaGk%3D%2Ct_100"/>
          <p:cNvPicPr>
            <a:picLocks noChangeAspect="1" noChangeArrowheads="1"/>
          </p:cNvPicPr>
          <p:nvPr/>
        </p:nvPicPr>
        <p:blipFill>
          <a:blip r:embed="rId2"/>
          <a:srcRect t="3178" r="5697" b="14194"/>
          <a:stretch>
            <a:fillRect/>
          </a:stretch>
        </p:blipFill>
        <p:spPr bwMode="auto">
          <a:xfrm>
            <a:off x="142844" y="2285992"/>
            <a:ext cx="4572000" cy="1857388"/>
          </a:xfrm>
          <a:prstGeom prst="rect">
            <a:avLst/>
          </a:prstGeom>
          <a:noFill/>
        </p:spPr>
      </p:pic>
      <p:pic>
        <p:nvPicPr>
          <p:cNvPr id="35843" name="Picture 3" descr="C:\Users\liuhongfei\Downloads\稿定设计导出-20181031-9595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596" y="1928802"/>
            <a:ext cx="4143404" cy="24860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node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单线程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非阻塞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事件驱动机制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优：高并发处理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缺：缺少服务器健壮性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6866" name="Picture 2" descr="C:\Users\liuhongfei\Downloads\c922ce6a40d2726d955b55454cefe2a3.png"/>
          <p:cNvPicPr>
            <a:picLocks noChangeAspect="1" noChangeArrowheads="1"/>
          </p:cNvPicPr>
          <p:nvPr/>
        </p:nvPicPr>
        <p:blipFill>
          <a:blip r:embed="rId2"/>
          <a:srcRect l="24000" t="27235" r="23499" b="35055"/>
          <a:stretch>
            <a:fillRect/>
          </a:stretch>
        </p:blipFill>
        <p:spPr bwMode="auto">
          <a:xfrm>
            <a:off x="5572132" y="2357430"/>
            <a:ext cx="2500330" cy="12858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html5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页面素材预加载技术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视频音乐加载播放技术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可以滑动的页面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可以涂抹擦除（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canvas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）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ES6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什么是</a:t>
            </a:r>
            <a:r>
              <a:rPr lang="en-US" altLang="zh-CN" smtClean="0">
                <a:solidFill>
                  <a:schemeClr val="bg1">
                    <a:lumMod val="95000"/>
                  </a:schemeClr>
                </a:solidFill>
              </a:rPr>
              <a:t>ES6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编写大型的复杂的应用程序，成为企业级开发语言。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三驾马车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26" name="Picture 6" descr="https://timgsa.baidu.com/timg?image&amp;quality=80&amp;size=b9999_10000&amp;sec=1540891171794&amp;di=cbcfa150006ae972d00c75140c499ea4&amp;imgtype=0&amp;src=http%3A%2F%2Faliyunzixunbucket.oss-cn-beijing.aliyuncs.com%2Fjpg%2F303fb51d734c36f0052be3f50bbfb557.jpg%3Fx-oss-process%3Dimage%2Fresize%2Cp_100%2Fauto-orient%2C1%2Fquality%2Cq_90%2Fformat%2Cjpg%2Fwatermark%2Cimage_eXVuY2VzaGk%3D%2Ct_100"/>
          <p:cNvPicPr>
            <a:picLocks noChangeAspect="1" noChangeArrowheads="1"/>
          </p:cNvPicPr>
          <p:nvPr/>
        </p:nvPicPr>
        <p:blipFill>
          <a:blip r:embed="rId2"/>
          <a:srcRect b="6999"/>
          <a:stretch>
            <a:fillRect/>
          </a:stretch>
        </p:blipFill>
        <p:spPr bwMode="auto">
          <a:xfrm>
            <a:off x="3428992" y="2643182"/>
            <a:ext cx="2743070" cy="2551073"/>
          </a:xfrm>
          <a:prstGeom prst="rect">
            <a:avLst/>
          </a:prstGeom>
          <a:noFill/>
        </p:spPr>
      </p:pic>
      <p:pic>
        <p:nvPicPr>
          <p:cNvPr id="30727" name="Picture 7" descr="C:\Users\liuhongfei\Downloads\稿定设计导出-20181030-143835.png"/>
          <p:cNvPicPr>
            <a:picLocks noChangeAspect="1" noChangeArrowheads="1"/>
          </p:cNvPicPr>
          <p:nvPr/>
        </p:nvPicPr>
        <p:blipFill>
          <a:blip r:embed="rId3"/>
          <a:srcRect l="29487" t="16518" r="30769" b="48661"/>
          <a:stretch>
            <a:fillRect/>
          </a:stretch>
        </p:blipFill>
        <p:spPr bwMode="auto">
          <a:xfrm>
            <a:off x="6429388" y="2714620"/>
            <a:ext cx="2810810" cy="2357454"/>
          </a:xfrm>
          <a:prstGeom prst="rect">
            <a:avLst/>
          </a:prstGeom>
          <a:noFill/>
        </p:spPr>
      </p:pic>
      <p:pic>
        <p:nvPicPr>
          <p:cNvPr id="30728" name="Picture 8" descr="C:\Users\liuhongfei\Downloads\稿定设计导出-20181030-144639.png"/>
          <p:cNvPicPr>
            <a:picLocks noChangeAspect="1" noChangeArrowheads="1"/>
          </p:cNvPicPr>
          <p:nvPr/>
        </p:nvPicPr>
        <p:blipFill>
          <a:blip r:embed="rId4"/>
          <a:srcRect l="35754" t="23526" r="38547" b="34760"/>
          <a:stretch>
            <a:fillRect/>
          </a:stretch>
        </p:blipFill>
        <p:spPr bwMode="auto">
          <a:xfrm>
            <a:off x="357158" y="2714620"/>
            <a:ext cx="2816698" cy="257176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000100" y="53578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React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1934" y="53578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Angular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15206" y="53578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Vue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React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虚拟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（Virtual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DOM）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Diff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算法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DOM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786182" y="1285860"/>
            <a:ext cx="164307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document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428992" y="2071678"/>
            <a:ext cx="235745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rootElement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&lt;html&gt;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71472" y="4143380"/>
            <a:ext cx="192882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element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tittle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71472" y="3000372"/>
            <a:ext cx="192882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element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&lt;head&gt;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71472" y="5357826"/>
            <a:ext cx="192882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text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’my </a:t>
            </a:r>
            <a:r>
              <a:rPr lang="en-US" altLang="zh-CN" dirty="0" err="1" smtClean="0"/>
              <a:t>tittle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286512" y="2928934"/>
            <a:ext cx="192882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element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&lt;body&gt;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000628" y="5286388"/>
            <a:ext cx="192882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text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’my lint’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000628" y="4143380"/>
            <a:ext cx="192882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element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&lt;a&gt;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214678" y="4071942"/>
            <a:ext cx="128588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attribute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072330" y="4143380"/>
            <a:ext cx="192882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element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&lt;h1&gt;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072330" y="5286388"/>
            <a:ext cx="192882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text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’my header’</a:t>
            </a:r>
            <a:endParaRPr lang="zh-CN" altLang="en-US" dirty="0"/>
          </a:p>
        </p:txBody>
      </p:sp>
      <p:cxnSp>
        <p:nvCxnSpPr>
          <p:cNvPr id="42" name="直接连接符 41"/>
          <p:cNvCxnSpPr>
            <a:stCxn id="4" idx="2"/>
            <a:endCxn id="5" idx="0"/>
          </p:cNvCxnSpPr>
          <p:nvPr/>
        </p:nvCxnSpPr>
        <p:spPr>
          <a:xfrm rot="5400000">
            <a:off x="4429124" y="1893083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5" idx="1"/>
            <a:endCxn id="7" idx="0"/>
          </p:cNvCxnSpPr>
          <p:nvPr/>
        </p:nvCxnSpPr>
        <p:spPr>
          <a:xfrm rot="10800000" flipV="1">
            <a:off x="1535886" y="2285992"/>
            <a:ext cx="1893107" cy="7143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4"/>
          <p:cNvCxnSpPr>
            <a:stCxn id="9" idx="0"/>
            <a:endCxn id="5" idx="3"/>
          </p:cNvCxnSpPr>
          <p:nvPr/>
        </p:nvCxnSpPr>
        <p:spPr>
          <a:xfrm rot="16200000" flipV="1">
            <a:off x="6197215" y="1875223"/>
            <a:ext cx="642942" cy="14644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7" idx="2"/>
            <a:endCxn id="6" idx="0"/>
          </p:cNvCxnSpPr>
          <p:nvPr/>
        </p:nvCxnSpPr>
        <p:spPr>
          <a:xfrm rot="5400000">
            <a:off x="1178695" y="3786190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6" idx="2"/>
            <a:endCxn id="8" idx="0"/>
          </p:cNvCxnSpPr>
          <p:nvPr/>
        </p:nvCxnSpPr>
        <p:spPr>
          <a:xfrm rot="5400000">
            <a:off x="1142976" y="4964917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9" idx="2"/>
            <a:endCxn id="13" idx="0"/>
          </p:cNvCxnSpPr>
          <p:nvPr/>
        </p:nvCxnSpPr>
        <p:spPr>
          <a:xfrm rot="16200000" flipH="1">
            <a:off x="7250925" y="3357562"/>
            <a:ext cx="785818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9" idx="2"/>
            <a:endCxn id="11" idx="0"/>
          </p:cNvCxnSpPr>
          <p:nvPr/>
        </p:nvCxnSpPr>
        <p:spPr>
          <a:xfrm rot="5400000">
            <a:off x="6215074" y="3107529"/>
            <a:ext cx="785818" cy="128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2" idx="0"/>
            <a:endCxn id="9" idx="2"/>
          </p:cNvCxnSpPr>
          <p:nvPr/>
        </p:nvCxnSpPr>
        <p:spPr>
          <a:xfrm rot="5400000" flipH="1" flipV="1">
            <a:off x="5197082" y="2018100"/>
            <a:ext cx="714380" cy="3393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1" idx="2"/>
            <a:endCxn id="10" idx="0"/>
          </p:cNvCxnSpPr>
          <p:nvPr/>
        </p:nvCxnSpPr>
        <p:spPr>
          <a:xfrm rot="5400000">
            <a:off x="5607851" y="4929198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" idx="2"/>
            <a:endCxn id="14" idx="0"/>
          </p:cNvCxnSpPr>
          <p:nvPr/>
        </p:nvCxnSpPr>
        <p:spPr>
          <a:xfrm rot="5400000">
            <a:off x="7679553" y="4929198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前端工程化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910" y="2714620"/>
            <a:ext cx="24288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95000"/>
                  </a:schemeClr>
                </a:solidFill>
                <a:latin typeface="Buxton Sketch" pitchFamily="66" charset="0"/>
              </a:rPr>
              <a:t>Jasmine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  <a:latin typeface="Buxton Sketch" pitchFamily="66" charset="0"/>
            </a:endParaRPr>
          </a:p>
        </p:txBody>
      </p:sp>
      <p:pic>
        <p:nvPicPr>
          <p:cNvPr id="6148" name="Picture 4" descr="C:\Users\liuhongfei\Downloads\稿定设计导出-20181031-1050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571612"/>
            <a:ext cx="2500316" cy="2946801"/>
          </a:xfrm>
          <a:prstGeom prst="rect">
            <a:avLst/>
          </a:prstGeom>
          <a:noFill/>
        </p:spPr>
      </p:pic>
      <p:pic>
        <p:nvPicPr>
          <p:cNvPr id="6149" name="Picture 5" descr="C:\Users\liuhongfei\Downloads\稿定设计导出-20181031-105155.png"/>
          <p:cNvPicPr>
            <a:picLocks noChangeAspect="1" noChangeArrowheads="1"/>
          </p:cNvPicPr>
          <p:nvPr/>
        </p:nvPicPr>
        <p:blipFill>
          <a:blip r:embed="rId3"/>
          <a:srcRect l="14545" t="7214" r="47273" b="17282"/>
          <a:stretch>
            <a:fillRect/>
          </a:stretch>
        </p:blipFill>
        <p:spPr bwMode="auto">
          <a:xfrm>
            <a:off x="7072330" y="1928802"/>
            <a:ext cx="1466860" cy="157163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286644" y="3643314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95000"/>
                  </a:schemeClr>
                </a:solidFill>
                <a:latin typeface="Buxton Sketch" pitchFamily="66" charset="0"/>
              </a:rPr>
              <a:t>webpack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Buxton Sketch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前端工程化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代码规范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分支管理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模块管理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自动化测试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构建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部署</a:t>
            </a:r>
          </a:p>
          <a:p>
            <a:endParaRPr lang="zh-CN" alt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前端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互联网的上古时代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欧洲核子研究组织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http://info.cern.ch/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6386" name="Picture 2" descr="C:\Users\liuhongfei\Downloads\稿定设计导出-20181030-145913.png"/>
          <p:cNvPicPr>
            <a:picLocks noChangeAspect="1" noChangeArrowheads="1"/>
          </p:cNvPicPr>
          <p:nvPr/>
        </p:nvPicPr>
        <p:blipFill>
          <a:blip r:embed="rId2" cstate="print"/>
          <a:srcRect l="6143" t="9495" r="1675" b="5028"/>
          <a:stretch>
            <a:fillRect/>
          </a:stretch>
        </p:blipFill>
        <p:spPr bwMode="auto">
          <a:xfrm>
            <a:off x="5214910" y="2571744"/>
            <a:ext cx="3929090" cy="3643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前端工程的四个阶段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库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框架选型</a:t>
            </a:r>
          </a:p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简单构建优化</a:t>
            </a: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JS/CSS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模块化开发</a:t>
            </a:r>
            <a:endParaRPr lang="en-US" altLang="zh-CN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大体量、大规模、高性能</a:t>
            </a:r>
            <a:endParaRPr lang="zh-CN" alt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None/>
            </a:pP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https://raw.githubusercontent.com/fouber/blog/master/201508/assets/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092"/>
            <a:ext cx="9154090" cy="4714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只存在组件，不存在页面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什么是组件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组件树是怎样的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组件跟数据层如何通信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组件之间如何通信等等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如何提取合适的组件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 descr="https://upload-images.jianshu.io/upload_images/7759683-a3686cae2009da33.png?imageMogr2/auto-orient/strip%7CimageView2/2/w/665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2" name="AutoShape 4" descr="https://upload-images.jianshu.io/upload_images/7759683-a3686cae2009da33.png?imageMogr2/auto-orient/strip%7CimageView2/2/w/665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4" name="AutoShape 6" descr="https://upload-images.jianshu.io/upload_images/7759683-a3686cae2009da33.png?imageMogr2/auto-orient/strip%7CimageView2/2/w/665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6" name="AutoShape 8" descr="https://upload-images.jianshu.io/upload_images/7759683-a3686cae2009da33.png?imageMogr2/auto-orient/strip%7CimageView2/2/w/665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8" name="AutoShape 10" descr="https://upload-images.jianshu.io/upload_images/7759683-a3686cae2009da33.png?imageMogr2/auto-orient/strip%7CimageView2/2/w/665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900" name="AutoShape 12" descr="https://upload-images.jianshu.io/upload_images/7759683-a3686cae2009da33.png?imageMogr2/auto-orient/strip%7CimageView2/2/w/665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7902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461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</a:rPr>
              <a:t>前后端的分工明确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7224" y="2285992"/>
            <a:ext cx="3071834" cy="35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00694" y="2285992"/>
            <a:ext cx="3071834" cy="35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14480" y="185736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前端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0826" y="185736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后端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28728" y="2500306"/>
            <a:ext cx="1928826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428728" y="3429000"/>
            <a:ext cx="200026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前端逻辑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428728" y="4143380"/>
            <a:ext cx="200026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428728" y="4929198"/>
            <a:ext cx="200026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渲染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143636" y="2928934"/>
            <a:ext cx="200026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143636" y="3643314"/>
            <a:ext cx="200026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后端逻辑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143636" y="4429132"/>
            <a:ext cx="2000264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未来的前端工程师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4414" y="2357430"/>
            <a:ext cx="1500198" cy="307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切图仔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857752" y="1714488"/>
            <a:ext cx="2928958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信息展示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857752" y="3357562"/>
            <a:ext cx="2928958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数据收集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929190" y="5000636"/>
            <a:ext cx="2928958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人机交互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 flipV="1">
            <a:off x="2714612" y="2143116"/>
            <a:ext cx="2143140" cy="1750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6" idx="1"/>
          </p:cNvCxnSpPr>
          <p:nvPr/>
        </p:nvCxnSpPr>
        <p:spPr>
          <a:xfrm flipV="1">
            <a:off x="2714612" y="3786190"/>
            <a:ext cx="2143140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7" idx="1"/>
          </p:cNvCxnSpPr>
          <p:nvPr/>
        </p:nvCxnSpPr>
        <p:spPr>
          <a:xfrm>
            <a:off x="2714612" y="3893347"/>
            <a:ext cx="2214578" cy="153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未来的端工程师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71538" y="1500174"/>
            <a:ext cx="2071702" cy="1571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富界面交互</a:t>
            </a:r>
          </a:p>
        </p:txBody>
      </p:sp>
      <p:sp>
        <p:nvSpPr>
          <p:cNvPr id="5" name="椭圆 4"/>
          <p:cNvSpPr/>
          <p:nvPr/>
        </p:nvSpPr>
        <p:spPr>
          <a:xfrm>
            <a:off x="6357950" y="1500174"/>
            <a:ext cx="2071702" cy="1571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无界面交互</a:t>
            </a:r>
            <a:endParaRPr lang="zh-CN" alt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86776" y="4071942"/>
            <a:ext cx="500066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感官式界面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15140" y="4071942"/>
            <a:ext cx="500066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无界面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2910" y="4071942"/>
            <a:ext cx="500066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复杂应用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57422" y="4071942"/>
            <a:ext cx="500066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播放器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游戏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071934" y="4071942"/>
            <a:ext cx="500066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炫酷应用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4" idx="3"/>
            <a:endCxn id="8" idx="0"/>
          </p:cNvCxnSpPr>
          <p:nvPr/>
        </p:nvCxnSpPr>
        <p:spPr>
          <a:xfrm rot="5400000">
            <a:off x="518792" y="3215801"/>
            <a:ext cx="1230293" cy="481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4"/>
            <a:endCxn id="9" idx="0"/>
          </p:cNvCxnSpPr>
          <p:nvPr/>
        </p:nvCxnSpPr>
        <p:spPr>
          <a:xfrm rot="16200000" flipH="1">
            <a:off x="1857356" y="3321843"/>
            <a:ext cx="100013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5"/>
            <a:endCxn id="10" idx="0"/>
          </p:cNvCxnSpPr>
          <p:nvPr/>
        </p:nvCxnSpPr>
        <p:spPr>
          <a:xfrm rot="16200000" flipH="1">
            <a:off x="2965760" y="2715734"/>
            <a:ext cx="1230293" cy="1482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4"/>
            <a:endCxn id="7" idx="0"/>
          </p:cNvCxnSpPr>
          <p:nvPr/>
        </p:nvCxnSpPr>
        <p:spPr>
          <a:xfrm rot="5400000">
            <a:off x="6679421" y="3357562"/>
            <a:ext cx="100013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5"/>
            <a:endCxn id="6" idx="0"/>
          </p:cNvCxnSpPr>
          <p:nvPr/>
        </p:nvCxnSpPr>
        <p:spPr>
          <a:xfrm rot="16200000" flipH="1">
            <a:off x="7716387" y="3251519"/>
            <a:ext cx="1230293" cy="410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user-gold-cdn.xitu.io/2018/10/16/1667c316f4c572d0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s://user-gold-cdn.xitu.io/2018/10/16/1667c316f4c572d0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s://user-gold-cdn.xitu.io/2018/10/16/1667c316f4c572d0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s://user-gold-cdn.xitu.io/2018/10/16/1667c316f4c572d0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3" name="Picture 9" descr="C:\Users\liuhongfei\Downloads\screenshot-juejin.im-2018.10.31-16-06-00.png"/>
          <p:cNvPicPr>
            <a:picLocks noChangeAspect="1" noChangeArrowheads="1"/>
          </p:cNvPicPr>
          <p:nvPr/>
        </p:nvPicPr>
        <p:blipFill>
          <a:blip r:embed="rId2"/>
          <a:srcRect r="2480" b="3226"/>
          <a:stretch>
            <a:fillRect/>
          </a:stretch>
        </p:blipFill>
        <p:spPr bwMode="auto">
          <a:xfrm>
            <a:off x="0" y="1285860"/>
            <a:ext cx="8929718" cy="4286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14348" y="571501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https://github.com/Microsoft/ailab/tree/master/Sketch2Code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2976" y="714356"/>
            <a:ext cx="6715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视觉稿自动生成代码</a:t>
            </a: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根据用户使用习惯自动排出最符合该用户习惯的界面</a:t>
            </a: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收集用户数据在前端实时做学习和分析，如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deeplearn.js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DOM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786182" y="1285860"/>
            <a:ext cx="164307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document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428992" y="2071678"/>
            <a:ext cx="235745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rootElement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&lt;html&gt;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71472" y="4143380"/>
            <a:ext cx="192882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element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tittle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71472" y="3000372"/>
            <a:ext cx="192882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element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&lt;head&gt;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71472" y="5357826"/>
            <a:ext cx="192882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text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’my </a:t>
            </a:r>
            <a:r>
              <a:rPr lang="en-US" altLang="zh-CN" dirty="0" err="1" smtClean="0"/>
              <a:t>tittle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286512" y="2928934"/>
            <a:ext cx="192882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element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&lt;body&gt;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000628" y="5286388"/>
            <a:ext cx="192882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text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’my lint’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000628" y="4143380"/>
            <a:ext cx="192882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element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&lt;a&gt;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214678" y="4071942"/>
            <a:ext cx="128588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attribute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072330" y="4143380"/>
            <a:ext cx="192882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element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&lt;h1&gt;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072330" y="5286388"/>
            <a:ext cx="192882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text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’my header’</a:t>
            </a:r>
            <a:endParaRPr lang="zh-CN" altLang="en-US" dirty="0"/>
          </a:p>
        </p:txBody>
      </p:sp>
      <p:cxnSp>
        <p:nvCxnSpPr>
          <p:cNvPr id="42" name="直接连接符 41"/>
          <p:cNvCxnSpPr>
            <a:stCxn id="4" idx="2"/>
            <a:endCxn id="5" idx="0"/>
          </p:cNvCxnSpPr>
          <p:nvPr/>
        </p:nvCxnSpPr>
        <p:spPr>
          <a:xfrm rot="5400000">
            <a:off x="4429124" y="1893083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5" idx="1"/>
            <a:endCxn id="7" idx="0"/>
          </p:cNvCxnSpPr>
          <p:nvPr/>
        </p:nvCxnSpPr>
        <p:spPr>
          <a:xfrm rot="10800000" flipV="1">
            <a:off x="1535886" y="2285992"/>
            <a:ext cx="1893107" cy="7143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4"/>
          <p:cNvCxnSpPr>
            <a:stCxn id="9" idx="0"/>
            <a:endCxn id="5" idx="3"/>
          </p:cNvCxnSpPr>
          <p:nvPr/>
        </p:nvCxnSpPr>
        <p:spPr>
          <a:xfrm rot="16200000" flipV="1">
            <a:off x="6197215" y="1875223"/>
            <a:ext cx="642942" cy="14644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7" idx="2"/>
            <a:endCxn id="6" idx="0"/>
          </p:cNvCxnSpPr>
          <p:nvPr/>
        </p:nvCxnSpPr>
        <p:spPr>
          <a:xfrm rot="5400000">
            <a:off x="1178695" y="3786190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6" idx="2"/>
            <a:endCxn id="8" idx="0"/>
          </p:cNvCxnSpPr>
          <p:nvPr/>
        </p:nvCxnSpPr>
        <p:spPr>
          <a:xfrm rot="5400000">
            <a:off x="1142976" y="4964917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9" idx="2"/>
            <a:endCxn id="13" idx="0"/>
          </p:cNvCxnSpPr>
          <p:nvPr/>
        </p:nvCxnSpPr>
        <p:spPr>
          <a:xfrm rot="16200000" flipH="1">
            <a:off x="7250925" y="3357562"/>
            <a:ext cx="785818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9" idx="2"/>
            <a:endCxn id="11" idx="0"/>
          </p:cNvCxnSpPr>
          <p:nvPr/>
        </p:nvCxnSpPr>
        <p:spPr>
          <a:xfrm rot="5400000">
            <a:off x="6215074" y="3107529"/>
            <a:ext cx="785818" cy="128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2" idx="0"/>
            <a:endCxn id="9" idx="2"/>
          </p:cNvCxnSpPr>
          <p:nvPr/>
        </p:nvCxnSpPr>
        <p:spPr>
          <a:xfrm rot="5400000" flipH="1" flipV="1">
            <a:off x="5197082" y="2018100"/>
            <a:ext cx="714380" cy="3393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1" idx="2"/>
            <a:endCxn id="10" idx="0"/>
          </p:cNvCxnSpPr>
          <p:nvPr/>
        </p:nvCxnSpPr>
        <p:spPr>
          <a:xfrm rot="5400000">
            <a:off x="5607851" y="4929198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" idx="2"/>
            <a:endCxn id="14" idx="0"/>
          </p:cNvCxnSpPr>
          <p:nvPr/>
        </p:nvCxnSpPr>
        <p:spPr>
          <a:xfrm rot="5400000">
            <a:off x="7679553" y="4929198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前端的统一与分割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                                             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-----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从学术机构走向公众社会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华文楷体" pitchFamily="2" charset="-122"/>
                <a:ea typeface="华文楷体" pitchFamily="2" charset="-122"/>
              </a:rPr>
              <a:t>所有的网页都基于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华文楷体" pitchFamily="2" charset="-122"/>
                <a:ea typeface="华文楷体" pitchFamily="2" charset="-122"/>
              </a:rPr>
              <a:t>HTML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华文楷体" pitchFamily="2" charset="-122"/>
                <a:ea typeface="华文楷体" pitchFamily="2" charset="-122"/>
              </a:rPr>
              <a:t>页面，因为没有任何手段可以控制局部内容的显示和隐藏，因此任何局部的变化哪怕只多出一个标点符号，都只能重新下载一个新的页面。</a:t>
            </a: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华文楷体" pitchFamily="2" charset="-122"/>
                <a:ea typeface="华文楷体" pitchFamily="2" charset="-122"/>
              </a:rPr>
              <a:t>计算任务只能在服务端实现。由于网速限制，与服务器通信的过程是非常缓慢的，并且此过程是同步阻塞的，于是会出现这样的场景：用户提交一个表单，然后整个页面消失，浏览器呈现白屏，经过漫长的等待，浏览器渲染出一个和之前一模一样的页面，只不过输入框旁边多了一排红色小字：用户名错误。</a:t>
            </a: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华文楷体" pitchFamily="2" charset="-122"/>
                <a:ea typeface="华文楷体" pitchFamily="2" charset="-122"/>
              </a:rPr>
              <a:t>所有页面都是静态的，这意味着一个电商网站有一千种商品，哪怕页面布局一模一样，也必须写一千个单独的页面。</a:t>
            </a:r>
          </a:p>
          <a:p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前端的统一与分割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                                             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-----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从学术机构走向公众社会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Html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（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整个网页的躯壳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）</a:t>
            </a:r>
            <a:endParaRPr lang="en-US" alt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Js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（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整个网页的灵魂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）</a:t>
            </a:r>
            <a:endParaRPr lang="en-US" alt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Css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（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前端的皮肤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）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ajax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Asynchronous JavaScript and XML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（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异步的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JavaScript 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和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XML）</a:t>
            </a:r>
          </a:p>
          <a:p>
            <a:pPr>
              <a:buNone/>
            </a:pP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Ajax 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带来的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SPA 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时代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3037" y="1743869"/>
            <a:ext cx="625792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ss0.bdstatic.com/70cFuHSh_Q1YnxGkpoWK1HF6hhy/it/u=1122459309,3492688613&amp;fm=26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16" cy="4572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3125</TotalTime>
  <Words>571</Words>
  <PresentationFormat>全屏显示(4:3)</PresentationFormat>
  <Paragraphs>122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大话前端</vt:lpstr>
      <vt:lpstr>前端/互联网的上古时代</vt:lpstr>
      <vt:lpstr>DOM</vt:lpstr>
      <vt:lpstr>前端的统一与分割                                              -----从学术机构走向公众社会</vt:lpstr>
      <vt:lpstr>前端的统一与分割                                              -----从学术机构走向公众社会</vt:lpstr>
      <vt:lpstr>ajax</vt:lpstr>
      <vt:lpstr>Ajax 带来的 SPA 时代</vt:lpstr>
      <vt:lpstr>幻灯片 8</vt:lpstr>
      <vt:lpstr>幻灯片 9</vt:lpstr>
      <vt:lpstr>前端的大爆炸时代                                                    -----v8浏览器引擎</vt:lpstr>
      <vt:lpstr>幻灯片 11</vt:lpstr>
      <vt:lpstr>node</vt:lpstr>
      <vt:lpstr>html5</vt:lpstr>
      <vt:lpstr>ES6</vt:lpstr>
      <vt:lpstr>三驾马车</vt:lpstr>
      <vt:lpstr>React</vt:lpstr>
      <vt:lpstr>DOM</vt:lpstr>
      <vt:lpstr>前端工程化</vt:lpstr>
      <vt:lpstr>前端工程化</vt:lpstr>
      <vt:lpstr>前端工程的四个阶段</vt:lpstr>
      <vt:lpstr>幻灯片 21</vt:lpstr>
      <vt:lpstr>只存在组件，不存在页面</vt:lpstr>
      <vt:lpstr>幻灯片 23</vt:lpstr>
      <vt:lpstr>前后端的分工明确</vt:lpstr>
      <vt:lpstr>未来的前端工程师</vt:lpstr>
      <vt:lpstr>未来的端工程师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大话前端</dc:title>
  <dc:creator>刘鸿飞</dc:creator>
  <cp:lastModifiedBy>liuhongfei</cp:lastModifiedBy>
  <cp:revision>241</cp:revision>
  <dcterms:created xsi:type="dcterms:W3CDTF">2018-10-29T01:29:34Z</dcterms:created>
  <dcterms:modified xsi:type="dcterms:W3CDTF">2018-10-31T08:08:09Z</dcterms:modified>
</cp:coreProperties>
</file>