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85"/>
  </p:notesMasterIdLst>
  <p:sldIdLst>
    <p:sldId id="256" r:id="rId2"/>
    <p:sldId id="450" r:id="rId3"/>
    <p:sldId id="259" r:id="rId4"/>
    <p:sldId id="300" r:id="rId5"/>
    <p:sldId id="290" r:id="rId6"/>
    <p:sldId id="367" r:id="rId7"/>
    <p:sldId id="372" r:id="rId8"/>
    <p:sldId id="368" r:id="rId9"/>
    <p:sldId id="406" r:id="rId10"/>
    <p:sldId id="369" r:id="rId11"/>
    <p:sldId id="407" r:id="rId12"/>
    <p:sldId id="408" r:id="rId13"/>
    <p:sldId id="415" r:id="rId14"/>
    <p:sldId id="416" r:id="rId15"/>
    <p:sldId id="409" r:id="rId16"/>
    <p:sldId id="418" r:id="rId17"/>
    <p:sldId id="420" r:id="rId18"/>
    <p:sldId id="419" r:id="rId19"/>
    <p:sldId id="421" r:id="rId20"/>
    <p:sldId id="422" r:id="rId21"/>
    <p:sldId id="423" r:id="rId22"/>
    <p:sldId id="434" r:id="rId23"/>
    <p:sldId id="424" r:id="rId24"/>
    <p:sldId id="425" r:id="rId25"/>
    <p:sldId id="417" r:id="rId26"/>
    <p:sldId id="410" r:id="rId27"/>
    <p:sldId id="411" r:id="rId28"/>
    <p:sldId id="412" r:id="rId29"/>
    <p:sldId id="451" r:id="rId30"/>
    <p:sldId id="413" r:id="rId31"/>
    <p:sldId id="426" r:id="rId32"/>
    <p:sldId id="414" r:id="rId33"/>
    <p:sldId id="370" r:id="rId34"/>
    <p:sldId id="371" r:id="rId35"/>
    <p:sldId id="373" r:id="rId36"/>
    <p:sldId id="374" r:id="rId37"/>
    <p:sldId id="375" r:id="rId38"/>
    <p:sldId id="376" r:id="rId39"/>
    <p:sldId id="377" r:id="rId40"/>
    <p:sldId id="446" r:id="rId41"/>
    <p:sldId id="448" r:id="rId42"/>
    <p:sldId id="430" r:id="rId43"/>
    <p:sldId id="378" r:id="rId44"/>
    <p:sldId id="442" r:id="rId45"/>
    <p:sldId id="427" r:id="rId46"/>
    <p:sldId id="431" r:id="rId47"/>
    <p:sldId id="385" r:id="rId48"/>
    <p:sldId id="444" r:id="rId49"/>
    <p:sldId id="445" r:id="rId50"/>
    <p:sldId id="428" r:id="rId51"/>
    <p:sldId id="429" r:id="rId52"/>
    <p:sldId id="452" r:id="rId53"/>
    <p:sldId id="432" r:id="rId54"/>
    <p:sldId id="389" r:id="rId55"/>
    <p:sldId id="390" r:id="rId56"/>
    <p:sldId id="391" r:id="rId57"/>
    <p:sldId id="433" r:id="rId58"/>
    <p:sldId id="395" r:id="rId59"/>
    <p:sldId id="396" r:id="rId60"/>
    <p:sldId id="397" r:id="rId61"/>
    <p:sldId id="398" r:id="rId62"/>
    <p:sldId id="399" r:id="rId63"/>
    <p:sldId id="449" r:id="rId64"/>
    <p:sldId id="400" r:id="rId65"/>
    <p:sldId id="405" r:id="rId66"/>
    <p:sldId id="401" r:id="rId67"/>
    <p:sldId id="402" r:id="rId68"/>
    <p:sldId id="443" r:id="rId69"/>
    <p:sldId id="453" r:id="rId70"/>
    <p:sldId id="454" r:id="rId71"/>
    <p:sldId id="455" r:id="rId72"/>
    <p:sldId id="456" r:id="rId73"/>
    <p:sldId id="457" r:id="rId74"/>
    <p:sldId id="458" r:id="rId75"/>
    <p:sldId id="459" r:id="rId76"/>
    <p:sldId id="262" r:id="rId77"/>
    <p:sldId id="435" r:id="rId78"/>
    <p:sldId id="438" r:id="rId79"/>
    <p:sldId id="439" r:id="rId80"/>
    <p:sldId id="440" r:id="rId81"/>
    <p:sldId id="441" r:id="rId82"/>
    <p:sldId id="436" r:id="rId83"/>
    <p:sldId id="437" r:id="rId8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08BC"/>
    <a:srgbClr val="ECEFF8"/>
    <a:srgbClr val="DFE8F1"/>
    <a:srgbClr val="000000"/>
    <a:srgbClr val="DD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90" d="100"/>
          <a:sy n="90" d="100"/>
        </p:scale>
        <p:origin x="2214" y="5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F98F6-046C-4A61-A4DD-0818A66BB8A0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BE6B3-2D16-4A1B-99C8-9BB68DB86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95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121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137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934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54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>
                <a:solidFill>
                  <a:prstClr val="black"/>
                </a:solidFill>
              </a:rPr>
              <a:t>19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331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>
                <a:solidFill>
                  <a:prstClr val="black"/>
                </a:solidFill>
              </a:rPr>
              <a:t>20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177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>
                <a:solidFill>
                  <a:prstClr val="black"/>
                </a:solidFill>
              </a:rPr>
              <a:t>21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531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>
                <a:solidFill>
                  <a:prstClr val="black"/>
                </a:solidFill>
              </a:rPr>
              <a:t>22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075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592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993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884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89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2028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5421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6364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4131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1909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4778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4294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1805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605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458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6311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7135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0558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2112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0459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8151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7180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3708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3346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9772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692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5026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9753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4611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2632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3778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3959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6403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8780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85714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08522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580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95944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44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8410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51934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4514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4908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70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20391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71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41627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72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71653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73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1832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74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873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76624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75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76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903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697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057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#5: © DSamanta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 11001 : Programming and Data Structures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#5: © DSamanta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 11001 : Programming and Data Structures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#5: © DSamanta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 11001 : Programming and Data Structures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#5: © DSamanta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 11001 : Programming and Data Structures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#5: © DSamanta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 11001 : Programming and Data Structures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#5: © DSamanta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 11001 : Programming and Data Structures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#5: © DSamanta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 11001 : Programming and Data Structures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#5: © DSamanta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 11001 : Programming and Data Structures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#5: © DSamanta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 11001 : Programming and Data Structures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#5: © DSamanta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 11001 : Programming and Data Structures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anose="02040502050405020303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#5: © DSamanta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 11001 : Programming and Data Structures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Lecture #5: © DSamanta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IN" smtClean="0"/>
              <a:t>CS 11001 : Programming and Data Structures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anose="02040502050405020303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90015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335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625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4221088"/>
            <a:ext cx="5637010" cy="19296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Debasis Samanta</a:t>
            </a:r>
          </a:p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&amp; Engineering</a:t>
            </a:r>
          </a:p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Indian Institute of Technology Kharagpur</a:t>
            </a:r>
          </a:p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Spring-2017</a:t>
            </a:r>
            <a:endParaRPr lang="en-IN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35" y="980728"/>
            <a:ext cx="8352928" cy="1080120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and Data Structures</a:t>
            </a:r>
            <a:endParaRPr lang="en-IN" sz="4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94"/>
          <a:stretch>
            <a:fillRect/>
          </a:stretch>
        </p:blipFill>
        <p:spPr>
          <a:xfrm>
            <a:off x="2987824" y="2426927"/>
            <a:ext cx="2736304" cy="1539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363272" cy="47525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Manageable program development.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 a program from small pieces or components.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reusability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existing functions as building blocks for new programs.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Abstraction: hide internal details (library functions).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10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in C</a:t>
            </a:r>
            <a:endParaRPr lang="en-US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363272" cy="47525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let us discuss on built-in functions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11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35" y="1554559"/>
            <a:ext cx="7721401" cy="286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852936"/>
            <a:ext cx="7488832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Built-in Functions in C</a:t>
            </a:r>
            <a:endParaRPr lang="en-IN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12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Built-in Functions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24744"/>
            <a:ext cx="8686800" cy="5047456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functions are already there in C language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are defined by the C developer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are called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library</a:t>
            </a:r>
          </a:p>
          <a:p>
            <a:pPr lvl="8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library</a:t>
            </a:r>
          </a:p>
          <a:p>
            <a:pPr lvl="8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IN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N" sz="14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assert.h</a:t>
            </a:r>
            <a:r>
              <a:rPr lang="en-IN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	&lt;</a:t>
            </a:r>
            <a:r>
              <a:rPr lang="en-IN" sz="14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float.h</a:t>
            </a:r>
            <a:r>
              <a:rPr lang="en-IN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	</a:t>
            </a:r>
            <a:r>
              <a:rPr lang="en-IN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N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IN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N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IN" sz="14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stdarg.h</a:t>
            </a:r>
            <a:r>
              <a:rPr lang="en-IN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	&lt;</a:t>
            </a:r>
            <a:r>
              <a:rPr lang="en-IN" sz="14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IN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" indent="0">
              <a:buNone/>
            </a:pPr>
            <a:r>
              <a:rPr lang="en-IN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N" sz="14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ctype.h</a:t>
            </a:r>
            <a:r>
              <a:rPr lang="en-IN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	&lt;</a:t>
            </a:r>
            <a:r>
              <a:rPr lang="en-IN" sz="14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limits.h</a:t>
            </a:r>
            <a:r>
              <a:rPr lang="en-IN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	&lt;</a:t>
            </a:r>
            <a:r>
              <a:rPr lang="en-IN" sz="14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setjmp.h</a:t>
            </a:r>
            <a:r>
              <a:rPr lang="en-IN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	&lt;</a:t>
            </a:r>
            <a:r>
              <a:rPr lang="en-IN" sz="14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stddef.h</a:t>
            </a:r>
            <a:r>
              <a:rPr lang="en-IN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	</a:t>
            </a:r>
            <a:r>
              <a:rPr lang="en-IN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N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IN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" indent="0">
              <a:buNone/>
            </a:pPr>
            <a:r>
              <a:rPr lang="en-IN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N" sz="14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errno.h</a:t>
            </a:r>
            <a:r>
              <a:rPr lang="en-IN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	&lt;</a:t>
            </a:r>
            <a:r>
              <a:rPr lang="en-IN" sz="14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locale.h</a:t>
            </a:r>
            <a:r>
              <a:rPr lang="en-IN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	&lt;</a:t>
            </a:r>
            <a:r>
              <a:rPr lang="en-IN" sz="14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signal.h</a:t>
            </a:r>
            <a:r>
              <a:rPr lang="en-IN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	</a:t>
            </a:r>
            <a:r>
              <a:rPr lang="en-IN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N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IN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N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IN" sz="14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time.h</a:t>
            </a:r>
            <a:r>
              <a:rPr lang="en-IN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" indent="0">
              <a:buNone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all these </a:t>
            </a:r>
            <a:r>
              <a:rPr lang="en-I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 files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functions, type and macros are declared and defined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13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 Files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24744"/>
            <a:ext cx="8363272" cy="5047456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header 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header file can be accessed by 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IN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IN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N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headerFileName.h</a:t>
            </a:r>
            <a:r>
              <a:rPr lang="en-IN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header must be included outside of any external declaration.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programmer can include as many as headers they need in his program.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Headers may be included in any order.</a:t>
            </a:r>
          </a:p>
          <a:p>
            <a:pPr lvl="8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header 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file(s) with function definitions.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as </a:t>
            </a:r>
            <a:r>
              <a:rPr lang="en-IN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filename.h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(say).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in other files with      </a:t>
            </a:r>
            <a:r>
              <a:rPr lang="en-IN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IN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IN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filename.h</a:t>
            </a:r>
            <a:r>
              <a:rPr lang="en-IN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Reuse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14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and Output Functions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363272" cy="475252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functions dealing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input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output to-and-from programs</a:t>
            </a:r>
          </a:p>
          <a:p>
            <a:pPr marL="45720" indent="0">
              <a:buNone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IN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IN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N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IN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" indent="0">
              <a:buNone/>
            </a:pPr>
            <a:endParaRPr lang="en-IN" sz="8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ile operation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write and read from an external files (stored in secondary memory)</a:t>
            </a:r>
          </a:p>
          <a:p>
            <a:pPr marL="640080" lvl="2" indent="0">
              <a:buNone/>
            </a:pPr>
            <a:r>
              <a:rPr lang="en-I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(We shall study about it in details in a later class.)</a:t>
            </a:r>
          </a:p>
          <a:p>
            <a:pPr lvl="8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formatted output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IN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*format, ….);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IN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*s, char </a:t>
            </a:r>
            <a:r>
              <a:rPr lang="en-IN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*format, </a:t>
            </a:r>
            <a:r>
              <a:rPr lang="en-IN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….);</a:t>
            </a:r>
          </a:p>
          <a:p>
            <a:pPr lvl="8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formatted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IN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</a:t>
            </a:r>
            <a:r>
              <a:rPr lang="en-IN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*format, ….);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IN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</a:t>
            </a:r>
            <a:r>
              <a:rPr lang="en-IN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*s, char *format, ….);</a:t>
            </a:r>
          </a:p>
          <a:p>
            <a:pPr marL="365760" lvl="1" indent="0">
              <a:buNone/>
            </a:pPr>
            <a:endParaRPr lang="en-IN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15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Formatted Output Functions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363272" cy="475252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IN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IN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n-IN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(…) </a:t>
            </a:r>
            <a:r>
              <a:rPr lang="en-I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 lvl="8">
              <a:buFont typeface="Arial" panose="020B0604020202020204" pitchFamily="34" charset="0"/>
              <a:buChar char="•"/>
            </a:pPr>
            <a:endParaRPr lang="en-IN" sz="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is unusual  in that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take a variable number of parameters.</a:t>
            </a:r>
          </a:p>
          <a:p>
            <a:pPr lvl="8">
              <a:buFont typeface="Arial" panose="020B0604020202020204" pitchFamily="34" charset="0"/>
              <a:buChar char="•"/>
            </a:pPr>
            <a:endParaRPr lang="en-IN" sz="8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take at least one parameter : a string literal</a:t>
            </a:r>
          </a:p>
          <a:p>
            <a:pPr lvl="8">
              <a:buFont typeface="Arial" panose="020B0604020202020204" pitchFamily="34" charset="0"/>
              <a:buChar char="•"/>
            </a:pPr>
            <a:endParaRPr lang="en-IN" sz="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argument contains text and may contain many placeholders</a:t>
            </a:r>
          </a:p>
          <a:p>
            <a:pPr lvl="8">
              <a:buFont typeface="Arial" panose="020B0604020202020204" pitchFamily="34" charset="0"/>
              <a:buChar char="•"/>
            </a:pPr>
            <a:endParaRPr lang="en-IN" sz="9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arguments is decided by the number of placeholders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IN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marL="365760" lvl="1" indent="0">
              <a:buNone/>
            </a:pPr>
            <a:r>
              <a:rPr lang="en-IN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(“Hello World”);</a:t>
            </a:r>
          </a:p>
          <a:p>
            <a:pPr lvl="8">
              <a:buFont typeface="Arial" panose="020B0604020202020204" pitchFamily="34" charset="0"/>
              <a:buChar char="•"/>
            </a:pPr>
            <a:endParaRPr lang="en-IN" sz="8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IN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IN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n-IN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(“Hi %s darling! %d years\n”, name, age);</a:t>
            </a:r>
            <a:endParaRPr lang="en-IN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endParaRPr lang="en-IN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16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Formatted Output Functions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363272" cy="47525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IN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IN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n-IN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(…) </a:t>
            </a:r>
            <a:r>
              <a:rPr lang="en-I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conversion character</a:t>
            </a:r>
          </a:p>
          <a:p>
            <a:pPr lvl="8">
              <a:buFont typeface="Arial" panose="020B0604020202020204" pitchFamily="34" charset="0"/>
              <a:buChar char="•"/>
            </a:pPr>
            <a:endParaRPr lang="en-IN" sz="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lvl="1" indent="0">
              <a:buNone/>
            </a:pPr>
            <a:endParaRPr lang="en-IN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17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71600" y="1992782"/>
          <a:ext cx="6912768" cy="3954226"/>
        </p:xfrm>
        <a:graphic>
          <a:graphicData uri="http://schemas.openxmlformats.org/drawingml/2006/table">
            <a:tbl>
              <a:tblPr firstRow="1" firstCol="1" bandRow="1"/>
              <a:tblGrid>
                <a:gridCol w="1581091"/>
                <a:gridCol w="5331677"/>
              </a:tblGrid>
              <a:tr h="3120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Conversion format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Meaning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600" dirty="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Printed as a single character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urier New" panose="02070309020205020404" pitchFamily="49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60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Printed as a signed decimal integer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urier New" panose="02070309020205020404" pitchFamily="49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160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Printed as a floating-point value with an exponent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urier New" panose="02070309020205020404" pitchFamily="49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60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Printed as a floating-point value without an exponent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40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urier New" panose="02070309020205020404" pitchFamily="49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60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Printed as a floating-point value with e- or f-type; trailing zero or trailing decimal point will not be printed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urier New" panose="02070309020205020404" pitchFamily="49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60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Printed as a </a:t>
                      </a:r>
                      <a:r>
                        <a:rPr lang="en-US" sz="1600" dirty="0" smtClean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decimal, hexadecimal</a:t>
                      </a:r>
                      <a:r>
                        <a:rPr lang="en-US" sz="1600" baseline="0" dirty="0" smtClean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or octal</a:t>
                      </a:r>
                      <a:r>
                        <a:rPr lang="en-US" sz="1600" dirty="0" smtClean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urier New" panose="02070309020205020404" pitchFamily="49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160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Printed as an octal integer, without a leading zero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urier New" panose="02070309020205020404" pitchFamily="49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60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Printed as a string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urier New" panose="02070309020205020404" pitchFamily="49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160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Printed as </a:t>
                      </a:r>
                      <a:r>
                        <a:rPr lang="en-US" sz="1600" dirty="0" smtClean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an </a:t>
                      </a:r>
                      <a:r>
                        <a:rPr lang="en-US" sz="16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unsigned decimal integer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urier New" panose="02070309020205020404" pitchFamily="49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60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Printed as a hexadecimal integer, without leading 0x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Formatted Output Functions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363272" cy="47525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IN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IN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(…) </a:t>
            </a:r>
            <a:r>
              <a:rPr lang="en-I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 lvl="8">
              <a:buFont typeface="Arial" panose="020B0604020202020204" pitchFamily="34" charset="0"/>
              <a:buChar char="•"/>
            </a:pPr>
            <a:endParaRPr lang="en-IN" sz="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same as the </a:t>
            </a:r>
            <a:r>
              <a:rPr lang="en-IN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except that the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is written into the string </a:t>
            </a:r>
            <a:r>
              <a:rPr lang="en-IN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terminated with </a:t>
            </a:r>
            <a:r>
              <a:rPr lang="en-IN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‘\0’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8">
              <a:buFont typeface="Arial" panose="020B0604020202020204" pitchFamily="34" charset="0"/>
              <a:buChar char="•"/>
            </a:pPr>
            <a:endParaRPr lang="en-IN" sz="8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must be big enough to hold the result</a:t>
            </a:r>
          </a:p>
          <a:p>
            <a:pPr lvl="8">
              <a:buFont typeface="Arial" panose="020B0604020202020204" pitchFamily="34" charset="0"/>
              <a:buChar char="•"/>
            </a:pPr>
            <a:endParaRPr lang="en-IN" sz="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value is the number of characters written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into the string </a:t>
            </a:r>
            <a:r>
              <a:rPr lang="en-IN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return count does not include the ‘\0’.</a:t>
            </a:r>
          </a:p>
          <a:p>
            <a:pPr lvl="8">
              <a:buFont typeface="Arial" panose="020B0604020202020204" pitchFamily="34" charset="0"/>
              <a:buChar char="•"/>
            </a:pPr>
            <a:endParaRPr lang="en-IN" sz="9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IN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marL="365760" lvl="1" indent="0">
              <a:buNone/>
            </a:pPr>
            <a:r>
              <a:rPr lang="en-IN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IN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(date, “%d-%d-%d”, </a:t>
            </a:r>
            <a:r>
              <a:rPr lang="en-IN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IN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mm, </a:t>
            </a:r>
            <a:r>
              <a:rPr lang="en-IN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en-IN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8">
              <a:buFont typeface="Arial" panose="020B0604020202020204" pitchFamily="34" charset="0"/>
              <a:buChar char="•"/>
            </a:pPr>
            <a:endParaRPr lang="en-IN" sz="8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endParaRPr lang="en-IN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18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Formatted Input Functions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363272" cy="475252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IN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IN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(…) </a:t>
            </a:r>
            <a:r>
              <a:rPr lang="en-I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 lvl="8">
              <a:buFont typeface="Arial" panose="020B0604020202020204" pitchFamily="34" charset="0"/>
              <a:buChar char="•"/>
            </a:pPr>
            <a:endParaRPr lang="en-IN" sz="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IN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is the input </a:t>
            </a:r>
            <a:r>
              <a:rPr lang="en-IN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IN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…)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404745" lvl="8" indent="0">
              <a:buNone/>
            </a:pPr>
            <a:endParaRPr lang="en-IN" sz="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argument contains text and may contain many placeholders</a:t>
            </a:r>
          </a:p>
          <a:p>
            <a:pPr lvl="8">
              <a:buFont typeface="Arial" panose="020B0604020202020204" pitchFamily="34" charset="0"/>
              <a:buChar char="•"/>
            </a:pPr>
            <a:endParaRPr lang="en-IN" sz="9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arguments is decided by the number of placeholders</a:t>
            </a:r>
          </a:p>
          <a:p>
            <a:pPr lvl="8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argument for each placeholder must be a pointer, indicating where the corresponding converted input should be stored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IN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marL="365760" lvl="1" indent="0">
              <a:buNone/>
            </a:pPr>
            <a:r>
              <a:rPr lang="en-IN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IN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(“Enter name = %s and age = %d”, name, &amp;age);</a:t>
            </a:r>
          </a:p>
          <a:p>
            <a:pPr lvl="8">
              <a:buFont typeface="Arial" panose="020B0604020202020204" pitchFamily="34" charset="0"/>
              <a:buChar char="•"/>
            </a:pPr>
            <a:endParaRPr lang="en-IN" sz="8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IN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IN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IN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d%d%d</a:t>
            </a:r>
            <a:r>
              <a:rPr lang="en-IN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&amp;x, &amp;y, &amp;z);</a:t>
            </a:r>
            <a:endParaRPr lang="en-IN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endParaRPr lang="en-IN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19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#5: © DSamanta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 11001 : Programming and Data Structures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2</a:t>
            </a:fld>
            <a:endParaRPr lang="en-IN"/>
          </a:p>
        </p:txBody>
      </p:sp>
      <p:pic>
        <p:nvPicPr>
          <p:cNvPr id="1026" name="Picture 2" descr="Human Body Parts Name in English with Pictur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12" y="-99392"/>
            <a:ext cx="7308304" cy="708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Formatted Input Functions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363272" cy="47525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IN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IN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(…) </a:t>
            </a:r>
            <a:r>
              <a:rPr lang="en-I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conversion character</a:t>
            </a:r>
          </a:p>
          <a:p>
            <a:pPr lvl="8">
              <a:buFont typeface="Arial" panose="020B0604020202020204" pitchFamily="34" charset="0"/>
              <a:buChar char="•"/>
            </a:pPr>
            <a:endParaRPr lang="en-IN" sz="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lvl="1" indent="0">
              <a:buNone/>
            </a:pPr>
            <a:endParaRPr lang="en-IN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20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74440" y="1898359"/>
          <a:ext cx="7128792" cy="4285461"/>
        </p:xfrm>
        <a:graphic>
          <a:graphicData uri="http://schemas.openxmlformats.org/drawingml/2006/table">
            <a:tbl>
              <a:tblPr firstRow="1" firstCol="1" bandRow="1"/>
              <a:tblGrid>
                <a:gridCol w="1630500"/>
                <a:gridCol w="5498292"/>
              </a:tblGrid>
              <a:tr h="2688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Conversion format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Meaning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8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600" dirty="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Read as a single character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88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urier New" panose="02070309020205020404" pitchFamily="49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60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Read as a signed decimal integer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8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urier New" panose="02070309020205020404" pitchFamily="49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160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Read as a floating-point value with an exponent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8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urier New" panose="02070309020205020404" pitchFamily="49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60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Read as a floating-point value without an exponent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76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urier New" panose="02070309020205020404" pitchFamily="49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60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Read as a floating-point value with e- or f-type; trailing zero or trailing decimal point will not be read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8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urier New" panose="02070309020205020404" pitchFamily="49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160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Read as a short integer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8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urier New" panose="02070309020205020404" pitchFamily="49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60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Read as a decimal, hexadecimal, or octal integer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8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urier New" panose="02070309020205020404" pitchFamily="49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160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Read as an octal integer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76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urier New" panose="02070309020205020404" pitchFamily="49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60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Read as a string followed by a whitespace character, the null character ‘\0’ will automatically be added at the end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8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urier New" panose="02070309020205020404" pitchFamily="49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160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Read as an unsigned decimal integer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8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urier New" panose="02070309020205020404" pitchFamily="49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60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Read as a hexadecimal integer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8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urier New" panose="02070309020205020404" pitchFamily="49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[…]</a:t>
                      </a:r>
                      <a:endParaRPr lang="en-US" sz="160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Read as  a string, which may include whitespace characters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Formatted Output Functions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363272" cy="475252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IN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IN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(…) </a:t>
            </a:r>
            <a:r>
              <a:rPr lang="en-I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 lvl="8">
              <a:buFont typeface="Arial" panose="020B0604020202020204" pitchFamily="34" charset="0"/>
              <a:buChar char="•"/>
            </a:pPr>
            <a:endParaRPr lang="en-IN" sz="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IN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reads from a string instead of the standard input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8">
              <a:buFont typeface="Arial" panose="020B0604020202020204" pitchFamily="34" charset="0"/>
              <a:buChar char="•"/>
            </a:pPr>
            <a:endParaRPr lang="en-IN" sz="8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IN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IN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*s, char *format, ..); </a:t>
            </a: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>
              <a:buFont typeface="Arial" panose="020B0604020202020204" pitchFamily="34" charset="0"/>
              <a:buChar char="•"/>
            </a:pPr>
            <a:endParaRPr lang="en-IN" sz="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scans the string </a:t>
            </a:r>
            <a:r>
              <a:rPr lang="en-IN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format in </a:t>
            </a:r>
            <a:r>
              <a:rPr lang="en-IN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(i.e., the conversion specifications)  and stores the resulting values through arg1, arg2, …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arguments must be pointers.</a:t>
            </a:r>
          </a:p>
          <a:p>
            <a:pPr marL="365760" lvl="1" indent="0">
              <a:buNone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IN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marL="365760" lvl="1" indent="0">
              <a:buNone/>
            </a:pPr>
            <a:r>
              <a:rPr lang="en-IN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IN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(date, “%d-%d-%d”, &amp;</a:t>
            </a:r>
            <a:r>
              <a:rPr lang="en-IN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IN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&amp;mm, &amp;</a:t>
            </a:r>
            <a:r>
              <a:rPr lang="en-IN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en-IN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65760" lvl="1" indent="0">
              <a:buNone/>
            </a:pPr>
            <a:r>
              <a:rPr lang="en-IN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IN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(biodata,”%</a:t>
            </a:r>
            <a:r>
              <a:rPr lang="en-IN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s%s%d</a:t>
            </a:r>
            <a:r>
              <a:rPr lang="en-IN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&amp;</a:t>
            </a:r>
            <a:r>
              <a:rPr lang="en-IN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IN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IN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IN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&amp;age);</a:t>
            </a:r>
          </a:p>
          <a:p>
            <a:pPr lvl="8">
              <a:buFont typeface="Arial" panose="020B0604020202020204" pitchFamily="34" charset="0"/>
              <a:buChar char="•"/>
            </a:pPr>
            <a:endParaRPr lang="en-IN" sz="8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endParaRPr lang="en-IN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21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and Output </a:t>
            </a:r>
            <a:r>
              <a:rPr 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363272" cy="47525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sz="2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endParaRPr lang="en-IN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22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04595" y="1531876"/>
          <a:ext cx="7868481" cy="4285906"/>
        </p:xfrm>
        <a:graphic>
          <a:graphicData uri="http://schemas.openxmlformats.org/drawingml/2006/table">
            <a:tbl>
              <a:tblPr firstRow="1" firstCol="1" bandRow="1"/>
              <a:tblGrid>
                <a:gridCol w="2467881"/>
                <a:gridCol w="5400600"/>
              </a:tblGrid>
              <a:tr h="3296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Function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Meaning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93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ourier New" panose="02070309020205020404" pitchFamily="49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urier New" panose="02070309020205020404" pitchFamily="49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fgetc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();</a:t>
                      </a:r>
                      <a:endParaRPr lang="en-US" sz="1600" dirty="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Returns the character (converted to an </a:t>
                      </a:r>
                      <a:r>
                        <a:rPr lang="en-US" sz="1600">
                          <a:effectLst/>
                          <a:latin typeface="Courier New" panose="02070309020205020404" pitchFamily="49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), which is typed on the keyboard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93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ourier New" panose="02070309020205020404" pitchFamily="49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urier New" panose="02070309020205020404" pitchFamily="49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getchar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();</a:t>
                      </a:r>
                      <a:endParaRPr lang="en-US" sz="1600" dirty="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Returns the character (converted to an </a:t>
                      </a:r>
                      <a:r>
                        <a:rPr lang="en-US" sz="1600" dirty="0" err="1">
                          <a:effectLst/>
                          <a:latin typeface="Courier New" panose="02070309020205020404" pitchFamily="49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), which is typed on the keyboard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93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urier New" panose="02070309020205020404" pitchFamily="49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int putc(int c);</a:t>
                      </a:r>
                      <a:endParaRPr lang="en-US" sz="160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Writes the character 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c </a:t>
                      </a:r>
                      <a:r>
                        <a:rPr lang="en-US" sz="16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(converted to an unsigned 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lang="en-US" sz="16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); it returns the character return or EOF for an error.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93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urier New" panose="02070309020205020404" pitchFamily="49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Int putchar(int c);</a:t>
                      </a:r>
                      <a:endParaRPr lang="en-US" sz="160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Writes the character 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6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(converted to an unsigned 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lang="en-US" sz="16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); it returns the character return or EOF for an error.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93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urier New" panose="02070309020205020404" pitchFamily="49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char *gets(char *s, int n);</a:t>
                      </a:r>
                      <a:endParaRPr lang="en-US" sz="160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Reads an input line into the array 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6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; it replaces the terminating newline with ‘\0’. It returns s or NULL, if an error occurs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93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urier New" panose="02070309020205020404" pitchFamily="49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int puts(char *s);</a:t>
                      </a:r>
                      <a:endParaRPr lang="en-US" sz="160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Writes the string 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6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 and a newline to </a:t>
                      </a:r>
                      <a:r>
                        <a:rPr lang="en-US" sz="1600" dirty="0" err="1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stdout</a:t>
                      </a:r>
                      <a:r>
                        <a:rPr lang="en-US" sz="16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; It returns EOF, if an error occurs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 Functions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363272" cy="475252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functions </a:t>
            </a:r>
            <a:r>
              <a:rPr lang="en-IN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N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IN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manipulating strings</a:t>
            </a:r>
          </a:p>
          <a:p>
            <a:pPr lvl="8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required to add the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line.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IN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 &lt;</a:t>
            </a:r>
            <a:r>
              <a:rPr lang="en-IN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IN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" indent="0">
              <a:buNone/>
            </a:pPr>
            <a:endParaRPr lang="en-IN" sz="8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IN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IN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 *</a:t>
            </a:r>
            <a:r>
              <a:rPr lang="en-IN" sz="20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IN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(s1, s2);</a:t>
            </a:r>
          </a:p>
          <a:p>
            <a:pPr marL="45720" indent="0">
              <a:buNone/>
            </a:pPr>
            <a:r>
              <a:rPr lang="en-IN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IN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 *</a:t>
            </a:r>
            <a:r>
              <a:rPr lang="en-IN" sz="20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en-IN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(s1, s2, n);</a:t>
            </a:r>
          </a:p>
          <a:p>
            <a:pPr marL="45720" indent="0">
              <a:buNone/>
            </a:pPr>
            <a:r>
              <a:rPr lang="en-IN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IN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 *</a:t>
            </a:r>
            <a:r>
              <a:rPr lang="en-IN" sz="20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IN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(s1, s2);</a:t>
            </a:r>
          </a:p>
          <a:p>
            <a:pPr marL="45720" indent="0">
              <a:buNone/>
            </a:pPr>
            <a:r>
              <a:rPr lang="en-IN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IN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strncat</a:t>
            </a:r>
            <a:r>
              <a:rPr lang="en-IN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(s1, s2, n);</a:t>
            </a:r>
          </a:p>
          <a:p>
            <a:pPr marL="45720" indent="0">
              <a:buNone/>
            </a:pPr>
            <a:r>
              <a:rPr lang="en-IN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IN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IN" sz="20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IN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(s1, s2);</a:t>
            </a:r>
          </a:p>
          <a:p>
            <a:pPr marL="45720" indent="0">
              <a:buNone/>
            </a:pPr>
            <a:r>
              <a:rPr lang="en-IN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IN" sz="20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strncmp</a:t>
            </a:r>
            <a:r>
              <a:rPr lang="en-IN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(s1</a:t>
            </a:r>
            <a:r>
              <a:rPr lang="en-IN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s2, n</a:t>
            </a:r>
            <a:r>
              <a:rPr lang="en-IN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" indent="0">
              <a:buNone/>
            </a:pPr>
            <a:r>
              <a:rPr lang="en-IN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IN" sz="20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strchr</a:t>
            </a:r>
            <a:r>
              <a:rPr lang="en-IN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(s1</a:t>
            </a:r>
            <a:r>
              <a:rPr lang="en-IN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c);</a:t>
            </a:r>
            <a:endParaRPr lang="en-IN" sz="2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IN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IN" sz="20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strrchr</a:t>
            </a:r>
            <a:r>
              <a:rPr lang="en-IN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(s1</a:t>
            </a:r>
            <a:r>
              <a:rPr lang="en-IN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c);</a:t>
            </a:r>
          </a:p>
          <a:p>
            <a:pPr marL="45720" indent="0">
              <a:buNone/>
            </a:pPr>
            <a:endParaRPr lang="en-IN" sz="2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endParaRPr lang="en-IN" sz="2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 11001 : Programming and Data Structures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23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 Functions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363272" cy="47525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IN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IN" sz="20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strstr</a:t>
            </a:r>
            <a:r>
              <a:rPr lang="en-IN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(s1, s2);</a:t>
            </a:r>
          </a:p>
          <a:p>
            <a:pPr marL="45720" indent="0">
              <a:buNone/>
            </a:pPr>
            <a:r>
              <a:rPr lang="en-IN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IN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 *</a:t>
            </a:r>
            <a:r>
              <a:rPr lang="en-IN" sz="20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strpbrk</a:t>
            </a:r>
            <a:r>
              <a:rPr lang="en-IN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(s1, s2);</a:t>
            </a:r>
          </a:p>
          <a:p>
            <a:pPr marL="45720" indent="0">
              <a:buNone/>
            </a:pPr>
            <a:r>
              <a:rPr lang="en-IN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IN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 *</a:t>
            </a:r>
            <a:r>
              <a:rPr lang="en-IN" sz="20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strerror</a:t>
            </a:r>
            <a:r>
              <a:rPr lang="en-IN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pPr marL="45720" indent="0">
              <a:buNone/>
            </a:pPr>
            <a:r>
              <a:rPr lang="en-IN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IN" sz="20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strtok</a:t>
            </a:r>
            <a:r>
              <a:rPr lang="en-IN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(s1</a:t>
            </a:r>
            <a:r>
              <a:rPr lang="en-IN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s2);</a:t>
            </a:r>
            <a:endParaRPr lang="en-IN" sz="2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IN" sz="20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strspn</a:t>
            </a:r>
            <a:r>
              <a:rPr lang="en-IN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(s1, s2);</a:t>
            </a:r>
          </a:p>
          <a:p>
            <a:pPr marL="45720" indent="0">
              <a:buNone/>
            </a:pPr>
            <a:r>
              <a:rPr lang="en-IN" sz="20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strcspn</a:t>
            </a:r>
            <a:r>
              <a:rPr lang="en-IN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(s1</a:t>
            </a:r>
            <a:r>
              <a:rPr lang="en-IN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s2, n</a:t>
            </a:r>
            <a:r>
              <a:rPr lang="en-IN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" indent="0">
              <a:buNone/>
            </a:pPr>
            <a:r>
              <a:rPr lang="en-IN" sz="20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IN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(s1);</a:t>
            </a:r>
            <a:endParaRPr lang="en-IN" sz="2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endParaRPr lang="en-IN" sz="2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endParaRPr lang="en-IN" sz="2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 11001 : Programming and Data Structures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24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 Library Functions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363272" cy="47525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 library functions </a:t>
            </a: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mathematical calculations</a:t>
            </a:r>
          </a:p>
          <a:p>
            <a:pPr marL="45720" indent="0">
              <a:buNone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IN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IN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IN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" indent="0">
              <a:buNone/>
            </a:pPr>
            <a:endParaRPr lang="en-IN" sz="8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 for calling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FunctionName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(argument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arguments, use comma-separated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  <a:p>
            <a:pPr marL="914400" lvl="3" indent="0">
              <a:buNone/>
            </a:pPr>
            <a:r>
              <a:rPr lang="en-IN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("%f", </a:t>
            </a:r>
            <a:r>
              <a:rPr lang="en-IN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IN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(900.0)); </a:t>
            </a:r>
            <a:endParaRPr lang="en-IN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3" indent="0">
              <a:buNone/>
            </a:pPr>
            <a:endParaRPr lang="en-IN" sz="8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Calls function </a:t>
            </a:r>
            <a:r>
              <a:rPr lang="en-I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returns the square root of its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 functions return data type double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8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Arguments may be constants, variables, or expressions.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25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 Library Functions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512" y="1196753"/>
            <a:ext cx="8640960" cy="475252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IN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acos</a:t>
            </a: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(double x) 		</a:t>
            </a:r>
            <a:r>
              <a:rPr lang="en-I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– </a:t>
            </a: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 arc cosine of x.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IN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asin</a:t>
            </a: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(double x) 	</a:t>
            </a:r>
            <a:r>
              <a:rPr lang="en-I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– </a:t>
            </a: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 arc sine of x.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IN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atan</a:t>
            </a: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(double x) 		</a:t>
            </a:r>
            <a:r>
              <a:rPr lang="en-I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– </a:t>
            </a: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 arc tangent of 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atan2(double y, double x)	</a:t>
            </a:r>
            <a:r>
              <a:rPr lang="en-I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– </a:t>
            </a: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 arc tangent of y/x.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cos(double x) 		</a:t>
            </a:r>
            <a:r>
              <a:rPr lang="en-I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– </a:t>
            </a: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 cosine of angle in radians.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cosh(double x) 		</a:t>
            </a:r>
            <a:r>
              <a:rPr lang="en-I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– </a:t>
            </a: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 the hyperbolic cosine of 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sin(double x) 		</a:t>
            </a:r>
            <a:r>
              <a:rPr lang="en-I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– </a:t>
            </a: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 sine of angle in radians.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IN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(double x)		</a:t>
            </a:r>
            <a:r>
              <a:rPr lang="en-I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– </a:t>
            </a: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 the hyperbolic sine of x.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tan(double x) 		</a:t>
            </a:r>
            <a:r>
              <a:rPr lang="en-I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– </a:t>
            </a: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 tangent of </a:t>
            </a:r>
            <a:r>
              <a:rPr lang="en-I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angle in radians</a:t>
            </a: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IN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(double x) 		</a:t>
            </a:r>
            <a:r>
              <a:rPr lang="en-I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– </a:t>
            </a: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 the hyperbolic tangent of x. 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26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 Library Functions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512" y="1196753"/>
            <a:ext cx="8640960" cy="47525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ceil(double x) 		</a:t>
            </a:r>
            <a:r>
              <a:rPr lang="en-I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– </a:t>
            </a: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smallest integral value that exceeds 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floor(double x) 		</a:t>
            </a:r>
            <a:r>
              <a:rPr lang="en-I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– </a:t>
            </a: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largest integral value less than x.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IN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(double x) 		</a:t>
            </a:r>
            <a:r>
              <a:rPr lang="en-I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– </a:t>
            </a: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 exponential of 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IN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fabs</a:t>
            </a: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(double x ) 		</a:t>
            </a:r>
            <a:r>
              <a:rPr lang="en-I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– </a:t>
            </a: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 absolute value of 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log(double x)		</a:t>
            </a:r>
            <a:r>
              <a:rPr lang="en-I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– </a:t>
            </a: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 log to the base e of x.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log10 (double x ) 	</a:t>
            </a:r>
            <a:r>
              <a:rPr lang="en-I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– </a:t>
            </a: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 log to the base 10 of x.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pow (double x, double y) 	</a:t>
            </a:r>
            <a:r>
              <a:rPr lang="en-I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– </a:t>
            </a: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 x raised to the power 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IN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(double x) 		</a:t>
            </a:r>
            <a:r>
              <a:rPr lang="en-I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– </a:t>
            </a: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 the square root of x.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27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852936"/>
            <a:ext cx="7488832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Functions in C</a:t>
            </a:r>
            <a:endParaRPr lang="en-IN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28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#5: © DSamanta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 11001 : Programming and Data Structures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29</a:t>
            </a:fld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59631" y="4372168"/>
            <a:ext cx="7046169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Components of Functions   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Function Declaration or Prototype</a:t>
            </a:r>
          </a:p>
          <a:p>
            <a:r>
              <a:rPr lang="en-US" dirty="0" smtClean="0"/>
              <a:t>Function Definition</a:t>
            </a:r>
          </a:p>
          <a:p>
            <a:r>
              <a:rPr lang="en-US" dirty="0" smtClean="0"/>
              <a:t>Accessing/ Calling a function</a:t>
            </a:r>
          </a:p>
          <a:p>
            <a:r>
              <a:rPr lang="en-US" dirty="0" smtClean="0"/>
              <a:t>Function Parameters</a:t>
            </a:r>
          </a:p>
          <a:p>
            <a:r>
              <a:rPr lang="en-US" dirty="0" smtClean="0"/>
              <a:t>Return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1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1363628"/>
            <a:ext cx="3744416" cy="4641696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sz="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 of functions in C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  <a:p>
            <a:pPr lvl="3"/>
            <a:endParaRPr lang="en-US" sz="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functions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Built-in functions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functions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Components of Functions</a:t>
            </a:r>
          </a:p>
          <a:p>
            <a:pPr lvl="1"/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0081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Today’s discussion…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000" i="1" smtClean="0"/>
              <a:t>CS 11001 : Programming and Data Structures</a:t>
            </a:r>
            <a:endParaRPr lang="en-IN" sz="10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3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#5: © DSamanta</a:t>
            </a:r>
            <a:endParaRPr lang="en-IN"/>
          </a:p>
        </p:txBody>
      </p:sp>
      <p:sp>
        <p:nvSpPr>
          <p:cNvPr id="7" name="Content Placeholder 2"/>
          <p:cNvSpPr txBox="1"/>
          <p:nvPr/>
        </p:nvSpPr>
        <p:spPr>
          <a:xfrm>
            <a:off x="5076056" y="1124744"/>
            <a:ext cx="3744416" cy="4641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9001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33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62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Font typeface="Georgia" panose="02040502050405020303" pitchFamily="18" charset="0"/>
              <a:buNone/>
            </a:pPr>
            <a:endParaRPr lang="en-US" sz="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variables</a:t>
            </a:r>
          </a:p>
          <a:p>
            <a:pPr lvl="5"/>
            <a:endParaRPr lang="en-US" sz="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 passing techniques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Categories of Function based on Return values and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endPara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Macro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in C</a:t>
            </a:r>
          </a:p>
          <a:p>
            <a:pPr lvl="3"/>
            <a:endParaRPr lang="en-US" sz="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class of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Function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6"/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Prototypes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363272" cy="475252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I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Usually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function is defined before it is called.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last function in the program.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for the compiler to identify function definitions in a single scan through the file.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 2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many programmers prefer a top-down approach, where the functions follow </a:t>
            </a:r>
            <a:r>
              <a:rPr lang="en-IN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be some way to tell the compiler.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prototypes are used for this purpose.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needed if function definition comes after use.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30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Prototypes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31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039782"/>
            <a:ext cx="2886600" cy="5406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Prototypes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363272" cy="47525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prototypes are usually written at the beginning of a program, ahead of any functions (including main()).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IN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en-I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IN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N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IN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B);</a:t>
            </a:r>
          </a:p>
          <a:p>
            <a:pPr marL="45720" indent="0">
              <a:buNone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IN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div7 (</a:t>
            </a:r>
            <a:r>
              <a:rPr lang="en-IN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number);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semicolon at the end of the line.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argument names can be different; but it is a good practice to use the same names as in the function definition.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32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Defining a Function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363272" cy="475252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function definition has two parts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first line.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body of the function.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return-value-type</a:t>
            </a:r>
            <a:r>
              <a:rPr lang="en-IN" sz="18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sz="1800" b="1" dirty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function-name</a:t>
            </a:r>
            <a:r>
              <a:rPr lang="en-IN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8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IN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parameter-list</a:t>
            </a:r>
            <a:r>
              <a:rPr lang="en-IN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45720" indent="0">
              <a:buNone/>
            </a:pPr>
            <a:r>
              <a:rPr lang="en-IN" sz="18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{</a:t>
            </a:r>
            <a:r>
              <a:rPr lang="en-IN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N" sz="18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declarations</a:t>
            </a:r>
          </a:p>
          <a:p>
            <a:pPr marL="45720" indent="0">
              <a:buNone/>
            </a:pPr>
            <a:r>
              <a:rPr lang="en-IN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18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</a:p>
          <a:p>
            <a:pPr marL="45720" indent="0">
              <a:buNone/>
            </a:pPr>
            <a:r>
              <a:rPr lang="en-IN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18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statements</a:t>
            </a:r>
            <a:r>
              <a:rPr lang="en-IN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8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…</a:t>
            </a:r>
          </a:p>
          <a:p>
            <a:pPr marL="45720" indent="0">
              <a:buNone/>
            </a:pPr>
            <a:r>
              <a:rPr lang="en-IN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18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(…);</a:t>
            </a:r>
          </a:p>
          <a:p>
            <a:pPr marL="45720" indent="0">
              <a:buNone/>
            </a:pPr>
            <a:r>
              <a:rPr lang="en-IN" sz="18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endParaRPr lang="en-IN" sz="1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33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Function: First Line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363272" cy="475252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first line contains the return-value-type, the function name, and optionally a set of comma-separated arguments enclosed in parentheses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8">
              <a:buFont typeface="Arial" panose="020B0604020202020204" pitchFamily="34" charset="0"/>
              <a:buChar char="•"/>
            </a:pPr>
            <a:endParaRPr lang="en-IN" sz="9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argument has an associated type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arguments are called formal arguments or formal parameters.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B808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dirty="0">
              <a:solidFill>
                <a:srgbClr val="B808B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IN" dirty="0" smtClean="0">
                <a:solidFill>
                  <a:srgbClr val="B808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err="1" smtClean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dirty="0" smtClean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 err="1" smtClean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IN" dirty="0" smtClean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N" dirty="0" err="1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dirty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 smtClean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IN" dirty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IN" dirty="0" err="1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dirty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 smtClean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IN" dirty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8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heoretically, there is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limit on the number of formal parameters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 functions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should adhered to the declaration of identifiers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C.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34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Function: Body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363272" cy="475252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body of the function is actually a compound statement that defines the action to be taken by the function.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IN" dirty="0" err="1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dirty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dirty="0" err="1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IN" dirty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IN" dirty="0" err="1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dirty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IN" dirty="0" err="1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dirty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pPr marL="45720" indent="0">
              <a:buNone/>
            </a:pP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" indent="0">
              <a:buNone/>
            </a:pP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temp;</a:t>
            </a:r>
          </a:p>
          <a:p>
            <a:pPr marL="45720" indent="0">
              <a:buNone/>
            </a:pP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 ((B % A) != 0)  </a:t>
            </a:r>
            <a:endParaRPr lang="en-IN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temp = B % A;</a:t>
            </a:r>
          </a:p>
          <a:p>
            <a:pPr marL="45720" indent="0">
              <a:buNone/>
            </a:pP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B = A;</a:t>
            </a:r>
          </a:p>
          <a:p>
            <a:pPr marL="45720" indent="0">
              <a:buNone/>
            </a:pPr>
            <a:r>
              <a:rPr lang="en-IN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 = temp;</a:t>
            </a:r>
          </a:p>
          <a:p>
            <a:pPr marL="45720" indent="0">
              <a:buNone/>
            </a:pP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45720" indent="0">
              <a:buNone/>
            </a:pP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(A);</a:t>
            </a:r>
          </a:p>
          <a:p>
            <a:pPr marL="45720" indent="0">
              <a:buNone/>
            </a:pP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35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7" name="Group 7"/>
          <p:cNvGrpSpPr/>
          <p:nvPr/>
        </p:nvGrpSpPr>
        <p:grpSpPr bwMode="auto">
          <a:xfrm>
            <a:off x="4391942" y="2743200"/>
            <a:ext cx="2700338" cy="2918048"/>
            <a:chOff x="2554" y="1787"/>
            <a:chExt cx="1701" cy="1669"/>
          </a:xfrm>
        </p:grpSpPr>
        <p:sp>
          <p:nvSpPr>
            <p:cNvPr id="8" name="AutoShape 4"/>
            <p:cNvSpPr/>
            <p:nvPr/>
          </p:nvSpPr>
          <p:spPr bwMode="auto">
            <a:xfrm>
              <a:off x="2554" y="1787"/>
              <a:ext cx="726" cy="1669"/>
            </a:xfrm>
            <a:prstGeom prst="rightBrace">
              <a:avLst>
                <a:gd name="adj1" fmla="val 19157"/>
                <a:gd name="adj2" fmla="val 50000"/>
              </a:avLst>
            </a:prstGeom>
            <a:noFill/>
            <a:ln w="25400">
              <a:solidFill>
                <a:srgbClr val="00008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E6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3384" y="2507"/>
              <a:ext cx="871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E6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BODY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Function: Call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363272" cy="47525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function is called from some other function, the corresponding arguments in the function call are called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actual arguments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actual parameters.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formal and actual arguments must match in their data types.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notion of positional parameters is important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identifiers used as formal arguments are “local”.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recognized outside the function.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 of formal and actual arguments may differ.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36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Not Returning Any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2"/>
            <a:ext cx="8363272" cy="4975447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B808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IN" sz="2400" dirty="0" smtClean="0">
                <a:solidFill>
                  <a:srgbClr val="B808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100" dirty="0" smtClean="0">
                <a:solidFill>
                  <a:srgbClr val="B808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100" dirty="0">
                <a:solidFill>
                  <a:srgbClr val="B808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which prints if a number is divisible by 7 or </a:t>
            </a:r>
            <a:r>
              <a:rPr lang="en-IN" sz="2100" dirty="0" smtClean="0">
                <a:solidFill>
                  <a:srgbClr val="B808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not.</a:t>
            </a:r>
            <a:endParaRPr lang="en-IN" sz="2100" dirty="0">
              <a:solidFill>
                <a:srgbClr val="B808B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IN" sz="1800" dirty="0" smtClean="0">
                <a:solidFill>
                  <a:srgbClr val="B808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 </a:t>
            </a:r>
            <a:r>
              <a:rPr lang="en-IN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div7 (</a:t>
            </a:r>
            <a:r>
              <a:rPr lang="en-IN" sz="18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marL="45720" indent="0"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en-IN" sz="18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I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((</a:t>
            </a:r>
            <a:r>
              <a:rPr lang="en-IN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% 7) == 0)</a:t>
            </a:r>
          </a:p>
          <a:p>
            <a:pPr marL="4572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I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IN" sz="18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 is divisible by 7”, n);</a:t>
            </a:r>
          </a:p>
          <a:p>
            <a:pPr marL="4572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I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else</a:t>
            </a:r>
            <a:endParaRPr lang="en-IN" sz="18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I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IN" sz="18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 is not divisible by 7”, n</a:t>
            </a:r>
            <a:r>
              <a:rPr lang="en-I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18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IN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21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IN" sz="2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nothing </a:t>
            </a:r>
            <a:r>
              <a:rPr lang="en-IN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returned </a:t>
            </a:r>
            <a:endParaRPr lang="en-IN" sz="21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19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2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until reaches right </a:t>
            </a:r>
            <a:r>
              <a:rPr lang="en-IN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parenthesis</a:t>
            </a:r>
          </a:p>
          <a:p>
            <a:pPr lvl="8">
              <a:buFont typeface="Arial" panose="020B0604020202020204" pitchFamily="34" charset="0"/>
              <a:buChar char="•"/>
            </a:pPr>
            <a:endParaRPr lang="en-IN" sz="9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IN" sz="2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something returned </a:t>
            </a:r>
            <a:endParaRPr lang="en-IN" sz="21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19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IN" sz="1900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IN" sz="19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IN" sz="19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r>
              <a:rPr lang="en-IN" sz="19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return(0);</a:t>
            </a:r>
            <a:endParaRPr lang="en-IN" sz="19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37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142162" y="3344416"/>
            <a:ext cx="1958975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H="1">
            <a:off x="2406650" y="3573016"/>
            <a:ext cx="4735512" cy="0"/>
          </a:xfrm>
          <a:prstGeom prst="line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Points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363272" cy="47525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function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be defined within another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definitions must be disjoint.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function calls are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calls B, B calls C, C calls D,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called last will be the first to return.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function can also call itself, either directly or in a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calls B, B calls C, C calls back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call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recursion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38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IN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Nested Calls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39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94668" y="1556792"/>
            <a:ext cx="4104456" cy="4104456"/>
          </a:xfrm>
          <a:prstGeom prst="roundRect">
            <a:avLst>
              <a:gd name="adj" fmla="val 2871"/>
            </a:avLst>
          </a:prstGeom>
          <a:solidFill>
            <a:srgbClr val="ECEF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 &lt;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altLang="en-US" sz="1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ncr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r);</a:t>
            </a:r>
          </a:p>
          <a:p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 (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n);</a:t>
            </a:r>
          </a:p>
          <a:p>
            <a:endParaRPr lang="en-US" altLang="en-US" sz="1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m, n, sum=0;</a:t>
            </a:r>
          </a:p>
          <a:p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 %d”, &amp;m, &amp;n);</a:t>
            </a:r>
          </a:p>
          <a:p>
            <a:endParaRPr lang="en-US" altLang="en-US" sz="14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&lt;=m; 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+=2)</a:t>
            </a:r>
          </a:p>
          <a:p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sum + </a:t>
            </a:r>
            <a:r>
              <a:rPr lang="en-US" altLang="en-US" sz="14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ncr</a:t>
            </a:r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en-US" sz="1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(“Result: %d \n”, sum);</a:t>
            </a:r>
          </a:p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427984" y="1556792"/>
            <a:ext cx="4464496" cy="4104456"/>
          </a:xfrm>
          <a:prstGeom prst="roundRect">
            <a:avLst>
              <a:gd name="adj" fmla="val 2871"/>
            </a:avLst>
          </a:prstGeom>
          <a:solidFill>
            <a:srgbClr val="ECEF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ncr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N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IN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r)</a:t>
            </a:r>
          </a:p>
          <a:p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(fact(n</a:t>
            </a:r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)/fact(r)/fact(n-r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IN" altLang="en-US" sz="1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fact (</a:t>
            </a:r>
            <a:r>
              <a:rPr lang="en-IN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N" altLang="en-US" sz="14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temp=1;</a:t>
            </a:r>
          </a:p>
          <a:p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IN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&lt;=n; </a:t>
            </a:r>
            <a:r>
              <a:rPr lang="en-IN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temp 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*= </a:t>
            </a:r>
            <a:r>
              <a:rPr lang="en-IN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(temp);</a:t>
            </a:r>
          </a:p>
          <a:p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852936"/>
            <a:ext cx="7488832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 of Functions in C</a:t>
            </a:r>
            <a:endParaRPr lang="en-IN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4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Random </a:t>
            </a:r>
            <a:r>
              <a:rPr lang="en-US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Generation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363272" cy="475252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generating random number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 defined in  </a:t>
            </a:r>
            <a:r>
              <a:rPr lang="en-IN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N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IN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Follows PRNG (Pseudo-Random Number Generator) algorithm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rand( )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"random" number between </a:t>
            </a:r>
            <a:r>
              <a:rPr lang="en-IN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RAND_MAX </a:t>
            </a:r>
          </a:p>
          <a:p>
            <a:pPr marL="45720" indent="0">
              <a:buNone/>
            </a:pPr>
            <a:r>
              <a:rPr lang="en-IN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rand</a:t>
            </a:r>
            <a:r>
              <a:rPr lang="en-IN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IN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a random number between </a:t>
            </a:r>
            <a:r>
              <a:rPr lang="en-IN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IN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IN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(rand() % </a:t>
            </a:r>
            <a:r>
              <a:rPr lang="en-IN" sz="2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)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endParaRPr lang="en-IN" sz="800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IN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IN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Seeds the random number generator used by the function </a:t>
            </a:r>
            <a:r>
              <a:rPr lang="en-IN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rand()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Takes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 integer value as a seed.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IN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(seed</a:t>
            </a:r>
            <a:r>
              <a:rPr lang="en-IN" sz="2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" indent="0">
              <a:buNone/>
            </a:pPr>
            <a:endParaRPr lang="en-IN" sz="2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40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12968" cy="64117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Randomizing die-rolling program </a:t>
            </a:r>
            <a:endParaRPr lang="en-IN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41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1560" y="1052736"/>
            <a:ext cx="6984776" cy="4896544"/>
          </a:xfrm>
          <a:prstGeom prst="roundRect">
            <a:avLst>
              <a:gd name="adj" fmla="val 2871"/>
            </a:avLst>
          </a:prstGeom>
          <a:solidFill>
            <a:srgbClr val="ECEF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4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time.h</a:t>
            </a:r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n-US" sz="1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14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t;</a:t>
            </a:r>
          </a:p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4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time_t</a:t>
            </a:r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t;</a:t>
            </a:r>
          </a:p>
          <a:p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unsigned seed;</a:t>
            </a:r>
          </a:p>
          <a:p>
            <a:endParaRPr lang="en-US" altLang="en-US" sz="1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Initialize random number generator */</a:t>
            </a:r>
            <a:endParaRPr lang="en-US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4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((unsigned)time(&amp;t));</a:t>
            </a:r>
          </a:p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Print 10 random numbers between 1 and 6 */</a:t>
            </a:r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for(</a:t>
            </a:r>
            <a:r>
              <a:rPr lang="en-US" altLang="en-US" sz="14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=1;i&lt;=10;i++)</a:t>
            </a:r>
          </a:p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{</a:t>
            </a:r>
          </a:p>
          <a:p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	</a:t>
            </a:r>
            <a:r>
              <a:rPr lang="en-US" altLang="en-US" sz="14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(“%d”,1+rand()%6);</a:t>
            </a:r>
          </a:p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(i%5 == 0)</a:t>
            </a:r>
            <a:r>
              <a:rPr lang="en-US" altLang="en-US" sz="14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(“\n”);</a:t>
            </a:r>
            <a:endParaRPr lang="en-US" altLang="en-US" sz="1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448120" y="4318980"/>
            <a:ext cx="3468316" cy="9822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6         1         4         6         2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1         6         1         6         4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482296" y="3959554"/>
            <a:ext cx="1399964" cy="47755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852936"/>
            <a:ext cx="7488832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Variables in C</a:t>
            </a:r>
            <a:endParaRPr lang="en-IN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42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Variables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43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71600" y="1484784"/>
            <a:ext cx="6984776" cy="4464496"/>
          </a:xfrm>
          <a:prstGeom prst="roundRect">
            <a:avLst>
              <a:gd name="adj" fmla="val 2871"/>
            </a:avLst>
          </a:prstGeom>
          <a:solidFill>
            <a:srgbClr val="ECEF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 &lt;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altLang="en-US" sz="14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4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en-US" sz="1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IN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myProc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  <a:r>
              <a:rPr lang="en-IN" alt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alt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2;</a:t>
            </a:r>
          </a:p>
          <a:p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while( </a:t>
            </a:r>
            <a:r>
              <a:rPr lang="en-IN" alt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==2 )</a:t>
            </a: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IN" altLang="en-US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alt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alt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altLang="en-US" sz="1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alt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3;</a:t>
            </a:r>
          </a:p>
          <a:p>
            <a:r>
              <a:rPr lang="en-IN" alt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altLang="en-US" sz="14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altLang="en-US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alt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"A = %d\n", </a:t>
            </a:r>
            <a:r>
              <a:rPr lang="en-IN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IN" alt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N" alt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altLang="en-US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IN" alt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N" altLang="en-US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endParaRPr lang="en-IN" alt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IN" altLang="en-US" sz="14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altLang="en-US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alt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"A = %d\n", A);</a:t>
            </a:r>
          </a:p>
          <a:p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en-US" sz="14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1;</a:t>
            </a:r>
          </a:p>
          <a:p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myProc</a:t>
            </a:r>
            <a:r>
              <a:rPr lang="en-US" alt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en-US" sz="1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"A = %d\n", </a:t>
            </a:r>
            <a:r>
              <a:rPr lang="en-US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401644" y="4437112"/>
            <a:ext cx="1109464" cy="128320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Output!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3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2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1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399" y="1772816"/>
            <a:ext cx="428400" cy="428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2455976"/>
            <a:ext cx="428400" cy="428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1512" y="3037520"/>
            <a:ext cx="428400" cy="428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2312" y="4941168"/>
            <a:ext cx="469200" cy="45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Variables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44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71600" y="1484784"/>
            <a:ext cx="6984776" cy="4464496"/>
          </a:xfrm>
          <a:prstGeom prst="roundRect">
            <a:avLst>
              <a:gd name="adj" fmla="val 2871"/>
            </a:avLst>
          </a:prstGeom>
          <a:solidFill>
            <a:srgbClr val="ECEF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 &lt;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altLang="en-US" sz="14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4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en-US" sz="1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IN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myProc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  <a:r>
              <a:rPr lang="en-IN" alt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alt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2;</a:t>
            </a:r>
          </a:p>
          <a:p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while( </a:t>
            </a:r>
            <a:r>
              <a:rPr lang="en-IN" alt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==2 )</a:t>
            </a: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IN" altLang="en-US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alt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alt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altLang="en-US" sz="1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alt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3;</a:t>
            </a:r>
          </a:p>
          <a:p>
            <a:r>
              <a:rPr lang="en-IN" alt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altLang="en-US" sz="14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altLang="en-US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alt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"A = %d\n", </a:t>
            </a:r>
            <a:r>
              <a:rPr lang="en-IN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IN" alt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N" alt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altLang="en-US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IN" alt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N" altLang="en-US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endParaRPr lang="en-IN" alt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IN" altLang="en-US" sz="14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altLang="en-US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alt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"A = %d\n", A);</a:t>
            </a:r>
          </a:p>
          <a:p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en-US" sz="14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sz="1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myProc</a:t>
            </a:r>
            <a:r>
              <a:rPr lang="en-US" alt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en-US" sz="1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"A = %d\n", </a:t>
            </a:r>
            <a:r>
              <a:rPr lang="en-US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401644" y="4437112"/>
            <a:ext cx="1109464" cy="128320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Output!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3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2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1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399" y="1772816"/>
            <a:ext cx="428400" cy="428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2455976"/>
            <a:ext cx="428400" cy="428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1512" y="3037520"/>
            <a:ext cx="428400" cy="42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a </a:t>
            </a:r>
            <a:r>
              <a:rPr 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: Illustration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363272" cy="47525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45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9512" y="1340768"/>
            <a:ext cx="6048672" cy="4689648"/>
          </a:xfrm>
          <a:prstGeom prst="roundRect">
            <a:avLst>
              <a:gd name="adj" fmla="val 2871"/>
            </a:avLst>
          </a:prstGeom>
          <a:solidFill>
            <a:srgbClr val="ECEF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IN" altLang="en-US" sz="14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print(</a:t>
            </a:r>
            <a:r>
              <a:rPr lang="en-IN" altLang="en-US" sz="14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</a:t>
            </a: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N" altLang="en-US" sz="14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("3.1 in function value of a: %d\</a:t>
            </a:r>
            <a:r>
              <a:rPr lang="en-IN" altLang="en-US" sz="14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n",a</a:t>
            </a:r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a+=23;</a:t>
            </a: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N" altLang="en-US" sz="14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("3.2 in function value of a: %d\</a:t>
            </a:r>
            <a:r>
              <a:rPr lang="en-IN" altLang="en-US" sz="14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n",a</a:t>
            </a:r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N" altLang="en-US" sz="14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a=10,i=0;</a:t>
            </a: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N" altLang="en-US" sz="14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("1. value of a: %d\</a:t>
            </a:r>
            <a:r>
              <a:rPr lang="en-IN" altLang="en-US" sz="14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n",a</a:t>
            </a:r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while(</a:t>
            </a:r>
            <a:r>
              <a:rPr lang="en-IN" altLang="en-US" sz="14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&lt;1) </a:t>
            </a: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IN" altLang="en-US" sz="14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a=20;</a:t>
            </a: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IN" altLang="en-US" sz="14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("2. value of a: %d\</a:t>
            </a:r>
            <a:r>
              <a:rPr lang="en-IN" altLang="en-US" sz="14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n",a</a:t>
            </a:r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IN" altLang="en-US" sz="14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N" altLang="en-US" sz="14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("3. value of a: %d\</a:t>
            </a:r>
            <a:r>
              <a:rPr lang="en-IN" altLang="en-US" sz="14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n",a</a:t>
            </a:r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print(a);</a:t>
            </a: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N" altLang="en-US" sz="14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("4. VALUE of a: %d\</a:t>
            </a:r>
            <a:r>
              <a:rPr lang="en-IN" altLang="en-US" sz="14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n",a</a:t>
            </a:r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958656" y="1796246"/>
            <a:ext cx="2952328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in function value of a: 10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958656" y="2339753"/>
            <a:ext cx="2952328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in function value of a: 33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58656" y="3335166"/>
            <a:ext cx="1781696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value of a: 10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40152" y="4437112"/>
            <a:ext cx="1800200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value of a: 20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5832" y="5059872"/>
            <a:ext cx="1794520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value of a: 10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940152" y="5529933"/>
            <a:ext cx="1800200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value of a: 10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436096" y="2060848"/>
            <a:ext cx="4843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36096" y="2492896"/>
            <a:ext cx="4843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067944" y="3573017"/>
            <a:ext cx="18524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042544" y="5305613"/>
            <a:ext cx="18524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046736" y="5733256"/>
            <a:ext cx="18524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47468" y="4657328"/>
            <a:ext cx="15390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852936"/>
            <a:ext cx="7488832" cy="1143000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n-US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 Passing Techniques in C</a:t>
            </a:r>
            <a:endParaRPr lang="en-IN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46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300100"/>
            <a:ext cx="8712968" cy="78519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 </a:t>
            </a:r>
            <a:r>
              <a:rPr lang="en-IN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 Techniques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363272" cy="475252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invoking functions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8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 1: </a:t>
            </a:r>
            <a:r>
              <a:rPr lang="en-I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I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Passes the value of the argument to the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function does not affect the original.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when function does not need to modify argument.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Avoids accidental changes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8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 </a:t>
            </a:r>
            <a:r>
              <a:rPr lang="en-IN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by </a:t>
            </a:r>
            <a:r>
              <a:rPr lang="en-I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Passes the reference to the original argument.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of the function may affect the original.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directly supported in C – can be effected by using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47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Call by Value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48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1560" y="1331640"/>
            <a:ext cx="5184576" cy="4689648"/>
          </a:xfrm>
          <a:prstGeom prst="roundRect">
            <a:avLst>
              <a:gd name="adj" fmla="val 2871"/>
            </a:avLst>
          </a:prstGeom>
          <a:solidFill>
            <a:srgbClr val="ECEF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endParaRPr lang="pt-BR" altLang="en-US" sz="14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swap </a:t>
            </a:r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int y)</a:t>
            </a:r>
            <a:endParaRPr lang="pt-BR" altLang="en-US" sz="1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x = x + y;</a:t>
            </a:r>
          </a:p>
          <a:p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y = x – y;</a:t>
            </a:r>
          </a:p>
          <a:p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x = x – y;</a:t>
            </a:r>
          </a:p>
          <a:p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pt-BR" altLang="en-US" sz="1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return;</a:t>
            </a:r>
          </a:p>
          <a:p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en-US" sz="1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altLang="en-US" sz="14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int a, b;</a:t>
            </a:r>
            <a:endParaRPr lang="pt-BR" altLang="en-US" sz="1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altLang="en-US" sz="14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scanf (“a = %d, b = %d”, &amp;a, &amp;b);</a:t>
            </a:r>
            <a:endParaRPr lang="pt-BR" altLang="en-US" sz="1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swap(a, b);</a:t>
            </a:r>
            <a:endParaRPr lang="pt-BR" altLang="en-US" sz="1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altLang="en-US" sz="14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printf </a:t>
            </a:r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(“a = %d, b = %d”, </a:t>
            </a:r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908" y="1385248"/>
            <a:ext cx="3743400" cy="312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Call by Reference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49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1560" y="1331640"/>
            <a:ext cx="5184576" cy="4689648"/>
          </a:xfrm>
          <a:prstGeom prst="roundRect">
            <a:avLst>
              <a:gd name="adj" fmla="val 2871"/>
            </a:avLst>
          </a:prstGeom>
          <a:solidFill>
            <a:srgbClr val="ECEF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endParaRPr lang="pt-BR" altLang="en-US" sz="14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swap </a:t>
            </a:r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*x, int *y)</a:t>
            </a:r>
            <a:endParaRPr lang="pt-BR" altLang="en-US" sz="1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*x = *x + *y;</a:t>
            </a:r>
          </a:p>
          <a:p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*y = *x – *y;</a:t>
            </a:r>
          </a:p>
          <a:p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*x = *x – *y;</a:t>
            </a:r>
          </a:p>
          <a:p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pt-BR" altLang="en-US" sz="1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return;</a:t>
            </a:r>
          </a:p>
          <a:p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en-US" sz="1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altLang="en-US" sz="14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int a, b;</a:t>
            </a:r>
            <a:endParaRPr lang="pt-BR" altLang="en-US" sz="1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altLang="en-US" sz="14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scanf (“a = %d, b = %d”, &amp;a, &amp;b);</a:t>
            </a:r>
            <a:endParaRPr lang="pt-BR" altLang="en-US" sz="1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swap(&amp;a, &amp;b);</a:t>
            </a:r>
            <a:endParaRPr lang="pt-BR" altLang="en-US" sz="1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altLang="en-US" sz="14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printf </a:t>
            </a:r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(“a = %d, b = %d”, </a:t>
            </a:r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976" y="1340768"/>
            <a:ext cx="4202400" cy="312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363272" cy="47525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 language is termed as </a:t>
            </a:r>
            <a:r>
              <a:rPr lang="en-I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function-oriented programming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program consists of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more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8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concept is based on the “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divide-and conquer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policy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large program can be decomposed into a number of relatively smaller segments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code, debug, maintain, etc.</a:t>
            </a:r>
          </a:p>
          <a:p>
            <a:pPr lvl="8">
              <a:buFont typeface="Arial" panose="020B0604020202020204" pitchFamily="34" charset="0"/>
              <a:buChar char="•"/>
            </a:pPr>
            <a:endParaRPr lang="en-IN" sz="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C, there is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limit on the number of such functions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 programs,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function can call any other function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as many time as it may be.</a:t>
            </a:r>
          </a:p>
          <a:p>
            <a:pPr lvl="8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these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functions, there shall be one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be called “main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n-IN" sz="1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of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always begins by carrying out the instructions in “main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5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 Arrays to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363272" cy="47525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array name can be used as an argument to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function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Permits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entire array to be passed to the function.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is passed as the parameter, which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effectively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address of the first element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Rules: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name must appear by itself as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argument, without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brackets or subscripts.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formal argument is written in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same manner.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Declared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writing the array name with a pair of empty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brackets.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required number of elements to be passed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 parameter.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50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IN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IN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of a </a:t>
            </a:r>
            <a:r>
              <a:rPr lang="en-IN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IN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N</a:t>
            </a:r>
            <a:r>
              <a:rPr lang="en-IN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umbers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51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1560" y="1331640"/>
            <a:ext cx="5184576" cy="4689648"/>
          </a:xfrm>
          <a:prstGeom prst="roundRect">
            <a:avLst>
              <a:gd name="adj" fmla="val 2871"/>
            </a:avLst>
          </a:prstGeom>
          <a:solidFill>
            <a:srgbClr val="ECEF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endParaRPr lang="pt-BR" altLang="en-US" sz="14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minimum (int x[], int size)</a:t>
            </a:r>
          </a:p>
          <a:p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int </a:t>
            </a:r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 min = 99999;</a:t>
            </a:r>
          </a:p>
          <a:p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 </a:t>
            </a:r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(i=0; i&lt;size; i++)</a:t>
            </a:r>
          </a:p>
          <a:p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(min &gt; x[i])</a:t>
            </a:r>
          </a:p>
          <a:p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min </a:t>
            </a:r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x[i];</a:t>
            </a:r>
          </a:p>
          <a:p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(min</a:t>
            </a:r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en-US" sz="1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altLang="en-US" sz="14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int </a:t>
            </a:r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a[100], i, n;</a:t>
            </a:r>
          </a:p>
          <a:p>
            <a:endParaRPr lang="pt-BR" altLang="en-US" sz="14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scanf </a:t>
            </a:r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(“%d”, &amp;n);</a:t>
            </a:r>
          </a:p>
          <a:p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 </a:t>
            </a:r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(i=0; i&lt;n; i++)</a:t>
            </a:r>
          </a:p>
          <a:p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scanf </a:t>
            </a:r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(“%d”, &amp;a[i]);</a:t>
            </a:r>
          </a:p>
          <a:p>
            <a:endParaRPr lang="pt-BR" altLang="en-US" sz="14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printf </a:t>
            </a:r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(“\n Minimum </a:t>
            </a:r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%d”,minimum(a,n);</a:t>
            </a:r>
          </a:p>
          <a:p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347426" y="2527784"/>
            <a:ext cx="2384270" cy="24482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write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x[100];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the way the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is written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it general; it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with arrays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any size.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15816" y="2132856"/>
            <a:ext cx="3413478" cy="5040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 #5: © </a:t>
            </a:r>
            <a:r>
              <a:rPr lang="en-US" dirty="0" err="1" smtClean="0"/>
              <a:t>DSamanta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 11001 : Programming and Data Structures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52</a:t>
            </a:fld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3568" y="160020"/>
            <a:ext cx="7099191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effectLst/>
              </a:rPr>
              <a:t>Categories of Functions</a:t>
            </a:r>
            <a:br>
              <a:rPr lang="en-US" dirty="0">
                <a:solidFill>
                  <a:srgbClr val="7030A0"/>
                </a:solidFill>
                <a:effectLst/>
              </a:rPr>
            </a:b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07504" y="1484784"/>
            <a:ext cx="6930102" cy="3323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Return Values: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 Functions with no return value (void).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 Functions with a return value.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Arguments: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 Functions with no arguments.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 Functions with arguments.</a:t>
            </a:r>
          </a:p>
          <a:p>
            <a:pPr marR="0" lvl="0" fontAlgn="base">
              <a:lnSpc>
                <a:spcPct val="100000"/>
              </a:lnSpc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Both: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Functions can have both return values and arguments.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0152" y="1061665"/>
            <a:ext cx="3030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void greet() {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printf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("Hello, World!\n");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56427" y="2330604"/>
            <a:ext cx="23487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add(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a,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b) {</a:t>
            </a:r>
          </a:p>
          <a:p>
            <a:r>
              <a:rPr lang="en-US" dirty="0">
                <a:solidFill>
                  <a:srgbClr val="00B0F0"/>
                </a:solidFill>
              </a:rPr>
              <a:t>    return a + b;</a:t>
            </a:r>
          </a:p>
          <a:p>
            <a:r>
              <a:rPr lang="en-US" dirty="0">
                <a:solidFill>
                  <a:srgbClr val="00B0F0"/>
                </a:solidFill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199" y="48082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getRandomNumber</a:t>
            </a:r>
            <a:r>
              <a:rPr lang="en-US" dirty="0">
                <a:solidFill>
                  <a:srgbClr val="00B050"/>
                </a:solidFill>
              </a:rPr>
              <a:t>() {</a:t>
            </a:r>
          </a:p>
          <a:p>
            <a:r>
              <a:rPr lang="en-US" dirty="0">
                <a:solidFill>
                  <a:srgbClr val="00B050"/>
                </a:solidFill>
              </a:rPr>
              <a:t>    return rand();</a:t>
            </a:r>
          </a:p>
          <a:p>
            <a:r>
              <a:rPr lang="en-US" dirty="0">
                <a:solidFill>
                  <a:srgbClr val="00B050"/>
                </a:solidFill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98568" y="476010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float divide(float a, float b) {</a:t>
            </a:r>
          </a:p>
          <a:p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 err="1" smtClean="0">
                <a:solidFill>
                  <a:schemeClr val="accent1"/>
                </a:solidFill>
              </a:rPr>
              <a:t>printf</a:t>
            </a:r>
            <a:r>
              <a:rPr lang="en-US" dirty="0" smtClean="0">
                <a:solidFill>
                  <a:schemeClr val="accent1"/>
                </a:solidFill>
              </a:rPr>
              <a:t>(“%f” , a/b);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23922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852936"/>
            <a:ext cx="7488832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Macro Definition in C</a:t>
            </a:r>
            <a:endParaRPr lang="en-IN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53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#define: Macro </a:t>
            </a:r>
            <a:r>
              <a:rPr 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363272" cy="47525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Pre-processor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directive in the following form:</a:t>
            </a:r>
          </a:p>
          <a:p>
            <a:pPr marL="45720" indent="0">
              <a:buNone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IN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 string1  string2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Replaces string1 by string2 wherever it occurs before compilation. </a:t>
            </a: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example:-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IN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 PI  3.1415926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54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363272" cy="47525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 </a:t>
            </a:r>
            <a:r>
              <a:rPr lang="en-IN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header section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treats as global declaration</a:t>
            </a:r>
            <a:endParaRPr lang="en-IN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55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79512" y="188640"/>
            <a:ext cx="871296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anose="02040502050405020303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anose="02040502050405020303" pitchFamily="18" charset="0"/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#define: Macro Definition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9552" y="2305845"/>
            <a:ext cx="3729260" cy="2414364"/>
          </a:xfrm>
          <a:prstGeom prst="roundRect">
            <a:avLst>
              <a:gd name="adj" fmla="val 2871"/>
            </a:avLst>
          </a:prstGeom>
          <a:solidFill>
            <a:srgbClr val="ECEF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alt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IN" altLang="en-US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IN" alt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IN" alt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PI </a:t>
            </a:r>
            <a:r>
              <a:rPr lang="en-IN" alt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3.1415926</a:t>
            </a:r>
          </a:p>
          <a:p>
            <a:endParaRPr lang="en-IN" alt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alt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r>
              <a:rPr lang="en-IN" alt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IN" alt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float </a:t>
            </a:r>
            <a:r>
              <a:rPr lang="en-IN" alt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4.0, area</a:t>
            </a:r>
            <a:r>
              <a:rPr lang="en-IN" alt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N" alt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alt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= PI*r*r</a:t>
            </a:r>
            <a:r>
              <a:rPr lang="en-IN" alt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N" alt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246960" y="2343945"/>
            <a:ext cx="3600400" cy="2376264"/>
          </a:xfrm>
          <a:prstGeom prst="roundRect">
            <a:avLst>
              <a:gd name="adj" fmla="val 2871"/>
            </a:avLst>
          </a:prstGeom>
          <a:solidFill>
            <a:srgbClr val="ECEF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alt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IN" altLang="en-US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IN" alt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IN" alt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alt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r>
              <a:rPr lang="en-IN" alt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IN" alt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float </a:t>
            </a:r>
            <a:r>
              <a:rPr lang="en-IN" alt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4.0, area</a:t>
            </a:r>
            <a:r>
              <a:rPr lang="en-IN" alt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N" alt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alt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= 3.1415926*r*r</a:t>
            </a:r>
            <a:r>
              <a:rPr lang="en-IN" alt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N" alt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4551362" y="3494771"/>
            <a:ext cx="346075" cy="230188"/>
          </a:xfrm>
          <a:prstGeom prst="rightArrow">
            <a:avLst>
              <a:gd name="adj1" fmla="val 50000"/>
              <a:gd name="adj2" fmla="val 37586"/>
            </a:avLst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Macro with </a:t>
            </a:r>
            <a:r>
              <a:rPr lang="en-US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rguments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363272" cy="475252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may be used with arguments.</a:t>
            </a:r>
          </a:p>
          <a:p>
            <a:pPr marL="365760" lvl="1" indent="0">
              <a:buNone/>
            </a:pPr>
            <a:endParaRPr lang="en-IN" sz="1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lvl="1" indent="0">
              <a:buNone/>
            </a:pPr>
            <a:r>
              <a:rPr lang="en-I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endParaRPr lang="en-IN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lvl="1" indent="0">
              <a:buNone/>
            </a:pPr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  </a:t>
            </a:r>
            <a:r>
              <a:rPr lang="en-IN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</a:t>
            </a:r>
            <a:r>
              <a:rPr lang="en-I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   x*x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lvl="1" indent="0">
              <a:buNone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en-I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IN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</a:t>
            </a:r>
            <a:r>
              <a:rPr lang="en-I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 + </a:t>
            </a:r>
            <a:r>
              <a:rPr lang="en-IN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</a:t>
            </a:r>
            <a:r>
              <a:rPr lang="en-I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(30);   </a:t>
            </a:r>
            <a:r>
              <a:rPr lang="en-IN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a*a + 30*30;</a:t>
            </a:r>
          </a:p>
          <a:p>
            <a:pPr marL="45720" indent="0">
              <a:buNone/>
            </a:pPr>
            <a:r>
              <a:rPr lang="en-I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en-I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IN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</a:t>
            </a:r>
            <a:r>
              <a:rPr lang="en-IN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(2+5);            r </a:t>
            </a:r>
            <a:r>
              <a:rPr lang="en-I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IN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2+5*2+5;</a:t>
            </a:r>
            <a:endParaRPr lang="en-IN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Best Practices for Using </a:t>
            </a:r>
            <a:r>
              <a:rPr lang="en-US" b="1" dirty="0" smtClean="0">
                <a:solidFill>
                  <a:srgbClr val="C00000"/>
                </a:solidFill>
              </a:rPr>
              <a:t>Macros with parenthesis</a:t>
            </a:r>
            <a:endParaRPr lang="en-US" b="1" dirty="0">
              <a:solidFill>
                <a:srgbClr val="C00000"/>
              </a:solidFill>
            </a:endParaRPr>
          </a:p>
          <a:p>
            <a:pPr marL="45720" indent="0">
              <a:buNone/>
            </a:pPr>
            <a:r>
              <a:rPr lang="en-I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</a:t>
            </a:r>
            <a:r>
              <a:rPr lang="en-I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 </a:t>
            </a:r>
            <a:r>
              <a:rPr lang="en-I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</a:t>
            </a:r>
            <a:r>
              <a:rPr lang="en-I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  (x)*(x</a:t>
            </a:r>
            <a:r>
              <a:rPr lang="en-I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                              				</a:t>
            </a:r>
          </a:p>
          <a:p>
            <a:pPr marL="45720" indent="0">
              <a:buNone/>
            </a:pPr>
            <a:r>
              <a:rPr lang="en-I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lang="en-IN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</a:t>
            </a:r>
            <a:r>
              <a:rPr lang="en-I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I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r = </a:t>
            </a:r>
            <a:r>
              <a:rPr lang="en-I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I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)*(</a:t>
            </a:r>
            <a:r>
              <a:rPr lang="en-I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I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Another Example:</a:t>
            </a:r>
            <a:endParaRPr lang="en-IN" b="1" dirty="0" smtClean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it-IT" dirty="0" smtClean="0"/>
              <a:t>	#</a:t>
            </a:r>
            <a:r>
              <a:rPr lang="it-IT" dirty="0"/>
              <a:t>define MAX(a, b) ((a) &gt; (b) ? (a) : (b))</a:t>
            </a:r>
          </a:p>
          <a:p>
            <a:pPr marL="45720" indent="0">
              <a:buNone/>
            </a:pPr>
            <a:r>
              <a:rPr lang="en-US" dirty="0" smtClean="0"/>
              <a:t>	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maxVal</a:t>
            </a:r>
            <a:r>
              <a:rPr lang="en-US" dirty="0"/>
              <a:t> = MAX(10, 20); // </a:t>
            </a:r>
            <a:r>
              <a:rPr lang="en-US" dirty="0" err="1"/>
              <a:t>maxVal</a:t>
            </a:r>
            <a:r>
              <a:rPr lang="en-US" dirty="0"/>
              <a:t> = 20</a:t>
            </a:r>
          </a:p>
          <a:p>
            <a:pPr marL="45720" indent="0">
              <a:buNone/>
            </a:pPr>
            <a:endParaRPr lang="en-IN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56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852936"/>
            <a:ext cx="7488832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Storage Classes</a:t>
            </a:r>
            <a:endParaRPr lang="en-IN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57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53753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Class of Variables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363272" cy="47525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refers to the permanence of a variable, and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scope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within a program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class specifications in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lvl="7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</a:p>
          <a:p>
            <a:pPr lvl="8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</a:t>
            </a:r>
          </a:p>
          <a:p>
            <a:pPr lvl="7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</a:p>
          <a:p>
            <a:pPr lvl="8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58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Variables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363272" cy="47525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are always declared within a function and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local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the function in which they are declared.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confined to that function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storage class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4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are considered as auto unless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explicitly specified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8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 </a:t>
            </a:r>
            <a:r>
              <a:rPr lang="en-IN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optional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8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variable does not retain its value once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is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transferred out of its defining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59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C Functions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363272" cy="475252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self-contained program segment that carries out some specific, well-defined task.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will carry out its intended action whenever it is called or invoked.</a:t>
            </a:r>
          </a:p>
          <a:p>
            <a:pPr marL="365760" lvl="1" indent="0">
              <a:buNone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general, a function will process information that is passed to it from the calling portion of the program, and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a single value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is passed to the function via special identifiers called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arguments or parameters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value is returned by the “return” statement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may not return anything.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data type specified as “void”.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6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Auto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60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19672" y="908721"/>
            <a:ext cx="5904656" cy="5263480"/>
          </a:xfrm>
          <a:prstGeom prst="roundRect">
            <a:avLst>
              <a:gd name="adj" fmla="val 2871"/>
            </a:avLst>
          </a:prstGeom>
          <a:solidFill>
            <a:srgbClr val="ECEF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IN" altLang="en-US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IN" altLang="en-US" sz="16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alt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alt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factorial(</a:t>
            </a:r>
            <a:r>
              <a:rPr lang="en-IN" altLang="en-US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m)</a:t>
            </a:r>
          </a:p>
          <a:p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IN" alt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N" alt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IN" altLang="en-US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altLang="en-US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N" alt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N" alt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IN" alt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altLang="en-US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alt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1;</a:t>
            </a:r>
          </a:p>
          <a:p>
            <a:endParaRPr lang="en-IN" altLang="en-US" sz="16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alt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altLang="en-US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IN" altLang="en-US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&lt;=m; </a:t>
            </a:r>
            <a:r>
              <a:rPr lang="en-IN" altLang="en-US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alt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temp </a:t>
            </a:r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temp * </a:t>
            </a:r>
            <a:r>
              <a:rPr lang="en-IN" altLang="en-US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N" alt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(temp);</a:t>
            </a:r>
          </a:p>
          <a:p>
            <a:r>
              <a:rPr lang="en-IN" alt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IN" altLang="en-US" sz="16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r>
              <a:rPr lang="pt-BR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alt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pt-BR" alt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n;</a:t>
            </a:r>
          </a:p>
          <a:p>
            <a:r>
              <a:rPr lang="pt-BR" alt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pt-BR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(n=1; n&lt;=10; n++)</a:t>
            </a:r>
          </a:p>
          <a:p>
            <a:r>
              <a:rPr lang="pt-BR" alt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printf </a:t>
            </a:r>
            <a:r>
              <a:rPr lang="pt-BR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(“%d! = %d \n</a:t>
            </a:r>
            <a:r>
              <a:rPr lang="pt-BR" alt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”,n</a:t>
            </a:r>
            <a:r>
              <a:rPr lang="pt-BR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factorial (n));</a:t>
            </a:r>
          </a:p>
          <a:p>
            <a:r>
              <a:rPr lang="pt-BR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Variables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363272" cy="47525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variables are defined within individual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and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the same scope as automatic variables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8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Unlike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variables, static variables retain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 values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throughout the life of the program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8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function is exited and re-entered at a later time,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static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defined within that function will retain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 previous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8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can be included in the static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declaration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initialized only once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8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using static variable: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times a function is called.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61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Static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62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7198" y="1124744"/>
            <a:ext cx="5715001" cy="4896544"/>
          </a:xfrm>
          <a:prstGeom prst="roundRect">
            <a:avLst>
              <a:gd name="adj" fmla="val 2871"/>
            </a:avLst>
          </a:prstGeom>
          <a:solidFill>
            <a:srgbClr val="ECEF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IN" altLang="en-US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print()</a:t>
            </a:r>
          </a:p>
          <a:p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IN" alt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N" alt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alt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 = 0</a:t>
            </a:r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N" alt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N" alt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World!! ");</a:t>
            </a:r>
          </a:p>
          <a:p>
            <a:r>
              <a:rPr lang="en-IN" alt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count</a:t>
            </a:r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IN" alt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N" alt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("is printing %d </a:t>
            </a:r>
            <a:r>
              <a:rPr lang="en-IN" alt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en-IN" altLang="en-US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n",count</a:t>
            </a:r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IN" altLang="en-US" sz="16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alt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alt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IN" alt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N" alt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alt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alt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alt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N" alt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while(</a:t>
            </a:r>
            <a:r>
              <a:rPr lang="en-IN" alt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alt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&lt;10</a:t>
            </a:r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IN" altLang="en-US" sz="16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alt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 </a:t>
            </a:r>
            <a:endParaRPr lang="en-IN" altLang="en-US" sz="16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alt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</a:t>
            </a:r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IN" alt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IN" alt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IN" alt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IN" altLang="en-US" sz="16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0</a:t>
            </a:r>
            <a:r>
              <a:rPr lang="en-IN" alt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N" alt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85811" y="3038736"/>
            <a:ext cx="3538736" cy="3133464"/>
          </a:xfrm>
          <a:prstGeom prst="roundRect">
            <a:avLst>
              <a:gd name="adj" fmla="val 653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World!! is printing 1 times.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World!! is printing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World!! is printing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World!! is printing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World!! is printing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World!! is printing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World!! is printing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World!! is printing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World!! is printing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World!! is printing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Static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63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7198" y="1124744"/>
            <a:ext cx="5715001" cy="4896544"/>
          </a:xfrm>
          <a:prstGeom prst="roundRect">
            <a:avLst>
              <a:gd name="adj" fmla="val 2871"/>
            </a:avLst>
          </a:prstGeom>
          <a:solidFill>
            <a:srgbClr val="ECEF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IN" altLang="en-US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print()</a:t>
            </a:r>
          </a:p>
          <a:p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IN" alt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N" alt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IN" alt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altLang="en-US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alt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N" alt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N" alt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World!! ");</a:t>
            </a:r>
          </a:p>
          <a:p>
            <a:r>
              <a:rPr lang="en-IN" alt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count</a:t>
            </a:r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IN" alt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N" alt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("is printing %d </a:t>
            </a:r>
            <a:r>
              <a:rPr lang="en-IN" alt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en-IN" altLang="en-US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n",count</a:t>
            </a:r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IN" altLang="en-US" sz="16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alt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alt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IN" alt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N" alt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alt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altLang="en-US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r>
              <a:rPr lang="en-IN" alt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while(</a:t>
            </a:r>
            <a:r>
              <a:rPr lang="en-IN" alt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alt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&lt;10</a:t>
            </a:r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IN" altLang="en-US" sz="16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alt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 </a:t>
            </a:r>
            <a:endParaRPr lang="en-IN" altLang="en-US" sz="16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alt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</a:t>
            </a:r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IN" alt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IN" alt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IN" alt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IN" altLang="en-US" sz="16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0</a:t>
            </a:r>
            <a:r>
              <a:rPr lang="en-IN" alt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N" alt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85811" y="3038736"/>
            <a:ext cx="3538736" cy="3133464"/>
          </a:xfrm>
          <a:prstGeom prst="roundRect">
            <a:avLst>
              <a:gd name="adj" fmla="val 653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Output!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World!! is printing 1 times.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World!! is printing 2 times.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World!! is printing 3 times.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World!! is printing 4 times.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World!! is printing 5 times.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World!! is printing 6 times.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World!! is printing 7 times.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World!! is printing 8 times.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World!! is printing 9 times.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World!! is printing 10 times.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 Variables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363272" cy="47525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not confined to single functions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7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 them outside the function, at the beginning.</a:t>
            </a:r>
          </a:p>
          <a:p>
            <a:pPr lvl="8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extends from the point of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through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remainder of the program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8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span more than one functions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7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called global variables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8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Alternate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 of declaring global variables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8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64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Global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65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3528" y="1124744"/>
            <a:ext cx="5472608" cy="4689648"/>
          </a:xfrm>
          <a:prstGeom prst="roundRect">
            <a:avLst>
              <a:gd name="adj" fmla="val 2871"/>
            </a:avLst>
          </a:prstGeom>
          <a:solidFill>
            <a:srgbClr val="ECEF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IN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xtern </a:t>
            </a:r>
            <a:r>
              <a:rPr lang="en-IN" altLang="en-US" sz="14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 = 0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IN" altLang="en-US" sz="14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N" altLang="en-US" sz="14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World!! ");</a:t>
            </a: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count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IN" altLang="en-US" sz="14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altLang="en-US" sz="14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N" altLang="en-US" sz="14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while(</a:t>
            </a:r>
            <a:r>
              <a:rPr lang="en-IN" altLang="en-US" sz="14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&lt;10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IN" altLang="en-US" sz="14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IN" altLang="en-US" sz="1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IN" altLang="en-US" sz="14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IN" altLang="en-US" sz="14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("is printing %d times.\</a:t>
            </a:r>
            <a:r>
              <a:rPr lang="en-IN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n",count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IN" altLang="en-US" sz="1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0</a:t>
            </a:r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436096" y="2420888"/>
            <a:ext cx="3538736" cy="3133464"/>
          </a:xfrm>
          <a:prstGeom prst="roundRect">
            <a:avLst>
              <a:gd name="adj" fmla="val 653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Output!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World!! is printing 1 times.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World!! is printing 2 times.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World!! is printing 3 times.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World!! is printing 4 times.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World!! is printing 5 times.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World!! is printing 6 times.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World!! is printing 7 times.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World!! is printing 8 times.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World!! is printing 9 times.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World!! is printing 10 times.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versus Extern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66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3528" y="1124744"/>
            <a:ext cx="3888432" cy="4689648"/>
          </a:xfrm>
          <a:prstGeom prst="roundRect">
            <a:avLst>
              <a:gd name="adj" fmla="val 2871"/>
            </a:avLst>
          </a:prstGeom>
          <a:solidFill>
            <a:srgbClr val="ECEF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IN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print()</a:t>
            </a:r>
          </a:p>
          <a:p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static </a:t>
            </a:r>
            <a:r>
              <a:rPr lang="en-IN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count=0;</a:t>
            </a: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N" altLang="en-US" sz="14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World!! ");</a:t>
            </a: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count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N" altLang="en-US" sz="14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("is printing %</a:t>
            </a:r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   </a:t>
            </a:r>
          </a:p>
          <a:p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times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en-IN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n",count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IN" altLang="en-US" sz="1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N" altLang="en-US" sz="14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while(</a:t>
            </a:r>
            <a:r>
              <a:rPr lang="en-IN" altLang="en-US" sz="14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&lt;10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IN" altLang="en-US" sz="14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</a:t>
            </a:r>
            <a:endParaRPr lang="en-IN" altLang="en-US" sz="1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IN" altLang="en-US" sz="14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IN" altLang="en-US" sz="1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98368" y="1136328"/>
            <a:ext cx="3888432" cy="4689648"/>
          </a:xfrm>
          <a:prstGeom prst="roundRect">
            <a:avLst>
              <a:gd name="adj" fmla="val 2871"/>
            </a:avLst>
          </a:prstGeom>
          <a:solidFill>
            <a:srgbClr val="ECEF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IN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xtern </a:t>
            </a:r>
            <a:r>
              <a:rPr lang="en-IN" altLang="en-US" sz="14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count=0;</a:t>
            </a:r>
          </a:p>
          <a:p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print()</a:t>
            </a:r>
          </a:p>
          <a:p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N" altLang="en-US" sz="14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World!! ");</a:t>
            </a: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count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IN" altLang="en-US" sz="14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altLang="en-US" sz="14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N" altLang="en-US" sz="14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while(</a:t>
            </a:r>
            <a:r>
              <a:rPr lang="en-IN" altLang="en-US" sz="14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&lt;10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IN" altLang="en-US" sz="14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IN" altLang="en-US" sz="1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print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IN" altLang="en-US" sz="14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IN" altLang="en-US" sz="14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("is printing %d </a:t>
            </a:r>
            <a:endParaRPr lang="en-IN" altLang="en-US" sz="14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times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en-IN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n",count</a:t>
            </a:r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N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IN" altLang="en-US" sz="1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Variables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363272" cy="47525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variables are stored </a:t>
            </a:r>
            <a:r>
              <a:rPr lang="en-IN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high-speed 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registers </a:t>
            </a:r>
            <a:r>
              <a:rPr lang="en-IN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within the 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IN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Commonly </a:t>
            </a:r>
            <a:r>
              <a:rPr lang="en-I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variables </a:t>
            </a:r>
            <a:r>
              <a:rPr lang="en-IN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loop </a:t>
            </a:r>
            <a:r>
              <a:rPr lang="en-I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variables/counters </a:t>
            </a:r>
            <a:r>
              <a:rPr lang="en-IN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be </a:t>
            </a:r>
            <a:r>
              <a:rPr lang="en-I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declared as </a:t>
            </a:r>
            <a:r>
              <a:rPr lang="en-IN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variables.</a:t>
            </a:r>
          </a:p>
          <a:p>
            <a:pPr lvl="6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lang="en-I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increase </a:t>
            </a:r>
            <a:r>
              <a:rPr lang="en-IN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execution </a:t>
            </a:r>
            <a:r>
              <a:rPr lang="en-I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lang="en-IN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6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I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suggest, but </a:t>
            </a:r>
            <a:r>
              <a:rPr lang="en-IN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allocation </a:t>
            </a:r>
            <a:r>
              <a:rPr lang="en-I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done by </a:t>
            </a:r>
            <a:r>
              <a:rPr lang="en-IN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compiler</a:t>
            </a:r>
            <a:r>
              <a:rPr lang="en-I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67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Register </a:t>
            </a:r>
            <a:r>
              <a:rPr lang="en-US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68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41730" y="1772816"/>
            <a:ext cx="6990710" cy="3816424"/>
          </a:xfrm>
          <a:prstGeom prst="roundRect">
            <a:avLst>
              <a:gd name="adj" fmla="val 2871"/>
            </a:avLst>
          </a:prstGeom>
          <a:solidFill>
            <a:srgbClr val="ECEF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alt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IN" altLang="en-US" sz="20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IN" alt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IN" altLang="en-US" sz="20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alt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IN" alt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IN" alt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alt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altLang="en-US" sz="20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alt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alt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sum;</a:t>
            </a:r>
          </a:p>
          <a:p>
            <a:r>
              <a:rPr lang="en-IN" alt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register </a:t>
            </a:r>
            <a:r>
              <a:rPr lang="en-IN" altLang="en-US" sz="20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alt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IN" alt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IN" altLang="en-US" sz="20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alt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for(count=0;count&lt;20;count</a:t>
            </a:r>
            <a:r>
              <a:rPr lang="en-IN" alt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IN" alt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sum=</a:t>
            </a:r>
            <a:r>
              <a:rPr lang="en-IN" altLang="en-US" sz="20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sum+count</a:t>
            </a:r>
            <a:r>
              <a:rPr lang="en-IN" alt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IN" altLang="en-US" sz="20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alt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N" alt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altLang="en-US" sz="20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alt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IN" altLang="en-US" sz="20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nSum</a:t>
            </a:r>
            <a:r>
              <a:rPr lang="en-IN" alt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Numbers:%d", sum);</a:t>
            </a:r>
          </a:p>
          <a:p>
            <a:r>
              <a:rPr lang="en-IN" alt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return(0</a:t>
            </a:r>
            <a:r>
              <a:rPr lang="en-IN" alt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N" alt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0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Recursion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69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41730" y="1772816"/>
            <a:ext cx="6990710" cy="3816424"/>
          </a:xfrm>
          <a:prstGeom prst="roundRect">
            <a:avLst>
              <a:gd name="adj" fmla="val 2871"/>
            </a:avLst>
          </a:prstGeom>
          <a:solidFill>
            <a:srgbClr val="ECEF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alt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recursion in programming is a technique for defining a problem in terms of one more smaller version of the same problem. The solution of the problem is built on the results from the smaller versions.</a:t>
            </a:r>
          </a:p>
          <a:p>
            <a:endParaRPr lang="en-IN" altLang="en-US" sz="20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altLang="en-US" sz="20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lang="en-IN" alt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4!= 4*3!</a:t>
            </a:r>
          </a:p>
          <a:p>
            <a:r>
              <a:rPr lang="en-IN" alt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alt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3!= 3*2!</a:t>
            </a:r>
          </a:p>
          <a:p>
            <a:r>
              <a:rPr lang="en-IN" alt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alt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2!= 2*1!</a:t>
            </a:r>
          </a:p>
          <a:p>
            <a:r>
              <a:rPr lang="en-IN" alt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alt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  1!=1</a:t>
            </a:r>
            <a:r>
              <a:rPr lang="en-IN" alt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0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22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73334"/>
            <a:ext cx="8712968" cy="60050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IN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7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09700" y="1556792"/>
            <a:ext cx="6781278" cy="4032448"/>
          </a:xfrm>
          <a:prstGeom prst="roundRect">
            <a:avLst>
              <a:gd name="adj" fmla="val 2871"/>
            </a:avLst>
          </a:prstGeom>
          <a:solidFill>
            <a:srgbClr val="ECEF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 &lt;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altLang="en-US" sz="1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factorial (</a:t>
            </a:r>
            <a:r>
              <a:rPr lang="en-US" altLang="en-US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m)</a:t>
            </a:r>
          </a:p>
          <a:p>
            <a:r>
              <a:rPr lang="en-US" alt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temp=1;</a:t>
            </a:r>
          </a:p>
          <a:p>
            <a:r>
              <a:rPr lang="en-US" alt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altLang="en-US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altLang="en-US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&lt;=m; </a:t>
            </a:r>
            <a:r>
              <a:rPr lang="en-US" altLang="en-US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temp </a:t>
            </a:r>
            <a:r>
              <a:rPr lang="en-US" alt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temp * </a:t>
            </a:r>
            <a:r>
              <a:rPr lang="en-US" altLang="en-US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(temp);</a:t>
            </a:r>
          </a:p>
          <a:p>
            <a:r>
              <a:rPr lang="en-US" altLang="en-US" sz="1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en-US" sz="1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 n;</a:t>
            </a:r>
          </a:p>
          <a:p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 (n=1; n&lt;=10; n++)</a:t>
            </a:r>
          </a:p>
          <a:p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	printf (“%d! = %d \n</a:t>
            </a:r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n</a:t>
            </a:r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 (n)</a:t>
            </a:r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en-US" sz="1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418164" y="3212976"/>
            <a:ext cx="1109340" cy="21861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Output!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1! = 1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2! = 2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3! = 6 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…….. </a:t>
            </a:r>
          </a:p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upto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10!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4168" y="1187460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I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46825" y="5651480"/>
            <a:ext cx="7691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Whether this </a:t>
            </a:r>
            <a:r>
              <a:rPr lang="en-IN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works, if it is called with parameter value </a:t>
            </a:r>
            <a:r>
              <a:rPr lang="en-IN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Function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363272" cy="47525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function that calls itself directly or indirectly.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solve problems that can be broken down into smaller, similar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 problems.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lvl="1" indent="0">
              <a:buNone/>
            </a:pPr>
            <a:endParaRPr lang="en-IN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70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4100" name="Picture 4" descr="Indirect Recursion in C Language with Examples - Dot Net Tutoria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858" y="2485631"/>
            <a:ext cx="352425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ead Recursion in C with Examples - Dot Net Tutorial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80" y="2540567"/>
            <a:ext cx="2819020" cy="340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92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</a:t>
            </a:r>
            <a:r>
              <a:rPr lang="en-US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and Recursive Case</a:t>
            </a:r>
            <a:r>
              <a:rPr lang="en-US" sz="4000" dirty="0">
                <a:effectLst/>
              </a:rPr>
              <a:t/>
            </a:r>
            <a:br>
              <a:rPr lang="en-US" sz="4000" dirty="0">
                <a:effectLst/>
              </a:rPr>
            </a:b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363272" cy="475252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Case: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simplest instance of the problem.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Stops the recursion to prevent infinite loops</a:t>
            </a:r>
            <a:r>
              <a:rPr lang="en-US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Example</a:t>
            </a:r>
          </a:p>
          <a:p>
            <a:pPr marL="640080" lvl="2" indent="0">
              <a:buNone/>
            </a:pPr>
            <a:r>
              <a:rPr lang="en-US" dirty="0" smtClean="0"/>
              <a:t>		if </a:t>
            </a:r>
            <a:r>
              <a:rPr lang="en-US" dirty="0"/>
              <a:t>(n == 0) return 1</a:t>
            </a:r>
            <a:r>
              <a:rPr lang="en-US" dirty="0" smtClean="0"/>
              <a:t>;</a:t>
            </a:r>
          </a:p>
          <a:p>
            <a:pPr marL="640080" lvl="2" indent="0">
              <a:buNone/>
            </a:pPr>
            <a:endParaRPr lang="en-US" dirty="0"/>
          </a:p>
          <a:p>
            <a:pPr marL="640080" lvl="2" indent="0">
              <a:buNone/>
            </a:pPr>
            <a:endParaRPr lang="en-US" dirty="0"/>
          </a:p>
          <a:p>
            <a:pPr lvl="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Case:</a:t>
            </a:r>
            <a:endParaRPr lang="en-IN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Breaks the problem into smaller </a:t>
            </a:r>
            <a:r>
              <a:rPr lang="en-US" dirty="0" smtClean="0"/>
              <a:t>sub problems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Calls the function itself with modified arguments</a:t>
            </a:r>
            <a:r>
              <a:rPr lang="en-US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Example</a:t>
            </a:r>
          </a:p>
          <a:p>
            <a:pPr marL="640080" lvl="2" indent="0">
              <a:buNone/>
            </a:pPr>
            <a:r>
              <a:rPr lang="en-US" dirty="0"/>
              <a:t>		return n * factorial(n - 1);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71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3" y="2420888"/>
            <a:ext cx="4021723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9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Fibonacci Sequence</a:t>
            </a: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r>
              <a:rPr lang="en-US" sz="4000" dirty="0" smtClean="0">
                <a:effectLst/>
              </a:rPr>
              <a:t/>
            </a:r>
            <a:br>
              <a:rPr lang="en-US" sz="4000" dirty="0" smtClean="0">
                <a:effectLst/>
              </a:rPr>
            </a:b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72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99" y="836712"/>
            <a:ext cx="8055049" cy="601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2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Advantages/Disadvantages </a:t>
            </a:r>
            <a:r>
              <a:rPr lang="en-US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Recursion</a:t>
            </a: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r>
              <a:rPr lang="en-US" sz="4000" dirty="0">
                <a:effectLst/>
              </a:rPr>
              <a:t/>
            </a:r>
            <a:br>
              <a:rPr lang="en-US" sz="4000" dirty="0">
                <a:effectLst/>
              </a:rPr>
            </a:b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363272" cy="475252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Simplifies Code:</a:t>
            </a: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Breaks complex problems into smaller, manageable parts.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Elegant Solutions:</a:t>
            </a: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Ideal for problems with recursive structures (e.g., trees, graphs).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Readability:</a:t>
            </a: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Often easier to understand than iterative solutions.</a:t>
            </a:r>
          </a:p>
          <a:p>
            <a:pPr marL="640080" lvl="2" indent="0">
              <a:buNone/>
            </a:pPr>
            <a:endParaRPr lang="en-US" dirty="0"/>
          </a:p>
          <a:p>
            <a:pPr lvl="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  <a:endParaRPr lang="en-IN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Performance Overhead:</a:t>
            </a: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Each recursive call adds a new frame to the call stack, consuming memory.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Stack Overflow:</a:t>
            </a: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Deep recursion can exhaust the call stack, leading to crashes.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Difficulty in Debugging:</a:t>
            </a: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Tracing recursive calls can be challenging.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73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64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 </a:t>
            </a:r>
            <a:r>
              <a:rPr lang="en-US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Recursion</a:t>
            </a: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r>
              <a:rPr lang="en-US" sz="4000" dirty="0">
                <a:effectLst/>
              </a:rPr>
              <a:t/>
            </a:r>
            <a:br>
              <a:rPr lang="en-US" sz="4000" dirty="0">
                <a:effectLst/>
              </a:rPr>
            </a:b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363272" cy="47525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case of recursion where the recursive call is the last operation in the function.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factorial(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n,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result) {</a:t>
            </a:r>
          </a:p>
          <a:p>
            <a:pPr marL="1207135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(n == 0) // Base case</a:t>
            </a:r>
          </a:p>
          <a:p>
            <a:pPr marL="1207135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result;</a:t>
            </a:r>
          </a:p>
          <a:p>
            <a:pPr marL="1207135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else        // Tail recursive case</a:t>
            </a:r>
          </a:p>
          <a:p>
            <a:pPr marL="1207135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factorial(n - 1, n * result);</a:t>
            </a:r>
          </a:p>
          <a:p>
            <a:pPr marL="9144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74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95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Recursion </a:t>
            </a:r>
            <a:r>
              <a:rPr lang="en-US" sz="4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Iteration</a:t>
            </a:r>
            <a:r>
              <a:rPr lang="en-US" sz="3200" dirty="0">
                <a:effectLst/>
              </a:rPr>
              <a:t/>
            </a:r>
            <a:br>
              <a:rPr lang="en-US" sz="3200" dirty="0">
                <a:effectLst/>
              </a:rPr>
            </a:b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r>
              <a:rPr lang="en-US" sz="4000" dirty="0">
                <a:effectLst/>
              </a:rPr>
              <a:t/>
            </a:r>
            <a:br>
              <a:rPr lang="en-US" sz="4000" dirty="0">
                <a:effectLst/>
              </a:rPr>
            </a:b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75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015616"/>
            <a:ext cx="8043075" cy="27363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5536" y="3814152"/>
            <a:ext cx="7992888" cy="263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When to Use </a:t>
            </a:r>
            <a:r>
              <a:rPr lang="en-US" sz="2000" b="1" dirty="0" smtClean="0">
                <a:solidFill>
                  <a:srgbClr val="7030A0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Recursion</a:t>
            </a:r>
            <a:endParaRPr lang="en-US" sz="2000" b="1" dirty="0">
              <a:solidFill>
                <a:srgbClr val="7030A0"/>
              </a:solidFill>
              <a:effectLst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28600" lvl="1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with Recursive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Structure/nature: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/>
              <a:t>Trees, graphs, divide-and-conquer algorithms.</a:t>
            </a:r>
          </a:p>
          <a:p>
            <a:pPr marL="228600" lvl="1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Problems:</a:t>
            </a:r>
          </a:p>
          <a:p>
            <a:pPr lvl="1"/>
            <a:r>
              <a:rPr lang="en-US" sz="1600" dirty="0"/>
              <a:t>Factorials, Fibonacci, Tower of Hanoi.</a:t>
            </a:r>
          </a:p>
          <a:p>
            <a:pPr marL="228600" lvl="1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Readability is Important:</a:t>
            </a:r>
          </a:p>
          <a:p>
            <a:pPr lvl="1"/>
            <a:r>
              <a:rPr lang="en-US" sz="1600" dirty="0"/>
              <a:t>Recursive solutions are often more intuitive.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868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Any question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710" y="1628800"/>
            <a:ext cx="2304256" cy="358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467544" y="692696"/>
            <a:ext cx="8229600" cy="93610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zh-CN" sz="60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Any question?</a:t>
            </a:r>
          </a:p>
          <a:p>
            <a:pPr marL="0" indent="0" algn="ctr">
              <a:buNone/>
            </a:pPr>
            <a:endParaRPr lang="en-US" altLang="zh-CN" sz="2000" dirty="0">
              <a:solidFill>
                <a:srgbClr val="FF00FF"/>
              </a:solidFill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IN" altLang="zh-CN" sz="2000" dirty="0" smtClean="0">
              <a:solidFill>
                <a:srgbClr val="FF00FF"/>
              </a:solidFill>
              <a:ea typeface="SimSun" panose="02010600030101010101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568" y="5301208"/>
            <a:ext cx="77048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may post your question(s) at the “Discussion Forum” maintained in the course Web page.</a:t>
            </a:r>
            <a:endParaRPr lang="en-I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 11001 : Programming and Data Structures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76</a:t>
            </a:fld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#5: © DSamanta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8229600" cy="9361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8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Problems for Ponder…</a:t>
            </a:r>
          </a:p>
          <a:p>
            <a:pPr marL="0" indent="0" algn="ctr">
              <a:buNone/>
            </a:pPr>
            <a:endParaRPr lang="en-US" altLang="zh-CN" sz="2000" dirty="0">
              <a:solidFill>
                <a:srgbClr val="FF00FF"/>
              </a:solidFill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IN" altLang="zh-CN" sz="2000" dirty="0" smtClean="0">
              <a:solidFill>
                <a:srgbClr val="FF00FF"/>
              </a:solidFill>
              <a:ea typeface="SimSun" panose="02010600030101010101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#5: © DSamanta</a:t>
            </a:r>
            <a:endParaRPr lang="en-IN" sz="1000" b="0" i="1" dirty="0"/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323528" y="915556"/>
            <a:ext cx="8363272" cy="525664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8862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 what is likely to happen when the following situations are 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any C program</a:t>
            </a:r>
          </a:p>
          <a:p>
            <a:pPr marL="70866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Actual arguments are less than the formal arguments in a function.</a:t>
            </a:r>
          </a:p>
          <a:p>
            <a:pPr marL="70866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 of one of the actual arguments does not match with the type of the corresponding formal argument.</a:t>
            </a:r>
          </a:p>
          <a:p>
            <a:pPr marL="70866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type of the expression in return(expr); does no match with the type of the function.</a:t>
            </a:r>
          </a:p>
          <a:p>
            <a:pPr marL="70866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same variable name is declared in two different functions</a:t>
            </a:r>
          </a:p>
          <a:p>
            <a:pPr marL="70866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to a variable name, which is not declared in anywhere in the program</a:t>
            </a:r>
            <a:endParaRPr lang="en-US" sz="1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lvl="1" indent="0">
              <a:lnSpc>
                <a:spcPct val="150000"/>
              </a:lnSpc>
              <a:buNone/>
            </a:pPr>
            <a:endParaRPr lang="en-US" sz="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862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whether the following statements are true or false.</a:t>
            </a:r>
          </a:p>
          <a:p>
            <a:pPr marL="70866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should be arranged in the order in which they are called.</a:t>
            </a:r>
          </a:p>
          <a:p>
            <a:pPr marL="70866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function can return only one value.</a:t>
            </a:r>
          </a:p>
          <a:p>
            <a:pPr marL="70866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pass nay number of arguments to a function.</a:t>
            </a:r>
          </a:p>
          <a:p>
            <a:pPr marL="70866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function in C should have at least one argument.</a:t>
            </a:r>
          </a:p>
          <a:p>
            <a:pPr marL="70866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function always returns an integer values.</a:t>
            </a:r>
          </a:p>
          <a:p>
            <a:pPr marL="70866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function ca call itself.</a:t>
            </a:r>
          </a:p>
          <a:p>
            <a:pPr marL="70866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function should have a return statement.</a:t>
            </a:r>
          </a:p>
          <a:p>
            <a:pPr marL="708660" lvl="1" indent="-342900">
              <a:lnSpc>
                <a:spcPct val="150000"/>
              </a:lnSpc>
              <a:buFont typeface="+mj-lt"/>
              <a:buAutoNum type="alphaLcParenR"/>
            </a:pPr>
            <a:endPara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buNone/>
            </a:pPr>
            <a:endParaRPr lang="en-US" sz="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 11001 : Programming and Data Structures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77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8229600" cy="9361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8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Problems for Ponder…</a:t>
            </a:r>
          </a:p>
          <a:p>
            <a:pPr marL="0" indent="0" algn="ctr">
              <a:buNone/>
            </a:pPr>
            <a:endParaRPr lang="en-US" altLang="zh-CN" sz="2000" dirty="0">
              <a:solidFill>
                <a:srgbClr val="FF00FF"/>
              </a:solidFill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IN" altLang="zh-CN" sz="2000" dirty="0" smtClean="0">
              <a:solidFill>
                <a:srgbClr val="FF00FF"/>
              </a:solidFill>
              <a:ea typeface="SimSun" panose="02010600030101010101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#5: © DSamanta</a:t>
            </a:r>
            <a:endParaRPr lang="en-IN" sz="1000" b="0" i="1" dirty="0"/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323528" y="915556"/>
            <a:ext cx="8363272" cy="525664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8862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of the following function definitions are invalid? Why?</a:t>
            </a:r>
          </a:p>
          <a:p>
            <a:pPr marL="70866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verage(x, y, z);</a:t>
            </a:r>
          </a:p>
          <a:p>
            <a:pPr marL="70866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qrt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n);</a:t>
            </a:r>
          </a:p>
          <a:p>
            <a:pPr marL="70866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Rand();</a:t>
            </a:r>
          </a:p>
          <a:p>
            <a:pPr marL="70866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ower (</a:t>
            </a:r>
            <a:r>
              <a:rPr lang="en-US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n-US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</a:p>
          <a:p>
            <a:pPr marL="70866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ouble minimum(float x; float y);</a:t>
            </a:r>
          </a:p>
          <a:p>
            <a:pPr marL="365760" lvl="1" indent="0">
              <a:lnSpc>
                <a:spcPct val="150000"/>
              </a:lnSpc>
              <a:buNone/>
            </a:pPr>
            <a:endParaRPr lang="en-US" sz="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862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is the function prototype to retune the value of x/y.</a:t>
            </a:r>
          </a:p>
          <a:p>
            <a:pPr marL="36576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 smtClean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divide(x, y)</a:t>
            </a:r>
          </a:p>
          <a:p>
            <a:pPr marL="36576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x; float y;</a:t>
            </a:r>
          </a:p>
          <a:p>
            <a:pPr marL="36576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36576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(x/y);</a:t>
            </a:r>
          </a:p>
          <a:p>
            <a:pPr marL="36576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will be the value of the following function calls</a:t>
            </a:r>
          </a:p>
          <a:p>
            <a:pPr marL="708660" lvl="1" indent="-34290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ivide (10, 2);</a:t>
            </a:r>
          </a:p>
          <a:p>
            <a:pPr marL="708660" lvl="1" indent="-34290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ivide (4.5, 1.0);</a:t>
            </a:r>
          </a:p>
          <a:p>
            <a:pPr marL="708660" lvl="1" indent="-34290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ivide (1, 0);</a:t>
            </a:r>
          </a:p>
          <a:p>
            <a:pPr marL="45720" indent="0">
              <a:lnSpc>
                <a:spcPct val="150000"/>
              </a:lnSpc>
              <a:buNone/>
            </a:pPr>
            <a:endParaRPr lang="en-US" sz="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 11001 : Programming and Data Structures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78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8229600" cy="9361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8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Problems for Ponder…</a:t>
            </a:r>
          </a:p>
          <a:p>
            <a:pPr marL="0" indent="0" algn="ctr">
              <a:buNone/>
            </a:pPr>
            <a:endParaRPr lang="en-US" altLang="zh-CN" sz="2000" dirty="0">
              <a:solidFill>
                <a:srgbClr val="FF00FF"/>
              </a:solidFill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IN" altLang="zh-CN" sz="2000" dirty="0" smtClean="0">
              <a:solidFill>
                <a:srgbClr val="FF00FF"/>
              </a:solidFill>
              <a:ea typeface="SimSun" panose="02010600030101010101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#5: © DSamanta</a:t>
            </a:r>
            <a:endParaRPr lang="en-IN" sz="1000" b="0" i="1" dirty="0"/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323528" y="915556"/>
            <a:ext cx="8363272" cy="525664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8862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output of the following program.</a:t>
            </a:r>
          </a:p>
          <a:p>
            <a:pPr marL="45720" indent="0">
              <a:lnSpc>
                <a:spcPct val="150000"/>
              </a:lnSpc>
              <a:buNone/>
            </a:pPr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#include &lt;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p, q;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producr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j);</a:t>
            </a:r>
          </a:p>
          <a:p>
            <a:pPr marL="36576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main () {</a:t>
            </a:r>
          </a:p>
          <a:p>
            <a:pPr marL="36576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    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10, y = 20;</a:t>
            </a:r>
          </a:p>
          <a:p>
            <a:pPr marL="36576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     p = product(x, y);</a:t>
            </a:r>
          </a:p>
          <a:p>
            <a:pPr marL="36576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q = product(p, product(x,2));</a:t>
            </a:r>
          </a:p>
          <a:p>
            <a:pPr marL="36576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 %d \n”, p, q);</a:t>
            </a:r>
          </a:p>
          <a:p>
            <a:pPr marL="36576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6576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producr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b){</a:t>
            </a:r>
          </a:p>
          <a:p>
            <a:pPr marL="36576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return(a*b);</a:t>
            </a:r>
          </a:p>
          <a:p>
            <a:pPr marL="36576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862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will be the output of the following programs given that s = “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d%samanta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45720" indent="0">
              <a:lnSpc>
                <a:spcPct val="150000"/>
              </a:lnSpc>
              <a:buNone/>
            </a:pPr>
            <a:endParaRPr lang="en-US" sz="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8660" lvl="1" indent="-34290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  <a:p>
            <a:pPr marL="708660" lvl="1" indent="-34290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08660" lvl="1" indent="-34290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(“%s”, s);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 11001 : Programming and Data Structures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79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Functions?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363272" cy="47525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develop a program in a modular fashion.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Divide-and-conquer approach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8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variables declared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inside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are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variables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Known only in function defined.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exceptions (to be discussed later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8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Communicate information between functions.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also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become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variables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8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8229600" cy="9361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8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Problems for Ponder…</a:t>
            </a:r>
          </a:p>
          <a:p>
            <a:pPr marL="0" indent="0" algn="ctr">
              <a:buNone/>
            </a:pPr>
            <a:endParaRPr lang="en-US" altLang="zh-CN" sz="2000" dirty="0">
              <a:solidFill>
                <a:srgbClr val="FF00FF"/>
              </a:solidFill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IN" altLang="zh-CN" sz="2000" dirty="0" smtClean="0">
              <a:solidFill>
                <a:srgbClr val="FF00FF"/>
              </a:solidFill>
              <a:ea typeface="SimSun" panose="02010600030101010101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#5: © DSamanta</a:t>
            </a:r>
            <a:endParaRPr lang="en-IN" sz="1000" b="0" i="1" dirty="0"/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323528" y="915556"/>
            <a:ext cx="8363272" cy="525664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8862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returns anything? If so, what it returns?</a:t>
            </a:r>
          </a:p>
          <a:p>
            <a:pPr marL="38862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format for printing  a number in hexadecimal format?</a:t>
            </a:r>
          </a:p>
          <a:p>
            <a:pPr marL="38862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returns anything? If so, what it returns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8862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using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one can read the string “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ebasis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Samanta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typed on the keyboard?</a:t>
            </a:r>
          </a:p>
          <a:p>
            <a:pPr marL="38862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the following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statements will print?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866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 marL="70866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(“\n \n”);</a:t>
            </a:r>
          </a:p>
          <a:p>
            <a:pPr marL="70866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(“%d”, 6789);</a:t>
            </a:r>
          </a:p>
          <a:p>
            <a:pPr marL="70866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(“%6d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6789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70866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(“%2d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6789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70866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(“%-6d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6789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70866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(“%.6d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6789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70866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(“%7.4d”,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6789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70866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(“%2.2f”, 456.789);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08660" lvl="1" indent="-342900">
              <a:lnSpc>
                <a:spcPct val="150000"/>
              </a:lnSpc>
              <a:buFont typeface="+mj-lt"/>
              <a:buAutoNum type="alphaLcParenR"/>
            </a:pP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08660" lvl="1" indent="-342900">
              <a:lnSpc>
                <a:spcPct val="150000"/>
              </a:lnSpc>
              <a:buFont typeface="+mj-lt"/>
              <a:buAutoNum type="alphaLcParenR"/>
            </a:pP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08660" lvl="1" indent="-342900">
              <a:lnSpc>
                <a:spcPct val="150000"/>
              </a:lnSpc>
              <a:buFont typeface="+mj-lt"/>
              <a:buAutoNum type="alphaLcParenR"/>
            </a:pP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08660" lvl="1" indent="-342900">
              <a:lnSpc>
                <a:spcPct val="150000"/>
              </a:lnSpc>
              <a:buFont typeface="+mj-lt"/>
              <a:buAutoNum type="alphaLcParenR"/>
            </a:pP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08660" lvl="1" indent="-342900">
              <a:lnSpc>
                <a:spcPct val="150000"/>
              </a:lnSpc>
              <a:buFont typeface="+mj-lt"/>
              <a:buAutoNum type="alphaLcParenR"/>
            </a:pP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08660" lvl="1" indent="-342900">
              <a:lnSpc>
                <a:spcPct val="150000"/>
              </a:lnSpc>
              <a:buFont typeface="+mj-lt"/>
              <a:buAutoNum type="alphaLcParenR"/>
            </a:pP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08660" lvl="1" indent="-342900">
              <a:lnSpc>
                <a:spcPct val="150000"/>
              </a:lnSpc>
              <a:buFont typeface="+mj-lt"/>
              <a:buAutoNum type="alphaLcParenR"/>
            </a:pPr>
            <a:endParaRPr lang="en-US" sz="12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 11001 : Programming and Data Structures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80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8229600" cy="9361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8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Problems for Ponder…</a:t>
            </a:r>
          </a:p>
          <a:p>
            <a:pPr marL="0" indent="0" algn="ctr">
              <a:buNone/>
            </a:pPr>
            <a:endParaRPr lang="en-US" altLang="zh-CN" sz="2000" dirty="0">
              <a:solidFill>
                <a:srgbClr val="FF00FF"/>
              </a:solidFill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IN" altLang="zh-CN" sz="2000" dirty="0" smtClean="0">
              <a:solidFill>
                <a:srgbClr val="FF00FF"/>
              </a:solidFill>
              <a:ea typeface="SimSun" panose="02010600030101010101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#5: © DSamanta</a:t>
            </a:r>
            <a:endParaRPr lang="en-IN" sz="1000" b="0" i="1" dirty="0"/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323528" y="915556"/>
            <a:ext cx="8363272" cy="525664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88620" indent="-342900">
              <a:lnSpc>
                <a:spcPct val="150000"/>
              </a:lnSpc>
              <a:buFont typeface="+mj-lt"/>
              <a:buAutoNum type="arabicPeriod" startAt="12"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the following program segments will print?</a:t>
            </a:r>
          </a:p>
          <a:p>
            <a:pPr marL="982980" lvl="2" indent="-34290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 = 65;</a:t>
            </a:r>
          </a:p>
          <a:p>
            <a:pPr marL="36576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(“%c \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n”,d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6576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82980" lvl="2" indent="-342900">
              <a:spcBef>
                <a:spcPts val="0"/>
              </a:spcBef>
              <a:spcAft>
                <a:spcPts val="0"/>
              </a:spcAft>
              <a:buFont typeface="+mj-lt"/>
              <a:buAutoNum type="alphaLcParenR" startAt="2"/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 c = ‘\t’;</a:t>
            </a:r>
          </a:p>
          <a:p>
            <a:pPr marL="36576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 \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n”,c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6576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8620" indent="-342900">
              <a:lnSpc>
                <a:spcPct val="150000"/>
              </a:lnSpc>
              <a:buFont typeface="+mj-lt"/>
              <a:buAutoNum type="arabicPeriod" startAt="12"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response to the input statement 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(“%4d %c %f”, &amp;x, &amp;y, &amp;z);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The following data is keyed in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05011964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What values does the computer assigns to the variable x, y and z?</a:t>
            </a:r>
          </a:p>
          <a:p>
            <a:pPr marL="708660" lvl="1" indent="-342900">
              <a:lnSpc>
                <a:spcPct val="150000"/>
              </a:lnSpc>
              <a:buFont typeface="+mj-lt"/>
              <a:buAutoNum type="alphaLcParenR"/>
            </a:pP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08660" lvl="1" indent="-342900">
              <a:lnSpc>
                <a:spcPct val="150000"/>
              </a:lnSpc>
              <a:buFont typeface="+mj-lt"/>
              <a:buAutoNum type="alphaLcParenR"/>
            </a:pP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08660" lvl="1" indent="-342900">
              <a:lnSpc>
                <a:spcPct val="150000"/>
              </a:lnSpc>
              <a:buFont typeface="+mj-lt"/>
              <a:buAutoNum type="alphaLcParenR"/>
            </a:pP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08660" lvl="1" indent="-342900">
              <a:lnSpc>
                <a:spcPct val="150000"/>
              </a:lnSpc>
              <a:buFont typeface="+mj-lt"/>
              <a:buAutoNum type="alphaLcParenR"/>
            </a:pP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08660" lvl="1" indent="-342900">
              <a:lnSpc>
                <a:spcPct val="150000"/>
              </a:lnSpc>
              <a:buFont typeface="+mj-lt"/>
              <a:buAutoNum type="alphaLcParenR"/>
            </a:pP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08660" lvl="1" indent="-342900">
              <a:lnSpc>
                <a:spcPct val="150000"/>
              </a:lnSpc>
              <a:buFont typeface="+mj-lt"/>
              <a:buAutoNum type="alphaLcParenR"/>
            </a:pPr>
            <a:endParaRPr lang="en-US" sz="12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 11001 : Programming and Data Structures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81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107504" y="404664"/>
            <a:ext cx="8229600" cy="9361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8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Problems for Practice…</a:t>
            </a:r>
          </a:p>
          <a:p>
            <a:pPr marL="0" indent="0" algn="ctr">
              <a:buNone/>
            </a:pPr>
            <a:endParaRPr lang="en-US" altLang="zh-CN" sz="2000" dirty="0">
              <a:solidFill>
                <a:srgbClr val="FF00FF"/>
              </a:solidFill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IN" altLang="zh-CN" sz="2000" dirty="0" smtClean="0">
              <a:solidFill>
                <a:srgbClr val="FF00FF"/>
              </a:solidFill>
              <a:ea typeface="SimSun" panose="02010600030101010101" pitchFamily="2" charset="-12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82</a:t>
            </a:fld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sz="1000" b="0" i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363272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buNone/>
            </a:pPr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check the Moodle course management system for a set of problems for your own practice.</a:t>
            </a:r>
          </a:p>
          <a:p>
            <a:pPr lvl="8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sz="800" b="1" dirty="0" smtClean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to the Moodle system at 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http://cse.iitkgp.ac.in/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“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PDS Spring-2017 (Theory)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link “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Courses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 to 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5: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 Sheet #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unctions in C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 to the problems in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 Sheet </a:t>
            </a:r>
            <a:r>
              <a:rPr 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40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be uploaded in due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83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2644170"/>
            <a:ext cx="80648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try to solve problems yourself, then you will learn many things automatically.</a:t>
            </a:r>
          </a:p>
          <a:p>
            <a:pPr lvl="1"/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r"/>
            <a:r>
              <a:rPr lang="en-US" sz="2400" dirty="0" smtClean="0">
                <a:solidFill>
                  <a:srgbClr val="B808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Spend few minutes and then enjoy the study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73334"/>
            <a:ext cx="8712968" cy="60050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IN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…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9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Lecture #5: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27584" y="1355656"/>
            <a:ext cx="7522740" cy="4831432"/>
          </a:xfrm>
          <a:prstGeom prst="roundRect">
            <a:avLst>
              <a:gd name="adj" fmla="val 2871"/>
            </a:avLst>
          </a:prstGeom>
          <a:solidFill>
            <a:srgbClr val="ECEF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 &lt;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altLang="en-US" sz="8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altLang="en-US" sz="1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count;</a:t>
            </a:r>
          </a:p>
          <a:p>
            <a:endParaRPr lang="en-US" altLang="en-US" sz="8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4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temp=1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alt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alt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&lt;=m; </a:t>
            </a:r>
            <a:r>
              <a:rPr lang="en-US" alt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en-US" sz="1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</a:t>
            </a:r>
            <a:r>
              <a:rPr lang="en-US" alt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temp * </a:t>
            </a:r>
            <a:r>
              <a:rPr lang="en-US" alt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count++;</a:t>
            </a:r>
          </a:p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en-US" altLang="en-US" sz="1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(</a:t>
            </a:r>
            <a:r>
              <a:rPr lang="en-US" alt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en-US" sz="1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en-US" sz="14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 n;</a:t>
            </a:r>
          </a:p>
          <a:p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 (</a:t>
            </a:r>
            <a:r>
              <a:rPr lang="pt-BR" altLang="en-US" sz="1400" b="1" i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</a:t>
            </a:r>
            <a:r>
              <a:rPr lang="pt-BR" altLang="en-US" sz="14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 n&lt;=10; n</a:t>
            </a:r>
            <a:r>
              <a:rPr lang="pt-BR" altLang="en-US" sz="14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altLang="en-US" sz="1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= 0;</a:t>
            </a:r>
            <a:endParaRPr lang="pt-BR" altLang="en-US" sz="1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	</a:t>
            </a:r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 </a:t>
            </a:r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(“%d! = %d \n</a:t>
            </a:r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r>
              <a:rPr lang="pt-BR" altLang="en-US" sz="14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en-US" sz="14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printf(“Number of multiplications is %d”, </a:t>
            </a:r>
            <a:r>
              <a:rPr lang="pt-BR" altLang="en-US" sz="1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alt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  <a:endParaRPr lang="pt-BR" altLang="en-US" sz="1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en-US" sz="1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220</TotalTime>
  <Words>5944</Words>
  <Application>Microsoft Office PowerPoint</Application>
  <PresentationFormat>On-screen Show (4:3)</PresentationFormat>
  <Paragraphs>1473</Paragraphs>
  <Slides>83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2" baseType="lpstr">
      <vt:lpstr>SimSun</vt:lpstr>
      <vt:lpstr>Arial</vt:lpstr>
      <vt:lpstr>Calibri</vt:lpstr>
      <vt:lpstr>Courier New</vt:lpstr>
      <vt:lpstr>Georgia</vt:lpstr>
      <vt:lpstr>Inter</vt:lpstr>
      <vt:lpstr>Times New Roman</vt:lpstr>
      <vt:lpstr>Trebuchet MS</vt:lpstr>
      <vt:lpstr>Slipstream</vt:lpstr>
      <vt:lpstr>Programming and Data Structures</vt:lpstr>
      <vt:lpstr>PowerPoint Presentation</vt:lpstr>
      <vt:lpstr>Today’s discussion…</vt:lpstr>
      <vt:lpstr>Concepts of Functions in C</vt:lpstr>
      <vt:lpstr>Introduction</vt:lpstr>
      <vt:lpstr>Properties of C Functions</vt:lpstr>
      <vt:lpstr>Example</vt:lpstr>
      <vt:lpstr>Why Functions?</vt:lpstr>
      <vt:lpstr>Illustration …</vt:lpstr>
      <vt:lpstr>Benefits</vt:lpstr>
      <vt:lpstr>Functions in C</vt:lpstr>
      <vt:lpstr>Built-in Functions in C</vt:lpstr>
      <vt:lpstr>Built-in Functions</vt:lpstr>
      <vt:lpstr>Header Files</vt:lpstr>
      <vt:lpstr>Input and Output Functions</vt:lpstr>
      <vt:lpstr>Formatted Output Functions</vt:lpstr>
      <vt:lpstr>Formatted Output Functions</vt:lpstr>
      <vt:lpstr>Formatted Output Functions</vt:lpstr>
      <vt:lpstr>Formatted Input Functions</vt:lpstr>
      <vt:lpstr>Formatted Input Functions</vt:lpstr>
      <vt:lpstr>Formatted Output Functions</vt:lpstr>
      <vt:lpstr>Other Input and Output Functions</vt:lpstr>
      <vt:lpstr>Strings Functions</vt:lpstr>
      <vt:lpstr>Strings Functions</vt:lpstr>
      <vt:lpstr>Math Library Functions</vt:lpstr>
      <vt:lpstr>Math Library Functions</vt:lpstr>
      <vt:lpstr>Math Library Functions</vt:lpstr>
      <vt:lpstr>User-Defined Functions in C</vt:lpstr>
      <vt:lpstr>Components of Functions    </vt:lpstr>
      <vt:lpstr>Function Prototypes</vt:lpstr>
      <vt:lpstr>Function Prototypes</vt:lpstr>
      <vt:lpstr>Function Prototypes</vt:lpstr>
      <vt:lpstr>Defining a Function</vt:lpstr>
      <vt:lpstr>Function: First Line</vt:lpstr>
      <vt:lpstr>Function: Body</vt:lpstr>
      <vt:lpstr>Function: Call</vt:lpstr>
      <vt:lpstr>Function Not Returning Any Value</vt:lpstr>
      <vt:lpstr>Some Points</vt:lpstr>
      <vt:lpstr>Example: Nested Calls</vt:lpstr>
      <vt:lpstr>Example: Random Number Generation</vt:lpstr>
      <vt:lpstr>Example: Randomizing die-rolling program </vt:lpstr>
      <vt:lpstr>Scope of Variables in C</vt:lpstr>
      <vt:lpstr>Scope of Variables</vt:lpstr>
      <vt:lpstr>Scope of Variables</vt:lpstr>
      <vt:lpstr>Scope of a Variable : Illustration</vt:lpstr>
      <vt:lpstr>Parameter Passing Techniques in C</vt:lpstr>
      <vt:lpstr>Parameter Passing Techniques</vt:lpstr>
      <vt:lpstr>Example: Call by Value</vt:lpstr>
      <vt:lpstr>Example: Call by Reference</vt:lpstr>
      <vt:lpstr>Passing Arrays to a Function</vt:lpstr>
      <vt:lpstr>Example: Minimum of a Set of Numbers</vt:lpstr>
      <vt:lpstr>Categories of Functions </vt:lpstr>
      <vt:lpstr>Macro Definition in C</vt:lpstr>
      <vt:lpstr>#define: Macro Definition</vt:lpstr>
      <vt:lpstr>PowerPoint Presentation</vt:lpstr>
      <vt:lpstr>#define Macro with Arguments</vt:lpstr>
      <vt:lpstr>C Storage Classes</vt:lpstr>
      <vt:lpstr>Storage Class of Variables</vt:lpstr>
      <vt:lpstr>Automatic Variables</vt:lpstr>
      <vt:lpstr>Example: Auto</vt:lpstr>
      <vt:lpstr>Static Variables</vt:lpstr>
      <vt:lpstr>Example: Static</vt:lpstr>
      <vt:lpstr>Example: Static</vt:lpstr>
      <vt:lpstr>External Variables</vt:lpstr>
      <vt:lpstr>Example: Global</vt:lpstr>
      <vt:lpstr>Static versus Extern</vt:lpstr>
      <vt:lpstr>Register Variables</vt:lpstr>
      <vt:lpstr>Example Register Variables</vt:lpstr>
      <vt:lpstr>Recursion</vt:lpstr>
      <vt:lpstr>Recursive Function</vt:lpstr>
      <vt:lpstr>Base Case and Recursive Case </vt:lpstr>
      <vt:lpstr>Example: Fibonacci Sequence  </vt:lpstr>
      <vt:lpstr>Advantages/Disadvantages of Recursion  </vt:lpstr>
      <vt:lpstr>Tail Recursion   </vt:lpstr>
      <vt:lpstr>Recursion vs Iteration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IIT Kharagpur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and Data Structures</dc:title>
  <dc:creator>Debasis Samanta</dc:creator>
  <cp:lastModifiedBy>Dell</cp:lastModifiedBy>
  <cp:revision>418</cp:revision>
  <dcterms:created xsi:type="dcterms:W3CDTF">2016-12-06T07:31:00Z</dcterms:created>
  <dcterms:modified xsi:type="dcterms:W3CDTF">2025-02-04T07:08:20Z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D52B07A399DD4324A074E253CA328E78_13</vt:lpwstr>
  </property>
  <property fmtid="{D5CDD505-2E9C-101B-9397-08002B2CF9AE}" pid="3" name="KSOProductBuildVer">
    <vt:lpwstr>1033-12.2.0.19805</vt:lpwstr>
  </property>
</Properties>
</file>