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6" r:id="rId5"/>
    <p:sldId id="267" r:id="rId6"/>
    <p:sldId id="269" r:id="rId7"/>
    <p:sldId id="270" r:id="rId8"/>
    <p:sldId id="271" r:id="rId9"/>
    <p:sldId id="268" r:id="rId10"/>
    <p:sldId id="263" r:id="rId11"/>
    <p:sldId id="275" r:id="rId12"/>
    <p:sldId id="264" r:id="rId13"/>
    <p:sldId id="260" r:id="rId14"/>
    <p:sldId id="265" r:id="rId15"/>
    <p:sldId id="272" r:id="rId16"/>
    <p:sldId id="273" r:id="rId17"/>
    <p:sldId id="274" r:id="rId18"/>
    <p:sldId id="278" r:id="rId19"/>
    <p:sldId id="309" r:id="rId20"/>
    <p:sldId id="277" r:id="rId21"/>
    <p:sldId id="276" r:id="rId22"/>
    <p:sldId id="279" r:id="rId23"/>
    <p:sldId id="282" r:id="rId24"/>
    <p:sldId id="280" r:id="rId25"/>
    <p:sldId id="261" r:id="rId26"/>
    <p:sldId id="283" r:id="rId27"/>
    <p:sldId id="284" r:id="rId28"/>
    <p:sldId id="285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2" r:id="rId39"/>
    <p:sldId id="301" r:id="rId40"/>
    <p:sldId id="303" r:id="rId41"/>
    <p:sldId id="306" r:id="rId42"/>
    <p:sldId id="304" r:id="rId43"/>
    <p:sldId id="30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144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827F651-470D-483B-AC8B-221A10E70732}" type="datetimeFigureOut">
              <a:rPr lang="en-IN" smtClean="0"/>
            </a:fld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84EA9E09-16EF-4736-B0D7-A8FA0BD018C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827F651-470D-483B-AC8B-221A10E7073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EA9E09-16EF-4736-B0D7-A8FA0BD018C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827F651-470D-483B-AC8B-221A10E7073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EA9E09-16EF-4736-B0D7-A8FA0BD018C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827F651-470D-483B-AC8B-221A10E7073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EA9E09-16EF-4736-B0D7-A8FA0BD018C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827F651-470D-483B-AC8B-221A10E7073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EA9E09-16EF-4736-B0D7-A8FA0BD018C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827F651-470D-483B-AC8B-221A10E7073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EA9E09-16EF-4736-B0D7-A8FA0BD018C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827F651-470D-483B-AC8B-221A10E7073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EA9E09-16EF-4736-B0D7-A8FA0BD018C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827F651-470D-483B-AC8B-221A10E7073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EA9E09-16EF-4736-B0D7-A8FA0BD018C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827F651-470D-483B-AC8B-221A10E7073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EA9E09-16EF-4736-B0D7-A8FA0BD018C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827F651-470D-483B-AC8B-221A10E7073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EA9E09-16EF-4736-B0D7-A8FA0BD018C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827F651-470D-483B-AC8B-221A10E7073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EA9E09-16EF-4736-B0D7-A8FA0BD018C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827F651-470D-483B-AC8B-221A10E70732}" type="datetimeFigureOut">
              <a:rPr lang="en-IN" smtClean="0"/>
            </a:fld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84EA9E09-16EF-4736-B0D7-A8FA0BD018C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" y="1052830"/>
            <a:ext cx="7995920" cy="2547620"/>
          </a:xfrm>
        </p:spPr>
        <p:txBody>
          <a:bodyPr>
            <a:normAutofit fontScale="90000"/>
          </a:bodyPr>
          <a:lstStyle/>
          <a:p>
            <a:r>
              <a:rPr lang="en-US" altLang="en-IN" sz="6700" dirty="0" smtClean="0">
                <a:latin typeface="Angsana New" pitchFamily="18" charset="-34"/>
                <a:cs typeface="Angsana New" pitchFamily="18" charset="-34"/>
              </a:rPr>
              <a:t>Unit 6</a:t>
            </a:r>
            <a:r>
              <a:rPr lang="en-IN" sz="6700" dirty="0" smtClean="0">
                <a:latin typeface="Angsana New" pitchFamily="18" charset="-34"/>
                <a:cs typeface="Angsana New" pitchFamily="18" charset="-34"/>
              </a:rPr>
              <a:t>:</a:t>
            </a:r>
            <a:br>
              <a:rPr lang="en-IN" sz="6700" dirty="0" smtClean="0">
                <a:latin typeface="Angsana New" pitchFamily="18" charset="-34"/>
                <a:cs typeface="Angsana New" pitchFamily="18" charset="-34"/>
              </a:rPr>
            </a:b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Data Structures</a:t>
            </a:r>
            <a:br>
              <a:rPr lang="en-IN" dirty="0">
                <a:latin typeface="Algerian" panose="04020705040A02060702" pitchFamily="82" charset="0"/>
              </a:rPr>
            </a:br>
            <a:br>
              <a:rPr lang="en-IN" dirty="0" smtClean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3430270"/>
            <a:ext cx="3199765" cy="279209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IN" dirty="0"/>
              <a:t>Struct</a:t>
            </a:r>
            <a:endParaRPr lang="en-US" alt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IN" dirty="0"/>
              <a:t>Union</a:t>
            </a:r>
            <a:endParaRPr lang="en-US" alt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IN" dirty="0"/>
              <a:t>Bit Field</a:t>
            </a:r>
            <a:endParaRPr lang="en-US" alt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IN" dirty="0"/>
              <a:t>DMA</a:t>
            </a:r>
            <a:endParaRPr lang="en-US" alt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IN" dirty="0"/>
              <a:t>Linked List</a:t>
            </a:r>
            <a:endParaRPr lang="en-US" alt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Creating Structure Variable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800"/>
              <a:t>After structure definition, we have to create variable of that structure to use it. It is similar to the any other type of variable declaration:</a:t>
            </a:r>
            <a:endParaRPr lang="en-US" altLang="en-US" sz="2800"/>
          </a:p>
          <a:p>
            <a:pPr marL="457200" lvl="1" indent="457200">
              <a:buNone/>
            </a:pPr>
            <a:r>
              <a:rPr lang="en-US" altLang="en-US" sz="2800">
                <a:solidFill>
                  <a:srgbClr val="FF0000"/>
                </a:solidFill>
              </a:rPr>
              <a:t>struct strcuture_name var;</a:t>
            </a:r>
            <a:endParaRPr lang="en-US" altLang="en-US" sz="2800"/>
          </a:p>
          <a:p>
            <a:r>
              <a:rPr lang="en-US" altLang="en-US" sz="2800"/>
              <a:t>We can also declare structure variables with structure definition.</a:t>
            </a:r>
            <a:endParaRPr lang="en-US" altLang="en-US" sz="2800"/>
          </a:p>
          <a:p>
            <a:pPr marL="457200" lvl="1" indent="0">
              <a:buNone/>
            </a:pPr>
            <a:r>
              <a:rPr lang="en-US" altLang="en-US" sz="245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struct structure_name {</a:t>
            </a:r>
            <a:endParaRPr lang="en-US" altLang="en-US" sz="245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pPr marL="457200" lvl="1" indent="0">
              <a:buNone/>
            </a:pPr>
            <a:r>
              <a:rPr lang="en-US" altLang="en-US" sz="245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  …</a:t>
            </a:r>
            <a:endParaRPr lang="en-US" altLang="en-US" sz="245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pPr marL="457200" lvl="1" indent="0">
              <a:buNone/>
            </a:pPr>
            <a:r>
              <a:rPr lang="en-US" altLang="en-US" sz="245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}var1, var2….;</a:t>
            </a:r>
            <a:endParaRPr lang="en-US" altLang="en-US" sz="245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endParaRPr lang="en-US" altLang="en-US" sz="2800"/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470"/>
            <a:ext cx="8229600" cy="6050280"/>
          </a:xfrm>
        </p:spPr>
        <p:txBody>
          <a:bodyPr/>
          <a:p>
            <a:pPr algn="just" eaLnBrk="1" hangingPunct="1"/>
            <a:endParaRPr lang="en-US" altLang="en-US" sz="3200" dirty="0">
              <a:solidFill>
                <a:srgbClr val="0000FF"/>
              </a:solidFill>
              <a:latin typeface="Cambria" panose="02040503050406030204" pitchFamily="18" charset="0"/>
              <a:sym typeface="+mn-ea"/>
            </a:endParaRPr>
          </a:p>
          <a:p>
            <a:pPr algn="just" eaLnBrk="1" hangingPunct="1"/>
            <a:r>
              <a:rPr lang="en-US" altLang="en-US" sz="3200" dirty="0">
                <a:solidFill>
                  <a:srgbClr val="0000FF"/>
                </a:solidFill>
                <a:latin typeface="Cambria" panose="02040503050406030204" pitchFamily="18" charset="0"/>
                <a:sym typeface="+mn-ea"/>
              </a:rPr>
              <a:t>Structures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—sometimes referred to as </a:t>
            </a:r>
            <a:r>
              <a:rPr lang="en-US" altLang="en-US" sz="3200" dirty="0">
                <a:solidFill>
                  <a:srgbClr val="0000FF"/>
                </a:solidFill>
                <a:latin typeface="Cambria" panose="02040503050406030204" pitchFamily="18" charset="0"/>
                <a:sym typeface="+mn-ea"/>
              </a:rPr>
              <a:t>aggregates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—are </a:t>
            </a:r>
            <a:r>
              <a:rPr lang="en-US" altLang="en-US" sz="3200" u="sng" dirty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collections of related variables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 </a:t>
            </a:r>
            <a:r>
              <a:rPr lang="en-US" altLang="en-US" sz="3200" u="sng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under one name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. </a:t>
            </a:r>
            <a:endParaRPr lang="en-US" altLang="en-US" sz="3200" dirty="0">
              <a:solidFill>
                <a:srgbClr val="000000"/>
              </a:solidFill>
              <a:latin typeface="Cambria" panose="02040503050406030204" pitchFamily="18" charset="0"/>
              <a:sym typeface="+mn-ea"/>
            </a:endParaRPr>
          </a:p>
          <a:p>
            <a:pPr algn="just" eaLnBrk="1" hangingPunct="1"/>
            <a:endParaRPr lang="en-US" altLang="en-US" sz="32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just" eaLnBrk="1" hangingPunct="1"/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Structures may </a:t>
            </a:r>
            <a:r>
              <a:rPr lang="en-US" altLang="en-US" sz="3200" u="sng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contain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 </a:t>
            </a:r>
            <a:r>
              <a:rPr lang="en-US" altLang="en-US" sz="3200" u="sng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variables of </a:t>
            </a:r>
            <a:r>
              <a:rPr lang="en-US" altLang="en-US" sz="3200" b="1" i="1" u="sng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many different data types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—</a:t>
            </a:r>
            <a:endParaRPr lang="tr-TR" altLang="en-US" sz="32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 algn="just"/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in </a:t>
            </a:r>
            <a:r>
              <a:rPr lang="en-US" altLang="en-US" sz="3200" u="sng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contrast to </a:t>
            </a:r>
            <a:r>
              <a:rPr lang="en-US" altLang="en-US" sz="3200" u="sng" dirty="0">
                <a:solidFill>
                  <a:srgbClr val="C00000"/>
                </a:solidFill>
                <a:latin typeface="Cambria" panose="02040503050406030204" pitchFamily="18" charset="0"/>
                <a:sym typeface="+mn-ea"/>
              </a:rPr>
              <a:t>arrays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, which </a:t>
            </a:r>
            <a:r>
              <a:rPr lang="en-US" altLang="en-US" sz="3200" u="sng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contain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 </a:t>
            </a:r>
            <a:r>
              <a:rPr lang="en-US" altLang="en-US" sz="3200" i="1" u="sng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only</a:t>
            </a:r>
            <a:r>
              <a:rPr lang="en-US" altLang="en-US" sz="3200" u="sng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 elements of the same data type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. </a:t>
            </a:r>
            <a:endParaRPr lang="en-US" altLang="en-US" sz="32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just" eaLnBrk="1" hangingPunct="1"/>
            <a:endParaRPr lang="en-US" altLang="en-US" sz="32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60" y="396240"/>
            <a:ext cx="8601710" cy="61925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or modify members of a structure, we use the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. ) dot operator.</a:t>
            </a:r>
            <a:b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structure_name . member1;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strcuture_name . member2;</a:t>
            </a:r>
            <a:b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en-US" alt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</a:t>
            </a:r>
            <a:b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char name[35];</a:t>
            </a:r>
            <a:b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int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roll_no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char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[50]</a:t>
            </a:r>
            <a:b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}s;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I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s.Name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//access the name fiel</a:t>
            </a:r>
            <a:r>
              <a:rPr lang="en-US" alt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case where we have a pointer to the structure, we can also use the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 operator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access the members.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structure_ptr -&gt; member1</a:t>
            </a:r>
            <a:endParaRPr lang="en-US" alt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structure_ptr -&gt; member2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910" y="233045"/>
            <a:ext cx="9347835" cy="65284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/>
              <a:t>Example:</a:t>
            </a:r>
            <a:endParaRPr 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5160" y="655320"/>
            <a:ext cx="8478520" cy="64681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Copy structure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910" y="784225"/>
            <a:ext cx="6715125" cy="54813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2800"/>
              <a:t>Real-Life Example</a:t>
            </a:r>
            <a:endParaRPr lang="en-US" alt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8805" y="941705"/>
            <a:ext cx="7317105" cy="58026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Structure Pointer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2585" y="916305"/>
            <a:ext cx="8354695" cy="54279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560" y="-22860"/>
            <a:ext cx="9172575" cy="53473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00" y="0"/>
            <a:ext cx="8764270" cy="6647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" y="2071370"/>
            <a:ext cx="7453630" cy="1232535"/>
          </a:xfrm>
          <a:solidFill>
            <a:schemeClr val="bg1"/>
          </a:solidFill>
        </p:spPr>
        <p:txBody>
          <a:bodyPr/>
          <a:p>
            <a:r>
              <a:rPr lang="en-US" altLang="en-US" sz="2000" b="1">
                <a:solidFill>
                  <a:srgbClr val="00B050"/>
                </a:solidFill>
                <a:latin typeface="Cascadia Code" panose="020B0609020000020004" charset="0"/>
                <a:cs typeface="Cascadia Code" panose="020B0609020000020004" charset="0"/>
              </a:rPr>
              <a:t>struct</a:t>
            </a:r>
            <a:r>
              <a:rPr lang="en-US" altLang="en-US" sz="20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Cascadia Code" panose="020B0609020000020004" charset="0"/>
                <a:cs typeface="Cascadia Code" panose="020B0609020000020004" charset="0"/>
              </a:rPr>
              <a:t> </a:t>
            </a:r>
            <a:r>
              <a:rPr lang="en-US" altLang="en-US" sz="2000">
                <a:latin typeface="Cascadia Code" panose="020B0609020000020004" charset="0"/>
                <a:cs typeface="Cascadia Code" panose="020B0609020000020004" charset="0"/>
              </a:rPr>
              <a:t>st_name {</a:t>
            </a:r>
            <a:br>
              <a:rPr lang="en-US" altLang="en-US" sz="2000">
                <a:latin typeface="Cascadia Code" panose="020B0609020000020004" charset="0"/>
                <a:cs typeface="Cascadia Code" panose="020B0609020000020004" charset="0"/>
              </a:rPr>
            </a:br>
            <a:r>
              <a:rPr lang="en-US" altLang="en-US" sz="2000">
                <a:latin typeface="Cascadia Code" panose="020B0609020000020004" charset="0"/>
                <a:cs typeface="Cascadia Code" panose="020B0609020000020004" charset="0"/>
              </a:rPr>
              <a:t>       </a:t>
            </a:r>
            <a:r>
              <a:rPr lang="en-US" altLang="en-US" sz="2000">
                <a:solidFill>
                  <a:srgbClr val="FF0000"/>
                </a:solidFill>
                <a:latin typeface="Cascadia Code" panose="020B0609020000020004" charset="0"/>
                <a:cs typeface="Cascadia Code" panose="020B0609020000020004" charset="0"/>
              </a:rPr>
              <a:t>int</a:t>
            </a:r>
            <a:r>
              <a:rPr lang="en-US" altLang="en-US" sz="2000">
                <a:latin typeface="Cascadia Code" panose="020B0609020000020004" charset="0"/>
                <a:cs typeface="Cascadia Code" panose="020B0609020000020004" charset="0"/>
              </a:rPr>
              <a:t> x;</a:t>
            </a:r>
            <a:br>
              <a:rPr lang="en-US" altLang="en-US" sz="2000">
                <a:latin typeface="Cascadia Code" panose="020B0609020000020004" charset="0"/>
                <a:cs typeface="Cascadia Code" panose="020B0609020000020004" charset="0"/>
              </a:rPr>
            </a:br>
            <a:r>
              <a:rPr lang="en-US" altLang="en-US" sz="2000">
                <a:latin typeface="Cascadia Code" panose="020B0609020000020004" charset="0"/>
                <a:cs typeface="Cascadia Code" panose="020B0609020000020004" charset="0"/>
              </a:rPr>
              <a:t>};</a:t>
            </a:r>
            <a:br>
              <a:rPr lang="en-US" altLang="en-US" sz="2000">
                <a:latin typeface="Cascadia Code" panose="020B0609020000020004" charset="0"/>
                <a:cs typeface="Cascadia Code" panose="020B0609020000020004" charset="0"/>
              </a:rPr>
            </a:br>
            <a:r>
              <a:rPr lang="en-US" altLang="en-US" sz="2000">
                <a:latin typeface="Cascadia Code" panose="020B0609020000020004" charset="0"/>
                <a:cs typeface="Cascadia Code" panose="020B0609020000020004" charset="0"/>
              </a:rPr>
              <a:t>typedef st_name str2;</a:t>
            </a:r>
            <a:endParaRPr lang="en-US" altLang="en-US" sz="2000">
              <a:latin typeface="Cascadia Code" panose="020B0609020000020004" charset="0"/>
              <a:cs typeface="Cascadia Code" panose="020B06090200000200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443230"/>
            <a:ext cx="9144000" cy="53632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6800" y="-27940"/>
            <a:ext cx="6350000" cy="6788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76200"/>
            <a:ext cx="8229600" cy="582613"/>
          </a:xfrm>
        </p:spPr>
        <p:txBody>
          <a:bodyPr/>
          <a:p>
            <a:r>
              <a:rPr lang="en-US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Passing Structure to Functions</a:t>
            </a:r>
            <a:endParaRPr lang="en-US" altLang="en-US" sz="28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Nested Structures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/>
              <a:t>Nested structure refers to a structure that contains another structure as one of its members.</a:t>
            </a:r>
            <a:endParaRPr lang="en-US" altLang="en-US" sz="2400"/>
          </a:p>
          <a:p>
            <a:r>
              <a:rPr lang="en-US" altLang="en-US" sz="2400"/>
              <a:t>Two ways:</a:t>
            </a:r>
            <a:endParaRPr lang="en-US" altLang="en-US" sz="2400"/>
          </a:p>
          <a:p>
            <a:pPr lvl="1"/>
            <a:r>
              <a:rPr lang="en-US" altLang="en-US" sz="2100" b="1"/>
              <a:t>Embedded Structure Nesting: </a:t>
            </a:r>
            <a:r>
              <a:rPr lang="en-US" altLang="en-US" sz="2100"/>
              <a:t>The structure being nested is also declared inside the parent structure.</a:t>
            </a:r>
            <a:endParaRPr lang="en-US" altLang="en-US" sz="2100"/>
          </a:p>
          <a:p>
            <a:pPr lvl="1"/>
            <a:r>
              <a:rPr lang="en-US" altLang="en-US" sz="2100" b="1"/>
              <a:t>Separate Structure Nesting: </a:t>
            </a:r>
            <a:r>
              <a:rPr lang="en-US" altLang="en-US" sz="2100"/>
              <a:t>Two structures are declared separately and then the member structure is nested inside the parent structure.</a:t>
            </a:r>
            <a:endParaRPr lang="en-US" altLang="en-US" sz="2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995" y="61595"/>
            <a:ext cx="4277995" cy="5659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270" y="82550"/>
            <a:ext cx="5043805" cy="65239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3155" y="0"/>
            <a:ext cx="5490845" cy="42430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056380"/>
            <a:ext cx="3816350" cy="28181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70" y="137795"/>
            <a:ext cx="3679825" cy="67189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344" y="-76200"/>
            <a:ext cx="8229600" cy="1143000"/>
          </a:xfrm>
        </p:spPr>
        <p:txBody>
          <a:bodyPr/>
          <a:lstStyle/>
          <a:p>
            <a:r>
              <a:rPr lang="en-IN" dirty="0" smtClean="0"/>
              <a:t>Union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47936"/>
            <a:ext cx="8229600" cy="5688632"/>
          </a:xfrm>
        </p:spPr>
        <p:txBody>
          <a:bodyPr>
            <a:no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similar to structure data type 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structure and union is that in structure every data member has its own storage where members of union shares same memory locations.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accessed using dot(.) operator</a:t>
            </a:r>
            <a:endParaRPr lang="en-US" alt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memory allocated is equivalent to the size of the largest member.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union item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int m</a:t>
            </a:r>
            <a:r>
              <a:rPr lang="en-US" alt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//</a:t>
            </a:r>
            <a:r>
              <a:rPr lang="en-US" alt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alt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float z;  //4 byte</a:t>
            </a:r>
            <a:r>
              <a:rPr lang="en-US" alt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char c;   //1 byte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}u;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//access m field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 Field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5676900"/>
          </a:xfrm>
        </p:spPr>
        <p:txBody>
          <a:bodyPr/>
          <a:p>
            <a:r>
              <a:rPr lang="en-US" altLang="en-US" sz="2800"/>
              <a:t>Can specify the size (in bits) of the structure and union members. </a:t>
            </a:r>
            <a:endParaRPr lang="en-US" altLang="en-US" sz="2800"/>
          </a:p>
          <a:p>
            <a:r>
              <a:rPr lang="en-US" altLang="en-US" sz="2800"/>
              <a:t>to use memory efficiently when we know that the value of a field or group of fields will never exceed a limit or is within a small range. </a:t>
            </a:r>
            <a:endParaRPr lang="en-US" altLang="en-US" sz="2800"/>
          </a:p>
          <a:p>
            <a:r>
              <a:rPr lang="en-US" altLang="en-US" sz="2800"/>
              <a:t>C Bit fields are used when the storage of our program is limited.</a:t>
            </a:r>
            <a:endParaRPr lang="en-US" altLang="en-US" sz="2800"/>
          </a:p>
          <a:p>
            <a:r>
              <a:rPr lang="en-US" altLang="en-US" sz="2800"/>
              <a:t>Syntax</a:t>
            </a:r>
            <a:endParaRPr lang="en-US" altLang="en-US" sz="2800"/>
          </a:p>
          <a:p>
            <a:pPr marL="0" indent="457200">
              <a:buNone/>
            </a:pPr>
            <a:r>
              <a:rPr lang="en-US" altLang="en-US" sz="2800">
                <a:solidFill>
                  <a:srgbClr val="FF0000"/>
                </a:solidFill>
              </a:rPr>
              <a:t>struct {</a:t>
            </a:r>
            <a:endParaRPr lang="en-US" altLang="en-US" sz="2800">
              <a:solidFill>
                <a:srgbClr val="FF0000"/>
              </a:solidFill>
            </a:endParaRPr>
          </a:p>
          <a:p>
            <a:pPr marL="457200" lvl="1" indent="457200">
              <a:buNone/>
            </a:pPr>
            <a:r>
              <a:rPr lang="en-US" altLang="en-US" sz="2800">
                <a:solidFill>
                  <a:srgbClr val="FF0000"/>
                </a:solidFill>
              </a:rPr>
              <a:t>   type [member_name] : width;</a:t>
            </a:r>
            <a:endParaRPr lang="en-US" altLang="en-US" sz="2800">
              <a:solidFill>
                <a:srgbClr val="FF0000"/>
              </a:solidFill>
            </a:endParaRPr>
          </a:p>
          <a:p>
            <a:pPr marL="0" indent="457200">
              <a:buNone/>
            </a:pPr>
            <a:r>
              <a:rPr lang="en-US" altLang="en-US" sz="2800">
                <a:solidFill>
                  <a:srgbClr val="FF0000"/>
                </a:solidFill>
              </a:rPr>
              <a:t>};</a:t>
            </a:r>
            <a:endParaRPr lang="en-US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582613"/>
          </a:xfrm>
        </p:spPr>
        <p:txBody>
          <a:bodyPr/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Size of structure without Bit Field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7655" y="729615"/>
            <a:ext cx="8649970" cy="589851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1490" y="69215"/>
            <a:ext cx="7051675" cy="682815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3886200"/>
            <a:ext cx="8229600" cy="582613"/>
          </a:xfrm>
        </p:spPr>
        <p:txBody>
          <a:bodyPr/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Size of structure with Bit Field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Dynamic Memory Allocation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Process of allocating memory at runtime (during program execution) rather than at compile time. </a:t>
            </a:r>
            <a:endParaRPr lang="en-US" altLang="en-US"/>
          </a:p>
          <a:p>
            <a:r>
              <a:rPr lang="en-US" altLang="en-US"/>
              <a:t>Allows programs to request memory from the operating system as needed and release it when it is no longer required.</a:t>
            </a:r>
            <a:endParaRPr lang="en-US" altLang="en-US"/>
          </a:p>
          <a:p>
            <a:r>
              <a:rPr lang="en-US" altLang="en-US"/>
              <a:t>Used when size is not known in advance, such as arrays, linked lists, trees, and more.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key functions in stdlib.h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olidFill>
                  <a:srgbClr val="FF0000"/>
                </a:solidFill>
              </a:rPr>
              <a:t>malloc:</a:t>
            </a:r>
            <a:r>
              <a:rPr lang="en-US" altLang="en-US"/>
              <a:t> Allocates a block of memory of a specified size.</a:t>
            </a:r>
            <a:endParaRPr lang="en-US" altLang="en-US"/>
          </a:p>
          <a:p>
            <a:r>
              <a:rPr lang="en-US" altLang="en-US">
                <a:solidFill>
                  <a:srgbClr val="FF0000"/>
                </a:solidFill>
              </a:rPr>
              <a:t>calloc:</a:t>
            </a:r>
            <a:r>
              <a:rPr lang="en-US" altLang="en-US"/>
              <a:t> Allocates a block of memory for an array of elements and initializes all bytes to zero.</a:t>
            </a:r>
            <a:endParaRPr lang="en-US" altLang="en-US"/>
          </a:p>
          <a:p>
            <a:r>
              <a:rPr lang="en-US" altLang="en-US">
                <a:solidFill>
                  <a:srgbClr val="FF0000"/>
                </a:solidFill>
              </a:rPr>
              <a:t>realloc:</a:t>
            </a:r>
            <a:r>
              <a:rPr lang="en-US" altLang="en-US"/>
              <a:t> Resizes a previously allocated block of memory.</a:t>
            </a:r>
            <a:endParaRPr lang="en-US" altLang="en-US"/>
          </a:p>
          <a:p>
            <a:r>
              <a:rPr lang="en-US" altLang="en-US">
                <a:solidFill>
                  <a:srgbClr val="FF0000"/>
                </a:solidFill>
              </a:rPr>
              <a:t>free: </a:t>
            </a:r>
            <a:r>
              <a:rPr lang="en-US" altLang="en-US"/>
              <a:t>Deallocates a block of memory, making it available for future use.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3600" u="sng" dirty="0" smtClean="0"/>
              <a:t>User Defined Data types- </a:t>
            </a:r>
            <a:r>
              <a:rPr lang="en-IN" sz="3600" b="1" dirty="0" smtClean="0"/>
              <a:t>typedef, enum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“type definition” allows user to define variable of existing data type.</a:t>
            </a:r>
            <a:endParaRPr lang="en-IN" dirty="0" smtClean="0"/>
          </a:p>
          <a:p>
            <a:r>
              <a:rPr lang="en-IN" dirty="0" smtClean="0"/>
              <a:t>Example.</a:t>
            </a:r>
            <a:endParaRPr lang="en-IN" dirty="0" smtClean="0"/>
          </a:p>
          <a:p>
            <a:pPr lvl="1"/>
            <a:r>
              <a:rPr lang="en-IN" dirty="0" smtClean="0"/>
              <a:t>     typedef  float marks ;</a:t>
            </a:r>
            <a:endParaRPr lang="en-IN" dirty="0" smtClean="0"/>
          </a:p>
          <a:p>
            <a:pPr lvl="1"/>
            <a:r>
              <a:rPr lang="en-IN" dirty="0"/>
              <a:t> </a:t>
            </a:r>
            <a:r>
              <a:rPr lang="en-IN" dirty="0" smtClean="0"/>
              <a:t>    marks m1,m2,m3;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(in above example  marks is used as float data type)  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1. malloc (Memory Allocation)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800"/>
              <a:t>Allocates a block of memory of a specified size </a:t>
            </a:r>
            <a:r>
              <a:rPr lang="en-US" altLang="en-US" sz="28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in bytes</a:t>
            </a:r>
            <a:r>
              <a:rPr lang="en-US" altLang="en-US" sz="2800"/>
              <a:t>.</a:t>
            </a:r>
            <a:endParaRPr lang="en-US" altLang="en-US" sz="2800"/>
          </a:p>
          <a:p>
            <a:r>
              <a:rPr lang="en-US" altLang="en-US" sz="2800"/>
              <a:t>The memory is not initialized (</a:t>
            </a:r>
            <a:r>
              <a:rPr lang="en-US" altLang="en-US" sz="2800">
                <a:solidFill>
                  <a:srgbClr val="FF0000"/>
                </a:solidFill>
              </a:rPr>
              <a:t>contains garbage values</a:t>
            </a:r>
            <a:r>
              <a:rPr lang="en-US" altLang="en-US" sz="2800"/>
              <a:t>).</a:t>
            </a:r>
            <a:endParaRPr lang="en-US" altLang="en-US" sz="2800"/>
          </a:p>
          <a:p>
            <a:r>
              <a:rPr lang="en-US" altLang="en-US" sz="28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Returns a pointer</a:t>
            </a:r>
            <a:r>
              <a:rPr lang="en-US" altLang="en-US" sz="2800"/>
              <a:t> to the first byte of the allocated memory.</a:t>
            </a:r>
            <a:endParaRPr lang="en-US" altLang="en-US" sz="2800"/>
          </a:p>
          <a:p>
            <a:r>
              <a:rPr lang="en-US" altLang="en-US" sz="2800"/>
              <a:t>If the allocation fails, it returns </a:t>
            </a:r>
            <a:r>
              <a:rPr lang="en-US" altLang="en-US" sz="2800">
                <a:solidFill>
                  <a:srgbClr val="FF0000"/>
                </a:solidFill>
              </a:rPr>
              <a:t>NULL.</a:t>
            </a:r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Syntax</a:t>
            </a:r>
            <a:endParaRPr lang="en-US" altLang="en-US" sz="2800"/>
          </a:p>
          <a:p>
            <a:pPr marL="0" indent="457200">
              <a:buNone/>
            </a:pPr>
            <a:r>
              <a:rPr lang="en-US" altLang="en-US" sz="2800"/>
              <a:t>void* malloc(size_t size);</a:t>
            </a:r>
            <a:endParaRPr lang="en-US" altLang="en-US"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5711825" cy="5801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494405"/>
            <a:ext cx="4312920" cy="336359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rgbClr val="0070C0"/>
                </a:solidFill>
                <a:sym typeface="+mn-ea"/>
              </a:rPr>
              <a:t>2. calloc (Contiguous Allocation)</a:t>
            </a:r>
            <a:endParaRPr lang="en-US" altLang="en-US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5577840"/>
          </a:xfrm>
        </p:spPr>
        <p:txBody>
          <a:bodyPr/>
          <a:p>
            <a:r>
              <a:rPr lang="en-US" altLang="en-US" sz="2800"/>
              <a:t>Allocates memory for an array of elements and </a:t>
            </a:r>
            <a:r>
              <a:rPr lang="en-US" altLang="en-US" sz="28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initializes all bytes to zero</a:t>
            </a:r>
            <a:r>
              <a:rPr lang="en-US" altLang="en-US" sz="2800"/>
              <a:t>.</a:t>
            </a:r>
            <a:endParaRPr lang="en-US" altLang="en-US" sz="2800"/>
          </a:p>
          <a:p>
            <a:r>
              <a:rPr lang="en-US" altLang="en-US" sz="2800"/>
              <a:t>Takes two arguments: the number of elements and the size of each element.</a:t>
            </a:r>
            <a:endParaRPr lang="en-US" altLang="en-US" sz="2800"/>
          </a:p>
          <a:p>
            <a:r>
              <a:rPr lang="en-US" altLang="en-US" sz="2800"/>
              <a:t>Returns a pointer to the first byte of the allocated memory.</a:t>
            </a:r>
            <a:endParaRPr lang="en-US" altLang="en-US" sz="2800"/>
          </a:p>
          <a:p>
            <a:r>
              <a:rPr lang="en-US" altLang="en-US" sz="2800"/>
              <a:t>If the allocation fails, it returns </a:t>
            </a:r>
            <a:r>
              <a:rPr lang="en-US" altLang="en-US" sz="2800">
                <a:solidFill>
                  <a:srgbClr val="C00000"/>
                </a:solidFill>
              </a:rPr>
              <a:t>NULL</a:t>
            </a:r>
            <a:r>
              <a:rPr lang="en-US" altLang="en-US" sz="2800"/>
              <a:t>.</a:t>
            </a:r>
            <a:endParaRPr lang="en-US" altLang="en-US" sz="2800"/>
          </a:p>
          <a:p>
            <a:pPr marL="0" indent="0">
              <a:buNone/>
            </a:pPr>
            <a:endParaRPr lang="en-US" altLang="en-US" sz="2800"/>
          </a:p>
          <a:p>
            <a:r>
              <a:rPr lang="en-US" altLang="en-US" sz="2800"/>
              <a:t>Syntax</a:t>
            </a:r>
            <a:endParaRPr lang="en-US" altLang="en-US" sz="2800"/>
          </a:p>
          <a:p>
            <a:r>
              <a:rPr lang="en-US" altLang="en-US" sz="2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void* calloc(size_t num, size_t size);</a:t>
            </a:r>
            <a:endParaRPr lang="en-US" altLang="en-US" sz="2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1445" y="-2540"/>
            <a:ext cx="7797165" cy="684593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3. realloc (Reallocation)</a:t>
            </a:r>
            <a:endParaRPr lang="en-US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/>
              <a:t>Resizes a previously allocated block of memory.</a:t>
            </a:r>
            <a:endParaRPr lang="en-US" altLang="en-US" sz="2400"/>
          </a:p>
          <a:p>
            <a:r>
              <a:rPr lang="en-US" altLang="en-US" sz="2400">
                <a:solidFill>
                  <a:srgbClr val="C00000"/>
                </a:solidFill>
              </a:rPr>
              <a:t>Takes two arguments</a:t>
            </a:r>
            <a:r>
              <a:rPr lang="en-US" altLang="en-US" sz="2400"/>
              <a:t>: a pointer to the previously allocated memory and the new size.</a:t>
            </a:r>
            <a:endParaRPr lang="en-US" altLang="en-US" sz="2400"/>
          </a:p>
          <a:p>
            <a:r>
              <a:rPr lang="en-US" altLang="en-US" sz="2400"/>
              <a:t>If the new size is larger, the additional memory is uninitialized.</a:t>
            </a:r>
            <a:endParaRPr lang="en-US" altLang="en-US" sz="2400"/>
          </a:p>
          <a:p>
            <a:r>
              <a:rPr lang="en-US" altLang="en-US" sz="2400"/>
              <a:t>If the new size is smaller, the excess memory is deallocated.</a:t>
            </a:r>
            <a:endParaRPr lang="en-US" altLang="en-US" sz="2400"/>
          </a:p>
          <a:p>
            <a:r>
              <a:rPr lang="en-US" altLang="en-US" sz="2400"/>
              <a:t>Returns a pointer to the resized memory block.</a:t>
            </a:r>
            <a:endParaRPr lang="en-US" altLang="en-US" sz="2400"/>
          </a:p>
          <a:p>
            <a:r>
              <a:rPr lang="en-US" altLang="en-US" sz="2400"/>
              <a:t>If the allocation fails, it returns NULL, and the original block remains unchanged.</a:t>
            </a:r>
            <a:endParaRPr lang="en-US" altLang="en-US" sz="2400"/>
          </a:p>
          <a:p>
            <a:r>
              <a:rPr lang="en-US" altLang="en-US" sz="2400"/>
              <a:t>Syntax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void* realloc(void* ptr, size_t size);</a:t>
            </a:r>
            <a:endParaRPr lang="en-US" altLang="en-US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4770"/>
            <a:ext cx="4628515" cy="438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15" y="773430"/>
            <a:ext cx="4642485" cy="560451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4. free (Deallocation)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800">
                <a:solidFill>
                  <a:srgbClr val="C00000"/>
                </a:solidFill>
              </a:rPr>
              <a:t>Releases </a:t>
            </a:r>
            <a:r>
              <a:rPr lang="en-US" altLang="en-US" sz="2800"/>
              <a:t>a block of memory previously allocated by malloc, calloc, or realloc.</a:t>
            </a:r>
            <a:endParaRPr lang="en-US" altLang="en-US" sz="2800"/>
          </a:p>
          <a:p>
            <a:r>
              <a:rPr lang="en-US" altLang="en-US" sz="2800"/>
              <a:t>The pointer passed to free must be the same pointer returned by the allocation function.</a:t>
            </a:r>
            <a:endParaRPr lang="en-US" altLang="en-US" sz="2800"/>
          </a:p>
          <a:p>
            <a:r>
              <a:rPr lang="en-US" altLang="en-US" sz="2800"/>
              <a:t>After calling free, the pointer should not be used (it becomes a </a:t>
            </a:r>
            <a:r>
              <a:rPr lang="en-US" altLang="en-US" sz="2800">
                <a:solidFill>
                  <a:srgbClr val="C00000"/>
                </a:solidFill>
              </a:rPr>
              <a:t>dangling pointer</a:t>
            </a:r>
            <a:r>
              <a:rPr lang="en-US" altLang="en-US" sz="2800"/>
              <a:t>).</a:t>
            </a:r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Syntax</a:t>
            </a:r>
            <a:endParaRPr lang="en-US" altLang="en-US" sz="2800"/>
          </a:p>
          <a:p>
            <a:r>
              <a:rPr lang="en-US" altLang="en-US" sz="2800"/>
              <a:t>void free(void* ptr);</a:t>
            </a:r>
            <a:endParaRPr lang="en-US" altLang="en-US" sz="2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Linked List(Singly, Doubly, Circular)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551940"/>
            <a:ext cx="9145270" cy="1108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95" y="4933315"/>
            <a:ext cx="9180195" cy="92456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Linked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800"/>
              <a:t>LL is a linear data structure in which elements are stored in nodes, and each node points to the next node in the sequence. </a:t>
            </a:r>
            <a:endParaRPr lang="en-US" altLang="en-US" sz="2800"/>
          </a:p>
          <a:p>
            <a:r>
              <a:rPr lang="en-US" altLang="en-US" sz="2800"/>
              <a:t>LL do not require contiguous memory allocation. </a:t>
            </a:r>
            <a:endParaRPr lang="en-US" altLang="en-US" sz="2800"/>
          </a:p>
          <a:p>
            <a:r>
              <a:rPr lang="en-US" altLang="en-US" sz="2800"/>
              <a:t>Each node in a linked list contains two parts:</a:t>
            </a:r>
            <a:endParaRPr lang="en-US" altLang="en-US" sz="2800"/>
          </a:p>
          <a:p>
            <a:pPr lvl="1"/>
            <a:r>
              <a:rPr lang="en-US" altLang="en-US" sz="2400">
                <a:solidFill>
                  <a:srgbClr val="C00000"/>
                </a:solidFill>
              </a:rPr>
              <a:t>Data:</a:t>
            </a:r>
            <a:r>
              <a:rPr lang="en-US" altLang="en-US" sz="2400"/>
              <a:t> The value or information stored in the node.</a:t>
            </a:r>
            <a:endParaRPr lang="en-US" altLang="en-US" sz="2400"/>
          </a:p>
          <a:p>
            <a:pPr lvl="1"/>
            <a:r>
              <a:rPr lang="en-US" altLang="en-US" sz="2400">
                <a:solidFill>
                  <a:srgbClr val="C00000"/>
                </a:solidFill>
              </a:rPr>
              <a:t>Pointer:</a:t>
            </a:r>
            <a:r>
              <a:rPr lang="en-US" altLang="en-US" sz="2400"/>
              <a:t> A reference (or link) to the next node in the list.</a:t>
            </a:r>
            <a:endParaRPr lang="en-US" altLang="en-US" sz="2400"/>
          </a:p>
          <a:p>
            <a:r>
              <a:rPr lang="en-US" altLang="en-US" sz="2800"/>
              <a:t>The last node in the list typically points to </a:t>
            </a:r>
            <a:r>
              <a:rPr lang="en-US" altLang="en-US" sz="2800">
                <a:solidFill>
                  <a:srgbClr val="C00000"/>
                </a:solidFill>
              </a:rPr>
              <a:t>NULL</a:t>
            </a:r>
            <a:r>
              <a:rPr lang="en-US" altLang="en-US" sz="2800"/>
              <a:t>, indicating the end of the list.</a:t>
            </a:r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Array VS linked List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0" y="1174750"/>
          <a:ext cx="9144000" cy="2417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465"/>
                <a:gridCol w="3098800"/>
                <a:gridCol w="3594735"/>
              </a:tblGrid>
              <a:tr h="425450">
                <a:tc>
                  <a:txBody>
                    <a:bodyPr/>
                    <a:p>
                      <a:pPr>
                        <a:buNone/>
                      </a:pP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Array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Linked List</a:t>
                      </a:r>
                      <a:endParaRPr lang="en-US" sz="2400"/>
                    </a:p>
                  </a:txBody>
                  <a:tcPr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1"/>
                        <a:t>Data Structure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Contigious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Non-Contigious</a:t>
                      </a:r>
                      <a:endParaRPr lang="en-US" sz="2400"/>
                    </a:p>
                  </a:txBody>
                  <a:tcPr/>
                </a:tc>
              </a:tr>
              <a:tr h="7156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1"/>
                        <a:t>Memory Allocation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allocated to whole arrary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allocated to individual element</a:t>
                      </a:r>
                      <a:endParaRPr lang="en-US" sz="2400"/>
                    </a:p>
                  </a:txBody>
                  <a:tcPr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1"/>
                        <a:t>Insertion/ Deletion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Inefficient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Efficient</a:t>
                      </a:r>
                      <a:endParaRPr lang="en-US" sz="2400"/>
                    </a:p>
                  </a:txBody>
                  <a:tcPr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 b="1"/>
                        <a:t>Access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Random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Sequantial</a:t>
                      </a:r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"/>
            <a:ext cx="8229600" cy="582613"/>
          </a:xfrm>
        </p:spPr>
        <p:txBody>
          <a:bodyPr/>
          <a:lstStyle/>
          <a:p>
            <a:r>
              <a:rPr lang="en-IN" dirty="0" smtClean="0">
                <a:sym typeface="+mn-ea"/>
              </a:rPr>
              <a:t>Enumerated data type: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en-US" dirty="0"/>
              <a:t>It is mainly used to assign names to integral constants, the names make a program easy to read and maintain.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lvl="1"/>
            <a:r>
              <a:rPr lang="en-IN" dirty="0"/>
              <a:t> </a:t>
            </a:r>
            <a:r>
              <a:rPr lang="en-IN" dirty="0" smtClean="0"/>
              <a:t>enum day</a:t>
            </a:r>
            <a:r>
              <a:rPr lang="en-US" altLang="en-IN" dirty="0" smtClean="0"/>
              <a:t> { </a:t>
            </a:r>
            <a:r>
              <a:rPr lang="en-IN" dirty="0" smtClean="0"/>
              <a:t>Mon , </a:t>
            </a:r>
            <a:r>
              <a:rPr lang="en-IN" dirty="0"/>
              <a:t>T</a:t>
            </a:r>
            <a:r>
              <a:rPr lang="en-IN" dirty="0" smtClean="0"/>
              <a:t>ue ,wed ,Thu ,Fri ,Sat , Sun</a:t>
            </a:r>
            <a:r>
              <a:rPr lang="en-US" altLang="en-IN" dirty="0" smtClean="0"/>
              <a:t> }</a:t>
            </a:r>
            <a:endParaRPr lang="en-IN" dirty="0" smtClean="0"/>
          </a:p>
          <a:p>
            <a:pPr lvl="1"/>
            <a:r>
              <a:rPr lang="en-IN" dirty="0"/>
              <a:t> </a:t>
            </a:r>
            <a:r>
              <a:rPr lang="en-IN" dirty="0" smtClean="0"/>
              <a:t> enum day today;</a:t>
            </a:r>
            <a:endParaRPr lang="en-IN" dirty="0" smtClean="0"/>
          </a:p>
          <a:p>
            <a:pPr lvl="1"/>
            <a:r>
              <a:rPr lang="en-IN" dirty="0" smtClean="0"/>
              <a:t>   today=Thu</a:t>
            </a:r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Operations on Singly Linked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3920"/>
            <a:ext cx="8229600" cy="5701665"/>
          </a:xfrm>
        </p:spPr>
        <p:txBody>
          <a:bodyPr/>
          <a:p>
            <a:r>
              <a:rPr lang="en-US" altLang="en-US"/>
              <a:t>Traversal</a:t>
            </a:r>
            <a:endParaRPr lang="en-US" altLang="en-US"/>
          </a:p>
          <a:p>
            <a:r>
              <a:rPr lang="en-US" altLang="en-US"/>
              <a:t>Searching</a:t>
            </a:r>
            <a:endParaRPr lang="en-US" altLang="en-US"/>
          </a:p>
          <a:p>
            <a:r>
              <a:rPr lang="en-US" altLang="en-US"/>
              <a:t>Length</a:t>
            </a:r>
            <a:endParaRPr lang="en-US" altLang="en-US"/>
          </a:p>
          <a:p>
            <a:r>
              <a:rPr lang="en-US" altLang="en-US"/>
              <a:t>Insertion:</a:t>
            </a:r>
            <a:endParaRPr lang="en-US" altLang="en-US"/>
          </a:p>
          <a:p>
            <a:pPr lvl="2"/>
            <a:r>
              <a:rPr lang="en-US" altLang="en-US"/>
              <a:t>Insert at the beginning</a:t>
            </a:r>
            <a:endParaRPr lang="en-US" altLang="en-US"/>
          </a:p>
          <a:p>
            <a:pPr lvl="2"/>
            <a:r>
              <a:rPr lang="en-US" altLang="en-US"/>
              <a:t>Insert at the end</a:t>
            </a:r>
            <a:endParaRPr lang="en-US" altLang="en-US"/>
          </a:p>
          <a:p>
            <a:pPr lvl="2"/>
            <a:r>
              <a:rPr lang="en-US" altLang="en-US"/>
              <a:t>Insert at a specific position</a:t>
            </a:r>
            <a:endParaRPr lang="en-US" altLang="en-US"/>
          </a:p>
          <a:p>
            <a:r>
              <a:rPr lang="en-US" altLang="en-US"/>
              <a:t>Deletion:</a:t>
            </a:r>
            <a:endParaRPr lang="en-US" altLang="en-US"/>
          </a:p>
          <a:p>
            <a:pPr lvl="2"/>
            <a:r>
              <a:rPr lang="en-US" altLang="en-US"/>
              <a:t>Delete from the beginning</a:t>
            </a:r>
            <a:endParaRPr lang="en-US" altLang="en-US"/>
          </a:p>
          <a:p>
            <a:pPr lvl="2"/>
            <a:r>
              <a:rPr lang="en-US" altLang="en-US"/>
              <a:t>Delete from the end</a:t>
            </a:r>
            <a:endParaRPr lang="en-US" altLang="en-US"/>
          </a:p>
          <a:p>
            <a:pPr lvl="2"/>
            <a:r>
              <a:rPr lang="en-US" altLang="en-US"/>
              <a:t>Delete a specific node</a:t>
            </a:r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Singly Linked List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85490" y="632460"/>
            <a:ext cx="5868670" cy="19310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74650" y="2556510"/>
            <a:ext cx="724535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// Definition of a Node in a singly linked list</a:t>
            </a:r>
            <a:endParaRPr lang="en-US" altLang="en-US"/>
          </a:p>
          <a:p>
            <a:r>
              <a:rPr lang="en-US" altLang="en-US"/>
              <a:t>struct Node {</a:t>
            </a:r>
            <a:endParaRPr lang="en-US" altLang="en-US"/>
          </a:p>
          <a:p>
            <a:r>
              <a:rPr lang="en-US" altLang="en-US"/>
              <a:t>    int data;          </a:t>
            </a:r>
            <a:endParaRPr lang="en-US" altLang="en-US"/>
          </a:p>
          <a:p>
            <a:r>
              <a:rPr lang="en-US" altLang="en-US"/>
              <a:t>    struct Node* next;</a:t>
            </a:r>
            <a:endParaRPr lang="en-US" altLang="en-US"/>
          </a:p>
          <a:p>
            <a:r>
              <a:rPr lang="en-US" altLang="en-US"/>
              <a:t>};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// Function to create a new Node</a:t>
            </a:r>
            <a:endParaRPr lang="en-US" altLang="en-US"/>
          </a:p>
          <a:p>
            <a:r>
              <a:rPr lang="en-US" altLang="en-US"/>
              <a:t>struct Node* newNode(int data) {</a:t>
            </a:r>
            <a:endParaRPr lang="en-US" altLang="en-US"/>
          </a:p>
          <a:p>
            <a:r>
              <a:rPr lang="en-US" altLang="en-US"/>
              <a:t>    struct Node* temp = </a:t>
            </a:r>
            <a:endParaRPr lang="en-US" altLang="en-US"/>
          </a:p>
          <a:p>
            <a:r>
              <a:rPr lang="en-US" altLang="en-US"/>
              <a:t>      (struct Node*)malloc(sizeof(struct Node));</a:t>
            </a:r>
            <a:endParaRPr lang="en-US" altLang="en-US"/>
          </a:p>
          <a:p>
            <a:r>
              <a:rPr lang="en-US" altLang="en-US"/>
              <a:t>    temp-&gt;data = data;</a:t>
            </a:r>
            <a:endParaRPr lang="en-US" altLang="en-US"/>
          </a:p>
          <a:p>
            <a:r>
              <a:rPr lang="en-US" altLang="en-US"/>
              <a:t>    temp-&gt;next = NULL;</a:t>
            </a:r>
            <a:endParaRPr lang="en-US" altLang="en-US"/>
          </a:p>
          <a:p>
            <a:r>
              <a:rPr lang="en-US" altLang="en-US"/>
              <a:t>    return temp;</a:t>
            </a:r>
            <a:endParaRPr lang="en-US" altLang="en-US"/>
          </a:p>
          <a:p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Insertion at Beginning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2750" y="779780"/>
            <a:ext cx="8458835" cy="33597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find mistake.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1590" y="940435"/>
            <a:ext cx="9237345" cy="55429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360" y="635"/>
            <a:ext cx="8742045" cy="5629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ontent Placeholder 5"/>
          <p:cNvSpPr/>
          <p:nvPr>
            <p:ph idx="1"/>
          </p:nvPr>
        </p:nvSpPr>
        <p:spPr>
          <a:xfrm>
            <a:off x="457200" y="2703195"/>
            <a:ext cx="8229600" cy="3424555"/>
          </a:xfrm>
        </p:spPr>
        <p:txBody>
          <a:bodyPr/>
          <a:p>
            <a:r>
              <a:rPr lang="en-US" altLang="en-US"/>
              <a:t>Two enum names can have same value. </a:t>
            </a:r>
            <a:endParaRPr lang="en-US" altLang="en-US"/>
          </a:p>
          <a:p>
            <a:r>
              <a:rPr lang="en-US" altLang="en-US"/>
              <a:t>If we do not explicitly assign values to enum names, the compiler by default assigns values starting from 0. </a:t>
            </a:r>
            <a:endParaRPr lang="en-US" altLang="en-US"/>
          </a:p>
          <a:p>
            <a:r>
              <a:rPr lang="en-US" altLang="en-US"/>
              <a:t>Values can be assigned in any order.</a:t>
            </a:r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435" y="0"/>
            <a:ext cx="7398385" cy="27520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7704856" cy="1143000"/>
          </a:xfrm>
        </p:spPr>
        <p:txBody>
          <a:bodyPr>
            <a:normAutofit/>
          </a:bodyPr>
          <a:lstStyle/>
          <a:p>
            <a:r>
              <a:rPr lang="en-IN" sz="3600" u="sng" dirty="0" smtClean="0"/>
              <a:t>Derived data types</a:t>
            </a:r>
            <a:r>
              <a:rPr lang="en-IN" sz="3600" dirty="0" smtClean="0"/>
              <a:t>- </a:t>
            </a:r>
            <a:r>
              <a:rPr lang="en-IN" sz="3600" b="1" dirty="0" smtClean="0"/>
              <a:t>Array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</p:spPr>
        <p:txBody>
          <a:bodyPr/>
          <a:lstStyle/>
          <a:p>
            <a:r>
              <a:rPr lang="en-IN" dirty="0" smtClean="0"/>
              <a:t>Array:</a:t>
            </a:r>
            <a:endParaRPr lang="en-IN" dirty="0" smtClean="0"/>
          </a:p>
          <a:p>
            <a:pPr lvl="1"/>
            <a:r>
              <a:rPr lang="en-IN" dirty="0" smtClean="0"/>
              <a:t>It is collection of homogeneous data type elements stored in contiguous memory locations.</a:t>
            </a:r>
            <a:endParaRPr lang="en-IN" dirty="0" smtClean="0"/>
          </a:p>
          <a:p>
            <a:pPr lvl="1"/>
            <a:r>
              <a:rPr lang="en-IN" dirty="0" smtClean="0"/>
              <a:t>E.g.</a:t>
            </a:r>
            <a:endParaRPr lang="en-IN" dirty="0" smtClean="0"/>
          </a:p>
          <a:p>
            <a:pPr lvl="2"/>
            <a:r>
              <a:rPr lang="en-IN" dirty="0"/>
              <a:t>i</a:t>
            </a:r>
            <a:r>
              <a:rPr lang="en-IN" dirty="0" smtClean="0"/>
              <a:t>nt a[5];</a:t>
            </a:r>
            <a:endParaRPr lang="en-IN" dirty="0" smtClean="0"/>
          </a:p>
          <a:p>
            <a:pPr lvl="2"/>
            <a:r>
              <a:rPr lang="en-IN" dirty="0" smtClean="0"/>
              <a:t>Element of array is accessed with a[i] where  “</a:t>
            </a:r>
            <a:r>
              <a:rPr lang="en-IN" b="1" dirty="0" smtClean="0"/>
              <a:t>a”</a:t>
            </a:r>
            <a:r>
              <a:rPr lang="en-IN" dirty="0" smtClean="0"/>
              <a:t> is the array and “i” is the index .</a:t>
            </a:r>
            <a:endParaRPr lang="en-IN" dirty="0" smtClean="0"/>
          </a:p>
          <a:p>
            <a:pPr lvl="2"/>
            <a:endParaRPr lang="en-IN" dirty="0" smtClean="0"/>
          </a:p>
          <a:p>
            <a:pPr lvl="2"/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83296" y="5466184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49736"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 a</a:t>
                      </a:r>
                      <a:r>
                        <a:rPr lang="en-IN" dirty="0" smtClean="0"/>
                        <a:t>[0]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a[1]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a[2]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a[3]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a[4]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Structure </a:t>
            </a:r>
            <a:r>
              <a:rPr lang="en-US" altLang="en-US">
                <a:sym typeface="+mn-ea"/>
              </a:rPr>
              <a:t>(Struct)</a:t>
            </a:r>
            <a:r>
              <a:rPr lang="en-US" altLang="en-US"/>
              <a:t> in C 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created to store different types of values under a single variable.</a:t>
            </a:r>
            <a:br>
              <a:rPr lang="en-US" altLang="en-US"/>
            </a:br>
            <a:br>
              <a:rPr lang="en-US" altLang="en-US"/>
            </a:br>
            <a:r>
              <a:rPr lang="en-US" altLang="en-US" sz="2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Defining a Structure                    Syntax:</a:t>
            </a:r>
            <a:endParaRPr lang="en-US" altLang="en-US" sz="2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200400"/>
            <a:ext cx="4785360" cy="29375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985385" y="3342640"/>
            <a:ext cx="4160520" cy="2522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200"/>
              <a:t>struct  </a:t>
            </a:r>
            <a:r>
              <a:rPr lang="en-US" altLang="en-US" sz="22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structure_name</a:t>
            </a:r>
            <a:r>
              <a:rPr lang="en-US" altLang="en-US" sz="2200"/>
              <a:t> </a:t>
            </a:r>
            <a:br>
              <a:rPr lang="en-US" altLang="en-US" sz="2200"/>
            </a:br>
            <a:r>
              <a:rPr lang="en-US" altLang="en-US" sz="2200"/>
              <a:t>{</a:t>
            </a:r>
            <a:endParaRPr lang="en-US" altLang="en-US" sz="2200"/>
          </a:p>
          <a:p>
            <a:r>
              <a:rPr lang="en-US" altLang="en-US" sz="2200"/>
              <a:t>    </a:t>
            </a:r>
            <a:r>
              <a:rPr lang="en-US" altLang="en-US" sz="2200">
                <a:solidFill>
                  <a:schemeClr val="accent5">
                    <a:lumMod val="75000"/>
                  </a:schemeClr>
                </a:solidFill>
              </a:rPr>
              <a:t>data_type</a:t>
            </a:r>
            <a:r>
              <a:rPr lang="en-US" altLang="en-US" sz="2200"/>
              <a:t> member_name1;</a:t>
            </a:r>
            <a:endParaRPr lang="en-US" altLang="en-US" sz="2200"/>
          </a:p>
          <a:p>
            <a:r>
              <a:rPr lang="en-US" altLang="en-US" sz="2200"/>
              <a:t>    </a:t>
            </a:r>
            <a:r>
              <a:rPr lang="en-US" altLang="en-US" sz="2200">
                <a:solidFill>
                  <a:schemeClr val="accent5">
                    <a:lumMod val="75000"/>
                  </a:schemeClr>
                </a:solidFill>
              </a:rPr>
              <a:t>data_type</a:t>
            </a:r>
            <a:r>
              <a:rPr lang="en-US" altLang="en-US" sz="2200"/>
              <a:t> member_name1;</a:t>
            </a:r>
            <a:endParaRPr lang="en-US" altLang="en-US" sz="2200"/>
          </a:p>
          <a:p>
            <a:r>
              <a:rPr lang="en-US" altLang="en-US" sz="2200"/>
              <a:t>    ....</a:t>
            </a:r>
            <a:endParaRPr lang="en-US" altLang="en-US" sz="2200"/>
          </a:p>
          <a:p>
            <a:r>
              <a:rPr lang="en-US" altLang="en-US" sz="2200"/>
              <a:t>    ....</a:t>
            </a:r>
            <a:endParaRPr lang="en-US" altLang="en-US" sz="2200"/>
          </a:p>
          <a:p>
            <a:r>
              <a:rPr lang="en-US" altLang="en-US" sz="2200"/>
              <a:t>};</a:t>
            </a:r>
            <a:endParaRPr lang="en-US" altLang="en-US" sz="2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84*177"/>
  <p:tag name="TABLE_ENDDRAG_RECT" val="0*92*684*177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6686</Words>
  <Application>WPS Presentation</Application>
  <PresentationFormat>On-screen Show (4:3)</PresentationFormat>
  <Paragraphs>267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65" baseType="lpstr">
      <vt:lpstr>Arial</vt:lpstr>
      <vt:lpstr>SimSun</vt:lpstr>
      <vt:lpstr>Wingdings</vt:lpstr>
      <vt:lpstr>Angsana New</vt:lpstr>
      <vt:lpstr>Microsoft Sans Serif</vt:lpstr>
      <vt:lpstr>Algerian</vt:lpstr>
      <vt:lpstr>Microsoft YaHei</vt:lpstr>
      <vt:lpstr>Arial Unicode MS</vt:lpstr>
      <vt:lpstr>Calibri</vt:lpstr>
      <vt:lpstr>Cambria</vt:lpstr>
      <vt:lpstr>Times New Roman</vt:lpstr>
      <vt:lpstr>Bahnschrift Light SemiCondensed</vt:lpstr>
      <vt:lpstr>Broadway</vt:lpstr>
      <vt:lpstr>Britannic Bold</vt:lpstr>
      <vt:lpstr>Bradley Hand ITC</vt:lpstr>
      <vt:lpstr>Brush Script MT</vt:lpstr>
      <vt:lpstr>Californian FB</vt:lpstr>
      <vt:lpstr>Cascadia Mono SemiLight</vt:lpstr>
      <vt:lpstr>Cascadia Mono SemiBold</vt:lpstr>
      <vt:lpstr>Cascadia Mono ExtraLight</vt:lpstr>
      <vt:lpstr>Cascadia Code ExtraLight</vt:lpstr>
      <vt:lpstr>Cascadia Code</vt:lpstr>
      <vt:lpstr>Orange Waves</vt:lpstr>
      <vt:lpstr>Unit 6: Data Structures  </vt:lpstr>
      <vt:lpstr>PowerPoint 演示文稿</vt:lpstr>
      <vt:lpstr>User Defined Data types- typedef, enum</vt:lpstr>
      <vt:lpstr>Enumerated data type:</vt:lpstr>
      <vt:lpstr>PowerPoint 演示文稿</vt:lpstr>
      <vt:lpstr>PowerPoint 演示文稿</vt:lpstr>
      <vt:lpstr>PowerPoint 演示文稿</vt:lpstr>
      <vt:lpstr>Derived data types- Array</vt:lpstr>
      <vt:lpstr>Structure (Struct) in C </vt:lpstr>
      <vt:lpstr>Creating Structure Variable</vt:lpstr>
      <vt:lpstr>PowerPoint 演示文稿</vt:lpstr>
      <vt:lpstr>PowerPoint 演示文稿</vt:lpstr>
      <vt:lpstr>n</vt:lpstr>
      <vt:lpstr>Example:</vt:lpstr>
      <vt:lpstr>Copy structure</vt:lpstr>
      <vt:lpstr>Real-Life Example</vt:lpstr>
      <vt:lpstr>Structure Pointer</vt:lpstr>
      <vt:lpstr>PowerPoint 演示文稿</vt:lpstr>
      <vt:lpstr>typedef for Structures</vt:lpstr>
      <vt:lpstr>Passing Structure to Functions</vt:lpstr>
      <vt:lpstr>Nested Structures</vt:lpstr>
      <vt:lpstr>PowerPoint 演示文稿</vt:lpstr>
      <vt:lpstr>PowerPoint 演示文稿</vt:lpstr>
      <vt:lpstr>Union</vt:lpstr>
      <vt:lpstr>BIT Field</vt:lpstr>
      <vt:lpstr>Size of structure without Bit Field</vt:lpstr>
      <vt:lpstr>Size of structure with Bit Field</vt:lpstr>
      <vt:lpstr>Dynamic Memory Allocation	</vt:lpstr>
      <vt:lpstr>key functions in stdlib.h</vt:lpstr>
      <vt:lpstr>1. malloc (Memory Allocation)</vt:lpstr>
      <vt:lpstr>PowerPoint 演示文稿</vt:lpstr>
      <vt:lpstr>2. calloc (Contiguous Allocation)</vt:lpstr>
      <vt:lpstr>PowerPoint 演示文稿</vt:lpstr>
      <vt:lpstr>3. realloc (Reallocation)</vt:lpstr>
      <vt:lpstr>PowerPoint 演示文稿</vt:lpstr>
      <vt:lpstr>4. free (Deallocation)</vt:lpstr>
      <vt:lpstr>Linked List(Singly, Doubly, Circular)</vt:lpstr>
      <vt:lpstr>Linked List</vt:lpstr>
      <vt:lpstr>Array VS linked List</vt:lpstr>
      <vt:lpstr>Operations on Singly Linked List</vt:lpstr>
      <vt:lpstr>Singly Linked List</vt:lpstr>
      <vt:lpstr>Insertion at Beginning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Ananta Pandey</cp:lastModifiedBy>
  <cp:revision>23</cp:revision>
  <dcterms:created xsi:type="dcterms:W3CDTF">2016-06-28T03:55:00Z</dcterms:created>
  <dcterms:modified xsi:type="dcterms:W3CDTF">2025-02-13T02:08:40Z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A2054DE957CD483E976654EAFF028B1D_13</vt:lpwstr>
  </property>
  <property fmtid="{D5CDD505-2E9C-101B-9397-08002B2CF9AE}" pid="3" name="KSOProductBuildVer">
    <vt:lpwstr>1033-12.2.0.19805</vt:lpwstr>
  </property>
</Properties>
</file>