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1" r:id="rId6"/>
    <p:sldId id="262" r:id="rId7"/>
    <p:sldId id="258" r:id="rId8"/>
    <p:sldId id="259" r:id="rId9"/>
    <p:sldId id="260" r:id="rId10"/>
    <p:sldId id="263" r:id="rId11"/>
    <p:sldId id="264" r:id="rId12"/>
    <p:sldId id="275" r:id="rId13"/>
    <p:sldId id="276" r:id="rId14"/>
    <p:sldId id="277" r:id="rId15"/>
    <p:sldId id="278" r:id="rId16"/>
    <p:sldId id="279" r:id="rId17"/>
    <p:sldId id="265" r:id="rId18"/>
    <p:sldId id="266" r:id="rId19"/>
    <p:sldId id="267" r:id="rId20"/>
    <p:sldId id="268" r:id="rId21"/>
    <p:sldId id="269" r:id="rId22"/>
    <p:sldId id="270" r:id="rId23"/>
    <p:sldId id="272" r:id="rId24"/>
    <p:sldId id="280" r:id="rId25"/>
  </p:sldIdLst>
  <p:sldSz cx="9144000" cy="6858000" type="screen4x3"/>
  <p:notesSz cx="6858000" cy="9144000"/>
  <p:defaultTextStyle>
    <a:defPPr>
      <a:defRPr lang="en-GB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28" charset="0"/>
      <a:buNone/>
      <a:defRPr sz="2400"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lvl="1" indent="-28575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28" charset="0"/>
      <a:buNone/>
      <a:defRPr sz="2400"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lvl="2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28" charset="0"/>
      <a:buNone/>
      <a:defRPr sz="2400"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lvl="3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28" charset="0"/>
      <a:buNone/>
      <a:defRPr sz="2400"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lvl="4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28" charset="0"/>
      <a:buNone/>
      <a:defRPr sz="2400"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lvl="5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28" charset="0"/>
      <a:buNone/>
      <a:defRPr sz="2400"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lvl="6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28" charset="0"/>
      <a:buNone/>
      <a:defRPr sz="2400"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lvl="7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28" charset="0"/>
      <a:buNone/>
      <a:defRPr sz="2400"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lvl="8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28" charset="0"/>
      <a:buNone/>
      <a:defRPr sz="2400" b="0" i="0" u="none" kern="1200" baseline="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6"/>
    <p:restoredTop sz="90929"/>
  </p:normalViewPr>
  <p:slideViewPr>
    <p:cSldViewPr showGuides="1">
      <p:cViewPr varScale="1">
        <p:scale>
          <a:sx n="85" d="100"/>
          <a:sy n="85" d="100"/>
        </p:scale>
        <p:origin x="-360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AutoShape 1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/>
            <a:endParaRPr lang="en-US" altLang="x-non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LGC Sans" charset="0"/>
                <a:cs typeface="DejaVu LGC Sans" charset="0"/>
              </a:defRPr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DejaVu LGC Sans" charset="0"/>
              <a:cs typeface="DejaVu LGC Sans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LGC Sans" charset="0"/>
                <a:cs typeface="DejaVu LGC Sans" charset="0"/>
              </a:defRPr>
            </a:lvl1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DejaVu LGC Sans" charset="0"/>
              <a:cs typeface="DejaVu LGC Sans" charset="0"/>
            </a:endParaRPr>
          </a:p>
        </p:txBody>
      </p:sp>
      <p:sp>
        <p:nvSpPr>
          <p:cNvPr id="18437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28" charset="0"/>
              <a:ea typeface="+mn-ea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/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LGC Sans" charset="0"/>
                <a:cs typeface="DejaVu LGC Sans" charset="0"/>
              </a:defRPr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DejaVu LGC Sans" charset="0"/>
              <a:cs typeface="DejaVu LGC Sans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/>
          <a:p>
            <a:pPr lvl="0" algn="r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28" charset="0"/>
      <a:defRPr sz="1200" kern="1200">
        <a:solidFill>
          <a:srgbClr val="000000"/>
        </a:solidFill>
        <a:latin typeface="Times New Roman" panose="02020603050405020304" pitchFamily="2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28" charset="0"/>
      <a:defRPr sz="1200" kern="1200">
        <a:solidFill>
          <a:srgbClr val="000000"/>
        </a:solidFill>
        <a:latin typeface="Times New Roman" panose="02020603050405020304" pitchFamily="2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28" charset="0"/>
      <a:defRPr sz="1200" kern="1200">
        <a:solidFill>
          <a:srgbClr val="000000"/>
        </a:solidFill>
        <a:latin typeface="Times New Roman" panose="02020603050405020304" pitchFamily="2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28" charset="0"/>
      <a:defRPr sz="1200" kern="1200">
        <a:solidFill>
          <a:srgbClr val="000000"/>
        </a:solidFill>
        <a:latin typeface="Times New Roman" panose="02020603050405020304" pitchFamily="2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28" charset="0"/>
      <a:defRPr sz="1200" kern="1200">
        <a:solidFill>
          <a:srgbClr val="000000"/>
        </a:solidFill>
        <a:latin typeface="Times New Roman" panose="02020603050405020304" pitchFamily="2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19459" name="Rectangle 1"/>
          <p:cNvSpPr txBox="1"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60" name="Rectangle 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90000" tIns="46800" rIns="90000" bIns="46800" anchor="ctr" anchorCtr="0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28675" name="Rectangle 1"/>
          <p:cNvSpPr txBox="1"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8676" name="Rectangle 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90000" tIns="46800" rIns="90000" bIns="46800" anchor="ctr" anchorCtr="0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29699" name="Rectangle 1"/>
          <p:cNvSpPr txBox="1"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9700" name="Rectangle 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90000" tIns="46800" rIns="90000" bIns="46800" anchor="ctr" anchorCtr="0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30723" name="Rectangle 1"/>
          <p:cNvSpPr txBox="1"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0724" name="Rectangle 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90000" tIns="46800" rIns="90000" bIns="46800" anchor="ctr" anchorCtr="0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31747" name="Rectangle 1"/>
          <p:cNvSpPr txBox="1"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1748" name="Rectangle 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90000" tIns="46800" rIns="90000" bIns="46800" anchor="ctr" anchorCtr="0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32771" name="Rectangle 1"/>
          <p:cNvSpPr txBox="1"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2772" name="Rectangle 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90000" tIns="46800" rIns="90000" bIns="46800" anchor="ctr" anchorCtr="0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33795" name="Rectangle 1"/>
          <p:cNvSpPr txBox="1"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3796" name="Rectangle 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90000" tIns="46800" rIns="90000" bIns="46800" anchor="ctr" anchorCtr="0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34819" name="Rectangle 1"/>
          <p:cNvSpPr txBox="1"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4820" name="Rectangle 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90000" tIns="46800" rIns="90000" bIns="46800" anchor="ctr" anchorCtr="0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20483" name="Rectangle 1"/>
          <p:cNvSpPr txBox="1"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4" name="Rectangle 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90000" tIns="46800" rIns="90000" bIns="46800" anchor="ctr" anchorCtr="0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21507" name="Rectangle 1"/>
          <p:cNvSpPr txBox="1"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8" name="Rectangle 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90000" tIns="46800" rIns="90000" bIns="46800" anchor="ctr" anchorCtr="0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22531" name="Rectangle 1"/>
          <p:cNvSpPr txBox="1"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2532" name="Rectangle 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90000" tIns="46800" rIns="90000" bIns="46800" anchor="ctr" anchorCtr="0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23555" name="Rectangle 1"/>
          <p:cNvSpPr txBox="1"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6" name="Rectangle 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90000" tIns="46800" rIns="90000" bIns="46800" anchor="ctr" anchorCtr="0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24579" name="Rectangle 1"/>
          <p:cNvSpPr txBox="1"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4580" name="Rectangle 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90000" tIns="46800" rIns="90000" bIns="46800" anchor="ctr" anchorCtr="0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25603" name="Rectangle 1"/>
          <p:cNvSpPr txBox="1"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5604" name="Rectangle 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90000" tIns="46800" rIns="90000" bIns="46800" anchor="ctr" anchorCtr="0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26627" name="Rectangle 1"/>
          <p:cNvSpPr txBox="1"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8" name="Rectangle 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90000" tIns="46800" rIns="90000" bIns="46800" anchor="ctr" anchorCtr="0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sz="1200" dirty="0">
                <a:solidFill>
                  <a:srgbClr val="000000"/>
                </a:solidFill>
              </a:rPr>
            </a:fld>
            <a:endParaRPr lang="en-US" altLang="x-none" sz="1200" dirty="0">
              <a:solidFill>
                <a:srgbClr val="000000"/>
              </a:solidFill>
            </a:endParaRPr>
          </a:p>
        </p:txBody>
      </p:sp>
      <p:sp>
        <p:nvSpPr>
          <p:cNvPr id="27651" name="Rectangle 1"/>
          <p:cNvSpPr txBox="1"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7652" name="Rectangle 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90000" tIns="46800" rIns="90000" bIns="46800" anchor="ctr" anchorCtr="0"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1513" cy="5561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561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20574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/>
            </a:pPr>
            <a:endParaRPr kumimoji="0" lang="en-US" sz="32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0813" cy="11414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en-GB" smtClean="0"/>
              <a:t>Click to edit Master text styles</a:t>
            </a:r>
            <a:endParaRPr lang="en-GB" smtClean="0"/>
          </a:p>
          <a:p>
            <a:pPr lvl="1"/>
            <a:r>
              <a:rPr lang="en-GB" smtClean="0"/>
              <a:t>Second level</a:t>
            </a:r>
            <a:endParaRPr lang="en-GB" smtClean="0"/>
          </a:p>
          <a:p>
            <a:pPr lvl="2"/>
            <a:r>
              <a:rPr lang="en-GB" smtClean="0"/>
              <a:t>Third level</a:t>
            </a:r>
            <a:endParaRPr lang="en-GB" smtClean="0"/>
          </a:p>
          <a:p>
            <a:pPr lvl="3"/>
            <a:r>
              <a:rPr lang="en-GB" smtClean="0"/>
              <a:t>Fourth level</a:t>
            </a:r>
            <a:endParaRPr lang="en-GB" smtClean="0"/>
          </a:p>
          <a:p>
            <a:pPr lvl="4"/>
            <a:r>
              <a:rPr lang="en-GB" smtClean="0"/>
              <a:t>Fifth level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>
            <a:lvl1pPr>
              <a:buFontTx/>
              <a:defRPr>
                <a:solidFill>
                  <a:srgbClr val="000000"/>
                </a:solidFill>
              </a:defRPr>
            </a:lvl1pPr>
          </a:lstStyle>
          <a:p>
            <a:pPr lvl="0" defTabSz="457200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</a:fld>
            <a:endParaRPr lang="en-US" altLang="x-none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28" charset="0"/>
        <a:defRPr sz="3800" b="1">
          <a:solidFill>
            <a:srgbClr val="520C17"/>
          </a:solidFill>
          <a:latin typeface="+mj-lt"/>
          <a:ea typeface="+mj-ea"/>
          <a:cs typeface="+mj-cs"/>
        </a:defRPr>
      </a:lvl1pPr>
      <a:lvl2pPr marL="742950" indent="-28575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28" charset="0"/>
        <a:defRPr sz="3800" b="1">
          <a:solidFill>
            <a:srgbClr val="520C17"/>
          </a:solidFill>
          <a:latin typeface="Arial" panose="020B0604020202020204" pitchFamily="34" charset="0"/>
          <a:ea typeface="DejaVu LGC Sans" charset="0"/>
          <a:cs typeface="DejaVu LGC Sans" charset="0"/>
        </a:defRPr>
      </a:lvl2pPr>
      <a:lvl3pPr marL="1143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28" charset="0"/>
        <a:defRPr sz="3800" b="1">
          <a:solidFill>
            <a:srgbClr val="520C17"/>
          </a:solidFill>
          <a:latin typeface="Arial" panose="020B0604020202020204" pitchFamily="34" charset="0"/>
          <a:ea typeface="DejaVu LGC Sans" charset="0"/>
          <a:cs typeface="DejaVu LGC Sans" charset="0"/>
        </a:defRPr>
      </a:lvl3pPr>
      <a:lvl4pPr marL="1600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28" charset="0"/>
        <a:defRPr sz="3800" b="1">
          <a:solidFill>
            <a:srgbClr val="520C17"/>
          </a:solidFill>
          <a:latin typeface="Arial" panose="020B0604020202020204" pitchFamily="34" charset="0"/>
          <a:ea typeface="DejaVu LGC Sans" charset="0"/>
          <a:cs typeface="DejaVu LGC Sans" charset="0"/>
        </a:defRPr>
      </a:lvl4pPr>
      <a:lvl5pPr marL="20574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28" charset="0"/>
        <a:defRPr sz="3800" b="1">
          <a:solidFill>
            <a:srgbClr val="520C17"/>
          </a:solidFill>
          <a:latin typeface="Arial" panose="020B0604020202020204" pitchFamily="34" charset="0"/>
          <a:ea typeface="DejaVu LGC Sans" charset="0"/>
          <a:cs typeface="DejaVu LGC Sans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28" charset="0"/>
        <a:defRPr sz="3800" b="1">
          <a:solidFill>
            <a:srgbClr val="520C17"/>
          </a:solidFill>
          <a:latin typeface="Arial" panose="020B0604020202020204" pitchFamily="34" charset="0"/>
          <a:ea typeface="DejaVu LGC Sans" charset="0"/>
          <a:cs typeface="DejaVu LGC Sans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28" charset="0"/>
        <a:defRPr sz="3800" b="1">
          <a:solidFill>
            <a:srgbClr val="520C17"/>
          </a:solidFill>
          <a:latin typeface="Arial" panose="020B0604020202020204" pitchFamily="34" charset="0"/>
          <a:ea typeface="DejaVu LGC Sans" charset="0"/>
          <a:cs typeface="DejaVu LGC Sans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28" charset="0"/>
        <a:defRPr sz="3800" b="1">
          <a:solidFill>
            <a:srgbClr val="520C17"/>
          </a:solidFill>
          <a:latin typeface="Arial" panose="020B0604020202020204" pitchFamily="34" charset="0"/>
          <a:ea typeface="DejaVu LGC Sans" charset="0"/>
          <a:cs typeface="DejaVu LGC Sans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28" charset="0"/>
        <a:defRPr sz="3800" b="1">
          <a:solidFill>
            <a:srgbClr val="520C17"/>
          </a:solidFill>
          <a:latin typeface="Arial" panose="020B0604020202020204" pitchFamily="34" charset="0"/>
          <a:ea typeface="DejaVu LGC Sans" charset="0"/>
          <a:cs typeface="DejaVu LGC Sans" charset="0"/>
        </a:defRPr>
      </a:lvl9pPr>
    </p:titleStyle>
    <p:bodyStyle>
      <a:lvl1pPr marL="342900" indent="-3429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28" charset="0"/>
        <a:defRPr sz="2400" b="1">
          <a:solidFill>
            <a:srgbClr val="21461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28" charset="0"/>
        <a:defRPr sz="2000" b="1">
          <a:solidFill>
            <a:srgbClr val="13117F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28" charset="0"/>
        <a:defRPr b="1">
          <a:solidFill>
            <a:srgbClr val="13117F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28" charset="0"/>
        <a:defRPr>
          <a:solidFill>
            <a:srgbClr val="13117F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28" charset="0"/>
        <a:defRPr sz="2000">
          <a:solidFill>
            <a:srgbClr val="13117F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28" charset="0"/>
        <a:defRPr sz="2000">
          <a:solidFill>
            <a:srgbClr val="13117F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28" charset="0"/>
        <a:defRPr sz="2000">
          <a:solidFill>
            <a:srgbClr val="13117F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28" charset="0"/>
        <a:defRPr sz="2000">
          <a:solidFill>
            <a:srgbClr val="13117F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28" charset="0"/>
        <a:defRPr sz="2000">
          <a:solidFill>
            <a:srgbClr val="13117F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400" cy="1143000"/>
          </a:xfrm>
          <a:ln/>
        </p:spPr>
        <p:txBody>
          <a:bodyPr vert="horz" wrap="square" lIns="90000" tIns="46800" rIns="90000" bIns="46800" anchor="ctr" anchorCtr="0"/>
          <a:p>
            <a:pPr defTabSz="457200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dirty="0"/>
              <a:t>Programming in C	</a:t>
            </a:r>
            <a:endParaRPr lang="en-US" altLang="x-none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wrap="square" lIns="90000" tIns="46800" rIns="90000" bIns="46800" numCol="1" anchor="t" anchorCtr="0" compatLnSpc="1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Pointers and Arrays</a:t>
            </a: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Pointers and 2D Arrays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A 2D array is essentially an array of pointers (each row is a 1D array).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The name of the 2D array is a pointer to its first row.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/>
              <a:t>int matrix[2][3] = { {1, 2, 3}, {4, 5, 6} };</a:t>
            </a:r>
            <a:endParaRPr lang="en-US" altLang="en-US"/>
          </a:p>
          <a:p>
            <a:r>
              <a:rPr lang="en-US" altLang="en-US"/>
              <a:t>int (*ptr)[3] = matrix; // Pointer to the first row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Syntax 2D array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1800"/>
              <a:t>*(*(array_name + row_index) + column_index);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Explanation:</a:t>
            </a:r>
            <a:endParaRPr lang="en-US" altLang="en-US" sz="1800"/>
          </a:p>
          <a:p>
            <a:pPr>
              <a:buFont typeface="Wingdings" panose="05000000000000000000" charset="0"/>
              <a:buChar char="v"/>
            </a:pPr>
            <a:r>
              <a:rPr lang="en-US" altLang="en-US" sz="1800"/>
              <a:t>array_name + row_index </a:t>
            </a:r>
            <a:br>
              <a:rPr lang="en-US" altLang="en-US" sz="1800"/>
            </a:br>
            <a:r>
              <a:rPr lang="en-US" altLang="en-US" sz="1800" b="0"/>
              <a:t>gives the address of the row_index-th row.</a:t>
            </a:r>
            <a:endParaRPr lang="en-US" altLang="en-US" sz="1800"/>
          </a:p>
          <a:p>
            <a:pPr>
              <a:buFont typeface="Wingdings" panose="05000000000000000000" charset="0"/>
              <a:buChar char="v"/>
            </a:pPr>
            <a:r>
              <a:rPr lang="en-US" altLang="en-US" sz="1800"/>
              <a:t>*(array_name + row_index) </a:t>
            </a:r>
            <a:br>
              <a:rPr lang="en-US" altLang="en-US" sz="1800"/>
            </a:br>
            <a:r>
              <a:rPr lang="en-US" altLang="en-US" sz="1800" b="0"/>
              <a:t>gives the address of the first element in the row_index-th row.</a:t>
            </a:r>
            <a:endParaRPr lang="en-US" altLang="en-US" sz="1800"/>
          </a:p>
          <a:p>
            <a:pPr>
              <a:buFont typeface="Wingdings" panose="05000000000000000000" charset="0"/>
              <a:buChar char="v"/>
            </a:pPr>
            <a:r>
              <a:rPr lang="en-US" altLang="en-US" sz="1800"/>
              <a:t>*(array_name + row_index) + column_index </a:t>
            </a:r>
            <a:br>
              <a:rPr lang="en-US" altLang="en-US" sz="1800"/>
            </a:br>
            <a:r>
              <a:rPr lang="en-US" altLang="en-US" sz="1800" b="0"/>
              <a:t>gives the address of the column_index-th element in the row_index-th row.</a:t>
            </a:r>
            <a:endParaRPr lang="en-US" altLang="en-US" sz="1800"/>
          </a:p>
          <a:p>
            <a:pPr>
              <a:buFont typeface="Wingdings" panose="05000000000000000000" charset="0"/>
              <a:buChar char="v"/>
            </a:pPr>
            <a:r>
              <a:rPr lang="en-US" altLang="en-US" sz="1800"/>
              <a:t>*(*(array_name + row_index) + column_index) </a:t>
            </a:r>
            <a:br>
              <a:rPr lang="en-US" altLang="en-US" sz="1800"/>
            </a:br>
            <a:r>
              <a:rPr lang="en-US" altLang="en-US" sz="1800" b="0"/>
              <a:t>gives the value at that address.</a:t>
            </a:r>
            <a:endParaRPr lang="en-US" altLang="en-US" sz="1800" b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int matrix[2][3] = { {1, 2, 3}, {4, 5, 6} };</a:t>
            </a:r>
            <a:endParaRPr lang="en-US" altLang="en-US"/>
          </a:p>
          <a:p>
            <a:endParaRPr lang="en-US" altLang="en-US"/>
          </a:p>
          <a:p>
            <a:r>
              <a:rPr lang="en-US" altLang="en-US" b="0"/>
              <a:t>// Access element at row 1, column 2</a:t>
            </a:r>
            <a:endParaRPr lang="en-US" altLang="en-US" b="0"/>
          </a:p>
          <a:p>
            <a:r>
              <a:rPr lang="en-US" altLang="en-US"/>
              <a:t>int value = *(*(matrix + 1) + 2); // value = 6</a:t>
            </a:r>
            <a:endParaRPr lang="en-US" altLang="en-US"/>
          </a:p>
          <a:p>
            <a:endParaRPr lang="en-US" altLang="en-US"/>
          </a:p>
          <a:p>
            <a:r>
              <a:rPr lang="en-US" altLang="en-US" b="0"/>
              <a:t>// Modify element at row 0, column 1</a:t>
            </a:r>
            <a:endParaRPr lang="en-US" altLang="en-US" b="0"/>
          </a:p>
          <a:p>
            <a:r>
              <a:rPr lang="en-US" altLang="en-US"/>
              <a:t>*(*(matrix + 0) + 1) = 10; // matrix[0][1] is now 10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Equivalence Between Index and Pointer Methods</a:t>
            </a:r>
            <a:endParaRPr lang="en-US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640080" y="3055620"/>
          <a:ext cx="7863840" cy="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3931920"/>
                <a:gridCol w="3931920"/>
              </a:tblGrid>
              <a:tr h="0">
                <a:tc>
                  <a:txBody>
                    <a:bodyPr/>
                    <a:p>
                      <a:pPr algn="l"/>
                      <a:r>
                        <a:rPr sz="3600"/>
                        <a:t>Index Method</a:t>
                      </a:r>
                      <a:endParaRPr sz="3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l"/>
                      <a:r>
                        <a:rPr sz="3600"/>
                        <a:t>Pointer Method</a:t>
                      </a:r>
                      <a:endParaRPr sz="36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3200"/>
                        <a:t>matrix[i][j]</a:t>
                      </a:r>
                      <a:endParaRPr sz="32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3200"/>
                        <a:t>*(*(matrix + i) + j)</a:t>
                      </a:r>
                      <a:endParaRPr sz="32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3200"/>
                        <a:t>&amp;matrix[i][j]</a:t>
                      </a:r>
                      <a:endParaRPr sz="32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3200"/>
                        <a:t>*(matrix + i) + j</a:t>
                      </a:r>
                      <a:endParaRPr sz="32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3200"/>
                        <a:t>matrix[i]</a:t>
                      </a:r>
                      <a:endParaRPr sz="32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3200"/>
                        <a:t>*(matrix + i)</a:t>
                      </a:r>
                      <a:endParaRPr sz="32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3200"/>
                        <a:t>matrix</a:t>
                      </a:r>
                      <a:endParaRPr sz="32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3200"/>
                        <a:t>matrix (pointer to the first row)</a:t>
                      </a:r>
                      <a:endParaRPr sz="32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-635"/>
            <a:ext cx="7771130" cy="3724275"/>
          </a:xfrm>
        </p:spPr>
        <p:txBody>
          <a:bodyPr/>
          <a:p>
            <a:r>
              <a:rPr lang="en-US" altLang="en-US" b="0"/>
              <a:t>Index Method Example</a:t>
            </a:r>
            <a:br>
              <a:rPr lang="en-US" altLang="en-US" b="0"/>
            </a:br>
            <a:endParaRPr lang="en-US" altLang="en-US" b="0"/>
          </a:p>
          <a:p>
            <a:r>
              <a:rPr lang="en-US" altLang="en-US" b="0"/>
              <a:t>for (int i = 0; i &lt; 2; i++) {</a:t>
            </a:r>
            <a:endParaRPr lang="en-US" altLang="en-US" b="0"/>
          </a:p>
          <a:p>
            <a:r>
              <a:rPr lang="en-US" altLang="en-US" b="0"/>
              <a:t>    for (int j = 0; j &lt; 3; j++) {</a:t>
            </a:r>
            <a:endParaRPr lang="en-US" altLang="en-US" b="0"/>
          </a:p>
          <a:p>
            <a:r>
              <a:rPr lang="en-US" altLang="en-US" b="0"/>
              <a:t>        printf("%d ", matrix[i][j]);</a:t>
            </a:r>
            <a:endParaRPr lang="en-US" altLang="en-US" b="0"/>
          </a:p>
          <a:p>
            <a:r>
              <a:rPr lang="en-US" altLang="en-US" b="0"/>
              <a:t>    }</a:t>
            </a:r>
            <a:endParaRPr lang="en-US" altLang="en-US" b="0"/>
          </a:p>
          <a:p>
            <a:r>
              <a:rPr lang="en-US" altLang="en-US" b="0"/>
              <a:t>    printf("\n");</a:t>
            </a:r>
            <a:endParaRPr lang="en-US" altLang="en-US" b="0"/>
          </a:p>
          <a:p>
            <a:r>
              <a:rPr lang="en-US" altLang="en-US" b="0"/>
              <a:t>}</a:t>
            </a:r>
            <a:endParaRPr lang="en-US" altLang="en-US" b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165600" y="3162935"/>
            <a:ext cx="7771130" cy="31311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/>
          <a:lstStyle>
            <a:lvl1pPr marL="342900" indent="-342900" algn="l" defTabSz="457200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defRPr sz="2400" b="1"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defRPr sz="2000" b="1">
                <a:solidFill>
                  <a:srgbClr val="1311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defRPr b="1">
                <a:solidFill>
                  <a:srgbClr val="1311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defRPr>
                <a:solidFill>
                  <a:srgbClr val="1311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defRPr sz="2000">
                <a:solidFill>
                  <a:srgbClr val="1311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defRPr sz="2000">
                <a:solidFill>
                  <a:srgbClr val="13117F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defRPr sz="2000">
                <a:solidFill>
                  <a:srgbClr val="13117F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defRPr sz="2000">
                <a:solidFill>
                  <a:srgbClr val="13117F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defRPr sz="2000">
                <a:solidFill>
                  <a:srgbClr val="13117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0"/>
              <a:t>Pointer Method Example</a:t>
            </a:r>
            <a:endParaRPr lang="en-US" altLang="en-US" b="0"/>
          </a:p>
          <a:p>
            <a:br>
              <a:rPr lang="en-US" altLang="en-US" b="0"/>
            </a:br>
            <a:r>
              <a:rPr lang="en-US" altLang="en-US" b="0"/>
              <a:t>for (int i = 0; i &lt; 2; i++) {</a:t>
            </a:r>
            <a:endParaRPr lang="en-US" altLang="en-US" b="0"/>
          </a:p>
          <a:p>
            <a:r>
              <a:rPr lang="en-US" altLang="en-US" b="0"/>
              <a:t>    for (int j = 0; j &lt; 3; j++) {</a:t>
            </a:r>
            <a:endParaRPr lang="en-US" altLang="en-US" b="0"/>
          </a:p>
          <a:p>
            <a:r>
              <a:rPr lang="en-US" altLang="en-US" b="0"/>
              <a:t>        printf("%d ", *(*(matrix + i) + j));</a:t>
            </a:r>
            <a:endParaRPr lang="en-US" altLang="en-US" b="0"/>
          </a:p>
          <a:p>
            <a:r>
              <a:rPr lang="en-US" altLang="en-US" b="0"/>
              <a:t>    }</a:t>
            </a:r>
            <a:endParaRPr lang="en-US" altLang="en-US" b="0"/>
          </a:p>
          <a:p>
            <a:r>
              <a:rPr lang="en-US" altLang="en-US" b="0"/>
              <a:t>    printf("\n");</a:t>
            </a:r>
            <a:endParaRPr lang="en-US" altLang="en-US" b="0"/>
          </a:p>
          <a:p>
            <a:r>
              <a:rPr lang="en-US" altLang="en-US" b="0"/>
              <a:t>}</a:t>
            </a:r>
            <a:endParaRPr lang="en-US" altLang="en-US" b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Slide Number Placeholder 5"/>
          <p:cNvSpPr txBox="1">
            <a:spLocks noGrp="1"/>
          </p:cNvSpPr>
          <p:nvPr>
            <p:ph type="sldNum" idx="12"/>
          </p:nvPr>
        </p:nvSpPr>
        <p:spPr>
          <a:ln/>
        </p:spPr>
        <p:txBody>
          <a:bodyPr lIns="90000" tIns="46800" rIns="90000" bIns="46800"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1pPr>
            <a:lvl2pPr marL="742950" lvl="1" indent="-2857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lvl="2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lvl="3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lvl="4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>
                <a:solidFill>
                  <a:srgbClr val="000000"/>
                </a:solidFill>
              </a:rPr>
            </a:fld>
            <a:endParaRPr lang="en-US" altLang="x-none" dirty="0">
              <a:solidFill>
                <a:srgbClr val="000000"/>
              </a:solidFill>
            </a:endParaRPr>
          </a:p>
        </p:txBody>
      </p:sp>
      <p:sp>
        <p:nvSpPr>
          <p:cNvPr id="11268" name="Rectang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 vert="horz" wrap="square" lIns="90000" tIns="46800" rIns="90000" bIns="46800" anchor="ctr" anchorCtr="0"/>
          <a:p>
            <a:pPr defTabSz="457200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dirty="0"/>
              <a:t>Passing Arrays</a:t>
            </a:r>
            <a:endParaRPr lang="en-US" altLang="x-none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6482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341630" marR="0" lvl="0" indent="-341630" algn="l" defTabSz="4572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214612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Arrays are passed “by reference”.</a:t>
            </a: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214612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When an array is passed to a function, the address of the array is copied onto the function parameter.  Since an array address is a pointer, the function parameter may be declared in either fashion.  E. g.</a:t>
            </a:r>
            <a:b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int sumArray( int a[ ], int size)</a:t>
            </a:r>
            <a:b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</a:b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 equivalent to</a:t>
            </a:r>
            <a:b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int sumArray( int *a, int size)</a:t>
            </a: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Courier New" panose="02070309020205020404" pitchFamily="28" charset="0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214612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code in the function is free to use “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a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” as an array name or as a pointer as it sees fit.</a:t>
            </a: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214612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compiler always sees “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a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” as a pointer.  In fact, any error messages produced will refer to “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a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” as an 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int *</a:t>
            </a: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Courier New" panose="02070309020205020404" pitchFamily="28" charset="0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13117F"/>
              </a:buClr>
              <a:buSzPct val="100000"/>
              <a:buFont typeface="Courier New" panose="02070309020205020404" pitchFamily="2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Courier New" panose="02070309020205020404" pitchFamily="28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1" name="Slide Number Placeholder 5"/>
          <p:cNvSpPr txBox="1">
            <a:spLocks noGrp="1"/>
          </p:cNvSpPr>
          <p:nvPr>
            <p:ph type="sldNum" idx="12"/>
          </p:nvPr>
        </p:nvSpPr>
        <p:spPr>
          <a:ln/>
        </p:spPr>
        <p:txBody>
          <a:bodyPr lIns="90000" tIns="46800" rIns="90000" bIns="46800"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1pPr>
            <a:lvl2pPr marL="742950" lvl="1" indent="-2857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lvl="2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lvl="3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lvl="4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>
                <a:solidFill>
                  <a:srgbClr val="000000"/>
                </a:solidFill>
              </a:rPr>
            </a:fld>
            <a:endParaRPr lang="en-US" altLang="x-none" dirty="0">
              <a:solidFill>
                <a:srgbClr val="000000"/>
              </a:solidFill>
            </a:endParaRPr>
          </a:p>
        </p:txBody>
      </p:sp>
      <p:sp>
        <p:nvSpPr>
          <p:cNvPr id="12292" name="Rectang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 vert="horz" wrap="square" lIns="90000" tIns="46800" rIns="90000" bIns="46800" anchor="ctr" anchorCtr="0"/>
          <a:p>
            <a:pPr defTabSz="457200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dirty="0"/>
              <a:t>sumArray </a:t>
            </a:r>
            <a:endParaRPr lang="en-US" altLang="x-none" dirty="0"/>
          </a:p>
        </p:txBody>
      </p:sp>
      <p:sp>
        <p:nvSpPr>
          <p:cNvPr id="12293" name="Rectangle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114800"/>
          </a:xfrm>
          <a:ln/>
        </p:spPr>
        <p:txBody>
          <a:bodyPr vert="horz" wrap="square" lIns="90000" tIns="46800" rIns="90000" bIns="46800" anchor="t" anchorCtr="0"/>
          <a:lstStyle/>
          <a:p>
            <a:pPr indent="-340995" defTabSz="457200" eaLnBrk="1" hangingPunct="1">
              <a:spcBef>
                <a:spcPts val="450"/>
              </a:spcBef>
              <a:buClrTx/>
              <a:buFontTx/>
              <a:buNone/>
              <a:tabLst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8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int sumArray( int a[ ], int size)</a:t>
            </a:r>
            <a:endParaRPr lang="en-US" altLang="x-none" sz="18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spcBef>
                <a:spcPts val="450"/>
              </a:spcBef>
              <a:buClrTx/>
              <a:buFontTx/>
              <a:buNone/>
              <a:tabLst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8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{</a:t>
            </a:r>
            <a:endParaRPr lang="en-US" altLang="x-none" sz="18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spcBef>
                <a:spcPts val="450"/>
              </a:spcBef>
              <a:buClrTx/>
              <a:buFontTx/>
              <a:buNone/>
              <a:tabLst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8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int k, sum = 0;</a:t>
            </a:r>
            <a:endParaRPr lang="en-US" altLang="x-none" sz="18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spcBef>
                <a:spcPts val="450"/>
              </a:spcBef>
              <a:buClrTx/>
              <a:buFontTx/>
              <a:buNone/>
              <a:tabLst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8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for (k = 0; k &lt; size; k++)</a:t>
            </a:r>
            <a:endParaRPr lang="en-US" altLang="x-none" sz="18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spcBef>
                <a:spcPts val="450"/>
              </a:spcBef>
              <a:buClrTx/>
              <a:buFontTx/>
              <a:buNone/>
              <a:tabLst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8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	</a:t>
            </a:r>
            <a:r>
              <a:rPr lang="en-US" altLang="x-none" sz="1800" dirty="0">
                <a:solidFill>
                  <a:srgbClr val="E4063B"/>
                </a:solidFill>
                <a:effectLst/>
                <a:latin typeface="Courier New" panose="02070309020205020404" pitchFamily="28" charset="0"/>
              </a:rPr>
              <a:t>sum += a[ k ];</a:t>
            </a:r>
            <a:endParaRPr lang="en-US" altLang="x-none" sz="1800" dirty="0">
              <a:solidFill>
                <a:srgbClr val="E4063B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spcBef>
                <a:spcPts val="450"/>
              </a:spcBef>
              <a:buClrTx/>
              <a:buFontTx/>
              <a:buNone/>
              <a:tabLst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8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return sum;</a:t>
            </a:r>
            <a:endParaRPr lang="en-US" altLang="x-none" sz="18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spcBef>
                <a:spcPts val="450"/>
              </a:spcBef>
              <a:buClrTx/>
              <a:buFontTx/>
              <a:buNone/>
              <a:tabLst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8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}</a:t>
            </a:r>
            <a:endParaRPr lang="en-US" altLang="x-none" sz="18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spcBef>
                <a:spcPts val="450"/>
              </a:spcBef>
              <a:buClrTx/>
              <a:buFontTx/>
              <a:buNone/>
              <a:tabLst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endParaRPr lang="en-US" altLang="x-none" sz="18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Slide Number Placeholder 5"/>
          <p:cNvSpPr txBox="1">
            <a:spLocks noGrp="1"/>
          </p:cNvSpPr>
          <p:nvPr>
            <p:ph type="sldNum" idx="12"/>
          </p:nvPr>
        </p:nvSpPr>
        <p:spPr>
          <a:ln/>
        </p:spPr>
        <p:txBody>
          <a:bodyPr lIns="90000" tIns="46800" rIns="90000" bIns="46800"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1pPr>
            <a:lvl2pPr marL="742950" lvl="1" indent="-2857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lvl="2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lvl="3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lvl="4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>
                <a:solidFill>
                  <a:srgbClr val="000000"/>
                </a:solidFill>
              </a:rPr>
            </a:fld>
            <a:endParaRPr lang="en-US" altLang="x-none" dirty="0">
              <a:solidFill>
                <a:srgbClr val="000000"/>
              </a:solidFill>
            </a:endParaRPr>
          </a:p>
        </p:txBody>
      </p:sp>
      <p:sp>
        <p:nvSpPr>
          <p:cNvPr id="13316" name="Rectang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 vert="horz" wrap="square" lIns="90000" tIns="46800" rIns="90000" bIns="46800" anchor="ctr" anchorCtr="0"/>
          <a:p>
            <a:pPr defTabSz="457200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dirty="0"/>
              <a:t>sumArray (2)</a:t>
            </a:r>
            <a:endParaRPr lang="en-US" altLang="x-none" dirty="0"/>
          </a:p>
        </p:txBody>
      </p:sp>
      <p:sp>
        <p:nvSpPr>
          <p:cNvPr id="13317" name="Rectangle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94250"/>
          </a:xfrm>
          <a:ln/>
        </p:spPr>
        <p:txBody>
          <a:bodyPr vert="horz" wrap="square" lIns="90000" tIns="46800" rIns="90000" bIns="46800" anchor="t" anchorCtr="0"/>
          <a:lstStyle/>
          <a:p>
            <a:pPr indent="-340995" defTabSz="457200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6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int sumArray( int a[ ], int size)</a:t>
            </a:r>
            <a:endParaRPr lang="en-US" altLang="x-none" sz="16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6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{</a:t>
            </a:r>
            <a:endParaRPr lang="en-US" altLang="x-none" sz="16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6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int k, sum = 0;</a:t>
            </a:r>
            <a:endParaRPr lang="en-US" altLang="x-none" sz="16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6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for (k = 0; k &lt; size; k++)</a:t>
            </a:r>
            <a:endParaRPr lang="en-US" altLang="x-none" sz="16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6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	</a:t>
            </a:r>
            <a:r>
              <a:rPr lang="en-US" altLang="x-none" sz="1800" dirty="0">
                <a:solidFill>
                  <a:srgbClr val="E4063B"/>
                </a:solidFill>
                <a:effectLst/>
                <a:latin typeface="Courier New" panose="02070309020205020404" pitchFamily="28" charset="0"/>
              </a:rPr>
              <a:t>sum += *(a + k);</a:t>
            </a:r>
            <a:endParaRPr lang="en-US" altLang="x-none" sz="1800" dirty="0">
              <a:solidFill>
                <a:srgbClr val="E4063B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6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return sum;</a:t>
            </a:r>
            <a:endParaRPr lang="en-US" altLang="x-none" sz="16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6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}</a:t>
            </a:r>
            <a:endParaRPr lang="en-US" altLang="x-none" sz="16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endParaRPr lang="en-US" altLang="x-none" sz="16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6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int sumArray( int a[ ], int size)</a:t>
            </a:r>
            <a:endParaRPr lang="en-US" altLang="x-none" sz="16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6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{</a:t>
            </a:r>
            <a:endParaRPr lang="en-US" altLang="x-none" sz="16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6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int k, sum = 0;</a:t>
            </a:r>
            <a:endParaRPr lang="en-US" altLang="x-none" sz="16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6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for (k = 0; k &lt; size; k++)</a:t>
            </a:r>
            <a:endParaRPr lang="en-US" altLang="x-none" sz="16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6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}</a:t>
            </a:r>
            <a:endParaRPr lang="en-US" altLang="x-none" sz="16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600" dirty="0">
                <a:solidFill>
                  <a:srgbClr val="E4063B"/>
                </a:solidFill>
                <a:effectLst/>
                <a:latin typeface="Courier New" panose="02070309020205020404" pitchFamily="28" charset="0"/>
              </a:rPr>
              <a:t>		</a:t>
            </a:r>
            <a:r>
              <a:rPr lang="en-US" altLang="x-none" sz="1800" dirty="0">
                <a:solidFill>
                  <a:srgbClr val="E4063B"/>
                </a:solidFill>
                <a:effectLst/>
                <a:latin typeface="Courier New" panose="02070309020205020404" pitchFamily="28" charset="0"/>
              </a:rPr>
              <a:t>sum += *a;</a:t>
            </a:r>
            <a:endParaRPr lang="en-US" altLang="x-none" sz="1800" dirty="0">
              <a:solidFill>
                <a:srgbClr val="E4063B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  <a:tabLst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800" dirty="0">
                <a:solidFill>
                  <a:srgbClr val="E4063B"/>
                </a:solidFill>
                <a:effectLst/>
                <a:latin typeface="Courier New" panose="02070309020205020404" pitchFamily="28" charset="0"/>
              </a:rPr>
              <a:t>		++a;</a:t>
            </a:r>
            <a:endParaRPr lang="en-US" altLang="x-none" sz="1800" dirty="0">
              <a:solidFill>
                <a:srgbClr val="E4063B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6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}</a:t>
            </a:r>
            <a:endParaRPr lang="en-US" altLang="x-none" sz="16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6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return sum;</a:t>
            </a:r>
            <a:endParaRPr lang="en-US" altLang="x-none" sz="16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6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}</a:t>
            </a:r>
            <a:endParaRPr lang="en-US" altLang="x-none" sz="16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endParaRPr lang="en-US" altLang="x-none" sz="16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9" name="Slide Number Placeholder 5"/>
          <p:cNvSpPr txBox="1">
            <a:spLocks noGrp="1"/>
          </p:cNvSpPr>
          <p:nvPr>
            <p:ph type="sldNum" idx="12"/>
          </p:nvPr>
        </p:nvSpPr>
        <p:spPr>
          <a:ln/>
        </p:spPr>
        <p:txBody>
          <a:bodyPr lIns="90000" tIns="46800" rIns="90000" bIns="46800"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1pPr>
            <a:lvl2pPr marL="742950" lvl="1" indent="-2857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lvl="2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lvl="3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lvl="4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>
                <a:solidFill>
                  <a:srgbClr val="000000"/>
                </a:solidFill>
              </a:rPr>
            </a:fld>
            <a:endParaRPr lang="en-US" altLang="x-none" dirty="0">
              <a:solidFill>
                <a:srgbClr val="000000"/>
              </a:solidFill>
            </a:endParaRPr>
          </a:p>
        </p:txBody>
      </p:sp>
      <p:sp>
        <p:nvSpPr>
          <p:cNvPr id="14340" name="Rectang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  <a:ln/>
        </p:spPr>
        <p:txBody>
          <a:bodyPr vert="horz" wrap="square" lIns="90000" tIns="46800" rIns="90000" bIns="46800" anchor="ctr" anchorCtr="0"/>
          <a:p>
            <a:pPr defTabSz="457200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dirty="0"/>
              <a:t>Strings revisited</a:t>
            </a:r>
            <a:endParaRPr lang="en-US" altLang="x-none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7772400" cy="5343525"/>
          </a:xfrm>
        </p:spPr>
        <p:txBody>
          <a:bodyPr vert="horz" wrap="square" lIns="90000" tIns="46800" rIns="90000" bIns="46800" numCol="1" anchor="t" anchorCtr="0" compatLnSpc="1"/>
          <a:lstStyle/>
          <a:p>
            <a:pPr marL="342900" marR="0" lvl="0" indent="-341630" algn="l" defTabSz="4572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Recall that a string is represented as an array of characters terminated with a null (\0) character.</a:t>
            </a: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1630" algn="l" defTabSz="4572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As we’ve seen, arrays and pointers are closely related. A string </a:t>
            </a:r>
            <a:r>
              <a:rPr kumimoji="0" 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constant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may be declared as either </a:t>
            </a: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1630" algn="l" defTabSz="4572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  <a:defRPr/>
            </a:pPr>
            <a:b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char[ ] or 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char*</a:t>
            </a: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urier New" panose="02070309020205020404" pitchFamily="28" charset="0"/>
              <a:ea typeface="+mn-ea"/>
              <a:cs typeface="+mn-cs"/>
            </a:endParaRPr>
          </a:p>
          <a:p>
            <a:pPr marL="342900" marR="0" lvl="0" indent="-341630" algn="l" defTabSz="4572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as in</a:t>
            </a: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1630" algn="l" defTabSz="4572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char hello[ ] = “Hello Bobby”;</a:t>
            </a: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urier New" panose="02070309020205020404" pitchFamily="28" charset="0"/>
              <a:ea typeface="+mn-ea"/>
              <a:cs typeface="+mn-cs"/>
            </a:endParaRPr>
          </a:p>
          <a:p>
            <a:pPr marL="342900" marR="0" lvl="0" indent="-341630" algn="l" defTabSz="4572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1630" algn="l" defTabSz="4572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or (almost) equivalently</a:t>
            </a: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1630" algn="l" defTabSz="4572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		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char *hi = “Hello Bob”;</a:t>
            </a: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urier New" panose="02070309020205020404" pitchFamily="28" charset="0"/>
              <a:ea typeface="+mn-ea"/>
              <a:cs typeface="+mn-cs"/>
            </a:endParaRPr>
          </a:p>
          <a:p>
            <a:pPr marL="342900" marR="0" lvl="0" indent="-341630" algn="l" defTabSz="4572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1630" algn="l" defTabSz="4572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typedef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could also be used to simplify coding</a:t>
            </a: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1630" algn="l" defTabSz="4572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		typedef char* STRING;</a:t>
            </a:r>
            <a:b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</a:b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	STRING hi = “Hello Bob”;</a:t>
            </a: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	 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1630" algn="l" defTabSz="4572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Slide Number Placeholder 5"/>
          <p:cNvSpPr txBox="1">
            <a:spLocks noGrp="1"/>
          </p:cNvSpPr>
          <p:nvPr>
            <p:ph type="sldNum" idx="12"/>
          </p:nvPr>
        </p:nvSpPr>
        <p:spPr>
          <a:ln/>
        </p:spPr>
        <p:txBody>
          <a:bodyPr lIns="90000" tIns="46800" rIns="90000" bIns="46800"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1pPr>
            <a:lvl2pPr marL="742950" lvl="1" indent="-2857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lvl="2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lvl="3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lvl="4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>
                <a:solidFill>
                  <a:srgbClr val="000000"/>
                </a:solidFill>
              </a:rPr>
            </a:fld>
            <a:endParaRPr lang="en-US" altLang="x-none" dirty="0">
              <a:solidFill>
                <a:srgbClr val="000000"/>
              </a:solidFill>
            </a:endParaRPr>
          </a:p>
        </p:txBody>
      </p:sp>
      <p:sp>
        <p:nvSpPr>
          <p:cNvPr id="15364" name="Rectang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 vert="horz" wrap="square" lIns="90000" tIns="46800" rIns="90000" bIns="46800" anchor="ctr" anchorCtr="0"/>
          <a:p>
            <a:pPr defTabSz="457200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dirty="0"/>
              <a:t>Arrays of Pointers</a:t>
            </a:r>
            <a:endParaRPr lang="en-US" altLang="x-none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72400" cy="41148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342900" marR="0" lvl="0" indent="-34163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Since a pointer is a variable type, we can create an array of pointers just like we can create any array of any other type.</a:t>
            </a: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163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Although the pointers may point to any type, the most common use of an array of pointers is an array of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char*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to create an array of strings.</a:t>
            </a: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Slide Number Placeholder 5"/>
          <p:cNvSpPr txBox="1">
            <a:spLocks noGrp="1"/>
          </p:cNvSpPr>
          <p:nvPr>
            <p:ph type="sldNum" idx="12"/>
          </p:nvPr>
        </p:nvSpPr>
        <p:spPr>
          <a:ln/>
        </p:spPr>
        <p:txBody>
          <a:bodyPr lIns="90000" tIns="46800" rIns="90000" bIns="46800"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1pPr>
            <a:lvl2pPr marL="742950" lvl="1" indent="-2857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lvl="2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lvl="3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lvl="4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>
                <a:solidFill>
                  <a:srgbClr val="000000"/>
                </a:solidFill>
              </a:rPr>
            </a:fld>
            <a:endParaRPr lang="en-US" altLang="x-none" dirty="0">
              <a:solidFill>
                <a:srgbClr val="000000"/>
              </a:solidFill>
            </a:endParaRPr>
          </a:p>
        </p:txBody>
      </p:sp>
      <p:sp>
        <p:nvSpPr>
          <p:cNvPr id="3076" name="Rectang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  <a:ln/>
        </p:spPr>
        <p:txBody>
          <a:bodyPr vert="horz" wrap="square" lIns="90000" tIns="46800" rIns="90000" bIns="46800" anchor="ctr" anchorCtr="0"/>
          <a:p>
            <a:pPr defTabSz="457200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dirty="0"/>
              <a:t>Pointers and Arrays</a:t>
            </a:r>
            <a:endParaRPr lang="en-US" altLang="x-none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341630" marR="0" lvl="0" indent="-341630" algn="l" defTabSz="457200" rtl="0" eaLnBrk="1" fontAlgn="base" latinLnBrk="0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rgbClr val="214612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 C, there is a strong relationship between pointers and arrays.</a:t>
            </a: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rgbClr val="214612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declaration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int a[10];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defines an array of 10 integers.</a:t>
            </a: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rgbClr val="214612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declaration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int *p;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defines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as a “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pointer to an int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”.</a:t>
            </a: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rgbClr val="214612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assignment </a:t>
            </a: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p = a;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makes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 alias for the array and sets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to point to the first element of the array. (We could also write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p = &amp;a[0];)</a:t>
            </a: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urier New" panose="02070309020205020404" pitchFamily="28" charset="0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rgbClr val="214612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We can now reference members of the array using either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a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p</a:t>
            </a: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urier New" panose="02070309020205020404" pitchFamily="28" charset="0"/>
              <a:ea typeface="+mn-ea"/>
              <a:cs typeface="+mn-cs"/>
            </a:endParaRPr>
          </a:p>
          <a:p>
            <a:pPr marL="742950" marR="0" lvl="1" indent="-284480" algn="l" defTabSz="457200" rtl="0" eaLnBrk="1" fontAlgn="base" latinLnBrk="0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a[4] =9;</a:t>
            </a: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urier New" panose="02070309020205020404" pitchFamily="28" charset="0"/>
              <a:ea typeface="+mn-ea"/>
              <a:cs typeface="+mn-cs"/>
            </a:endParaRPr>
          </a:p>
          <a:p>
            <a:pPr marL="742950" marR="0" lvl="1" indent="-284480" algn="l" defTabSz="457200" rtl="0" eaLnBrk="1" fontAlgn="base" latinLnBrk="0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	p[3] = 7;</a:t>
            </a: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urier New" panose="02070309020205020404" pitchFamily="28" charset="0"/>
              <a:ea typeface="+mn-ea"/>
              <a:cs typeface="+mn-cs"/>
            </a:endParaRPr>
          </a:p>
          <a:p>
            <a:pPr marL="742950" marR="0" lvl="1" indent="-284480" algn="l" defTabSz="457200" rtl="0" eaLnBrk="1" fontAlgn="base" latinLnBrk="0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	int x = p[6] + a[4] * 2;</a:t>
            </a: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urier New" panose="02070309020205020404" pitchFamily="28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7" name="Slide Number Placeholder 5"/>
          <p:cNvSpPr txBox="1">
            <a:spLocks noGrp="1"/>
          </p:cNvSpPr>
          <p:nvPr>
            <p:ph type="sldNum" idx="12"/>
          </p:nvPr>
        </p:nvSpPr>
        <p:spPr>
          <a:ln/>
        </p:spPr>
        <p:txBody>
          <a:bodyPr lIns="90000" tIns="46800" rIns="90000" bIns="46800"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1pPr>
            <a:lvl2pPr marL="742950" lvl="1" indent="-2857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lvl="2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lvl="3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lvl="4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>
                <a:solidFill>
                  <a:srgbClr val="000000"/>
                </a:solidFill>
              </a:rPr>
            </a:fld>
            <a:endParaRPr lang="en-US" altLang="x-none" dirty="0">
              <a:solidFill>
                <a:srgbClr val="000000"/>
              </a:solidFill>
            </a:endParaRPr>
          </a:p>
        </p:txBody>
      </p:sp>
      <p:sp>
        <p:nvSpPr>
          <p:cNvPr id="16388" name="Rectang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ln/>
        </p:spPr>
        <p:txBody>
          <a:bodyPr vert="horz" wrap="square" lIns="90000" tIns="46800" rIns="90000" bIns="46800" anchor="ctr" anchorCtr="0"/>
          <a:p>
            <a:pPr defTabSz="457200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dirty="0"/>
              <a:t>Boy’s Names</a:t>
            </a:r>
            <a:endParaRPr lang="en-US" altLang="x-none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077200" cy="28067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342900" marR="0" lvl="0" indent="-34163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common use of an array of pointers is to create an array of strings. The declaration below creates an initialized array of strings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(char *)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for some boys names. The diagram below illustrates the memory configuration.</a:t>
            </a: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163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char *name[] = { “Bobby”, “Jim”, Harold” };</a:t>
            </a: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urier New" panose="02070309020205020404" pitchFamily="28" charset="0"/>
              <a:ea typeface="+mn-ea"/>
              <a:cs typeface="+mn-cs"/>
            </a:endParaRPr>
          </a:p>
          <a:p>
            <a:pPr marL="342900" marR="0" lvl="0" indent="-34163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  <a:defRPr/>
            </a:pP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urier New" panose="02070309020205020404" pitchFamily="28" charset="0"/>
              <a:ea typeface="+mn-ea"/>
              <a:cs typeface="+mn-cs"/>
            </a:endParaRPr>
          </a:p>
        </p:txBody>
      </p:sp>
      <p:grpSp>
        <p:nvGrpSpPr>
          <p:cNvPr id="17411" name="Group 3"/>
          <p:cNvGrpSpPr/>
          <p:nvPr/>
        </p:nvGrpSpPr>
        <p:grpSpPr>
          <a:xfrm>
            <a:off x="2362200" y="4038600"/>
            <a:ext cx="3962400" cy="2055813"/>
            <a:chOff x="1488" y="2544"/>
            <a:chExt cx="2496" cy="1295"/>
          </a:xfrm>
        </p:grpSpPr>
        <p:grpSp>
          <p:nvGrpSpPr>
            <p:cNvPr id="16391" name="Group 4"/>
            <p:cNvGrpSpPr/>
            <p:nvPr/>
          </p:nvGrpSpPr>
          <p:grpSpPr>
            <a:xfrm>
              <a:off x="1488" y="2544"/>
              <a:ext cx="2496" cy="1295"/>
              <a:chOff x="1488" y="2544"/>
              <a:chExt cx="2496" cy="1295"/>
            </a:xfrm>
          </p:grpSpPr>
          <p:sp>
            <p:nvSpPr>
              <p:cNvPr id="16395" name="Rectangle 5"/>
              <p:cNvSpPr/>
              <p:nvPr/>
            </p:nvSpPr>
            <p:spPr>
              <a:xfrm>
                <a:off x="1821" y="2780"/>
                <a:ext cx="416" cy="353"/>
              </a:xfrm>
              <a:prstGeom prst="rect">
                <a:avLst/>
              </a:prstGeom>
              <a:noFill/>
              <a:ln w="9360" cap="flat" cmpd="sng">
                <a:solidFill>
                  <a:srgbClr val="13117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en-US" altLang="x-none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396" name="Rectangle 6"/>
              <p:cNvSpPr/>
              <p:nvPr/>
            </p:nvSpPr>
            <p:spPr>
              <a:xfrm>
                <a:off x="2528" y="2858"/>
                <a:ext cx="208" cy="236"/>
              </a:xfrm>
              <a:prstGeom prst="rect">
                <a:avLst/>
              </a:prstGeom>
              <a:noFill/>
              <a:ln w="9360" cap="flat" cmpd="sng">
                <a:solidFill>
                  <a:srgbClr val="13117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pPr algn="ctr" defTabSz="457200">
                  <a:buClrTx/>
                  <a:buFontTx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x-none" dirty="0">
                    <a:solidFill>
                      <a:srgbClr val="13117F"/>
                    </a:solidFill>
                    <a:latin typeface="Arial" panose="020B0604020202020204" pitchFamily="34" charset="0"/>
                  </a:rPr>
                  <a:t>B</a:t>
                </a:r>
                <a:endParaRPr lang="en-US" altLang="x-none" dirty="0">
                  <a:solidFill>
                    <a:srgbClr val="13117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397" name="Line 7"/>
              <p:cNvSpPr/>
              <p:nvPr/>
            </p:nvSpPr>
            <p:spPr>
              <a:xfrm>
                <a:off x="2070" y="2976"/>
                <a:ext cx="457" cy="1"/>
              </a:xfrm>
              <a:prstGeom prst="line">
                <a:avLst/>
              </a:prstGeom>
              <a:ln w="9360" cap="flat" cmpd="sng">
                <a:solidFill>
                  <a:srgbClr val="13117F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16398" name="Rectangle 8"/>
              <p:cNvSpPr/>
              <p:nvPr/>
            </p:nvSpPr>
            <p:spPr>
              <a:xfrm>
                <a:off x="2736" y="2858"/>
                <a:ext cx="208" cy="236"/>
              </a:xfrm>
              <a:prstGeom prst="rect">
                <a:avLst/>
              </a:prstGeom>
              <a:noFill/>
              <a:ln w="9360" cap="flat" cmpd="sng">
                <a:solidFill>
                  <a:srgbClr val="13117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pPr algn="ctr" defTabSz="457200">
                  <a:buClrTx/>
                  <a:buFontTx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x-none" dirty="0">
                    <a:solidFill>
                      <a:srgbClr val="13117F"/>
                    </a:solidFill>
                    <a:latin typeface="Arial" panose="020B0604020202020204" pitchFamily="34" charset="0"/>
                  </a:rPr>
                  <a:t>o</a:t>
                </a:r>
                <a:endParaRPr lang="en-US" altLang="x-none" dirty="0">
                  <a:solidFill>
                    <a:srgbClr val="13117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399" name="Rectangle 9"/>
              <p:cNvSpPr/>
              <p:nvPr/>
            </p:nvSpPr>
            <p:spPr>
              <a:xfrm>
                <a:off x="2944" y="2858"/>
                <a:ext cx="208" cy="236"/>
              </a:xfrm>
              <a:prstGeom prst="rect">
                <a:avLst/>
              </a:prstGeom>
              <a:noFill/>
              <a:ln w="9360" cap="flat" cmpd="sng">
                <a:solidFill>
                  <a:srgbClr val="13117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pPr algn="ctr" defTabSz="457200">
                  <a:buClrTx/>
                  <a:buFontTx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x-none" dirty="0">
                    <a:solidFill>
                      <a:srgbClr val="13117F"/>
                    </a:solidFill>
                    <a:latin typeface="Arial" panose="020B0604020202020204" pitchFamily="34" charset="0"/>
                  </a:rPr>
                  <a:t>b</a:t>
                </a:r>
                <a:endParaRPr lang="en-US" altLang="x-none" dirty="0">
                  <a:solidFill>
                    <a:srgbClr val="13117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400" name="Rectangle 10"/>
              <p:cNvSpPr/>
              <p:nvPr/>
            </p:nvSpPr>
            <p:spPr>
              <a:xfrm>
                <a:off x="3152" y="2858"/>
                <a:ext cx="208" cy="236"/>
              </a:xfrm>
              <a:prstGeom prst="rect">
                <a:avLst/>
              </a:prstGeom>
              <a:noFill/>
              <a:ln w="9360" cap="flat" cmpd="sng">
                <a:solidFill>
                  <a:srgbClr val="13117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pPr algn="ctr" defTabSz="457200">
                  <a:buClrTx/>
                  <a:buFontTx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x-none" dirty="0">
                    <a:solidFill>
                      <a:srgbClr val="13117F"/>
                    </a:solidFill>
                    <a:latin typeface="Arial" panose="020B0604020202020204" pitchFamily="34" charset="0"/>
                  </a:rPr>
                  <a:t>b</a:t>
                </a:r>
                <a:endParaRPr lang="en-US" altLang="x-none" dirty="0">
                  <a:solidFill>
                    <a:srgbClr val="13117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401" name="Rectangle 11"/>
              <p:cNvSpPr/>
              <p:nvPr/>
            </p:nvSpPr>
            <p:spPr>
              <a:xfrm>
                <a:off x="3360" y="2858"/>
                <a:ext cx="208" cy="236"/>
              </a:xfrm>
              <a:prstGeom prst="rect">
                <a:avLst/>
              </a:prstGeom>
              <a:noFill/>
              <a:ln w="9360" cap="flat" cmpd="sng">
                <a:solidFill>
                  <a:srgbClr val="13117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pPr algn="ctr" defTabSz="457200">
                  <a:buClrTx/>
                  <a:buFontTx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x-none" dirty="0">
                    <a:solidFill>
                      <a:srgbClr val="13117F"/>
                    </a:solidFill>
                    <a:latin typeface="Arial" panose="020B0604020202020204" pitchFamily="34" charset="0"/>
                  </a:rPr>
                  <a:t>y</a:t>
                </a:r>
                <a:endParaRPr lang="en-US" altLang="x-none" dirty="0">
                  <a:solidFill>
                    <a:srgbClr val="13117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402" name="Rectangle 12"/>
              <p:cNvSpPr/>
              <p:nvPr/>
            </p:nvSpPr>
            <p:spPr>
              <a:xfrm>
                <a:off x="3568" y="2858"/>
                <a:ext cx="208" cy="236"/>
              </a:xfrm>
              <a:prstGeom prst="rect">
                <a:avLst/>
              </a:prstGeom>
              <a:noFill/>
              <a:ln w="9360" cap="flat" cmpd="sng">
                <a:solidFill>
                  <a:srgbClr val="13117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pPr algn="ctr" defTabSz="457200">
                  <a:buClrTx/>
                  <a:buFontTx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x-none" dirty="0">
                    <a:solidFill>
                      <a:srgbClr val="13117F"/>
                    </a:solidFill>
                    <a:latin typeface="Arial" panose="020B0604020202020204" pitchFamily="34" charset="0"/>
                  </a:rPr>
                  <a:t>\0</a:t>
                </a:r>
                <a:endParaRPr lang="en-US" altLang="x-none" dirty="0">
                  <a:solidFill>
                    <a:srgbClr val="13117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403" name="Rectangle 13"/>
              <p:cNvSpPr/>
              <p:nvPr/>
            </p:nvSpPr>
            <p:spPr>
              <a:xfrm>
                <a:off x="2528" y="3172"/>
                <a:ext cx="208" cy="236"/>
              </a:xfrm>
              <a:prstGeom prst="rect">
                <a:avLst/>
              </a:prstGeom>
              <a:noFill/>
              <a:ln w="9360" cap="flat" cmpd="sng">
                <a:solidFill>
                  <a:srgbClr val="13117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pPr algn="ctr" defTabSz="457200">
                  <a:buClrTx/>
                  <a:buFontTx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x-none" dirty="0">
                    <a:solidFill>
                      <a:srgbClr val="13117F"/>
                    </a:solidFill>
                    <a:latin typeface="Arial" panose="020B0604020202020204" pitchFamily="34" charset="0"/>
                  </a:rPr>
                  <a:t>J</a:t>
                </a:r>
                <a:endParaRPr lang="en-US" altLang="x-none" dirty="0">
                  <a:solidFill>
                    <a:srgbClr val="13117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404" name="Rectangle 14"/>
              <p:cNvSpPr/>
              <p:nvPr/>
            </p:nvSpPr>
            <p:spPr>
              <a:xfrm>
                <a:off x="2736" y="3172"/>
                <a:ext cx="208" cy="236"/>
              </a:xfrm>
              <a:prstGeom prst="rect">
                <a:avLst/>
              </a:prstGeom>
              <a:noFill/>
              <a:ln w="9360" cap="flat" cmpd="sng">
                <a:solidFill>
                  <a:srgbClr val="13117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pPr algn="ctr" defTabSz="457200">
                  <a:buClrTx/>
                  <a:buFontTx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x-none" dirty="0">
                    <a:solidFill>
                      <a:srgbClr val="13117F"/>
                    </a:solidFill>
                    <a:latin typeface="Arial" panose="020B0604020202020204" pitchFamily="34" charset="0"/>
                  </a:rPr>
                  <a:t>i</a:t>
                </a:r>
                <a:endParaRPr lang="en-US" altLang="x-none" dirty="0">
                  <a:solidFill>
                    <a:srgbClr val="13117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405" name="Rectangle 15"/>
              <p:cNvSpPr/>
              <p:nvPr/>
            </p:nvSpPr>
            <p:spPr>
              <a:xfrm>
                <a:off x="2944" y="3172"/>
                <a:ext cx="208" cy="236"/>
              </a:xfrm>
              <a:prstGeom prst="rect">
                <a:avLst/>
              </a:prstGeom>
              <a:noFill/>
              <a:ln w="9360" cap="flat" cmpd="sng">
                <a:solidFill>
                  <a:srgbClr val="13117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pPr algn="ctr" defTabSz="457200">
                  <a:buClrTx/>
                  <a:buFontTx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x-none" dirty="0">
                    <a:solidFill>
                      <a:srgbClr val="13117F"/>
                    </a:solidFill>
                    <a:latin typeface="Arial" panose="020B0604020202020204" pitchFamily="34" charset="0"/>
                  </a:rPr>
                  <a:t>m</a:t>
                </a:r>
                <a:endParaRPr lang="en-US" altLang="x-none" dirty="0">
                  <a:solidFill>
                    <a:srgbClr val="13117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406" name="Rectangle 16"/>
              <p:cNvSpPr/>
              <p:nvPr/>
            </p:nvSpPr>
            <p:spPr>
              <a:xfrm>
                <a:off x="3152" y="3172"/>
                <a:ext cx="208" cy="236"/>
              </a:xfrm>
              <a:prstGeom prst="rect">
                <a:avLst/>
              </a:prstGeom>
              <a:noFill/>
              <a:ln w="9360" cap="flat" cmpd="sng">
                <a:solidFill>
                  <a:srgbClr val="13117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pPr algn="ctr" defTabSz="457200">
                  <a:buClrTx/>
                  <a:buFontTx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x-none" dirty="0">
                    <a:solidFill>
                      <a:srgbClr val="13117F"/>
                    </a:solidFill>
                    <a:latin typeface="Arial" panose="020B0604020202020204" pitchFamily="34" charset="0"/>
                  </a:rPr>
                  <a:t>\0</a:t>
                </a:r>
                <a:endParaRPr lang="en-US" altLang="x-none" dirty="0">
                  <a:solidFill>
                    <a:srgbClr val="13117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407" name="Rectangle 17"/>
              <p:cNvSpPr/>
              <p:nvPr/>
            </p:nvSpPr>
            <p:spPr>
              <a:xfrm>
                <a:off x="1821" y="3133"/>
                <a:ext cx="416" cy="353"/>
              </a:xfrm>
              <a:prstGeom prst="rect">
                <a:avLst/>
              </a:prstGeom>
              <a:noFill/>
              <a:ln w="9360" cap="flat" cmpd="sng">
                <a:solidFill>
                  <a:srgbClr val="13117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en-US" altLang="x-none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408" name="Rectangle 18"/>
              <p:cNvSpPr/>
              <p:nvPr/>
            </p:nvSpPr>
            <p:spPr>
              <a:xfrm>
                <a:off x="1821" y="3486"/>
                <a:ext cx="416" cy="353"/>
              </a:xfrm>
              <a:prstGeom prst="rect">
                <a:avLst/>
              </a:prstGeom>
              <a:noFill/>
              <a:ln w="9360" cap="flat" cmpd="sng">
                <a:solidFill>
                  <a:srgbClr val="13117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en-US" altLang="x-none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409" name="Line 19"/>
              <p:cNvSpPr/>
              <p:nvPr/>
            </p:nvSpPr>
            <p:spPr>
              <a:xfrm>
                <a:off x="2070" y="3290"/>
                <a:ext cx="457" cy="1"/>
              </a:xfrm>
              <a:prstGeom prst="line">
                <a:avLst/>
              </a:prstGeom>
              <a:ln w="9360" cap="flat" cmpd="sng">
                <a:solidFill>
                  <a:srgbClr val="13117F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16410" name="Rectangle 20"/>
              <p:cNvSpPr/>
              <p:nvPr/>
            </p:nvSpPr>
            <p:spPr>
              <a:xfrm>
                <a:off x="2528" y="3526"/>
                <a:ext cx="208" cy="236"/>
              </a:xfrm>
              <a:prstGeom prst="rect">
                <a:avLst/>
              </a:prstGeom>
              <a:noFill/>
              <a:ln w="9360" cap="flat" cmpd="sng">
                <a:solidFill>
                  <a:srgbClr val="13117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pPr algn="ctr" defTabSz="457200">
                  <a:buClrTx/>
                  <a:buFontTx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x-none" dirty="0">
                    <a:solidFill>
                      <a:srgbClr val="13117F"/>
                    </a:solidFill>
                    <a:latin typeface="Arial" panose="020B0604020202020204" pitchFamily="34" charset="0"/>
                  </a:rPr>
                  <a:t>H</a:t>
                </a:r>
                <a:endParaRPr lang="en-US" altLang="x-none" dirty="0">
                  <a:solidFill>
                    <a:srgbClr val="13117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411" name="Line 21"/>
              <p:cNvSpPr/>
              <p:nvPr/>
            </p:nvSpPr>
            <p:spPr>
              <a:xfrm>
                <a:off x="2070" y="3643"/>
                <a:ext cx="457" cy="1"/>
              </a:xfrm>
              <a:prstGeom prst="line">
                <a:avLst/>
              </a:prstGeom>
              <a:ln w="9360" cap="flat" cmpd="sng">
                <a:solidFill>
                  <a:srgbClr val="13117F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16412" name="Rectangle 22"/>
              <p:cNvSpPr/>
              <p:nvPr/>
            </p:nvSpPr>
            <p:spPr>
              <a:xfrm>
                <a:off x="2736" y="3526"/>
                <a:ext cx="208" cy="236"/>
              </a:xfrm>
              <a:prstGeom prst="rect">
                <a:avLst/>
              </a:prstGeom>
              <a:noFill/>
              <a:ln w="9360" cap="flat" cmpd="sng">
                <a:solidFill>
                  <a:srgbClr val="13117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pPr algn="ctr" defTabSz="457200">
                  <a:buClrTx/>
                  <a:buFontTx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x-none" dirty="0">
                    <a:solidFill>
                      <a:srgbClr val="13117F"/>
                    </a:solidFill>
                    <a:latin typeface="Arial" panose="020B0604020202020204" pitchFamily="34" charset="0"/>
                  </a:rPr>
                  <a:t>a</a:t>
                </a:r>
                <a:endParaRPr lang="en-US" altLang="x-none" dirty="0">
                  <a:solidFill>
                    <a:srgbClr val="13117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413" name="Rectangle 23"/>
              <p:cNvSpPr/>
              <p:nvPr/>
            </p:nvSpPr>
            <p:spPr>
              <a:xfrm>
                <a:off x="2944" y="3526"/>
                <a:ext cx="208" cy="236"/>
              </a:xfrm>
              <a:prstGeom prst="rect">
                <a:avLst/>
              </a:prstGeom>
              <a:noFill/>
              <a:ln w="9360" cap="flat" cmpd="sng">
                <a:solidFill>
                  <a:srgbClr val="13117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pPr algn="ctr" defTabSz="457200">
                  <a:buClrTx/>
                  <a:buFontTx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x-none" dirty="0">
                    <a:solidFill>
                      <a:srgbClr val="13117F"/>
                    </a:solidFill>
                    <a:latin typeface="Arial" panose="020B0604020202020204" pitchFamily="34" charset="0"/>
                  </a:rPr>
                  <a:t>r</a:t>
                </a:r>
                <a:endParaRPr lang="en-US" altLang="x-none" dirty="0">
                  <a:solidFill>
                    <a:srgbClr val="13117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414" name="Rectangle 24"/>
              <p:cNvSpPr/>
              <p:nvPr/>
            </p:nvSpPr>
            <p:spPr>
              <a:xfrm>
                <a:off x="3152" y="3526"/>
                <a:ext cx="208" cy="236"/>
              </a:xfrm>
              <a:prstGeom prst="rect">
                <a:avLst/>
              </a:prstGeom>
              <a:noFill/>
              <a:ln w="9360" cap="flat" cmpd="sng">
                <a:solidFill>
                  <a:srgbClr val="13117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pPr algn="ctr" defTabSz="457200">
                  <a:buClrTx/>
                  <a:buFontTx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x-none" dirty="0">
                    <a:solidFill>
                      <a:srgbClr val="13117F"/>
                    </a:solidFill>
                    <a:latin typeface="Arial" panose="020B0604020202020204" pitchFamily="34" charset="0"/>
                  </a:rPr>
                  <a:t>o</a:t>
                </a:r>
                <a:endParaRPr lang="en-US" altLang="x-none" dirty="0">
                  <a:solidFill>
                    <a:srgbClr val="13117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415" name="Rectangle 25"/>
              <p:cNvSpPr/>
              <p:nvPr/>
            </p:nvSpPr>
            <p:spPr>
              <a:xfrm>
                <a:off x="3360" y="3526"/>
                <a:ext cx="208" cy="236"/>
              </a:xfrm>
              <a:prstGeom prst="rect">
                <a:avLst/>
              </a:prstGeom>
              <a:noFill/>
              <a:ln w="9360" cap="flat" cmpd="sng">
                <a:solidFill>
                  <a:srgbClr val="13117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pPr algn="ctr" defTabSz="457200">
                  <a:buClrTx/>
                  <a:buFontTx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x-none" dirty="0">
                    <a:solidFill>
                      <a:srgbClr val="13117F"/>
                    </a:solidFill>
                    <a:latin typeface="Arial" panose="020B0604020202020204" pitchFamily="34" charset="0"/>
                  </a:rPr>
                  <a:t>l</a:t>
                </a:r>
                <a:endParaRPr lang="en-US" altLang="x-none" dirty="0">
                  <a:solidFill>
                    <a:srgbClr val="13117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416" name="Rectangle 26"/>
              <p:cNvSpPr/>
              <p:nvPr/>
            </p:nvSpPr>
            <p:spPr>
              <a:xfrm>
                <a:off x="3568" y="3526"/>
                <a:ext cx="208" cy="236"/>
              </a:xfrm>
              <a:prstGeom prst="rect">
                <a:avLst/>
              </a:prstGeom>
              <a:noFill/>
              <a:ln w="9360" cap="flat" cmpd="sng">
                <a:solidFill>
                  <a:srgbClr val="13117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pPr algn="ctr" defTabSz="457200">
                  <a:buClrTx/>
                  <a:buFontTx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x-none" dirty="0">
                    <a:solidFill>
                      <a:srgbClr val="13117F"/>
                    </a:solidFill>
                    <a:latin typeface="Arial" panose="020B0604020202020204" pitchFamily="34" charset="0"/>
                  </a:rPr>
                  <a:t>d</a:t>
                </a:r>
                <a:endParaRPr lang="en-US" altLang="x-none" dirty="0">
                  <a:solidFill>
                    <a:srgbClr val="13117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417" name="Rectangle 27"/>
              <p:cNvSpPr/>
              <p:nvPr/>
            </p:nvSpPr>
            <p:spPr>
              <a:xfrm>
                <a:off x="3776" y="3526"/>
                <a:ext cx="208" cy="236"/>
              </a:xfrm>
              <a:prstGeom prst="rect">
                <a:avLst/>
              </a:prstGeom>
              <a:noFill/>
              <a:ln w="9360" cap="flat" cmpd="sng">
                <a:solidFill>
                  <a:srgbClr val="13117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/>
              <a:p>
                <a:pPr algn="ctr" defTabSz="457200">
                  <a:buClrTx/>
                  <a:buFontTx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x-none" dirty="0">
                    <a:solidFill>
                      <a:srgbClr val="13117F"/>
                    </a:solidFill>
                    <a:latin typeface="Arial" panose="020B0604020202020204" pitchFamily="34" charset="0"/>
                  </a:rPr>
                  <a:t>\0</a:t>
                </a:r>
                <a:endParaRPr lang="en-US" altLang="x-none" dirty="0">
                  <a:solidFill>
                    <a:srgbClr val="13117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418" name="Text Box 28"/>
              <p:cNvSpPr txBox="1"/>
              <p:nvPr/>
            </p:nvSpPr>
            <p:spPr>
              <a:xfrm>
                <a:off x="1488" y="2544"/>
                <a:ext cx="8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p>
                <a:pPr defTabSz="457200">
                  <a:spcBef>
                    <a:spcPts val="1500"/>
                  </a:spcBef>
                  <a:buClrTx/>
                  <a:buFontTx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x-none" dirty="0">
                    <a:solidFill>
                      <a:srgbClr val="13117F"/>
                    </a:solidFill>
                    <a:latin typeface="Arial" panose="020B0604020202020204" pitchFamily="34" charset="0"/>
                  </a:rPr>
                  <a:t>names:</a:t>
                </a:r>
                <a:endParaRPr lang="en-US" altLang="x-none" dirty="0">
                  <a:solidFill>
                    <a:srgbClr val="13117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6392" name="Text Box 29"/>
            <p:cNvSpPr txBox="1"/>
            <p:nvPr/>
          </p:nvSpPr>
          <p:spPr>
            <a:xfrm>
              <a:off x="1584" y="278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defTabSz="457200">
                <a:spcBef>
                  <a:spcPts val="1500"/>
                </a:spcBef>
                <a:buClrTx/>
                <a:buFontTx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x-none" dirty="0">
                  <a:solidFill>
                    <a:srgbClr val="13117F"/>
                  </a:solidFill>
                  <a:latin typeface="Arial" panose="020B0604020202020204" pitchFamily="34" charset="0"/>
                </a:rPr>
                <a:t>0</a:t>
              </a:r>
              <a:endParaRPr lang="en-US" altLang="x-none" dirty="0">
                <a:solidFill>
                  <a:srgbClr val="13117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3" name="Text Box 30"/>
            <p:cNvSpPr txBox="1"/>
            <p:nvPr/>
          </p:nvSpPr>
          <p:spPr>
            <a:xfrm>
              <a:off x="1584" y="312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defTabSz="457200">
                <a:spcBef>
                  <a:spcPts val="1500"/>
                </a:spcBef>
                <a:buClrTx/>
                <a:buFontTx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x-none" dirty="0">
                  <a:solidFill>
                    <a:srgbClr val="13117F"/>
                  </a:solidFill>
                  <a:latin typeface="Arial" panose="020B0604020202020204" pitchFamily="34" charset="0"/>
                </a:rPr>
                <a:t>1</a:t>
              </a:r>
              <a:endParaRPr lang="en-US" altLang="x-none" dirty="0">
                <a:solidFill>
                  <a:srgbClr val="13117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4" name="Text Box 31"/>
            <p:cNvSpPr txBox="1"/>
            <p:nvPr/>
          </p:nvSpPr>
          <p:spPr>
            <a:xfrm>
              <a:off x="1584" y="350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p>
              <a:pPr defTabSz="457200">
                <a:spcBef>
                  <a:spcPts val="1500"/>
                </a:spcBef>
                <a:buClrTx/>
                <a:buFontTx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x-none" dirty="0">
                  <a:solidFill>
                    <a:srgbClr val="13117F"/>
                  </a:solidFill>
                  <a:latin typeface="Arial" panose="020B0604020202020204" pitchFamily="34" charset="0"/>
                </a:rPr>
                <a:t>2</a:t>
              </a:r>
              <a:endParaRPr lang="en-US" altLang="x-none" dirty="0">
                <a:solidFill>
                  <a:srgbClr val="13117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1" name="Slide Number Placeholder 5"/>
          <p:cNvSpPr txBox="1">
            <a:spLocks noGrp="1"/>
          </p:cNvSpPr>
          <p:nvPr>
            <p:ph type="sldNum" idx="12"/>
          </p:nvPr>
        </p:nvSpPr>
        <p:spPr>
          <a:ln/>
        </p:spPr>
        <p:txBody>
          <a:bodyPr lIns="90000" tIns="46800" rIns="90000" bIns="46800"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1pPr>
            <a:lvl2pPr marL="742950" lvl="1" indent="-2857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lvl="2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lvl="3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lvl="4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>
                <a:solidFill>
                  <a:srgbClr val="000000"/>
                </a:solidFill>
              </a:rPr>
            </a:fld>
            <a:endParaRPr lang="en-US" altLang="x-none" dirty="0">
              <a:solidFill>
                <a:srgbClr val="000000"/>
              </a:solidFill>
            </a:endParaRPr>
          </a:p>
        </p:txBody>
      </p:sp>
      <p:sp>
        <p:nvSpPr>
          <p:cNvPr id="17412" name="Rectang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 vert="horz" wrap="square" lIns="90000" tIns="46800" rIns="90000" bIns="46800" anchor="ctr" anchorCtr="0"/>
          <a:p>
            <a:pPr defTabSz="457200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dirty="0"/>
              <a:t>Command Line Arguments</a:t>
            </a:r>
            <a:endParaRPr lang="en-US" altLang="x-none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077200" cy="4964113"/>
          </a:xfrm>
        </p:spPr>
        <p:txBody>
          <a:bodyPr vert="horz" wrap="square" lIns="90000" tIns="46800" rIns="90000" bIns="46800" numCol="1" anchor="t" anchorCtr="0" compatLnSpc="1"/>
          <a:lstStyle/>
          <a:p>
            <a:pPr marL="341630" marR="0" lvl="0" indent="-341630" algn="l" defTabSz="457200" rtl="0" eaLnBrk="1" fontAlgn="base" latinLnBrk="0" hangingPunct="1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214612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Command line arguments are passed to your program as parameters to main.</a:t>
            </a: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int main( int argc, char *argv[ ] )</a:t>
            </a: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Courier New" panose="02070309020205020404" pitchFamily="28" charset="0"/>
              <a:ea typeface="+mn-ea"/>
              <a:cs typeface="+mn-cs"/>
            </a:endParaRPr>
          </a:p>
          <a:p>
            <a:pPr marL="741680" marR="0" lvl="1" indent="-284480" algn="l" defTabSz="457200" rtl="0" eaLnBrk="1" fontAlgn="base" latinLnBrk="0" hangingPunct="1">
              <a:lnSpc>
                <a:spcPct val="80000"/>
              </a:lnSpc>
              <a:spcBef>
                <a:spcPts val="400"/>
              </a:spcBef>
              <a:spcAft>
                <a:spcPct val="0"/>
              </a:spcAft>
              <a:buClr>
                <a:srgbClr val="13117F"/>
              </a:buClr>
              <a:buSzPct val="100000"/>
              <a:buFont typeface="Courier New" panose="02070309020205020404" pitchFamily="2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argc</a:t>
            </a: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the number of command line arguments (and hence the size of 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argv</a:t>
            </a: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1680" marR="0" lvl="1" indent="-284480" algn="l" defTabSz="457200" rtl="0" eaLnBrk="1" fontAlgn="base" latinLnBrk="0" hangingPunct="1">
              <a:lnSpc>
                <a:spcPct val="80000"/>
              </a:lnSpc>
              <a:spcBef>
                <a:spcPts val="400"/>
              </a:spcBef>
              <a:spcAft>
                <a:spcPct val="0"/>
              </a:spcAft>
              <a:buClr>
                <a:srgbClr val="13117F"/>
              </a:buClr>
              <a:buSzPct val="100000"/>
              <a:buFont typeface="Courier New" panose="02070309020205020404" pitchFamily="2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argv</a:t>
            </a: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 array of strings  which are the command line arguments. Note that </a:t>
            </a: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argv[0]</a:t>
            </a: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always the name of your executable program. </a:t>
            </a: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1680" marR="0" lvl="1" indent="-284480" algn="l" defTabSz="457200" rtl="0" eaLnBrk="1" fontAlgn="base" latinLnBrk="0" hangingPunct="1">
              <a:lnSpc>
                <a:spcPct val="8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214612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 example, typing </a:t>
            </a: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520C1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myprog hello world 24 </a:t>
            </a: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at the linux prompt results in</a:t>
            </a: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1680" marR="0" lvl="1" indent="-284480" algn="l" defTabSz="457200" rtl="0" eaLnBrk="1" fontAlgn="base" latinLnBrk="0" hangingPunct="1">
              <a:lnSpc>
                <a:spcPct val="80000"/>
              </a:lnSpc>
              <a:spcBef>
                <a:spcPts val="400"/>
              </a:spcBef>
              <a:spcAft>
                <a:spcPct val="0"/>
              </a:spcAft>
              <a:buClr>
                <a:srgbClr val="13117F"/>
              </a:buClr>
              <a:buSzPct val="100000"/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argc = 4</a:t>
            </a: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1680" marR="0" lvl="1" indent="-284480" algn="l" defTabSz="457200" rtl="0" eaLnBrk="1" fontAlgn="base" latinLnBrk="0" hangingPunct="1">
              <a:lnSpc>
                <a:spcPct val="80000"/>
              </a:lnSpc>
              <a:spcBef>
                <a:spcPts val="400"/>
              </a:spcBef>
              <a:spcAft>
                <a:spcPct val="0"/>
              </a:spcAft>
              <a:buClr>
                <a:srgbClr val="13117F"/>
              </a:buClr>
              <a:buSzPct val="100000"/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argv[0] = “myprog”</a:t>
            </a: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1680" marR="0" lvl="1" indent="-284480" algn="l" defTabSz="457200" rtl="0" eaLnBrk="1" fontAlgn="base" latinLnBrk="0" hangingPunct="1">
              <a:lnSpc>
                <a:spcPct val="80000"/>
              </a:lnSpc>
              <a:spcBef>
                <a:spcPts val="400"/>
              </a:spcBef>
              <a:spcAft>
                <a:spcPct val="0"/>
              </a:spcAft>
              <a:buClr>
                <a:srgbClr val="13117F"/>
              </a:buClr>
              <a:buSzPct val="100000"/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argv[1] = “hello”</a:t>
            </a: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1680" marR="0" lvl="1" indent="-284480" algn="l" defTabSz="457200" rtl="0" eaLnBrk="1" fontAlgn="base" latinLnBrk="0" hangingPunct="1">
              <a:lnSpc>
                <a:spcPct val="80000"/>
              </a:lnSpc>
              <a:spcBef>
                <a:spcPts val="400"/>
              </a:spcBef>
              <a:spcAft>
                <a:spcPct val="0"/>
              </a:spcAft>
              <a:buClr>
                <a:srgbClr val="13117F"/>
              </a:buClr>
              <a:buSzPct val="100000"/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argv[2] = “world”</a:t>
            </a: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1680" marR="0" lvl="1" indent="-284480" algn="l" defTabSz="457200" rtl="0" eaLnBrk="1" fontAlgn="base" latinLnBrk="0" hangingPunct="1">
              <a:lnSpc>
                <a:spcPct val="80000"/>
              </a:lnSpc>
              <a:spcBef>
                <a:spcPts val="400"/>
              </a:spcBef>
              <a:spcAft>
                <a:spcPct val="0"/>
              </a:spcAft>
              <a:buClr>
                <a:srgbClr val="13117F"/>
              </a:buClr>
              <a:buSzPct val="100000"/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argv[3] = “24”</a:t>
            </a: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1680" marR="0" lvl="1" indent="-284480" algn="l" defTabSz="457200" rtl="0" eaLnBrk="1" fontAlgn="base" latinLnBrk="0" hangingPunct="1">
              <a:lnSpc>
                <a:spcPct val="8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sz="1600" b="1" i="0" u="none" strike="noStrike" kern="0" cap="none" spc="0" normalizeH="0" baseline="0" noProof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>
                <a:srgbClr val="214612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Note that to use argv[3] as an integer, you must convert if from a string to an int using the library function </a:t>
            </a: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atoi( ).</a:t>
            </a: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b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E.g. </a:t>
            </a: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int age = atoi( argv[3] );</a:t>
            </a: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pitchFamily="28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7771130" cy="6428105"/>
          </a:xfrm>
        </p:spPr>
        <p:txBody>
          <a:bodyPr/>
          <a:p>
            <a:r>
              <a:rPr lang="en-US" altLang="en-US" sz="1400"/>
              <a:t>#include &lt;stdio.h&gt;</a:t>
            </a:r>
            <a:endParaRPr lang="en-US" altLang="en-US" sz="1400"/>
          </a:p>
          <a:p>
            <a:r>
              <a:rPr lang="en-US" altLang="en-US" sz="1400"/>
              <a:t>#include &lt;stdlib.h&gt;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int main(int argc, char *argv[]) {</a:t>
            </a:r>
            <a:endParaRPr lang="en-US" altLang="en-US" sz="1400"/>
          </a:p>
          <a:p>
            <a:r>
              <a:rPr lang="en-US" altLang="en-US" sz="1400"/>
              <a:t>  </a:t>
            </a:r>
            <a:r>
              <a:rPr lang="en-US" altLang="en-US" sz="1400" b="0"/>
              <a:t>  // Print the number of command line arguments</a:t>
            </a:r>
            <a:endParaRPr lang="en-US" altLang="en-US" sz="1400" b="0"/>
          </a:p>
          <a:p>
            <a:r>
              <a:rPr lang="en-US" altLang="en-US" sz="1400"/>
              <a:t>    printf("argc = %d\n", argc);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 b="0"/>
              <a:t>    // Print each command line argument</a:t>
            </a:r>
            <a:endParaRPr lang="en-US" altLang="en-US" sz="1400" b="0"/>
          </a:p>
          <a:p>
            <a:r>
              <a:rPr lang="en-US" altLang="en-US" sz="1400"/>
              <a:t>    for (int i = 0; i &lt; argc; i++) {</a:t>
            </a:r>
            <a:endParaRPr lang="en-US" altLang="en-US" sz="1400"/>
          </a:p>
          <a:p>
            <a:r>
              <a:rPr lang="en-US" altLang="en-US" sz="1400"/>
              <a:t>        printf("argv[%d] = %s\n", i, argv[i]);</a:t>
            </a:r>
            <a:endParaRPr lang="en-US" altLang="en-US" sz="1400"/>
          </a:p>
          <a:p>
            <a:r>
              <a:rPr lang="en-US" altLang="en-US" sz="1400"/>
              <a:t>    }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 b="0"/>
              <a:t>    // Example of converting argv[3] to an integer</a:t>
            </a:r>
            <a:endParaRPr lang="en-US" altLang="en-US" sz="1400" b="0"/>
          </a:p>
          <a:p>
            <a:r>
              <a:rPr lang="en-US" altLang="en-US" sz="1400"/>
              <a:t>    if (argc &gt; 3) {</a:t>
            </a:r>
            <a:endParaRPr lang="en-US" altLang="en-US" sz="1400"/>
          </a:p>
          <a:p>
            <a:r>
              <a:rPr lang="en-US" altLang="en-US" sz="1400"/>
              <a:t>        int age = atoi(argv[3]);</a:t>
            </a:r>
            <a:endParaRPr lang="en-US" altLang="en-US" sz="1400"/>
          </a:p>
          <a:p>
            <a:r>
              <a:rPr lang="en-US" altLang="en-US" sz="1400"/>
              <a:t>        printf("Converted argv[3] to integer: %d\n", age);</a:t>
            </a:r>
            <a:endParaRPr lang="en-US" altLang="en-US" sz="1400"/>
          </a:p>
          <a:p>
            <a:r>
              <a:rPr lang="en-US" altLang="en-US" sz="1400"/>
              <a:t>    } else {</a:t>
            </a:r>
            <a:endParaRPr lang="en-US" altLang="en-US" sz="1400"/>
          </a:p>
          <a:p>
            <a:r>
              <a:rPr lang="en-US" altLang="en-US" sz="1400"/>
              <a:t>        printf("Not enough arguments to convert argv[3] to an integer.\n");</a:t>
            </a:r>
            <a:endParaRPr lang="en-US" altLang="en-US" sz="1400"/>
          </a:p>
          <a:p>
            <a:r>
              <a:rPr lang="en-US" altLang="en-US" sz="1400"/>
              <a:t>    }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    return 0;</a:t>
            </a:r>
            <a:endParaRPr lang="en-US" altLang="en-US" sz="1400"/>
          </a:p>
          <a:p>
            <a:r>
              <a:rPr lang="en-US" altLang="en-US" sz="1400"/>
              <a:t>}</a:t>
            </a:r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9" name="Slide Number Placeholder 5"/>
          <p:cNvSpPr txBox="1">
            <a:spLocks noGrp="1"/>
          </p:cNvSpPr>
          <p:nvPr>
            <p:ph type="sldNum" idx="12"/>
          </p:nvPr>
        </p:nvSpPr>
        <p:spPr>
          <a:ln/>
        </p:spPr>
        <p:txBody>
          <a:bodyPr lIns="90000" tIns="46800" rIns="90000" bIns="46800"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1pPr>
            <a:lvl2pPr marL="742950" lvl="1" indent="-2857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lvl="2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lvl="3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lvl="4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>
                <a:solidFill>
                  <a:srgbClr val="000000"/>
                </a:solidFill>
              </a:rPr>
            </a:fld>
            <a:endParaRPr lang="en-US" altLang="x-none" dirty="0">
              <a:solidFill>
                <a:srgbClr val="000000"/>
              </a:solidFill>
            </a:endParaRPr>
          </a:p>
        </p:txBody>
      </p:sp>
      <p:sp>
        <p:nvSpPr>
          <p:cNvPr id="4100" name="Rectang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 vert="horz" wrap="square" lIns="90000" tIns="46800" rIns="90000" bIns="46800" anchor="ctr" anchorCtr="0"/>
          <a:p>
            <a:pPr defTabSz="457200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dirty="0"/>
              <a:t>Pointer Arithmetic</a:t>
            </a:r>
            <a:endParaRPr lang="en-US" altLang="x-none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342900" marR="0" lvl="0" indent="-341630" algn="l" defTabSz="457200" rtl="0" eaLnBrk="1" fontAlgn="base" latinLnBrk="0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1630" algn="l" defTabSz="457200" rtl="0" eaLnBrk="1" fontAlgn="base" latinLnBrk="0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rgbClr val="214612"/>
              </a:buClr>
              <a:buSzPct val="100000"/>
              <a:buFont typeface="Arial" panose="020B0604020202020204" pitchFamily="34" charset="0"/>
              <a:buChar char="•"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points to a particular element of an array, then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p + 1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points to the next element of the array and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p + n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points n elements after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1630" algn="l" defTabSz="457200" rtl="0" eaLnBrk="1" fontAlgn="base" latinLnBrk="0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rgbClr val="214612"/>
              </a:buClr>
              <a:buSzPct val="100000"/>
              <a:buFont typeface="Arial" panose="020B0604020202020204" pitchFamily="34" charset="0"/>
              <a:buChar char="•"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meaning a “adding 1 to a pointer” is that 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1630" algn="l" defTabSz="457200" rtl="0" eaLnBrk="1" fontAlgn="base" latinLnBrk="0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	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p + 1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points to the next element in the array, REGARDLESS of the type of the array.</a:t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1630" algn="l" defTabSz="457200" rtl="0" eaLnBrk="1" fontAlgn="base" latinLnBrk="0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163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14612"/>
              </a:buClr>
              <a:buSzPct val="100000"/>
              <a:buFont typeface="Arial" panose="020B0604020202020204" pitchFamily="34" charset="0"/>
              <a:buNone/>
              <a:tabLst>
                <a:tab pos="912495" algn="l"/>
                <a:tab pos="1826895" algn="l"/>
                <a:tab pos="2741295" algn="l"/>
                <a:tab pos="3655695" algn="l"/>
                <a:tab pos="4570095" algn="l"/>
                <a:tab pos="5484495" algn="l"/>
                <a:tab pos="6398895" algn="l"/>
                <a:tab pos="7313295" algn="l"/>
                <a:tab pos="8227695" algn="l"/>
                <a:tab pos="9142095" algn="l"/>
                <a:tab pos="10056495" algn="l"/>
              </a:tabLst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Slide Number Placeholder 5"/>
          <p:cNvSpPr txBox="1">
            <a:spLocks noGrp="1"/>
          </p:cNvSpPr>
          <p:nvPr>
            <p:ph type="sldNum" idx="12"/>
          </p:nvPr>
        </p:nvSpPr>
        <p:spPr>
          <a:ln/>
        </p:spPr>
        <p:txBody>
          <a:bodyPr lIns="90000" tIns="46800" rIns="90000" bIns="46800"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1pPr>
            <a:lvl2pPr marL="742950" lvl="1" indent="-2857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lvl="2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lvl="3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lvl="4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>
                <a:solidFill>
                  <a:srgbClr val="000000"/>
                </a:solidFill>
              </a:rPr>
            </a:fld>
            <a:endParaRPr lang="en-US" altLang="x-none" dirty="0">
              <a:solidFill>
                <a:srgbClr val="000000"/>
              </a:solidFill>
            </a:endParaRPr>
          </a:p>
        </p:txBody>
      </p:sp>
      <p:sp>
        <p:nvSpPr>
          <p:cNvPr id="5124" name="Rectang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 vert="horz" wrap="square" lIns="90000" tIns="46800" rIns="90000" bIns="46800" anchor="ctr" anchorCtr="0"/>
          <a:p>
            <a:pPr defTabSz="457200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dirty="0"/>
              <a:t>Pointer Arithmetic (cont’d)</a:t>
            </a:r>
            <a:endParaRPr lang="en-US" altLang="x-none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341630" marR="0" lvl="0" indent="-34163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14612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is an alias for an array of ints, then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p[ k ]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is the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k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-th int and so is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*(p + k).</a:t>
            </a: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Courier New" panose="02070309020205020404" pitchFamily="28" charset="0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14612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is an alias for an array of doubles, then </a:t>
            </a:r>
            <a:b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p[ k ]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is the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k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-th double and so is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*(p + k).</a:t>
            </a: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Courier New" panose="02070309020205020404" pitchFamily="28" charset="0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14612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Adding a constant,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k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to a pointer (or array name) actually adds 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k * sizeof(pointer type)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to the value of the pointer.  </a:t>
            </a: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F1629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8F162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This is one important reason why the type of a pointer must be specified when it’s defined</a:t>
            </a: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Slide Number Placeholder 5"/>
          <p:cNvSpPr txBox="1">
            <a:spLocks noGrp="1"/>
          </p:cNvSpPr>
          <p:nvPr>
            <p:ph type="sldNum" idx="12"/>
          </p:nvPr>
        </p:nvSpPr>
        <p:spPr>
          <a:ln/>
        </p:spPr>
        <p:txBody>
          <a:bodyPr lIns="90000" tIns="46800" rIns="90000" bIns="46800"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1pPr>
            <a:lvl2pPr marL="742950" lvl="1" indent="-2857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lvl="2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lvl="3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lvl="4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>
                <a:solidFill>
                  <a:srgbClr val="000000"/>
                </a:solidFill>
              </a:rPr>
            </a:fld>
            <a:endParaRPr lang="en-US" altLang="x-none" dirty="0">
              <a:solidFill>
                <a:srgbClr val="000000"/>
              </a:solidFill>
            </a:endParaRPr>
          </a:p>
        </p:txBody>
      </p:sp>
      <p:sp>
        <p:nvSpPr>
          <p:cNvPr id="6148" name="Rectang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ln/>
        </p:spPr>
        <p:txBody>
          <a:bodyPr vert="horz" wrap="square" lIns="90000" tIns="46800" rIns="90000" bIns="46800" anchor="ctr" anchorCtr="0"/>
          <a:p>
            <a:pPr defTabSz="457200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dirty="0"/>
              <a:t>Pointers and Arrays Summary</a:t>
            </a:r>
            <a:endParaRPr lang="en-US" altLang="x-non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5354638"/>
          </a:xfrm>
        </p:spPr>
        <p:txBody>
          <a:bodyPr vert="horz" wrap="square" lIns="90000" tIns="46800" rIns="90000" bIns="46800" numCol="1" anchor="t" anchorCtr="0" compatLnSpc="1"/>
          <a:lstStyle/>
          <a:p>
            <a:pPr marL="341630" marR="0" lvl="0" indent="-341630" algn="l" defTabSz="457200" rtl="0" eaLnBrk="1" fontAlgn="base" latinLnBrk="0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rgbClr val="214612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name of an array is equivalent to a pointer to the first element of the array and vice-versa.</a:t>
            </a: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rgbClr val="214612"/>
              </a:buClr>
              <a:buSzPct val="100000"/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rgbClr val="214612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Therefore, if 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a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is the name of an array, the expression </a:t>
            </a:r>
            <a:b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a[ i ]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is equivalent to 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*(a + i).</a:t>
            </a: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urier New" panose="02070309020205020404" pitchFamily="28" charset="0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rgbClr val="214612"/>
              </a:buClr>
              <a:buSzPct val="100000"/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rgbClr val="214612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It follows then that 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&amp;a[ i ]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(a + i)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are also equivalent. Both represent the address of the 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i-th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element beyond 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a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rgbClr val="214612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On the other hand, if 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p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is a pointer, then it may be used with a subscript as if it were the name of an array.</a:t>
            </a: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 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p[ i ]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is identical to </a:t>
            </a: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*(p + i)</a:t>
            </a: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urier New" panose="02070309020205020404" pitchFamily="28" charset="0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Courier New" panose="02070309020205020404" pitchFamily="2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sz="2000" b="0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anose="02070309020205020404" pitchFamily="28" charset="0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400" b="0" i="1" u="none" strike="noStrike" kern="0" cap="none" spc="0" normalizeH="0" baseline="0" noProof="0" smtClean="0">
                <a:ln>
                  <a:noFill/>
                </a:ln>
                <a:solidFill>
                  <a:srgbClr val="8F162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 short, an array-and-index expression is equivalent to a pointer-and-offset expression and vice-versa.</a:t>
            </a:r>
            <a:endParaRPr kumimoji="0" lang="en-US" sz="2400" b="0" i="1" u="none" strike="noStrike" kern="0" cap="none" spc="0" normalizeH="0" baseline="0" noProof="0" smtClean="0">
              <a:ln>
                <a:noFill/>
              </a:ln>
              <a:solidFill>
                <a:srgbClr val="8F162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sz="2400" b="0" i="1" u="none" strike="noStrike" kern="0" cap="none" spc="0" normalizeH="0" baseline="0" noProof="0" smtClean="0">
              <a:ln>
                <a:noFill/>
              </a:ln>
              <a:solidFill>
                <a:srgbClr val="8F162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1" name="Slide Number Placeholder 5"/>
          <p:cNvSpPr txBox="1">
            <a:spLocks noGrp="1"/>
          </p:cNvSpPr>
          <p:nvPr>
            <p:ph type="sldNum" idx="12"/>
          </p:nvPr>
        </p:nvSpPr>
        <p:spPr>
          <a:ln/>
        </p:spPr>
        <p:txBody>
          <a:bodyPr lIns="90000" tIns="46800" rIns="90000" bIns="46800"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1pPr>
            <a:lvl2pPr marL="742950" lvl="1" indent="-2857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lvl="2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lvl="3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lvl="4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>
                <a:solidFill>
                  <a:srgbClr val="000000"/>
                </a:solidFill>
              </a:rPr>
            </a:fld>
            <a:endParaRPr lang="en-US" altLang="x-none" dirty="0">
              <a:solidFill>
                <a:srgbClr val="000000"/>
              </a:solidFill>
            </a:endParaRPr>
          </a:p>
        </p:txBody>
      </p:sp>
      <p:sp>
        <p:nvSpPr>
          <p:cNvPr id="7172" name="Rectang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 vert="horz" wrap="square" lIns="90000" tIns="46800" rIns="90000" bIns="46800" anchor="ctr" anchorCtr="0"/>
          <a:p>
            <a:pPr defTabSz="457200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dirty="0"/>
              <a:t>So, what’s the difference?</a:t>
            </a:r>
            <a:endParaRPr lang="en-US" altLang="x-none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2057400"/>
            <a:ext cx="7772400" cy="41148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341630" marR="0" lvl="0" indent="-34163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14612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If the name of an array is synonymous with a pointer to the first element of the array, then what’s the difference between an array name and a pointer?</a:t>
            </a: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An array name can only “point” to the first element of its array.  It can never point to anything else.</a:t>
            </a: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pointer may be changed to point to any variable or array of the appropriate type</a:t>
            </a:r>
            <a:endParaRPr kumimoji="0" lang="en-US" sz="2400" b="1" i="0" u="none" strike="noStrike" kern="0" cap="none" spc="0" normalizeH="0" baseline="0" noProof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153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257" end="3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Slide Number Placeholder 5"/>
          <p:cNvSpPr txBox="1">
            <a:spLocks noGrp="1"/>
          </p:cNvSpPr>
          <p:nvPr>
            <p:ph type="sldNum" idx="12"/>
          </p:nvPr>
        </p:nvSpPr>
        <p:spPr>
          <a:ln/>
        </p:spPr>
        <p:txBody>
          <a:bodyPr lIns="90000" tIns="46800" rIns="90000" bIns="46800"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1pPr>
            <a:lvl2pPr marL="742950" lvl="1" indent="-2857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lvl="2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lvl="3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lvl="4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>
                <a:solidFill>
                  <a:srgbClr val="000000"/>
                </a:solidFill>
              </a:rPr>
            </a:fld>
            <a:endParaRPr lang="en-US" altLang="x-none" dirty="0">
              <a:solidFill>
                <a:srgbClr val="000000"/>
              </a:solidFill>
            </a:endParaRPr>
          </a:p>
        </p:txBody>
      </p:sp>
      <p:sp>
        <p:nvSpPr>
          <p:cNvPr id="8196" name="Rectangle 1"/>
          <p:cNvSpPr>
            <a:spLocks noGrp="1"/>
          </p:cNvSpPr>
          <p:nvPr>
            <p:ph type="title"/>
          </p:nvPr>
        </p:nvSpPr>
        <p:spPr>
          <a:xfrm>
            <a:off x="685800" y="36513"/>
            <a:ext cx="7772400" cy="611187"/>
          </a:xfrm>
          <a:ln/>
        </p:spPr>
        <p:txBody>
          <a:bodyPr vert="horz" wrap="square" lIns="90000" tIns="46800" rIns="90000" bIns="46800" anchor="ctr" anchorCtr="0"/>
          <a:p>
            <a:pPr defTabSz="457200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400" dirty="0"/>
              <a:t>Array Name vs Pointer</a:t>
            </a:r>
            <a:endParaRPr lang="en-US" altLang="x-none" sz="3400" dirty="0"/>
          </a:p>
        </p:txBody>
      </p:sp>
      <p:sp>
        <p:nvSpPr>
          <p:cNvPr id="8197" name="Rectangle 2"/>
          <p:cNvSpPr>
            <a:spLocks noGrp="1"/>
          </p:cNvSpPr>
          <p:nvPr>
            <p:ph idx="1"/>
          </p:nvPr>
        </p:nvSpPr>
        <p:spPr>
          <a:xfrm>
            <a:off x="457200" y="652780"/>
            <a:ext cx="8305800" cy="5976620"/>
          </a:xfrm>
          <a:ln/>
        </p:spPr>
        <p:txBody>
          <a:bodyPr vert="horz" wrap="square" lIns="90000" tIns="46800" rIns="90000" bIns="46800" anchor="t" anchorCtr="0"/>
          <a:lstStyle/>
          <a:p>
            <a:pPr indent="-340995" defTabSz="45720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4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int g, grades[ ] = {10, 20, 30, 40 }, myGrade = 100, yourGrade = 85, *pGrade;</a:t>
            </a:r>
            <a:endParaRPr lang="en-US" altLang="x-none" sz="14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endParaRPr lang="en-US" altLang="x-none" sz="14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4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/* grades can be (and usually is) used as array name */</a:t>
            </a:r>
            <a:endParaRPr lang="en-US" altLang="x-none" sz="14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4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for (g = 0; g &lt; 4; g++)</a:t>
            </a:r>
            <a:endParaRPr lang="en-US" altLang="x-none" sz="14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4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	printf(“%d\n” grades[g]);</a:t>
            </a:r>
            <a:endParaRPr lang="en-US" altLang="x-none" sz="14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endParaRPr lang="en-US" altLang="x-none" sz="14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4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/* grades can be used as a pointer to its array if it doesn’t change*/</a:t>
            </a:r>
            <a:endParaRPr lang="en-US" altLang="x-none" sz="14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4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for (g = 0; g &lt; 4; g++)</a:t>
            </a:r>
            <a:endParaRPr lang="en-US" altLang="x-none" sz="14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4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	printf(“%d\n” *(grades + g);</a:t>
            </a:r>
            <a:endParaRPr lang="en-US" altLang="x-none" sz="14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endParaRPr lang="en-US" altLang="x-none" sz="1400" dirty="0">
              <a:solidFill>
                <a:srgbClr val="8F1629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400" dirty="0">
                <a:solidFill>
                  <a:srgbClr val="8F1629"/>
                </a:solidFill>
                <a:effectLst/>
                <a:latin typeface="Courier New" panose="02070309020205020404" pitchFamily="28" charset="0"/>
              </a:rPr>
              <a:t>	/* but grades can’t point anywhere else */</a:t>
            </a:r>
            <a:endParaRPr lang="en-US" altLang="x-none" sz="1400" dirty="0">
              <a:solidFill>
                <a:srgbClr val="8F1629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400" dirty="0">
                <a:solidFill>
                  <a:srgbClr val="8F1629"/>
                </a:solidFill>
                <a:effectLst/>
                <a:latin typeface="Courier New" panose="02070309020205020404" pitchFamily="28" charset="0"/>
              </a:rPr>
              <a:t>	grades = &amp;myGrade;		/* compiler error */</a:t>
            </a:r>
            <a:endParaRPr lang="en-US" altLang="x-none" sz="1400" dirty="0">
              <a:solidFill>
                <a:srgbClr val="8F1629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endParaRPr lang="en-US" altLang="x-none" sz="1400" dirty="0">
              <a:solidFill>
                <a:srgbClr val="8F1629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4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/* pGrades can be an alias for grades and used like an array name */</a:t>
            </a:r>
            <a:endParaRPr lang="en-US" altLang="x-none" sz="14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4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pGrades = grades;		/* or pGrades = &amp;grades[0]; */</a:t>
            </a:r>
            <a:endParaRPr lang="en-US" altLang="x-none" sz="14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4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for( g = 0; g &lt; 4; g++)</a:t>
            </a:r>
            <a:endParaRPr lang="en-US" altLang="x-none" sz="14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4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	printf( “%d\n”, pGrades[g]);</a:t>
            </a:r>
            <a:endParaRPr lang="en-US" altLang="x-none" sz="14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endParaRPr lang="en-US" altLang="x-none" sz="14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4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/* pGrades can be an alias for grades and be used like a pointer that changes */</a:t>
            </a:r>
            <a:endParaRPr lang="en-US" altLang="x-none" sz="14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4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for (g = 0; g &lt; 4; g++)</a:t>
            </a:r>
            <a:endParaRPr lang="en-US" altLang="x-none" sz="14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4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	printf(“%d\n” *pGrades++);</a:t>
            </a:r>
            <a:endParaRPr lang="en-US" altLang="x-none" sz="14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endParaRPr lang="en-US" altLang="x-none" sz="14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4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/* BUT, pGrades can point to something else other than the grades array */</a:t>
            </a:r>
            <a:endParaRPr lang="en-US" altLang="x-none" sz="14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4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pGrades = &amp;myGrade;</a:t>
            </a:r>
            <a:endParaRPr lang="en-US" altLang="x-none" sz="14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4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printf( “%d\n”, *pGrades);</a:t>
            </a:r>
            <a:endParaRPr lang="en-US" altLang="x-none" sz="14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4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pGrades = &amp;yourGrade;</a:t>
            </a:r>
            <a:endParaRPr lang="en-US" altLang="x-none" sz="14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r>
              <a:rPr lang="en-US" altLang="x-none" sz="1400" dirty="0">
                <a:solidFill>
                  <a:srgbClr val="13117F"/>
                </a:solidFill>
                <a:effectLst/>
                <a:latin typeface="Courier New" panose="02070309020205020404" pitchFamily="28" charset="0"/>
              </a:rPr>
              <a:t>	printf( “%d\n”, *pGrades);</a:t>
            </a:r>
            <a:endParaRPr lang="en-US" altLang="x-none" sz="14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  <a:p>
            <a:pPr indent="-340995" defTabSz="457200"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tabLst>
                <a:tab pos="342900" algn="l"/>
                <a:tab pos="913130" algn="l"/>
                <a:tab pos="1827530" algn="l"/>
                <a:tab pos="2741930" algn="l"/>
                <a:tab pos="3656330" algn="l"/>
                <a:tab pos="4570730" algn="l"/>
                <a:tab pos="5485130" algn="l"/>
                <a:tab pos="6399530" algn="l"/>
                <a:tab pos="7313930" algn="l"/>
                <a:tab pos="8228330" algn="l"/>
                <a:tab pos="9142730" algn="l"/>
                <a:tab pos="10057130" algn="l"/>
              </a:tabLst>
            </a:pPr>
            <a:endParaRPr lang="en-US" altLang="x-none" sz="1400" dirty="0">
              <a:solidFill>
                <a:srgbClr val="13117F"/>
              </a:solidFill>
              <a:effectLst/>
              <a:latin typeface="Courier New" panose="02070309020205020404" pitchFamily="2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9" name="Slide Number Placeholder 5"/>
          <p:cNvSpPr txBox="1">
            <a:spLocks noGrp="1"/>
          </p:cNvSpPr>
          <p:nvPr>
            <p:ph type="sldNum" idx="12"/>
          </p:nvPr>
        </p:nvSpPr>
        <p:spPr>
          <a:ln/>
        </p:spPr>
        <p:txBody>
          <a:bodyPr lIns="90000" tIns="46800" rIns="90000" bIns="46800"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1pPr>
            <a:lvl2pPr marL="742950" lvl="1" indent="-2857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lvl="2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lvl="3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lvl="4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>
                <a:solidFill>
                  <a:srgbClr val="000000"/>
                </a:solidFill>
              </a:rPr>
            </a:fld>
            <a:endParaRPr lang="en-US" altLang="x-none" dirty="0">
              <a:solidFill>
                <a:srgbClr val="000000"/>
              </a:solidFill>
            </a:endParaRPr>
          </a:p>
        </p:txBody>
      </p:sp>
      <p:sp>
        <p:nvSpPr>
          <p:cNvPr id="9220" name="Rectang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 vert="horz" wrap="square" lIns="90000" tIns="46800" rIns="90000" bIns="46800" anchor="ctr" anchorCtr="0"/>
          <a:p>
            <a:pPr defTabSz="457200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dirty="0"/>
              <a:t>pointerGotcha.c</a:t>
            </a:r>
            <a:endParaRPr lang="en-US" altLang="x-none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4196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341630" marR="0" lvl="0" indent="-34163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214612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But what if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p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doesn’t point to an element in an array?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4480" algn="l" defTabSz="4572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= 42;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4480" algn="l" defTabSz="4572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*p = &amp;a;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4480" algn="l" defTabSz="4572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4480" algn="l" defTabSz="4572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“%d\n”, *p);		// prints 42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4480" algn="l" defTabSz="4572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++p;			// to what does p point now?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4480" algn="l" defTabSz="4572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“%d\n”, *p);		// what gets printed?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4480" algn="l" defTabSz="4572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(“%d\n”, *(p + 5));	// what gets printed?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4480" algn="l" defTabSz="4572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3" name="Slide Number Placeholder 5"/>
          <p:cNvSpPr txBox="1">
            <a:spLocks noGrp="1"/>
          </p:cNvSpPr>
          <p:nvPr>
            <p:ph type="sldNum" idx="12"/>
          </p:nvPr>
        </p:nvSpPr>
        <p:spPr>
          <a:ln/>
        </p:spPr>
        <p:txBody>
          <a:bodyPr lIns="90000" tIns="46800" rIns="90000" bIns="46800"/>
          <a:lstStyle>
            <a:lvl1pPr marL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</a:defRPr>
            </a:lvl1pPr>
            <a:lvl2pPr marL="742950" lvl="1" indent="-28575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lvl="2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lvl="3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lvl="4" indent="-2286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28" charset="0"/>
              <a:buNone/>
              <a:defRPr sz="24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en-US" altLang="x-none" dirty="0">
                <a:solidFill>
                  <a:srgbClr val="000000"/>
                </a:solidFill>
              </a:rPr>
            </a:fld>
            <a:endParaRPr lang="en-US" altLang="x-none" dirty="0">
              <a:solidFill>
                <a:srgbClr val="000000"/>
              </a:solidFill>
            </a:endParaRPr>
          </a:p>
        </p:txBody>
      </p:sp>
      <p:sp>
        <p:nvSpPr>
          <p:cNvPr id="10244" name="Rectang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ln/>
        </p:spPr>
        <p:txBody>
          <a:bodyPr vert="horz" wrap="square" lIns="90000" tIns="46800" rIns="90000" bIns="46800" anchor="ctr" anchorCtr="0"/>
          <a:p>
            <a:pPr defTabSz="457200"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dirty="0"/>
              <a:t>Printing an Array</a:t>
            </a:r>
            <a:endParaRPr lang="en-US" altLang="x-none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1295400"/>
            <a:ext cx="7772400" cy="4648200"/>
          </a:xfrm>
        </p:spPr>
        <p:txBody>
          <a:bodyPr vert="horz" wrap="square" lIns="90000" tIns="46800" rIns="90000" bIns="46800" numCol="1" anchor="t" anchorCtr="0" compatLnSpc="1"/>
          <a:lstStyle/>
          <a:p>
            <a:pPr marL="341630" marR="0" lvl="0" indent="-341630" algn="l" defTabSz="457200" rtl="0" eaLnBrk="1" fontAlgn="base" latinLnBrk="0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rgbClr val="214612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 code below shows how to use a parameter array name as a pointer. 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rgbClr val="214612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Although this is not common and is more complex than it needs to be, it illustrates the important relationship between pointers and array names. 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4480" algn="l" defTabSz="457200" rtl="0" eaLnBrk="1" fontAlgn="base" latinLnBrk="0" hangingPunct="1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Courier New" panose="02070309020205020404" pitchFamily="28" charset="0"/>
              <a:ea typeface="+mn-ea"/>
              <a:cs typeface="+mn-cs"/>
            </a:endParaRPr>
          </a:p>
          <a:p>
            <a:pPr marL="742950" marR="0" lvl="1" indent="-284480" algn="l" defTabSz="457200" rtl="0" eaLnBrk="1" fontAlgn="base" latinLnBrk="0" hangingPunct="1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void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printGrades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(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int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 grades[ ],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int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 size )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Courier New" panose="02070309020205020404" pitchFamily="28" charset="0"/>
              <a:ea typeface="+mn-ea"/>
              <a:cs typeface="+mn-cs"/>
            </a:endParaRPr>
          </a:p>
          <a:p>
            <a:pPr marL="742950" marR="0" lvl="1" indent="-284480" algn="l" defTabSz="457200" rtl="0" eaLnBrk="1" fontAlgn="base" latinLnBrk="0" hangingPunct="1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{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Courier New" panose="02070309020205020404" pitchFamily="28" charset="0"/>
              <a:ea typeface="+mn-ea"/>
              <a:cs typeface="+mn-cs"/>
            </a:endParaRPr>
          </a:p>
          <a:p>
            <a:pPr marL="742950" marR="0" lvl="1" indent="-284480" algn="l" defTabSz="457200" rtl="0" eaLnBrk="1" fontAlgn="base" latinLnBrk="0" hangingPunct="1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	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int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i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;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Courier New" panose="02070309020205020404" pitchFamily="28" charset="0"/>
              <a:ea typeface="+mn-ea"/>
              <a:cs typeface="+mn-cs"/>
            </a:endParaRPr>
          </a:p>
          <a:p>
            <a:pPr marL="742950" marR="0" lvl="1" indent="-284480" algn="l" defTabSz="457200" rtl="0" eaLnBrk="1" fontAlgn="base" latinLnBrk="0" hangingPunct="1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	for (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i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 = 0;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i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 &lt; size; 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i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++)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Courier New" panose="02070309020205020404" pitchFamily="28" charset="0"/>
              <a:ea typeface="+mn-ea"/>
              <a:cs typeface="+mn-cs"/>
            </a:endParaRPr>
          </a:p>
          <a:p>
            <a:pPr marL="742950" marR="0" lvl="1" indent="-284480" algn="l" defTabSz="457200" rtl="0" eaLnBrk="1" fontAlgn="base" latinLnBrk="0" hangingPunct="1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		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printf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( “%d\n”, *grades );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Courier New" panose="02070309020205020404" pitchFamily="28" charset="0"/>
              <a:ea typeface="+mn-ea"/>
              <a:cs typeface="+mn-cs"/>
            </a:endParaRPr>
          </a:p>
          <a:p>
            <a:pPr marL="742950" marR="0" lvl="1" indent="-284480" algn="l" defTabSz="457200" rtl="0" eaLnBrk="1" fontAlgn="base" latinLnBrk="0" hangingPunct="1">
              <a:lnSpc>
                <a:spcPct val="8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	 ++grades;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Courier New" panose="02070309020205020404" pitchFamily="28" charset="0"/>
              <a:ea typeface="+mn-ea"/>
              <a:cs typeface="+mn-cs"/>
            </a:endParaRPr>
          </a:p>
          <a:p>
            <a:pPr marL="742950" marR="0" lvl="1" indent="-284480" algn="l" defTabSz="457200" rtl="0" eaLnBrk="1" fontAlgn="base" latinLnBrk="0" hangingPunct="1">
              <a:lnSpc>
                <a:spcPct val="8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}</a:t>
            </a:r>
            <a:b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</a:b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Courier New" panose="02070309020205020404" pitchFamily="28" charset="0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>
                <a:srgbClr val="214612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21461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What about this prototype?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21461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1630" marR="0" lvl="0" indent="-341630" algn="l" defTabSz="457200" rtl="0" eaLnBrk="1" fontAlgn="base" latinLnBrk="0" hangingPunct="1">
              <a:lnSpc>
                <a:spcPct val="80000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	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void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printGrades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(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int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 *grades,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int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13117F"/>
                </a:solidFill>
                <a:effectLst/>
                <a:uLnTx/>
                <a:uFillTx/>
                <a:latin typeface="Courier New" panose="02070309020205020404" pitchFamily="28" charset="0"/>
                <a:ea typeface="+mn-ea"/>
                <a:cs typeface="+mn-cs"/>
              </a:rPr>
              <a:t> size );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13117F"/>
              </a:solidFill>
              <a:effectLst/>
              <a:uLnTx/>
              <a:uFillTx/>
              <a:latin typeface="Courier New" panose="02070309020205020404" pitchFamily="28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DejaVu LGC Sans"/>
        <a:cs typeface="DejaVu LGC Sans"/>
      </a:majorFont>
      <a:minorFont>
        <a:latin typeface="Arial"/>
        <a:ea typeface="DejaVu LGC Sans"/>
        <a:cs typeface="DejaVu LGC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28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28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8154</Words>
  <Application>WPS Presentation</Application>
  <PresentationFormat>On-screen Show (4:3)</PresentationFormat>
  <Paragraphs>354</Paragraphs>
  <Slides>22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DejaVu LGC Sans</vt:lpstr>
      <vt:lpstr>Segoe Print</vt:lpstr>
      <vt:lpstr>Times New Roman</vt:lpstr>
      <vt:lpstr>Courier New</vt:lpstr>
      <vt:lpstr>Microsoft YaHei</vt:lpstr>
      <vt:lpstr>Arial Unicode MS</vt:lpstr>
      <vt:lpstr>Wingdings</vt:lpstr>
      <vt:lpstr>Inter</vt:lpstr>
      <vt:lpstr>var(--ds-font-family-code)</vt:lpstr>
      <vt:lpstr>Blank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 </dc:title>
  <dc:creator>Dennis Frey</dc:creator>
  <cp:lastModifiedBy>anant</cp:lastModifiedBy>
  <cp:revision>169</cp:revision>
  <cp:lastPrinted>2009-06-30T19:28:52Z</cp:lastPrinted>
  <dcterms:created xsi:type="dcterms:W3CDTF">2009-05-27T14:03:13Z</dcterms:created>
  <dcterms:modified xsi:type="dcterms:W3CDTF">2025-02-03T17:25:09Z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FDBCDF3E2DB34900AA360D0BC917BB01_13</vt:lpwstr>
  </property>
  <property fmtid="{D5CDD505-2E9C-101B-9397-08002B2CF9AE}" pid="3" name="KSOProductBuildVer">
    <vt:lpwstr>1033-12.2.0.19805</vt:lpwstr>
  </property>
</Properties>
</file>