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6" r:id="rId5"/>
    <p:sldId id="267" r:id="rId6"/>
    <p:sldId id="269" r:id="rId7"/>
    <p:sldId id="270" r:id="rId8"/>
    <p:sldId id="271" r:id="rId9"/>
    <p:sldId id="268" r:id="rId10"/>
    <p:sldId id="263" r:id="rId11"/>
    <p:sldId id="275" r:id="rId12"/>
    <p:sldId id="264" r:id="rId13"/>
    <p:sldId id="260" r:id="rId14"/>
    <p:sldId id="265" r:id="rId15"/>
    <p:sldId id="272" r:id="rId16"/>
    <p:sldId id="273" r:id="rId17"/>
    <p:sldId id="274" r:id="rId18"/>
    <p:sldId id="278" r:id="rId19"/>
    <p:sldId id="277" r:id="rId20"/>
    <p:sldId id="276" r:id="rId21"/>
    <p:sldId id="279" r:id="rId22"/>
    <p:sldId id="282" r:id="rId23"/>
    <p:sldId id="280" r:id="rId24"/>
    <p:sldId id="261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827F651-470D-483B-AC8B-221A10E70732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84EA9E09-16EF-4736-B0D7-A8FA0BD018C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" y="1052830"/>
            <a:ext cx="7995920" cy="2547620"/>
          </a:xfrm>
        </p:spPr>
        <p:txBody>
          <a:bodyPr>
            <a:normAutofit fontScale="90000"/>
          </a:bodyPr>
          <a:lstStyle/>
          <a:p>
            <a:r>
              <a:rPr lang="en-US" altLang="en-IN" sz="6700" dirty="0" smtClean="0">
                <a:latin typeface="Angsana New" pitchFamily="18" charset="-34"/>
                <a:cs typeface="Angsana New" pitchFamily="18" charset="-34"/>
              </a:rPr>
              <a:t>Unit 6</a:t>
            </a:r>
            <a:r>
              <a:rPr lang="en-IN" sz="6700" dirty="0" smtClean="0">
                <a:latin typeface="Angsana New" pitchFamily="18" charset="-34"/>
                <a:cs typeface="Angsana New" pitchFamily="18" charset="-34"/>
              </a:rPr>
              <a:t>:</a:t>
            </a:r>
            <a:br>
              <a:rPr lang="en-IN" sz="6700" dirty="0" smtClean="0">
                <a:latin typeface="Angsana New" pitchFamily="18" charset="-34"/>
                <a:cs typeface="Angsana New" pitchFamily="18" charset="-34"/>
              </a:rPr>
            </a:b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Data Structures</a:t>
            </a:r>
            <a:br>
              <a:rPr lang="en-IN" dirty="0">
                <a:latin typeface="Algerian" panose="04020705040A02060702" pitchFamily="82" charset="0"/>
              </a:rPr>
            </a:br>
            <a:br>
              <a:rPr lang="en-IN" dirty="0" smtClean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3430270"/>
            <a:ext cx="3199765" cy="279209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dirty="0"/>
              <a:t>Struct</a:t>
            </a:r>
            <a:endParaRPr lang="en-US" alt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dirty="0"/>
              <a:t>Union</a:t>
            </a:r>
            <a:endParaRPr lang="en-US" alt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dirty="0"/>
              <a:t>Bit Field</a:t>
            </a:r>
            <a:endParaRPr lang="en-US" alt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dirty="0"/>
              <a:t>DMA</a:t>
            </a:r>
            <a:endParaRPr lang="en-US" alt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IN" dirty="0"/>
              <a:t>Linked List</a:t>
            </a:r>
            <a:endParaRPr lang="en-US" alt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Creating Structure Variable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After structure definition, we have to create variable of that structure to use it. It is similar to the any other type of variable declaration:</a:t>
            </a:r>
            <a:endParaRPr lang="en-US" altLang="en-US" sz="2800"/>
          </a:p>
          <a:p>
            <a:pPr marL="457200" lvl="1" indent="457200">
              <a:buNone/>
            </a:pPr>
            <a:r>
              <a:rPr lang="en-US" altLang="en-US" sz="2800">
                <a:solidFill>
                  <a:srgbClr val="FF0000"/>
                </a:solidFill>
              </a:rPr>
              <a:t>struct strcuture_name var;</a:t>
            </a:r>
            <a:endParaRPr lang="en-US" altLang="en-US" sz="2800"/>
          </a:p>
          <a:p>
            <a:r>
              <a:rPr lang="en-US" altLang="en-US" sz="2800"/>
              <a:t>We can also declare structure variables with structure definition.</a:t>
            </a:r>
            <a:endParaRPr lang="en-US" altLang="en-US" sz="2800"/>
          </a:p>
          <a:p>
            <a:pPr marL="457200" lvl="1" indent="0">
              <a:buNone/>
            </a:pPr>
            <a:r>
              <a:rPr lang="en-US" altLang="en-US" sz="245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struct structure_name {</a:t>
            </a:r>
            <a:endParaRPr lang="en-US" altLang="en-US" sz="245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marL="457200" lvl="1" indent="0">
              <a:buNone/>
            </a:pPr>
            <a:r>
              <a:rPr lang="en-US" altLang="en-US" sz="245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 …</a:t>
            </a:r>
            <a:endParaRPr lang="en-US" altLang="en-US" sz="245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marL="457200" lvl="1" indent="0">
              <a:buNone/>
            </a:pPr>
            <a:r>
              <a:rPr lang="en-US" altLang="en-US" sz="245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}var1, var2….;</a:t>
            </a:r>
            <a:endParaRPr lang="en-US" altLang="en-US" sz="245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470"/>
            <a:ext cx="8229600" cy="6050280"/>
          </a:xfrm>
        </p:spPr>
        <p:txBody>
          <a:bodyPr/>
          <a:p>
            <a:pPr algn="just" eaLnBrk="1" hangingPunct="1"/>
            <a:endParaRPr lang="en-US" altLang="en-US" sz="3200" dirty="0">
              <a:solidFill>
                <a:srgbClr val="0000FF"/>
              </a:solidFill>
              <a:latin typeface="Cambria" panose="02040503050406030204" pitchFamily="18" charset="0"/>
              <a:sym typeface="+mn-ea"/>
            </a:endParaRPr>
          </a:p>
          <a:p>
            <a:pPr algn="just" eaLnBrk="1" hangingPunct="1"/>
            <a:r>
              <a:rPr lang="en-US" altLang="en-US" sz="3200" dirty="0">
                <a:solidFill>
                  <a:srgbClr val="0000FF"/>
                </a:solidFill>
                <a:latin typeface="Cambria" panose="02040503050406030204" pitchFamily="18" charset="0"/>
                <a:sym typeface="+mn-ea"/>
              </a:rPr>
              <a:t>Structures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—sometimes referred to as </a:t>
            </a:r>
            <a:r>
              <a:rPr lang="en-US" altLang="en-US" sz="3200" dirty="0">
                <a:solidFill>
                  <a:srgbClr val="0000FF"/>
                </a:solidFill>
                <a:latin typeface="Cambria" panose="02040503050406030204" pitchFamily="18" charset="0"/>
                <a:sym typeface="+mn-ea"/>
              </a:rPr>
              <a:t>aggregates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—are </a:t>
            </a:r>
            <a:r>
              <a:rPr lang="en-US" altLang="en-US" sz="3200" u="sng" dirty="0">
                <a:solidFill>
                  <a:srgbClr val="FF0000"/>
                </a:solidFill>
                <a:latin typeface="Cambria" panose="02040503050406030204" pitchFamily="18" charset="0"/>
                <a:sym typeface="+mn-ea"/>
              </a:rPr>
              <a:t>collections of related variables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 </a:t>
            </a:r>
            <a:r>
              <a:rPr lang="en-US" altLang="en-US" sz="3200" u="sng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under one name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. </a:t>
            </a:r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  <a:sym typeface="+mn-ea"/>
            </a:endParaRPr>
          </a:p>
          <a:p>
            <a:pPr algn="just" eaLnBrk="1" hangingPunct="1"/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just" eaLnBrk="1" hangingPunct="1"/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Structures may </a:t>
            </a:r>
            <a:r>
              <a:rPr lang="en-US" altLang="en-US" sz="3200" u="sng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contain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 </a:t>
            </a:r>
            <a:r>
              <a:rPr lang="en-US" altLang="en-US" sz="3200" u="sng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variables of </a:t>
            </a:r>
            <a:r>
              <a:rPr lang="en-US" altLang="en-US" sz="3200" b="1" i="1" u="sng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many different data types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—</a:t>
            </a:r>
            <a:endParaRPr lang="tr-TR" alt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 algn="just"/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in </a:t>
            </a:r>
            <a:r>
              <a:rPr lang="en-US" altLang="en-US" sz="3200" u="sng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contrast to </a:t>
            </a:r>
            <a:r>
              <a:rPr lang="en-US" altLang="en-US" sz="3200" u="sng" dirty="0">
                <a:solidFill>
                  <a:srgbClr val="C00000"/>
                </a:solidFill>
                <a:latin typeface="Cambria" panose="02040503050406030204" pitchFamily="18" charset="0"/>
                <a:sym typeface="+mn-ea"/>
              </a:rPr>
              <a:t>arrays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, which </a:t>
            </a:r>
            <a:r>
              <a:rPr lang="en-US" altLang="en-US" sz="3200" u="sng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contain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 </a:t>
            </a:r>
            <a:r>
              <a:rPr lang="en-US" altLang="en-US" sz="3200" i="1" u="sng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only</a:t>
            </a:r>
            <a:r>
              <a:rPr lang="en-US" altLang="en-US" sz="3200" u="sng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 elements of the same data type</a:t>
            </a:r>
            <a:r>
              <a:rPr lang="en-US" altLang="en-US" sz="3200" dirty="0">
                <a:solidFill>
                  <a:srgbClr val="000000"/>
                </a:solidFill>
                <a:latin typeface="Cambria" panose="02040503050406030204" pitchFamily="18" charset="0"/>
                <a:sym typeface="+mn-ea"/>
              </a:rPr>
              <a:t>. </a:t>
            </a:r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just" eaLnBrk="1" hangingPunct="1"/>
            <a:endParaRPr lang="en-US" alt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396240"/>
            <a:ext cx="8601710" cy="6192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or modify members of a structure, we use the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. ) dot operator.</a:t>
            </a:r>
            <a:b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structure_name . member1;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strcuture_name . member2;</a:t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char name[35];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roll_no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[50]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}s;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I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s.Name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//access the name fiel</a:t>
            </a:r>
            <a:r>
              <a:rPr lang="en-US" alt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where we have a pointer to the structure, we can also use the 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 operator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access the members.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structure_ptr -&gt; member1</a:t>
            </a:r>
            <a:endParaRPr lang="en-US" alt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structure_ptr -&gt; member2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10" y="233045"/>
            <a:ext cx="9347835" cy="65284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Example: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160" y="655320"/>
            <a:ext cx="8478520" cy="64681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Copy structure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910" y="784225"/>
            <a:ext cx="6715125" cy="5481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2800"/>
              <a:t>Real-Life Example</a:t>
            </a:r>
            <a:endParaRPr lang="en-US" alt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8805" y="941705"/>
            <a:ext cx="7317105" cy="58026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Structure Pointer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2585" y="916305"/>
            <a:ext cx="8354695" cy="5427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2800"/>
              <a:t>typedef for Structures</a:t>
            </a:r>
            <a:endParaRPr lang="en-US" alt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1370" y="791210"/>
            <a:ext cx="7771765" cy="58947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Passing Structure to Functions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6400" y="762000"/>
            <a:ext cx="5682615" cy="6075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43230"/>
            <a:ext cx="9144000" cy="53632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Nested Structures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Nested structure refers to a structure that contains another structure as one of its members.</a:t>
            </a:r>
            <a:endParaRPr lang="en-US" altLang="en-US" sz="2400"/>
          </a:p>
          <a:p>
            <a:r>
              <a:rPr lang="en-US" altLang="en-US" sz="2400"/>
              <a:t>Two ways:</a:t>
            </a:r>
            <a:endParaRPr lang="en-US" altLang="en-US" sz="2400"/>
          </a:p>
          <a:p>
            <a:pPr lvl="1"/>
            <a:r>
              <a:rPr lang="en-US" altLang="en-US" sz="2100" b="1"/>
              <a:t>Embedded Structure Nesting: </a:t>
            </a:r>
            <a:r>
              <a:rPr lang="en-US" altLang="en-US" sz="2100"/>
              <a:t>The structure being nested is also declared inside the parent structure.</a:t>
            </a:r>
            <a:endParaRPr lang="en-US" altLang="en-US" sz="2100"/>
          </a:p>
          <a:p>
            <a:pPr lvl="1"/>
            <a:r>
              <a:rPr lang="en-US" altLang="en-US" sz="2100" b="1"/>
              <a:t>Separate Structure Nesting: </a:t>
            </a:r>
            <a:r>
              <a:rPr lang="en-US" altLang="en-US" sz="2100"/>
              <a:t>Two structures are declared separately and then the member structure is nested inside the parent structure.</a:t>
            </a:r>
            <a:endParaRPr lang="en-US" altLang="en-US"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995" y="61595"/>
            <a:ext cx="4277995" cy="5659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270" y="82550"/>
            <a:ext cx="5043805" cy="65239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3155" y="0"/>
            <a:ext cx="5490845" cy="4243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056380"/>
            <a:ext cx="3816350" cy="28181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70" y="137795"/>
            <a:ext cx="3679825" cy="67189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44" y="-76200"/>
            <a:ext cx="8229600" cy="1143000"/>
          </a:xfrm>
        </p:spPr>
        <p:txBody>
          <a:bodyPr/>
          <a:lstStyle/>
          <a:p>
            <a:r>
              <a:rPr lang="en-IN" dirty="0" smtClean="0"/>
              <a:t>Union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688632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to structure data type 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structure and union is that in structure every data member has its own storage where members of union shares same memory locations.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accessed using dot(.) operator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for below union is 4bytes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union item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int m;    //2byte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float z;  //4 byte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char c;   //1 byte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}u;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//access m field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 Field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Can specify the size (in bits) of the structure and union members. </a:t>
            </a:r>
            <a:endParaRPr lang="en-US" altLang="en-US"/>
          </a:p>
          <a:p>
            <a:r>
              <a:rPr lang="en-US" altLang="en-US"/>
              <a:t>to use memory efficiently when we know that the value of a field or group of fields will never exceed a limit or is within a small range. </a:t>
            </a:r>
            <a:endParaRPr lang="en-US" altLang="en-US"/>
          </a:p>
          <a:p>
            <a:r>
              <a:rPr lang="en-US" altLang="en-US"/>
              <a:t>C Bit fields are used when the storage of our program is limited.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Size without Bit Field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655" y="729615"/>
            <a:ext cx="8649970" cy="58985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1490" y="69215"/>
            <a:ext cx="7051675" cy="682815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19600" y="3657600"/>
            <a:ext cx="8229600" cy="582613"/>
          </a:xfrm>
        </p:spPr>
        <p:txBody>
          <a:bodyPr/>
          <a:p>
            <a:r>
              <a:rPr lang="en-US"/>
              <a:t>Size with Bit Field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600" u="sng" dirty="0" smtClean="0"/>
              <a:t>User Defined Data types- </a:t>
            </a:r>
            <a:r>
              <a:rPr lang="en-IN" sz="3600" b="1" dirty="0" smtClean="0"/>
              <a:t>typedef, enum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“type definition” allows user to define variable of existing data type.</a:t>
            </a:r>
            <a:endParaRPr lang="en-IN" dirty="0" smtClean="0"/>
          </a:p>
          <a:p>
            <a:r>
              <a:rPr lang="en-IN" dirty="0" smtClean="0"/>
              <a:t>Example.</a:t>
            </a:r>
            <a:endParaRPr lang="en-IN" dirty="0" smtClean="0"/>
          </a:p>
          <a:p>
            <a:pPr lvl="1"/>
            <a:r>
              <a:rPr lang="en-IN" dirty="0" smtClean="0"/>
              <a:t>     typedef  float marks ;</a:t>
            </a:r>
            <a:endParaRPr lang="en-IN" dirty="0" smtClean="0"/>
          </a:p>
          <a:p>
            <a:pPr lvl="1"/>
            <a:r>
              <a:rPr lang="en-IN" dirty="0"/>
              <a:t> </a:t>
            </a:r>
            <a:r>
              <a:rPr lang="en-IN" dirty="0" smtClean="0"/>
              <a:t>    marks m1,m2,m3;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(in above example  marks is used as float data type) 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29600" cy="582613"/>
          </a:xfrm>
        </p:spPr>
        <p:txBody>
          <a:bodyPr/>
          <a:lstStyle/>
          <a:p>
            <a:r>
              <a:rPr lang="en-IN" dirty="0" smtClean="0">
                <a:sym typeface="+mn-ea"/>
              </a:rPr>
              <a:t>Enumerated data type: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en-US" dirty="0"/>
              <a:t>It is mainly used to assign names to integral constants, the names make a program easy to read and maintain.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IN" dirty="0"/>
              <a:t> </a:t>
            </a:r>
            <a:r>
              <a:rPr lang="en-IN" dirty="0" smtClean="0"/>
              <a:t>enum day(Mon , </a:t>
            </a:r>
            <a:r>
              <a:rPr lang="en-IN" dirty="0"/>
              <a:t>T</a:t>
            </a:r>
            <a:r>
              <a:rPr lang="en-IN" dirty="0" smtClean="0"/>
              <a:t>ue ,wed ,Thu ,Fri ,Sat , Sun)</a:t>
            </a:r>
            <a:endParaRPr lang="en-IN" dirty="0" smtClean="0"/>
          </a:p>
          <a:p>
            <a:pPr lvl="1"/>
            <a:r>
              <a:rPr lang="en-IN" dirty="0"/>
              <a:t> </a:t>
            </a:r>
            <a:r>
              <a:rPr lang="en-IN" dirty="0" smtClean="0"/>
              <a:t> enum day today;</a:t>
            </a:r>
            <a:endParaRPr lang="en-IN" dirty="0" smtClean="0"/>
          </a:p>
          <a:p>
            <a:pPr lvl="1"/>
            <a:r>
              <a:rPr lang="en-IN" dirty="0" smtClean="0"/>
              <a:t>   today=Thu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1590" y="940435"/>
            <a:ext cx="9237345" cy="55429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360" y="635"/>
            <a:ext cx="8742045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/>
          <p:nvPr>
            <p:ph idx="1"/>
          </p:nvPr>
        </p:nvSpPr>
        <p:spPr>
          <a:xfrm>
            <a:off x="457200" y="2703195"/>
            <a:ext cx="8229600" cy="3424555"/>
          </a:xfrm>
        </p:spPr>
        <p:txBody>
          <a:bodyPr/>
          <a:p>
            <a:r>
              <a:rPr lang="en-US" altLang="en-US"/>
              <a:t>Two enum names can have same value. </a:t>
            </a:r>
            <a:endParaRPr lang="en-US" altLang="en-US"/>
          </a:p>
          <a:p>
            <a:r>
              <a:rPr lang="en-US" altLang="en-US"/>
              <a:t>If we do not explicitly assign values to enum names, the compiler by default assigns values starting from 0. </a:t>
            </a:r>
            <a:endParaRPr lang="en-US" altLang="en-US"/>
          </a:p>
          <a:p>
            <a:r>
              <a:rPr lang="en-US" altLang="en-US"/>
              <a:t>Values can be assigned in any order.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" y="0"/>
            <a:ext cx="7398385" cy="2752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704856" cy="1143000"/>
          </a:xfrm>
        </p:spPr>
        <p:txBody>
          <a:bodyPr>
            <a:normAutofit/>
          </a:bodyPr>
          <a:lstStyle/>
          <a:p>
            <a:r>
              <a:rPr lang="en-IN" sz="3600" u="sng" dirty="0" smtClean="0"/>
              <a:t>Derived data types</a:t>
            </a:r>
            <a:r>
              <a:rPr lang="en-IN" sz="3600" dirty="0" smtClean="0"/>
              <a:t>- </a:t>
            </a:r>
            <a:r>
              <a:rPr lang="en-IN" sz="3600" b="1" dirty="0" smtClean="0"/>
              <a:t>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96544"/>
          </a:xfrm>
        </p:spPr>
        <p:txBody>
          <a:bodyPr/>
          <a:lstStyle/>
          <a:p>
            <a:r>
              <a:rPr lang="en-IN" dirty="0" smtClean="0"/>
              <a:t>Array:</a:t>
            </a:r>
            <a:endParaRPr lang="en-IN" dirty="0" smtClean="0"/>
          </a:p>
          <a:p>
            <a:pPr lvl="1"/>
            <a:r>
              <a:rPr lang="en-IN" dirty="0" smtClean="0"/>
              <a:t>It is collection of homogeneous data type elements stored in contiguous memory locations.</a:t>
            </a:r>
            <a:endParaRPr lang="en-IN" dirty="0" smtClean="0"/>
          </a:p>
          <a:p>
            <a:pPr lvl="1"/>
            <a:r>
              <a:rPr lang="en-IN" dirty="0" smtClean="0"/>
              <a:t>E.g.</a:t>
            </a:r>
            <a:endParaRPr lang="en-IN" dirty="0" smtClean="0"/>
          </a:p>
          <a:p>
            <a:pPr lvl="2"/>
            <a:r>
              <a:rPr lang="en-IN" dirty="0"/>
              <a:t>i</a:t>
            </a:r>
            <a:r>
              <a:rPr lang="en-IN" dirty="0" smtClean="0"/>
              <a:t>nt a[5];</a:t>
            </a:r>
            <a:endParaRPr lang="en-IN" dirty="0" smtClean="0"/>
          </a:p>
          <a:p>
            <a:pPr lvl="2"/>
            <a:r>
              <a:rPr lang="en-IN" dirty="0" smtClean="0"/>
              <a:t>Element of array is accessed with a[i] where  “</a:t>
            </a:r>
            <a:r>
              <a:rPr lang="en-IN" b="1" dirty="0" smtClean="0"/>
              <a:t>a”</a:t>
            </a:r>
            <a:r>
              <a:rPr lang="en-IN" dirty="0" smtClean="0"/>
              <a:t> is the array and “i” is the index .</a:t>
            </a:r>
            <a:endParaRPr lang="en-IN" dirty="0" smtClean="0"/>
          </a:p>
          <a:p>
            <a:pPr lvl="2"/>
            <a:endParaRPr lang="en-IN" dirty="0" smtClean="0"/>
          </a:p>
          <a:p>
            <a:pPr lvl="2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83296" y="5466184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149736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a</a:t>
                      </a:r>
                      <a:r>
                        <a:rPr lang="en-IN" dirty="0" smtClean="0"/>
                        <a:t>[0]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a[1]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a[2]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a[3]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a[4]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Structure </a:t>
            </a:r>
            <a:r>
              <a:rPr lang="en-US" altLang="en-US">
                <a:sym typeface="+mn-ea"/>
              </a:rPr>
              <a:t>(Struct)</a:t>
            </a:r>
            <a:r>
              <a:rPr lang="en-US" altLang="en-US"/>
              <a:t> in C 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created to store different types of values under a single variable.</a:t>
            </a:r>
            <a:br>
              <a:rPr lang="en-US" altLang="en-US"/>
            </a:br>
            <a:br>
              <a:rPr lang="en-US" altLang="en-US"/>
            </a:br>
            <a:r>
              <a:rPr lang="en-US" alt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Defining a Structure                    Syntax:</a:t>
            </a:r>
            <a:endParaRPr lang="en-US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200400"/>
            <a:ext cx="4785360" cy="29375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85385" y="3342640"/>
            <a:ext cx="4160520" cy="2522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200"/>
              <a:t>struct  structure_name {</a:t>
            </a:r>
            <a:endParaRPr lang="en-US" altLang="en-US" sz="2200"/>
          </a:p>
          <a:p>
            <a:r>
              <a:rPr lang="en-US" altLang="en-US" sz="2200"/>
              <a:t>    data_type member_name1;</a:t>
            </a:r>
            <a:endParaRPr lang="en-US" altLang="en-US" sz="2200"/>
          </a:p>
          <a:p>
            <a:r>
              <a:rPr lang="en-US" altLang="en-US" sz="2200"/>
              <a:t>    data_type member_name1;</a:t>
            </a:r>
            <a:endParaRPr lang="en-US" altLang="en-US" sz="2200"/>
          </a:p>
          <a:p>
            <a:r>
              <a:rPr lang="en-US" altLang="en-US" sz="2200"/>
              <a:t>    ....</a:t>
            </a:r>
            <a:endParaRPr lang="en-US" altLang="en-US" sz="2200"/>
          </a:p>
          <a:p>
            <a:r>
              <a:rPr lang="en-US" altLang="en-US" sz="2200"/>
              <a:t>    ....</a:t>
            </a:r>
            <a:endParaRPr lang="en-US" altLang="en-US" sz="2200"/>
          </a:p>
          <a:p>
            <a:r>
              <a:rPr lang="en-US" altLang="en-US" sz="2200"/>
              <a:t>};</a:t>
            </a:r>
            <a:endParaRPr lang="en-US" altLang="en-US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3316</Words>
  <Application>WPS Presentation</Application>
  <PresentationFormat>On-screen Show (4:3)</PresentationFormat>
  <Paragraphs>131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SimSun</vt:lpstr>
      <vt:lpstr>Wingdings</vt:lpstr>
      <vt:lpstr>Wingdings 2</vt:lpstr>
      <vt:lpstr>Angsana New</vt:lpstr>
      <vt:lpstr>Microsoft Sans Serif</vt:lpstr>
      <vt:lpstr>Algerian</vt:lpstr>
      <vt:lpstr>Times New Roman</vt:lpstr>
      <vt:lpstr>Century Gothic</vt:lpstr>
      <vt:lpstr>Microsoft YaHei</vt:lpstr>
      <vt:lpstr>Arial Unicode MS</vt:lpstr>
      <vt:lpstr>Calibri</vt:lpstr>
      <vt:lpstr>Cambria</vt:lpstr>
      <vt:lpstr>Orange Waves</vt:lpstr>
      <vt:lpstr>Chapter 1: Introduction to Data Structures(8M)  </vt:lpstr>
      <vt:lpstr>PowerPoint 演示文稿</vt:lpstr>
      <vt:lpstr>User Defined Data types- typedef, enum</vt:lpstr>
      <vt:lpstr>PowerPoint 演示文稿</vt:lpstr>
      <vt:lpstr>PowerPoint 演示文稿</vt:lpstr>
      <vt:lpstr>PowerPoint 演示文稿</vt:lpstr>
      <vt:lpstr>PowerPoint 演示文稿</vt:lpstr>
      <vt:lpstr>Derived data types- Array ,Structures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Union</vt:lpstr>
      <vt:lpstr>PowerPoint 演示文稿</vt:lpstr>
      <vt:lpstr>PowerPoint 演示文稿</vt:lpstr>
      <vt:lpstr>Size without Bit Field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Ananta Pandey</cp:lastModifiedBy>
  <cp:revision>18</cp:revision>
  <dcterms:created xsi:type="dcterms:W3CDTF">2016-06-28T03:55:00Z</dcterms:created>
  <dcterms:modified xsi:type="dcterms:W3CDTF">2025-02-10T18:03:19Z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82D3D522492E427A9491AE3DAFBAA2BC_13</vt:lpwstr>
  </property>
  <property fmtid="{D5CDD505-2E9C-101B-9397-08002B2CF9AE}" pid="3" name="KSOProductBuildVer">
    <vt:lpwstr>1033-12.2.0.19805</vt:lpwstr>
  </property>
</Properties>
</file>