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6" r:id="rId11"/>
    <p:sldId id="267" r:id="rId12"/>
    <p:sldId id="269" r:id="rId13"/>
    <p:sldId id="268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9D42A3AF-1DAB-43C7-AA35-999F50137371}" type="datetimeFigureOut">
              <a:rPr lang="en-IN" smtClean="0"/>
              <a:t>27-06-2020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A72F6E3D-33FE-49DD-B3EF-C06445765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133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A3AF-1DAB-43C7-AA35-999F50137371}" type="datetimeFigureOut">
              <a:rPr lang="en-IN" smtClean="0"/>
              <a:t>27-06-2020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6E3D-33FE-49DD-B3EF-C06445765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937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A3AF-1DAB-43C7-AA35-999F50137371}" type="datetimeFigureOut">
              <a:rPr lang="en-IN" smtClean="0"/>
              <a:t>27-06-2020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6E3D-33FE-49DD-B3EF-C06445765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680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A3AF-1DAB-43C7-AA35-999F50137371}" type="datetimeFigureOut">
              <a:rPr lang="en-IN" smtClean="0"/>
              <a:t>27-06-2020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6E3D-33FE-49DD-B3EF-C06445765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584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A3AF-1DAB-43C7-AA35-999F50137371}" type="datetimeFigureOut">
              <a:rPr lang="en-IN" smtClean="0"/>
              <a:t>27-06-2020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6E3D-33FE-49DD-B3EF-C06445765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03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A3AF-1DAB-43C7-AA35-999F50137371}" type="datetimeFigureOut">
              <a:rPr lang="en-IN" smtClean="0"/>
              <a:t>27-06-2020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6E3D-33FE-49DD-B3EF-C06445765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53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A3AF-1DAB-43C7-AA35-999F50137371}" type="datetimeFigureOut">
              <a:rPr lang="en-IN" smtClean="0"/>
              <a:t>27-06-2020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6E3D-33FE-49DD-B3EF-C06445765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101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A3AF-1DAB-43C7-AA35-999F50137371}" type="datetimeFigureOut">
              <a:rPr lang="en-IN" smtClean="0"/>
              <a:t>27-06-2020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6E3D-33FE-49DD-B3EF-C06445765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851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A3AF-1DAB-43C7-AA35-999F50137371}" type="datetimeFigureOut">
              <a:rPr lang="en-IN" smtClean="0"/>
              <a:t>27-06-2020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6E3D-33FE-49DD-B3EF-C06445765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807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A3AF-1DAB-43C7-AA35-999F50137371}" type="datetimeFigureOut">
              <a:rPr lang="en-IN" smtClean="0"/>
              <a:t>27-06-2020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6E3D-33FE-49DD-B3EF-C06445765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763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A3AF-1DAB-43C7-AA35-999F50137371}" type="datetimeFigureOut">
              <a:rPr lang="en-IN" smtClean="0"/>
              <a:t>27-06-2020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6E3D-33FE-49DD-B3EF-C06445765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077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A3AF-1DAB-43C7-AA35-999F50137371}" type="datetimeFigureOut">
              <a:rPr lang="en-IN" smtClean="0"/>
              <a:t>27-06-2020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6E3D-33FE-49DD-B3EF-C06445765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038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A3AF-1DAB-43C7-AA35-999F50137371}" type="datetimeFigureOut">
              <a:rPr lang="en-IN" smtClean="0"/>
              <a:t>27-06-2020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6E3D-33FE-49DD-B3EF-C06445765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72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A3AF-1DAB-43C7-AA35-999F50137371}" type="datetimeFigureOut">
              <a:rPr lang="en-IN" smtClean="0"/>
              <a:t>27-06-2020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6E3D-33FE-49DD-B3EF-C06445765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516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A3AF-1DAB-43C7-AA35-999F50137371}" type="datetimeFigureOut">
              <a:rPr lang="en-IN" smtClean="0"/>
              <a:t>27-06-2020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6E3D-33FE-49DD-B3EF-C06445765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526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A3AF-1DAB-43C7-AA35-999F50137371}" type="datetimeFigureOut">
              <a:rPr lang="en-IN" smtClean="0"/>
              <a:t>27-06-2020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6E3D-33FE-49DD-B3EF-C06445765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776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A3AF-1DAB-43C7-AA35-999F50137371}" type="datetimeFigureOut">
              <a:rPr lang="en-IN" smtClean="0"/>
              <a:t>27-06-2020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6E3D-33FE-49DD-B3EF-C06445765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D42A3AF-1DAB-43C7-AA35-999F50137371}" type="datetimeFigureOut">
              <a:rPr lang="en-IN" smtClean="0"/>
              <a:t>27-06-2020</a:t>
            </a:fld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72F6E3D-33FE-49DD-B3EF-C06445765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617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599401"/>
            <a:ext cx="8825658" cy="2677648"/>
          </a:xfrm>
        </p:spPr>
        <p:txBody>
          <a:bodyPr/>
          <a:lstStyle/>
          <a:p>
            <a:r>
              <a:rPr lang="en-US" dirty="0"/>
              <a:t>ANOMALY DETECTION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By </a:t>
            </a:r>
            <a:r>
              <a:rPr lang="en-US" dirty="0" err="1" smtClean="0"/>
              <a:t>Raybhan</a:t>
            </a:r>
            <a:r>
              <a:rPr lang="en-US" dirty="0" smtClean="0"/>
              <a:t> </a:t>
            </a:r>
            <a:r>
              <a:rPr lang="en-US" dirty="0" err="1" smtClean="0"/>
              <a:t>Pawar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405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388853" y="2562045"/>
            <a:ext cx="919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Machine learning models used for predicting anomalies after labelling the data 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475781" y="2993366"/>
            <a:ext cx="81088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K Means Clustering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Decision Tree Classifier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Random Forest Classifier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XGBoost</a:t>
            </a:r>
            <a:r>
              <a:rPr lang="en-US" dirty="0" smtClean="0"/>
              <a:t> Classifier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388854" y="4520242"/>
            <a:ext cx="9195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Metrics Used for model evaluation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467154" y="5088307"/>
            <a:ext cx="5124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F1 score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RMSE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Accuracy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035170" y="6109107"/>
            <a:ext cx="1013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Random Forest Classifier model had a better performance amongst others.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377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 smtClean="0"/>
              <a:t>Following features were selected which gave the best model performance for </a:t>
            </a:r>
            <a:r>
              <a:rPr lang="en-US" sz="2200" dirty="0" err="1" smtClean="0"/>
              <a:t>RandomForestClassifier</a:t>
            </a:r>
            <a:r>
              <a:rPr lang="en-US" sz="2200" dirty="0" smtClean="0"/>
              <a:t>  </a:t>
            </a:r>
            <a:br>
              <a:rPr lang="en-US" sz="2200" dirty="0" smtClean="0"/>
            </a:br>
            <a:endParaRPr lang="en-IN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939294" y="2424023"/>
            <a:ext cx="1025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15008" y="2793355"/>
            <a:ext cx="43314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current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Sink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30196" y="2793355"/>
            <a:ext cx="44253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 Sensors 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 Sensors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 Sensors 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 Sensors 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 Sensors 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August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9728" y="5748010"/>
            <a:ext cx="10722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(The subset of the original given dataset consisted of 16 features. 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Thirteen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new features were created while feature engineering resulting in a total of 29 features in the dataset)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018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476" y="844403"/>
            <a:ext cx="9747850" cy="728480"/>
          </a:xfrm>
        </p:spPr>
        <p:txBody>
          <a:bodyPr/>
          <a:lstStyle/>
          <a:p>
            <a:r>
              <a:rPr lang="en-US" sz="2800" dirty="0" err="1" smtClean="0"/>
              <a:t>RandomForestClassifier</a:t>
            </a:r>
            <a:r>
              <a:rPr lang="en-US" sz="2800" dirty="0" smtClean="0"/>
              <a:t> </a:t>
            </a:r>
            <a:r>
              <a:rPr lang="en-US" sz="2800" dirty="0"/>
              <a:t>M</a:t>
            </a:r>
            <a:r>
              <a:rPr lang="en-US" sz="2800" dirty="0" smtClean="0"/>
              <a:t>odel Performance Achieved</a:t>
            </a:r>
            <a:endParaRPr lang="en-IN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044303"/>
              </p:ext>
            </p:extLst>
          </p:nvPr>
        </p:nvGraphicFramePr>
        <p:xfrm>
          <a:off x="1980241" y="3661271"/>
          <a:ext cx="8302446" cy="1126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7482"/>
                <a:gridCol w="2767482"/>
                <a:gridCol w="2767482"/>
              </a:tblGrid>
              <a:tr h="56319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 Score</a:t>
                      </a:r>
                      <a:endParaRPr lang="en-IN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</a:t>
                      </a:r>
                      <a:endParaRPr lang="en-IN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IN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63194"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0.9557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0.0739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0.9945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32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for Feature Selection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871267" y="2467155"/>
            <a:ext cx="1059323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combination of Correlation score and Feature Importance was used for selecting the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instance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the newly created features, ‘Hour’, ‘Minutes’ and ‘August’ were selected because they had significant feature importance for the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 out of 14 of the newly created features were dropped because they had a low feature importance for the model. ‘Date’ was dropped because it was redundant.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‘Engineering Sensors 5’ was dropped because it had a low correlation with the target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Heat Sink Temp’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‘input current’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amongst others had a greater correlation with the target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42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8149" y="3058145"/>
            <a:ext cx="8825658" cy="860400"/>
          </a:xfrm>
        </p:spPr>
        <p:txBody>
          <a:bodyPr>
            <a:noAutofit/>
          </a:bodyPr>
          <a:lstStyle/>
          <a:p>
            <a:pPr algn="ctr"/>
            <a:r>
              <a:rPr lang="en-US" sz="10000" dirty="0" smtClean="0"/>
              <a:t>THANK YOU!</a:t>
            </a:r>
            <a:endParaRPr lang="en-IN" sz="10000" dirty="0"/>
          </a:p>
        </p:txBody>
      </p:sp>
    </p:spTree>
    <p:extLst>
      <p:ext uri="{BB962C8B-B14F-4D97-AF65-F5344CB8AC3E}">
        <p14:creationId xmlns:p14="http://schemas.microsoft.com/office/powerpoint/2010/main" val="305361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Overview of the data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741872" y="3052322"/>
            <a:ext cx="10644996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dataset consists of 42070 rows and 84 columns.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16 columns (timestamp, input current, Heat Sink Temp, Engineering Sensors 1 – 13 )  have been used in the project for the purpose of Anomaly Detection.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sensor readings are captured at an interval of 10 seconds.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dataset consists of sensor readings captured for 6 days – 21/Sept/2014 and from 6/Aug/2017 to 10/Aug/2017.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130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Data Distribution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99" y="2346924"/>
            <a:ext cx="6667500" cy="4286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34971" y="4826675"/>
            <a:ext cx="61165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6.26% </a:t>
            </a:r>
            <a:r>
              <a:rPr lang="en-US" dirty="0" smtClean="0"/>
              <a:t>of the captured sensor readings have been detected as anomalous.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93.74% </a:t>
            </a:r>
            <a:r>
              <a:rPr lang="en-US" dirty="0" smtClean="0"/>
              <a:t> of the captured readings are non-anomalous</a:t>
            </a:r>
            <a:endParaRPr lang="en-US" b="1" dirty="0" smtClean="0"/>
          </a:p>
          <a:p>
            <a:endParaRPr lang="en-US" b="1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7264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Anomalous Data Distribution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81" y="2252033"/>
            <a:ext cx="6667500" cy="4286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51895" y="3978839"/>
            <a:ext cx="65560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has been found out that when the readings were non anomalous, the input current range was 1.14 - 4.47 whereas when the readings were anomalous, the input current range was 1.05 – 7.28.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Just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10%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total anomalies were detected when the input current was not in the normal range (1.14 – 4.47).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Also, it can be inferred that whenever the input current is below 1.14 or 4.47 then the captured reading would be anomalous.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17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Analysis of anomalies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9" t="31195" r="448" b="16604"/>
          <a:stretch/>
        </p:blipFill>
        <p:spPr>
          <a:xfrm>
            <a:off x="526211" y="2639682"/>
            <a:ext cx="11473132" cy="35799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41872" y="6116129"/>
            <a:ext cx="11059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anomalies detected on 21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Sept 2014 were far greater than that detected during the initial days of August 2017.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35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Analysis of anomalies for the year 2017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2" t="31950" r="873" b="15346"/>
          <a:stretch/>
        </p:blipFill>
        <p:spPr>
          <a:xfrm>
            <a:off x="405442" y="2277372"/>
            <a:ext cx="11602528" cy="36829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5442" y="6047117"/>
            <a:ext cx="1161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anomalies kept on increasing from 6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9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August whereas it reached an all time low on 10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August 2017.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Anomaly Analysis according to the time of the day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73" y="2359939"/>
            <a:ext cx="6038492" cy="44980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944265" y="3683480"/>
            <a:ext cx="47531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anomalies in sensor readings occurred during the afternoon period i.e. 12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:00 pm to 4:59 pm.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least number of anomalies occur during the night time i.e. during 8:00 pm to 5:59 am.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58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Anomaly Analysis according to the time of the day for particular days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5" t="31572" r="546" b="15975"/>
          <a:stretch/>
        </p:blipFill>
        <p:spPr>
          <a:xfrm>
            <a:off x="125083" y="2341270"/>
            <a:ext cx="11904452" cy="37251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6045" y="5995358"/>
            <a:ext cx="11602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Sunday afternoon (i.e. between 12:00 pm to 4:59 pm) recorded the highest number of anomalies 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783)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73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Anomaly Analysis according to the time of the day for August 2017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6" t="25661" r="1084" b="21761"/>
          <a:stretch/>
        </p:blipFill>
        <p:spPr>
          <a:xfrm>
            <a:off x="431321" y="2432650"/>
            <a:ext cx="11309230" cy="36058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2336" y="5914544"/>
            <a:ext cx="1188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During the 5 days of August most of the anomalies were recorded during the morning period i.e. between 6:00 am to 11:59 am.</a:t>
            </a:r>
          </a:p>
        </p:txBody>
      </p:sp>
    </p:spTree>
    <p:extLst>
      <p:ext uri="{BB962C8B-B14F-4D97-AF65-F5344CB8AC3E}">
        <p14:creationId xmlns:p14="http://schemas.microsoft.com/office/powerpoint/2010/main" val="186522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204</TotalTime>
  <Words>641</Words>
  <Application>Microsoft Office PowerPoint</Application>
  <PresentationFormat>Widescreen</PresentationFormat>
  <Paragraphs>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Century Gothic</vt:lpstr>
      <vt:lpstr>Times New Roman</vt:lpstr>
      <vt:lpstr>Wingdings</vt:lpstr>
      <vt:lpstr>Wingdings 3</vt:lpstr>
      <vt:lpstr>Ion Boardroom</vt:lpstr>
      <vt:lpstr>ANOMALY DETECTION</vt:lpstr>
      <vt:lpstr>An Overview of the data</vt:lpstr>
      <vt:lpstr>Overall Data Distribution</vt:lpstr>
      <vt:lpstr>Anomalous Data Distribution</vt:lpstr>
      <vt:lpstr>Time Series Analysis of anomalies</vt:lpstr>
      <vt:lpstr>Time Series Analysis of anomalies for the year 2017</vt:lpstr>
      <vt:lpstr>Anomaly Analysis according to the time of the day</vt:lpstr>
      <vt:lpstr>Anomaly Analysis according to the time of the day for particular days</vt:lpstr>
      <vt:lpstr>Anomaly Analysis according to the time of the day for August 2017</vt:lpstr>
      <vt:lpstr>Machine Learning </vt:lpstr>
      <vt:lpstr>Following features were selected which gave the best model performance for RandomForestClassifier   </vt:lpstr>
      <vt:lpstr>RandomForestClassifier Model Performance Achieved</vt:lpstr>
      <vt:lpstr>Reasons for Feature Selection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DETECTION</dc:title>
  <dc:creator>RAYBHAN PAWAR</dc:creator>
  <cp:lastModifiedBy>RAYBHAN PAWAR</cp:lastModifiedBy>
  <cp:revision>20</cp:revision>
  <dcterms:created xsi:type="dcterms:W3CDTF">2020-06-27T10:54:39Z</dcterms:created>
  <dcterms:modified xsi:type="dcterms:W3CDTF">2020-06-27T14:19:37Z</dcterms:modified>
</cp:coreProperties>
</file>