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59"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67" d="100"/>
          <a:sy n="67" d="100"/>
        </p:scale>
        <p:origin x="31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09D05-3644-47BE-803D-C9A6BA9C6C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9B2921-DDAA-4647-9E79-CC3CF476D0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2B4EF30-37F0-454E-AA6F-1DC02C4F48D9}"/>
              </a:ext>
            </a:extLst>
          </p:cNvPr>
          <p:cNvSpPr>
            <a:spLocks noGrp="1"/>
          </p:cNvSpPr>
          <p:nvPr>
            <p:ph type="dt" sz="half" idx="10"/>
          </p:nvPr>
        </p:nvSpPr>
        <p:spPr/>
        <p:txBody>
          <a:bodyPr/>
          <a:lstStyle/>
          <a:p>
            <a:fld id="{CA04AE37-CEDF-4B5B-AE3B-BE66D3E9AD37}" type="datetimeFigureOut">
              <a:rPr lang="en-US" smtClean="0"/>
              <a:t>5/5/2019</a:t>
            </a:fld>
            <a:endParaRPr lang="en-US"/>
          </a:p>
        </p:txBody>
      </p:sp>
      <p:sp>
        <p:nvSpPr>
          <p:cNvPr id="5" name="Footer Placeholder 4">
            <a:extLst>
              <a:ext uri="{FF2B5EF4-FFF2-40B4-BE49-F238E27FC236}">
                <a16:creationId xmlns:a16="http://schemas.microsoft.com/office/drawing/2014/main" id="{5D9832AF-6290-430B-9C38-ADBFE4DAC4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933A70-09A6-4BBB-B07A-8B77A84EA8D5}"/>
              </a:ext>
            </a:extLst>
          </p:cNvPr>
          <p:cNvSpPr>
            <a:spLocks noGrp="1"/>
          </p:cNvSpPr>
          <p:nvPr>
            <p:ph type="sldNum" sz="quarter" idx="12"/>
          </p:nvPr>
        </p:nvSpPr>
        <p:spPr/>
        <p:txBody>
          <a:bodyPr/>
          <a:lstStyle/>
          <a:p>
            <a:fld id="{5B7AA77A-9C2F-49AE-9798-CD2CD4F4FDE9}" type="slidenum">
              <a:rPr lang="en-US" smtClean="0"/>
              <a:t>‹#›</a:t>
            </a:fld>
            <a:endParaRPr lang="en-US"/>
          </a:p>
        </p:txBody>
      </p:sp>
    </p:spTree>
    <p:extLst>
      <p:ext uri="{BB962C8B-B14F-4D97-AF65-F5344CB8AC3E}">
        <p14:creationId xmlns:p14="http://schemas.microsoft.com/office/powerpoint/2010/main" val="180265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8773D-3853-4B09-8389-00D128DF4A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877576-727C-47DA-8212-5D3849E0C36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E3059B-43C3-4DAC-A6BA-7EAF2A1C2855}"/>
              </a:ext>
            </a:extLst>
          </p:cNvPr>
          <p:cNvSpPr>
            <a:spLocks noGrp="1"/>
          </p:cNvSpPr>
          <p:nvPr>
            <p:ph type="dt" sz="half" idx="10"/>
          </p:nvPr>
        </p:nvSpPr>
        <p:spPr/>
        <p:txBody>
          <a:bodyPr/>
          <a:lstStyle/>
          <a:p>
            <a:fld id="{CA04AE37-CEDF-4B5B-AE3B-BE66D3E9AD37}" type="datetimeFigureOut">
              <a:rPr lang="en-US" smtClean="0"/>
              <a:t>5/5/2019</a:t>
            </a:fld>
            <a:endParaRPr lang="en-US"/>
          </a:p>
        </p:txBody>
      </p:sp>
      <p:sp>
        <p:nvSpPr>
          <p:cNvPr id="5" name="Footer Placeholder 4">
            <a:extLst>
              <a:ext uri="{FF2B5EF4-FFF2-40B4-BE49-F238E27FC236}">
                <a16:creationId xmlns:a16="http://schemas.microsoft.com/office/drawing/2014/main" id="{5DC66E5B-F7C6-4D20-8B17-93C9CF532F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44B0CA-94B7-49C8-8C6C-AB6149D9ACC6}"/>
              </a:ext>
            </a:extLst>
          </p:cNvPr>
          <p:cNvSpPr>
            <a:spLocks noGrp="1"/>
          </p:cNvSpPr>
          <p:nvPr>
            <p:ph type="sldNum" sz="quarter" idx="12"/>
          </p:nvPr>
        </p:nvSpPr>
        <p:spPr/>
        <p:txBody>
          <a:bodyPr/>
          <a:lstStyle/>
          <a:p>
            <a:fld id="{5B7AA77A-9C2F-49AE-9798-CD2CD4F4FDE9}" type="slidenum">
              <a:rPr lang="en-US" smtClean="0"/>
              <a:t>‹#›</a:t>
            </a:fld>
            <a:endParaRPr lang="en-US"/>
          </a:p>
        </p:txBody>
      </p:sp>
    </p:spTree>
    <p:extLst>
      <p:ext uri="{BB962C8B-B14F-4D97-AF65-F5344CB8AC3E}">
        <p14:creationId xmlns:p14="http://schemas.microsoft.com/office/powerpoint/2010/main" val="2167560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86E222-B867-42B8-AB70-04681AF006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4B0446-E3D4-4E17-8CE1-34EE12B3AA7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9EF189-7E83-4320-BAF1-C1FB617EB64C}"/>
              </a:ext>
            </a:extLst>
          </p:cNvPr>
          <p:cNvSpPr>
            <a:spLocks noGrp="1"/>
          </p:cNvSpPr>
          <p:nvPr>
            <p:ph type="dt" sz="half" idx="10"/>
          </p:nvPr>
        </p:nvSpPr>
        <p:spPr/>
        <p:txBody>
          <a:bodyPr/>
          <a:lstStyle/>
          <a:p>
            <a:fld id="{CA04AE37-CEDF-4B5B-AE3B-BE66D3E9AD37}" type="datetimeFigureOut">
              <a:rPr lang="en-US" smtClean="0"/>
              <a:t>5/5/2019</a:t>
            </a:fld>
            <a:endParaRPr lang="en-US"/>
          </a:p>
        </p:txBody>
      </p:sp>
      <p:sp>
        <p:nvSpPr>
          <p:cNvPr id="5" name="Footer Placeholder 4">
            <a:extLst>
              <a:ext uri="{FF2B5EF4-FFF2-40B4-BE49-F238E27FC236}">
                <a16:creationId xmlns:a16="http://schemas.microsoft.com/office/drawing/2014/main" id="{DFC1FFC2-0FFC-4ABC-9664-B8A233EC20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7CA1E9-E0B9-4C19-84EB-A2D58ED878CF}"/>
              </a:ext>
            </a:extLst>
          </p:cNvPr>
          <p:cNvSpPr>
            <a:spLocks noGrp="1"/>
          </p:cNvSpPr>
          <p:nvPr>
            <p:ph type="sldNum" sz="quarter" idx="12"/>
          </p:nvPr>
        </p:nvSpPr>
        <p:spPr/>
        <p:txBody>
          <a:bodyPr/>
          <a:lstStyle/>
          <a:p>
            <a:fld id="{5B7AA77A-9C2F-49AE-9798-CD2CD4F4FDE9}" type="slidenum">
              <a:rPr lang="en-US" smtClean="0"/>
              <a:t>‹#›</a:t>
            </a:fld>
            <a:endParaRPr lang="en-US"/>
          </a:p>
        </p:txBody>
      </p:sp>
    </p:spTree>
    <p:extLst>
      <p:ext uri="{BB962C8B-B14F-4D97-AF65-F5344CB8AC3E}">
        <p14:creationId xmlns:p14="http://schemas.microsoft.com/office/powerpoint/2010/main" val="3439893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3C1AA-8FD9-4710-B80D-B0FE88AC6C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D79D33-3456-4C83-AFFB-38334FA3547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4C247F-90F4-4124-AA49-81B06F72D31C}"/>
              </a:ext>
            </a:extLst>
          </p:cNvPr>
          <p:cNvSpPr>
            <a:spLocks noGrp="1"/>
          </p:cNvSpPr>
          <p:nvPr>
            <p:ph type="dt" sz="half" idx="10"/>
          </p:nvPr>
        </p:nvSpPr>
        <p:spPr/>
        <p:txBody>
          <a:bodyPr/>
          <a:lstStyle/>
          <a:p>
            <a:fld id="{CA04AE37-CEDF-4B5B-AE3B-BE66D3E9AD37}" type="datetimeFigureOut">
              <a:rPr lang="en-US" smtClean="0"/>
              <a:t>5/5/2019</a:t>
            </a:fld>
            <a:endParaRPr lang="en-US"/>
          </a:p>
        </p:txBody>
      </p:sp>
      <p:sp>
        <p:nvSpPr>
          <p:cNvPr id="5" name="Footer Placeholder 4">
            <a:extLst>
              <a:ext uri="{FF2B5EF4-FFF2-40B4-BE49-F238E27FC236}">
                <a16:creationId xmlns:a16="http://schemas.microsoft.com/office/drawing/2014/main" id="{59E2E4AC-1018-48EF-872F-99B20816CB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46FA89-25C9-4B46-922C-C51EC91C680D}"/>
              </a:ext>
            </a:extLst>
          </p:cNvPr>
          <p:cNvSpPr>
            <a:spLocks noGrp="1"/>
          </p:cNvSpPr>
          <p:nvPr>
            <p:ph type="sldNum" sz="quarter" idx="12"/>
          </p:nvPr>
        </p:nvSpPr>
        <p:spPr/>
        <p:txBody>
          <a:bodyPr/>
          <a:lstStyle/>
          <a:p>
            <a:fld id="{5B7AA77A-9C2F-49AE-9798-CD2CD4F4FDE9}" type="slidenum">
              <a:rPr lang="en-US" smtClean="0"/>
              <a:t>‹#›</a:t>
            </a:fld>
            <a:endParaRPr lang="en-US"/>
          </a:p>
        </p:txBody>
      </p:sp>
    </p:spTree>
    <p:extLst>
      <p:ext uri="{BB962C8B-B14F-4D97-AF65-F5344CB8AC3E}">
        <p14:creationId xmlns:p14="http://schemas.microsoft.com/office/powerpoint/2010/main" val="577399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0EB59-C620-4643-94E7-6E6A96ECA6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F5BDCF-728F-481C-BC54-6D91CB65CC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BDBF752-7FAF-47FE-B039-053796050D91}"/>
              </a:ext>
            </a:extLst>
          </p:cNvPr>
          <p:cNvSpPr>
            <a:spLocks noGrp="1"/>
          </p:cNvSpPr>
          <p:nvPr>
            <p:ph type="dt" sz="half" idx="10"/>
          </p:nvPr>
        </p:nvSpPr>
        <p:spPr/>
        <p:txBody>
          <a:bodyPr/>
          <a:lstStyle/>
          <a:p>
            <a:fld id="{CA04AE37-CEDF-4B5B-AE3B-BE66D3E9AD37}" type="datetimeFigureOut">
              <a:rPr lang="en-US" smtClean="0"/>
              <a:t>5/5/2019</a:t>
            </a:fld>
            <a:endParaRPr lang="en-US"/>
          </a:p>
        </p:txBody>
      </p:sp>
      <p:sp>
        <p:nvSpPr>
          <p:cNvPr id="5" name="Footer Placeholder 4">
            <a:extLst>
              <a:ext uri="{FF2B5EF4-FFF2-40B4-BE49-F238E27FC236}">
                <a16:creationId xmlns:a16="http://schemas.microsoft.com/office/drawing/2014/main" id="{F0D04D04-6DA5-4453-9B46-D2ACE83015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541189-C453-4A61-9209-A538419CDE3E}"/>
              </a:ext>
            </a:extLst>
          </p:cNvPr>
          <p:cNvSpPr>
            <a:spLocks noGrp="1"/>
          </p:cNvSpPr>
          <p:nvPr>
            <p:ph type="sldNum" sz="quarter" idx="12"/>
          </p:nvPr>
        </p:nvSpPr>
        <p:spPr/>
        <p:txBody>
          <a:bodyPr/>
          <a:lstStyle/>
          <a:p>
            <a:fld id="{5B7AA77A-9C2F-49AE-9798-CD2CD4F4FDE9}" type="slidenum">
              <a:rPr lang="en-US" smtClean="0"/>
              <a:t>‹#›</a:t>
            </a:fld>
            <a:endParaRPr lang="en-US"/>
          </a:p>
        </p:txBody>
      </p:sp>
    </p:spTree>
    <p:extLst>
      <p:ext uri="{BB962C8B-B14F-4D97-AF65-F5344CB8AC3E}">
        <p14:creationId xmlns:p14="http://schemas.microsoft.com/office/powerpoint/2010/main" val="2753212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3BCE2-379A-4BDA-B24E-C9737E515F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E1D9D8-A645-4D2C-9455-978432246DC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E83393-4B46-46A2-B2DB-DA5A6ED6B48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473886-E5C9-47E2-869A-AC7F0DE92315}"/>
              </a:ext>
            </a:extLst>
          </p:cNvPr>
          <p:cNvSpPr>
            <a:spLocks noGrp="1"/>
          </p:cNvSpPr>
          <p:nvPr>
            <p:ph type="dt" sz="half" idx="10"/>
          </p:nvPr>
        </p:nvSpPr>
        <p:spPr/>
        <p:txBody>
          <a:bodyPr/>
          <a:lstStyle/>
          <a:p>
            <a:fld id="{CA04AE37-CEDF-4B5B-AE3B-BE66D3E9AD37}" type="datetimeFigureOut">
              <a:rPr lang="en-US" smtClean="0"/>
              <a:t>5/5/2019</a:t>
            </a:fld>
            <a:endParaRPr lang="en-US"/>
          </a:p>
        </p:txBody>
      </p:sp>
      <p:sp>
        <p:nvSpPr>
          <p:cNvPr id="6" name="Footer Placeholder 5">
            <a:extLst>
              <a:ext uri="{FF2B5EF4-FFF2-40B4-BE49-F238E27FC236}">
                <a16:creationId xmlns:a16="http://schemas.microsoft.com/office/drawing/2014/main" id="{805F5FD2-A991-4F80-939B-474BBC28A5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361A0F-39CD-4C97-ADEA-10121D42B6D2}"/>
              </a:ext>
            </a:extLst>
          </p:cNvPr>
          <p:cNvSpPr>
            <a:spLocks noGrp="1"/>
          </p:cNvSpPr>
          <p:nvPr>
            <p:ph type="sldNum" sz="quarter" idx="12"/>
          </p:nvPr>
        </p:nvSpPr>
        <p:spPr/>
        <p:txBody>
          <a:bodyPr/>
          <a:lstStyle/>
          <a:p>
            <a:fld id="{5B7AA77A-9C2F-49AE-9798-CD2CD4F4FDE9}" type="slidenum">
              <a:rPr lang="en-US" smtClean="0"/>
              <a:t>‹#›</a:t>
            </a:fld>
            <a:endParaRPr lang="en-US"/>
          </a:p>
        </p:txBody>
      </p:sp>
    </p:spTree>
    <p:extLst>
      <p:ext uri="{BB962C8B-B14F-4D97-AF65-F5344CB8AC3E}">
        <p14:creationId xmlns:p14="http://schemas.microsoft.com/office/powerpoint/2010/main" val="1580085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37FF3-12BA-4C1E-989A-CD2FAB9097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B07559-AE02-410C-92A0-C785C17371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5BEE541-4D66-4873-8AA1-B7CF260722B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60D252-D2EC-4283-832A-12A2C607E6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DD6B0B9-142F-4EBA-806B-A34D586B0C9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259610-80AA-4730-926E-A9579D78E23B}"/>
              </a:ext>
            </a:extLst>
          </p:cNvPr>
          <p:cNvSpPr>
            <a:spLocks noGrp="1"/>
          </p:cNvSpPr>
          <p:nvPr>
            <p:ph type="dt" sz="half" idx="10"/>
          </p:nvPr>
        </p:nvSpPr>
        <p:spPr/>
        <p:txBody>
          <a:bodyPr/>
          <a:lstStyle/>
          <a:p>
            <a:fld id="{CA04AE37-CEDF-4B5B-AE3B-BE66D3E9AD37}" type="datetimeFigureOut">
              <a:rPr lang="en-US" smtClean="0"/>
              <a:t>5/5/2019</a:t>
            </a:fld>
            <a:endParaRPr lang="en-US"/>
          </a:p>
        </p:txBody>
      </p:sp>
      <p:sp>
        <p:nvSpPr>
          <p:cNvPr id="8" name="Footer Placeholder 7">
            <a:extLst>
              <a:ext uri="{FF2B5EF4-FFF2-40B4-BE49-F238E27FC236}">
                <a16:creationId xmlns:a16="http://schemas.microsoft.com/office/drawing/2014/main" id="{68A8AF03-C928-450C-826C-157D1A818B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1035B3-0912-481F-89EB-3EA5131474E1}"/>
              </a:ext>
            </a:extLst>
          </p:cNvPr>
          <p:cNvSpPr>
            <a:spLocks noGrp="1"/>
          </p:cNvSpPr>
          <p:nvPr>
            <p:ph type="sldNum" sz="quarter" idx="12"/>
          </p:nvPr>
        </p:nvSpPr>
        <p:spPr/>
        <p:txBody>
          <a:bodyPr/>
          <a:lstStyle/>
          <a:p>
            <a:fld id="{5B7AA77A-9C2F-49AE-9798-CD2CD4F4FDE9}" type="slidenum">
              <a:rPr lang="en-US" smtClean="0"/>
              <a:t>‹#›</a:t>
            </a:fld>
            <a:endParaRPr lang="en-US"/>
          </a:p>
        </p:txBody>
      </p:sp>
    </p:spTree>
    <p:extLst>
      <p:ext uri="{BB962C8B-B14F-4D97-AF65-F5344CB8AC3E}">
        <p14:creationId xmlns:p14="http://schemas.microsoft.com/office/powerpoint/2010/main" val="2517287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0B541-98F8-4EB1-9331-DC6D444000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02F924-30D7-4C00-B2E0-F00B770FF510}"/>
              </a:ext>
            </a:extLst>
          </p:cNvPr>
          <p:cNvSpPr>
            <a:spLocks noGrp="1"/>
          </p:cNvSpPr>
          <p:nvPr>
            <p:ph type="dt" sz="half" idx="10"/>
          </p:nvPr>
        </p:nvSpPr>
        <p:spPr/>
        <p:txBody>
          <a:bodyPr/>
          <a:lstStyle/>
          <a:p>
            <a:fld id="{CA04AE37-CEDF-4B5B-AE3B-BE66D3E9AD37}" type="datetimeFigureOut">
              <a:rPr lang="en-US" smtClean="0"/>
              <a:t>5/5/2019</a:t>
            </a:fld>
            <a:endParaRPr lang="en-US"/>
          </a:p>
        </p:txBody>
      </p:sp>
      <p:sp>
        <p:nvSpPr>
          <p:cNvPr id="4" name="Footer Placeholder 3">
            <a:extLst>
              <a:ext uri="{FF2B5EF4-FFF2-40B4-BE49-F238E27FC236}">
                <a16:creationId xmlns:a16="http://schemas.microsoft.com/office/drawing/2014/main" id="{B0AE7FA7-B97F-441C-89AD-24FD3CCD7D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57CB1D-D62B-406A-90E5-1D200AB273D5}"/>
              </a:ext>
            </a:extLst>
          </p:cNvPr>
          <p:cNvSpPr>
            <a:spLocks noGrp="1"/>
          </p:cNvSpPr>
          <p:nvPr>
            <p:ph type="sldNum" sz="quarter" idx="12"/>
          </p:nvPr>
        </p:nvSpPr>
        <p:spPr/>
        <p:txBody>
          <a:bodyPr/>
          <a:lstStyle/>
          <a:p>
            <a:fld id="{5B7AA77A-9C2F-49AE-9798-CD2CD4F4FDE9}" type="slidenum">
              <a:rPr lang="en-US" smtClean="0"/>
              <a:t>‹#›</a:t>
            </a:fld>
            <a:endParaRPr lang="en-US"/>
          </a:p>
        </p:txBody>
      </p:sp>
    </p:spTree>
    <p:extLst>
      <p:ext uri="{BB962C8B-B14F-4D97-AF65-F5344CB8AC3E}">
        <p14:creationId xmlns:p14="http://schemas.microsoft.com/office/powerpoint/2010/main" val="3795735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9B1460-2455-41B1-9FA7-A77BDF3E7DF5}"/>
              </a:ext>
            </a:extLst>
          </p:cNvPr>
          <p:cNvSpPr>
            <a:spLocks noGrp="1"/>
          </p:cNvSpPr>
          <p:nvPr>
            <p:ph type="dt" sz="half" idx="10"/>
          </p:nvPr>
        </p:nvSpPr>
        <p:spPr/>
        <p:txBody>
          <a:bodyPr/>
          <a:lstStyle/>
          <a:p>
            <a:fld id="{CA04AE37-CEDF-4B5B-AE3B-BE66D3E9AD37}" type="datetimeFigureOut">
              <a:rPr lang="en-US" smtClean="0"/>
              <a:t>5/5/2019</a:t>
            </a:fld>
            <a:endParaRPr lang="en-US"/>
          </a:p>
        </p:txBody>
      </p:sp>
      <p:sp>
        <p:nvSpPr>
          <p:cNvPr id="3" name="Footer Placeholder 2">
            <a:extLst>
              <a:ext uri="{FF2B5EF4-FFF2-40B4-BE49-F238E27FC236}">
                <a16:creationId xmlns:a16="http://schemas.microsoft.com/office/drawing/2014/main" id="{CA52ABDD-8000-4C2F-AD1B-E65022B179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3BE754-7E3A-4C40-8F09-0E48F38C4D2C}"/>
              </a:ext>
            </a:extLst>
          </p:cNvPr>
          <p:cNvSpPr>
            <a:spLocks noGrp="1"/>
          </p:cNvSpPr>
          <p:nvPr>
            <p:ph type="sldNum" sz="quarter" idx="12"/>
          </p:nvPr>
        </p:nvSpPr>
        <p:spPr/>
        <p:txBody>
          <a:bodyPr/>
          <a:lstStyle/>
          <a:p>
            <a:fld id="{5B7AA77A-9C2F-49AE-9798-CD2CD4F4FDE9}" type="slidenum">
              <a:rPr lang="en-US" smtClean="0"/>
              <a:t>‹#›</a:t>
            </a:fld>
            <a:endParaRPr lang="en-US"/>
          </a:p>
        </p:txBody>
      </p:sp>
    </p:spTree>
    <p:extLst>
      <p:ext uri="{BB962C8B-B14F-4D97-AF65-F5344CB8AC3E}">
        <p14:creationId xmlns:p14="http://schemas.microsoft.com/office/powerpoint/2010/main" val="3454777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135F7-F72B-4F23-B015-5AB6F79CB2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77BF96-BAD8-4A94-87F3-F9C2EA27DA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A8096A-6D1A-4869-825B-19A214C71A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EAC0762-59A1-4E89-963C-209B2FAEBFAD}"/>
              </a:ext>
            </a:extLst>
          </p:cNvPr>
          <p:cNvSpPr>
            <a:spLocks noGrp="1"/>
          </p:cNvSpPr>
          <p:nvPr>
            <p:ph type="dt" sz="half" idx="10"/>
          </p:nvPr>
        </p:nvSpPr>
        <p:spPr/>
        <p:txBody>
          <a:bodyPr/>
          <a:lstStyle/>
          <a:p>
            <a:fld id="{CA04AE37-CEDF-4B5B-AE3B-BE66D3E9AD37}" type="datetimeFigureOut">
              <a:rPr lang="en-US" smtClean="0"/>
              <a:t>5/5/2019</a:t>
            </a:fld>
            <a:endParaRPr lang="en-US"/>
          </a:p>
        </p:txBody>
      </p:sp>
      <p:sp>
        <p:nvSpPr>
          <p:cNvPr id="6" name="Footer Placeholder 5">
            <a:extLst>
              <a:ext uri="{FF2B5EF4-FFF2-40B4-BE49-F238E27FC236}">
                <a16:creationId xmlns:a16="http://schemas.microsoft.com/office/drawing/2014/main" id="{4677FF15-9EC1-45C4-BB10-0A43A46170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690D8C-6AA9-4ECE-844E-1713E3BB69DF}"/>
              </a:ext>
            </a:extLst>
          </p:cNvPr>
          <p:cNvSpPr>
            <a:spLocks noGrp="1"/>
          </p:cNvSpPr>
          <p:nvPr>
            <p:ph type="sldNum" sz="quarter" idx="12"/>
          </p:nvPr>
        </p:nvSpPr>
        <p:spPr/>
        <p:txBody>
          <a:bodyPr/>
          <a:lstStyle/>
          <a:p>
            <a:fld id="{5B7AA77A-9C2F-49AE-9798-CD2CD4F4FDE9}" type="slidenum">
              <a:rPr lang="en-US" smtClean="0"/>
              <a:t>‹#›</a:t>
            </a:fld>
            <a:endParaRPr lang="en-US"/>
          </a:p>
        </p:txBody>
      </p:sp>
    </p:spTree>
    <p:extLst>
      <p:ext uri="{BB962C8B-B14F-4D97-AF65-F5344CB8AC3E}">
        <p14:creationId xmlns:p14="http://schemas.microsoft.com/office/powerpoint/2010/main" val="559799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4C748-3623-47AC-8BE9-D39E4D72FB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56A8FC-A501-4A23-87C8-A3160C902F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787677-72AB-40C9-A6AB-6C6637B9B0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5332601-5303-4C9D-B24A-98C72826B1DF}"/>
              </a:ext>
            </a:extLst>
          </p:cNvPr>
          <p:cNvSpPr>
            <a:spLocks noGrp="1"/>
          </p:cNvSpPr>
          <p:nvPr>
            <p:ph type="dt" sz="half" idx="10"/>
          </p:nvPr>
        </p:nvSpPr>
        <p:spPr/>
        <p:txBody>
          <a:bodyPr/>
          <a:lstStyle/>
          <a:p>
            <a:fld id="{CA04AE37-CEDF-4B5B-AE3B-BE66D3E9AD37}" type="datetimeFigureOut">
              <a:rPr lang="en-US" smtClean="0"/>
              <a:t>5/5/2019</a:t>
            </a:fld>
            <a:endParaRPr lang="en-US"/>
          </a:p>
        </p:txBody>
      </p:sp>
      <p:sp>
        <p:nvSpPr>
          <p:cNvPr id="6" name="Footer Placeholder 5">
            <a:extLst>
              <a:ext uri="{FF2B5EF4-FFF2-40B4-BE49-F238E27FC236}">
                <a16:creationId xmlns:a16="http://schemas.microsoft.com/office/drawing/2014/main" id="{ADDFC7C8-F99A-4DCA-93B0-B37084DD0B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CD9496-AF23-4C2A-B18C-582B47697540}"/>
              </a:ext>
            </a:extLst>
          </p:cNvPr>
          <p:cNvSpPr>
            <a:spLocks noGrp="1"/>
          </p:cNvSpPr>
          <p:nvPr>
            <p:ph type="sldNum" sz="quarter" idx="12"/>
          </p:nvPr>
        </p:nvSpPr>
        <p:spPr/>
        <p:txBody>
          <a:bodyPr/>
          <a:lstStyle/>
          <a:p>
            <a:fld id="{5B7AA77A-9C2F-49AE-9798-CD2CD4F4FDE9}" type="slidenum">
              <a:rPr lang="en-US" smtClean="0"/>
              <a:t>‹#›</a:t>
            </a:fld>
            <a:endParaRPr lang="en-US"/>
          </a:p>
        </p:txBody>
      </p:sp>
    </p:spTree>
    <p:extLst>
      <p:ext uri="{BB962C8B-B14F-4D97-AF65-F5344CB8AC3E}">
        <p14:creationId xmlns:p14="http://schemas.microsoft.com/office/powerpoint/2010/main" val="2328627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275A4A-89EE-4889-9D35-1E49672DE9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B806C4-4A18-4917-AAF0-DC3DF9E1A1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2F63F1-00CE-4B37-A61B-18F2D81D85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04AE37-CEDF-4B5B-AE3B-BE66D3E9AD37}" type="datetimeFigureOut">
              <a:rPr lang="en-US" smtClean="0"/>
              <a:t>5/5/2019</a:t>
            </a:fld>
            <a:endParaRPr lang="en-US"/>
          </a:p>
        </p:txBody>
      </p:sp>
      <p:sp>
        <p:nvSpPr>
          <p:cNvPr id="5" name="Footer Placeholder 4">
            <a:extLst>
              <a:ext uri="{FF2B5EF4-FFF2-40B4-BE49-F238E27FC236}">
                <a16:creationId xmlns:a16="http://schemas.microsoft.com/office/drawing/2014/main" id="{DC29B34D-E5FE-47DA-A0F3-770A27C764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4508AA-5BFD-4FF4-8A50-4BE7543474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7AA77A-9C2F-49AE-9798-CD2CD4F4FDE9}" type="slidenum">
              <a:rPr lang="en-US" smtClean="0"/>
              <a:t>‹#›</a:t>
            </a:fld>
            <a:endParaRPr lang="en-US"/>
          </a:p>
        </p:txBody>
      </p:sp>
    </p:spTree>
    <p:extLst>
      <p:ext uri="{BB962C8B-B14F-4D97-AF65-F5344CB8AC3E}">
        <p14:creationId xmlns:p14="http://schemas.microsoft.com/office/powerpoint/2010/main" val="3735724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opendata.dc.gov/datasets/neighborhood-labels/data" TargetMode="External"/><Relationship Id="rId2" Type="http://schemas.openxmlformats.org/officeDocument/2006/relationships/hyperlink" Target="https://en.wikipedia.org/wiki/Amazon_HQ2" TargetMode="External"/><Relationship Id="rId1" Type="http://schemas.openxmlformats.org/officeDocument/2006/relationships/slideLayout" Target="../slideLayouts/slideLayout7.xml"/><Relationship Id="rId6" Type="http://schemas.openxmlformats.org/officeDocument/2006/relationships/hyperlink" Target="https://github.com/alwayslinux/Coursera_Capstone/blob/master/Amazon2ndHQ/Amazon2ndHQ.ipynb" TargetMode="External"/><Relationship Id="rId5" Type="http://schemas.openxmlformats.org/officeDocument/2006/relationships/hyperlink" Target="https://www.seattle.gov/neighborhoods/neighborhoods-and-districts" TargetMode="External"/><Relationship Id="rId4" Type="http://schemas.openxmlformats.org/officeDocument/2006/relationships/hyperlink" Target="https://cocl.us/new_york_datase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hyperlink" Target="http://opendata.dc.gov/datasets/neighborhood-labels/data" TargetMode="Externa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hyperlink" Target="http://opendata.dc.gov/datasets/neighborhood-labels/data" TargetMode="Externa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31569-6D8C-4D47-B513-9394872EE3C8}"/>
              </a:ext>
            </a:extLst>
          </p:cNvPr>
          <p:cNvSpPr>
            <a:spLocks noGrp="1"/>
          </p:cNvSpPr>
          <p:nvPr>
            <p:ph type="ctrTitle"/>
          </p:nvPr>
        </p:nvSpPr>
        <p:spPr>
          <a:xfrm>
            <a:off x="1000125" y="1122363"/>
            <a:ext cx="10191750" cy="2387600"/>
          </a:xfrm>
        </p:spPr>
        <p:txBody>
          <a:bodyPr>
            <a:normAutofit fontScale="90000"/>
          </a:bodyPr>
          <a:lstStyle/>
          <a:p>
            <a:r>
              <a:rPr lang="en-US" sz="3600" b="1" dirty="0"/>
              <a:t>Impact of Neighborhood Similarity on Amazon HQ2 selection</a:t>
            </a:r>
            <a:br>
              <a:rPr lang="en-US" sz="3600" b="1" dirty="0"/>
            </a:br>
            <a:r>
              <a:rPr lang="en-US" sz="2200" b="1" i="1" dirty="0"/>
              <a:t>Will good neighborhood attract new business office for Unicorn companies</a:t>
            </a:r>
            <a:br>
              <a:rPr lang="en-US" sz="3600" b="1" i="1" dirty="0"/>
            </a:br>
            <a:br>
              <a:rPr lang="en-US" sz="3600" b="1" dirty="0"/>
            </a:br>
            <a:br>
              <a:rPr lang="en-US" sz="3600" b="1" dirty="0"/>
            </a:br>
            <a:endParaRPr lang="en-US" sz="2000" dirty="0"/>
          </a:p>
        </p:txBody>
      </p:sp>
      <p:sp>
        <p:nvSpPr>
          <p:cNvPr id="3" name="Subtitle 2">
            <a:extLst>
              <a:ext uri="{FF2B5EF4-FFF2-40B4-BE49-F238E27FC236}">
                <a16:creationId xmlns:a16="http://schemas.microsoft.com/office/drawing/2014/main" id="{BB30E8AD-5C50-477B-BA5B-E103E03D394E}"/>
              </a:ext>
            </a:extLst>
          </p:cNvPr>
          <p:cNvSpPr>
            <a:spLocks noGrp="1"/>
          </p:cNvSpPr>
          <p:nvPr>
            <p:ph type="subTitle" idx="1"/>
          </p:nvPr>
        </p:nvSpPr>
        <p:spPr>
          <a:xfrm>
            <a:off x="1524000" y="3326130"/>
            <a:ext cx="9144000" cy="1931670"/>
          </a:xfrm>
        </p:spPr>
        <p:txBody>
          <a:bodyPr>
            <a:normAutofit/>
          </a:bodyPr>
          <a:lstStyle/>
          <a:p>
            <a:endParaRPr lang="en-US" b="1" i="1" dirty="0"/>
          </a:p>
          <a:p>
            <a:r>
              <a:rPr lang="en-US" b="1" dirty="0"/>
              <a:t>Jun Sun</a:t>
            </a:r>
          </a:p>
          <a:p>
            <a:endParaRPr lang="en-US" b="1" dirty="0"/>
          </a:p>
          <a:p>
            <a:r>
              <a:rPr lang="en-US" b="1" dirty="0"/>
              <a:t>05/05/2019</a:t>
            </a:r>
            <a:endParaRPr lang="en-US" dirty="0"/>
          </a:p>
        </p:txBody>
      </p:sp>
    </p:spTree>
    <p:extLst>
      <p:ext uri="{BB962C8B-B14F-4D97-AF65-F5344CB8AC3E}">
        <p14:creationId xmlns:p14="http://schemas.microsoft.com/office/powerpoint/2010/main" val="920977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B116017-C257-441F-A3F5-2A3EE61A92A3}"/>
              </a:ext>
            </a:extLst>
          </p:cNvPr>
          <p:cNvPicPr>
            <a:picLocks noChangeAspect="1"/>
          </p:cNvPicPr>
          <p:nvPr/>
        </p:nvPicPr>
        <p:blipFill>
          <a:blip r:embed="rId2"/>
          <a:stretch>
            <a:fillRect/>
          </a:stretch>
        </p:blipFill>
        <p:spPr>
          <a:xfrm>
            <a:off x="2572702" y="1056229"/>
            <a:ext cx="9286875" cy="5610225"/>
          </a:xfrm>
          <a:prstGeom prst="rect">
            <a:avLst/>
          </a:prstGeom>
        </p:spPr>
      </p:pic>
      <p:sp>
        <p:nvSpPr>
          <p:cNvPr id="2" name="Rectangle 1">
            <a:extLst>
              <a:ext uri="{FF2B5EF4-FFF2-40B4-BE49-F238E27FC236}">
                <a16:creationId xmlns:a16="http://schemas.microsoft.com/office/drawing/2014/main" id="{4E3EF816-FFF8-457A-B676-5C0E9F247DE9}"/>
              </a:ext>
            </a:extLst>
          </p:cNvPr>
          <p:cNvSpPr/>
          <p:nvPr/>
        </p:nvSpPr>
        <p:spPr>
          <a:xfrm>
            <a:off x="461010" y="15973"/>
            <a:ext cx="11269980" cy="861774"/>
          </a:xfrm>
          <a:prstGeom prst="rect">
            <a:avLst/>
          </a:prstGeom>
        </p:spPr>
        <p:txBody>
          <a:bodyPr wrap="square">
            <a:spAutoFit/>
          </a:bodyPr>
          <a:lstStyle/>
          <a:p>
            <a:r>
              <a:rPr lang="en-US" sz="3200" b="1" i="0" dirty="0">
                <a:solidFill>
                  <a:srgbClr val="000000"/>
                </a:solidFill>
                <a:effectLst/>
              </a:rPr>
              <a:t>K-Means clustering on neighborhoods for 3 Amazon HQs cities</a:t>
            </a:r>
          </a:p>
          <a:p>
            <a:endParaRPr lang="en-US" dirty="0">
              <a:solidFill>
                <a:srgbClr val="000000"/>
              </a:solidFill>
            </a:endParaRPr>
          </a:p>
        </p:txBody>
      </p:sp>
      <p:sp>
        <p:nvSpPr>
          <p:cNvPr id="6" name="TextBox 5">
            <a:extLst>
              <a:ext uri="{FF2B5EF4-FFF2-40B4-BE49-F238E27FC236}">
                <a16:creationId xmlns:a16="http://schemas.microsoft.com/office/drawing/2014/main" id="{6475F221-1FCC-4DF3-A2D3-241F87C44C0E}"/>
              </a:ext>
            </a:extLst>
          </p:cNvPr>
          <p:cNvSpPr txBox="1"/>
          <p:nvPr/>
        </p:nvSpPr>
        <p:spPr>
          <a:xfrm>
            <a:off x="461010" y="532457"/>
            <a:ext cx="4611455" cy="369332"/>
          </a:xfrm>
          <a:prstGeom prst="rect">
            <a:avLst/>
          </a:prstGeom>
          <a:noFill/>
        </p:spPr>
        <p:txBody>
          <a:bodyPr wrap="none" rtlCol="0">
            <a:spAutoFit/>
          </a:bodyPr>
          <a:lstStyle/>
          <a:p>
            <a:r>
              <a:rPr lang="en-US" b="1" dirty="0"/>
              <a:t>Clustering results for New York neighborhoods</a:t>
            </a:r>
          </a:p>
        </p:txBody>
      </p:sp>
      <p:cxnSp>
        <p:nvCxnSpPr>
          <p:cNvPr id="8" name="Straight Arrow Connector 7">
            <a:extLst>
              <a:ext uri="{FF2B5EF4-FFF2-40B4-BE49-F238E27FC236}">
                <a16:creationId xmlns:a16="http://schemas.microsoft.com/office/drawing/2014/main" id="{E593C852-CC53-4E56-B713-A2A6A6BEA8D5}"/>
              </a:ext>
            </a:extLst>
          </p:cNvPr>
          <p:cNvCxnSpPr>
            <a:cxnSpLocks/>
          </p:cNvCxnSpPr>
          <p:nvPr/>
        </p:nvCxnSpPr>
        <p:spPr>
          <a:xfrm flipV="1">
            <a:off x="1908810" y="2830939"/>
            <a:ext cx="3802380" cy="1030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5E96B35-390F-4AEF-A789-12BA17AA2D59}"/>
              </a:ext>
            </a:extLst>
          </p:cNvPr>
          <p:cNvSpPr txBox="1"/>
          <p:nvPr/>
        </p:nvSpPr>
        <p:spPr>
          <a:xfrm>
            <a:off x="461010" y="3641836"/>
            <a:ext cx="1705916" cy="923330"/>
          </a:xfrm>
          <a:prstGeom prst="rect">
            <a:avLst/>
          </a:prstGeom>
          <a:noFill/>
        </p:spPr>
        <p:txBody>
          <a:bodyPr wrap="none" rtlCol="0">
            <a:spAutoFit/>
          </a:bodyPr>
          <a:lstStyle/>
          <a:p>
            <a:r>
              <a:rPr lang="en-US" dirty="0"/>
              <a:t>Long Island City </a:t>
            </a:r>
          </a:p>
          <a:p>
            <a:r>
              <a:rPr lang="en-US" dirty="0"/>
              <a:t>Amazon 2ndHQ</a:t>
            </a:r>
          </a:p>
          <a:p>
            <a:r>
              <a:rPr lang="en-US" dirty="0"/>
              <a:t>(Cancelled)</a:t>
            </a:r>
          </a:p>
        </p:txBody>
      </p:sp>
    </p:spTree>
    <p:extLst>
      <p:ext uri="{BB962C8B-B14F-4D97-AF65-F5344CB8AC3E}">
        <p14:creationId xmlns:p14="http://schemas.microsoft.com/office/powerpoint/2010/main" val="4142715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9C1D396-9582-4686-96E0-429CE879554B}"/>
              </a:ext>
            </a:extLst>
          </p:cNvPr>
          <p:cNvPicPr>
            <a:picLocks noChangeAspect="1"/>
          </p:cNvPicPr>
          <p:nvPr/>
        </p:nvPicPr>
        <p:blipFill>
          <a:blip r:embed="rId2"/>
          <a:stretch>
            <a:fillRect/>
          </a:stretch>
        </p:blipFill>
        <p:spPr>
          <a:xfrm>
            <a:off x="312420" y="1875949"/>
            <a:ext cx="7372350" cy="4629150"/>
          </a:xfrm>
          <a:prstGeom prst="rect">
            <a:avLst/>
          </a:prstGeom>
        </p:spPr>
      </p:pic>
      <p:sp>
        <p:nvSpPr>
          <p:cNvPr id="6" name="Rectangle 5">
            <a:extLst>
              <a:ext uri="{FF2B5EF4-FFF2-40B4-BE49-F238E27FC236}">
                <a16:creationId xmlns:a16="http://schemas.microsoft.com/office/drawing/2014/main" id="{ECC15580-942B-47F4-AA12-D7DA5F62A29C}"/>
              </a:ext>
            </a:extLst>
          </p:cNvPr>
          <p:cNvSpPr/>
          <p:nvPr/>
        </p:nvSpPr>
        <p:spPr>
          <a:xfrm>
            <a:off x="312420" y="461486"/>
            <a:ext cx="11471910" cy="1754326"/>
          </a:xfrm>
          <a:prstGeom prst="rect">
            <a:avLst/>
          </a:prstGeom>
        </p:spPr>
        <p:txBody>
          <a:bodyPr wrap="square">
            <a:spAutoFit/>
          </a:bodyPr>
          <a:lstStyle/>
          <a:p>
            <a:pPr marL="285750" indent="-285750">
              <a:buFont typeface="Arial" panose="020B0604020202020204" pitchFamily="34" charset="0"/>
              <a:buChar char="•"/>
            </a:pPr>
            <a:r>
              <a:rPr lang="en-US" b="0" i="0" dirty="0">
                <a:solidFill>
                  <a:srgbClr val="000000"/>
                </a:solidFill>
                <a:effectLst/>
              </a:rPr>
              <a:t>Arlington/Washington DC showed more diversity in the neighborhood comparing to Seattle and New York. However, 56% neighborhoods in Arlington/DC, 92% neighborhoods in New York show similarity with 90% neighborhoods in Seattle as in cluster #5.</a:t>
            </a:r>
          </a:p>
          <a:p>
            <a:pPr marL="285750" indent="-285750">
              <a:buFont typeface="Arial" panose="020B0604020202020204" pitchFamily="34" charset="0"/>
              <a:buChar char="•"/>
            </a:pPr>
            <a:r>
              <a:rPr lang="en-US" dirty="0"/>
              <a:t>The exact 3 Amazon headquarters locations (South lake union at Seattle, Crystal city at Arlington and Long island city at New York) are in same cluster.</a:t>
            </a:r>
          </a:p>
          <a:p>
            <a:endParaRPr lang="en-US" dirty="0"/>
          </a:p>
        </p:txBody>
      </p:sp>
      <p:pic>
        <p:nvPicPr>
          <p:cNvPr id="7" name="Picture 6">
            <a:extLst>
              <a:ext uri="{FF2B5EF4-FFF2-40B4-BE49-F238E27FC236}">
                <a16:creationId xmlns:a16="http://schemas.microsoft.com/office/drawing/2014/main" id="{D3CA90D3-5F2B-4236-B1EA-876F75239274}"/>
              </a:ext>
            </a:extLst>
          </p:cNvPr>
          <p:cNvPicPr>
            <a:picLocks noChangeAspect="1"/>
          </p:cNvPicPr>
          <p:nvPr/>
        </p:nvPicPr>
        <p:blipFill>
          <a:blip r:embed="rId3"/>
          <a:stretch>
            <a:fillRect/>
          </a:stretch>
        </p:blipFill>
        <p:spPr>
          <a:xfrm>
            <a:off x="7684770" y="1875949"/>
            <a:ext cx="4394817" cy="1969770"/>
          </a:xfrm>
          <a:prstGeom prst="rect">
            <a:avLst/>
          </a:prstGeom>
        </p:spPr>
      </p:pic>
    </p:spTree>
    <p:extLst>
      <p:ext uri="{BB962C8B-B14F-4D97-AF65-F5344CB8AC3E}">
        <p14:creationId xmlns:p14="http://schemas.microsoft.com/office/powerpoint/2010/main" val="3033241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775A0FB-E8F6-4BAD-86D3-B06724F60D4D}"/>
              </a:ext>
            </a:extLst>
          </p:cNvPr>
          <p:cNvSpPr/>
          <p:nvPr/>
        </p:nvSpPr>
        <p:spPr>
          <a:xfrm>
            <a:off x="861060" y="334506"/>
            <a:ext cx="10469880" cy="4770537"/>
          </a:xfrm>
          <a:prstGeom prst="rect">
            <a:avLst/>
          </a:prstGeom>
        </p:spPr>
        <p:txBody>
          <a:bodyPr wrap="square">
            <a:spAutoFit/>
          </a:bodyPr>
          <a:lstStyle/>
          <a:p>
            <a:r>
              <a:rPr lang="en-US" sz="3200" b="1" i="0" dirty="0">
                <a:solidFill>
                  <a:srgbClr val="000000"/>
                </a:solidFill>
                <a:effectLst/>
              </a:rPr>
              <a:t>Conclusions and Discussions</a:t>
            </a:r>
          </a:p>
          <a:p>
            <a:pPr marL="285750" indent="-285750">
              <a:buFont typeface="Arial" panose="020B0604020202020204" pitchFamily="34" charset="0"/>
              <a:buChar char="•"/>
            </a:pPr>
            <a:r>
              <a:rPr lang="en-US" sz="2400" dirty="0"/>
              <a:t>All neighborhoods in three Amazon HQ cities showed high similarity by clustering.</a:t>
            </a:r>
          </a:p>
          <a:p>
            <a:pPr marL="285750" indent="-285750">
              <a:buFont typeface="Arial" panose="020B0604020202020204" pitchFamily="34" charset="0"/>
              <a:buChar char="•"/>
            </a:pPr>
            <a:r>
              <a:rPr lang="en-US" sz="2400" dirty="0"/>
              <a:t>The exact 3 amazon headquarters locations (South lake union at Seattle, Crystal city at Arlington and Long island city at New York) are in same cluster.</a:t>
            </a:r>
          </a:p>
          <a:p>
            <a:pPr marL="285750" indent="-285750">
              <a:buFont typeface="Arial" panose="020B0604020202020204" pitchFamily="34" charset="0"/>
              <a:buChar char="•"/>
            </a:pPr>
            <a:r>
              <a:rPr lang="en-US" sz="2400" dirty="0"/>
              <a:t>From this data, the neighborhood similarity might play an important role during the selection of 2nd HQ for Amazon.</a:t>
            </a:r>
          </a:p>
          <a:p>
            <a:pPr marL="285750" indent="-285750">
              <a:buFont typeface="Arial" panose="020B0604020202020204" pitchFamily="34" charset="0"/>
              <a:buChar char="•"/>
            </a:pPr>
            <a:r>
              <a:rPr lang="en-US" sz="2400" dirty="0"/>
              <a:t>To attract new business operation for unicorn companies for a city/territory, the similarity of neighborhoods between the proposed location and current company location is worthwhile to consider beside the financial/tax incentive, availability of talents and other political reasons.</a:t>
            </a:r>
          </a:p>
          <a:p>
            <a:endParaRPr lang="en-US" sz="3200" b="1" i="0" dirty="0">
              <a:solidFill>
                <a:srgbClr val="000000"/>
              </a:solidFill>
              <a:effectLst/>
            </a:endParaRPr>
          </a:p>
        </p:txBody>
      </p:sp>
    </p:spTree>
    <p:extLst>
      <p:ext uri="{BB962C8B-B14F-4D97-AF65-F5344CB8AC3E}">
        <p14:creationId xmlns:p14="http://schemas.microsoft.com/office/powerpoint/2010/main" val="700617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775A0FB-E8F6-4BAD-86D3-B06724F60D4D}"/>
              </a:ext>
            </a:extLst>
          </p:cNvPr>
          <p:cNvSpPr/>
          <p:nvPr/>
        </p:nvSpPr>
        <p:spPr>
          <a:xfrm>
            <a:off x="1146810" y="643116"/>
            <a:ext cx="10469880" cy="5447645"/>
          </a:xfrm>
          <a:prstGeom prst="rect">
            <a:avLst/>
          </a:prstGeom>
        </p:spPr>
        <p:txBody>
          <a:bodyPr wrap="square">
            <a:spAutoFit/>
          </a:bodyPr>
          <a:lstStyle/>
          <a:p>
            <a:r>
              <a:rPr lang="en-US" sz="3200" b="1" i="0" dirty="0">
                <a:solidFill>
                  <a:srgbClr val="000000"/>
                </a:solidFill>
                <a:effectLst/>
              </a:rPr>
              <a:t>References:</a:t>
            </a:r>
          </a:p>
          <a:p>
            <a:endParaRPr lang="en-US" sz="3200" b="1" dirty="0">
              <a:solidFill>
                <a:srgbClr val="000000"/>
              </a:solidFill>
            </a:endParaRPr>
          </a:p>
          <a:p>
            <a:pPr marL="457200" indent="-457200">
              <a:buFont typeface="+mj-lt"/>
              <a:buAutoNum type="arabicPeriod"/>
            </a:pPr>
            <a:r>
              <a:rPr lang="en-US" sz="2400" dirty="0">
                <a:hlinkClick r:id="rId2"/>
              </a:rPr>
              <a:t>https://en.wikipedia.org/wiki/Amazon_HQ2</a:t>
            </a:r>
            <a:endParaRPr lang="en-US" sz="2400" dirty="0"/>
          </a:p>
          <a:p>
            <a:pPr marL="457200" indent="-457200">
              <a:buFont typeface="+mj-lt"/>
              <a:buAutoNum type="arabicPeriod"/>
            </a:pPr>
            <a:r>
              <a:rPr lang="en-US" sz="2400" dirty="0">
                <a:hlinkClick r:id="rId3"/>
              </a:rPr>
              <a:t>http://opendata.dc.gov/datasets/neighborhood-labels/data</a:t>
            </a:r>
            <a:endParaRPr lang="en-US" sz="2400" dirty="0"/>
          </a:p>
          <a:p>
            <a:pPr marL="457200" indent="-457200">
              <a:buFont typeface="+mj-lt"/>
              <a:buAutoNum type="arabicPeriod"/>
            </a:pPr>
            <a:r>
              <a:rPr lang="en-US" sz="2400" dirty="0">
                <a:hlinkClick r:id="rId4"/>
              </a:rPr>
              <a:t>https://cocl.us/new_york_dataset</a:t>
            </a:r>
            <a:endParaRPr lang="en-US" sz="2400" dirty="0"/>
          </a:p>
          <a:p>
            <a:pPr marL="457200" indent="-457200">
              <a:buFont typeface="+mj-lt"/>
              <a:buAutoNum type="arabicPeriod"/>
            </a:pPr>
            <a:r>
              <a:rPr lang="en-US" sz="2400" dirty="0">
                <a:hlinkClick r:id="rId5"/>
              </a:rPr>
              <a:t>https://www.seattle.gov/neighborhoods/neighborhoods-and-districts</a:t>
            </a:r>
            <a:endParaRPr lang="en-US" sz="2400" dirty="0"/>
          </a:p>
          <a:p>
            <a:pPr marL="457200" indent="-457200">
              <a:buFont typeface="+mj-lt"/>
              <a:buAutoNum type="arabicPeriod"/>
            </a:pPr>
            <a:endParaRPr lang="en-US" sz="2400" dirty="0"/>
          </a:p>
          <a:p>
            <a:r>
              <a:rPr lang="en-US" sz="2400" dirty="0"/>
              <a:t>The </a:t>
            </a:r>
            <a:r>
              <a:rPr lang="en-US" sz="2400" dirty="0" err="1"/>
              <a:t>Jupyter</a:t>
            </a:r>
            <a:r>
              <a:rPr lang="en-US" sz="2400" dirty="0"/>
              <a:t> notebook for this project is available at </a:t>
            </a:r>
            <a:r>
              <a:rPr lang="en-US" sz="2400" dirty="0">
                <a:hlinkClick r:id="rId6"/>
              </a:rPr>
              <a:t>this link</a:t>
            </a:r>
            <a:r>
              <a:rPr lang="en-US" sz="2400" dirty="0"/>
              <a:t>.  </a:t>
            </a:r>
          </a:p>
          <a:p>
            <a:endParaRPr lang="en-US" sz="2400" dirty="0"/>
          </a:p>
          <a:p>
            <a:pPr marL="457200" indent="-457200">
              <a:buFont typeface="+mj-lt"/>
              <a:buAutoNum type="arabicPeriod"/>
            </a:pPr>
            <a:endParaRPr lang="en-US" sz="2400" dirty="0"/>
          </a:p>
          <a:p>
            <a:pPr marL="457200" indent="-457200">
              <a:buFont typeface="+mj-lt"/>
              <a:buAutoNum type="arabicPeriod"/>
            </a:pPr>
            <a:endParaRPr lang="en-US" sz="2400" dirty="0">
              <a:solidFill>
                <a:srgbClr val="000000"/>
              </a:solidFill>
            </a:endParaRPr>
          </a:p>
          <a:p>
            <a:endParaRPr lang="en-US" b="1" i="0" dirty="0">
              <a:solidFill>
                <a:srgbClr val="000000"/>
              </a:solidFill>
              <a:effectLst/>
            </a:endParaRPr>
          </a:p>
          <a:p>
            <a:r>
              <a:rPr lang="en-US" sz="3200" b="1" i="0" dirty="0">
                <a:solidFill>
                  <a:srgbClr val="000000"/>
                </a:solidFill>
                <a:effectLst/>
              </a:rPr>
              <a:t> </a:t>
            </a:r>
          </a:p>
          <a:p>
            <a:pPr marL="514350" indent="-514350">
              <a:buFont typeface="+mj-lt"/>
              <a:buAutoNum type="arabicPeriod"/>
            </a:pPr>
            <a:endParaRPr lang="en-US" b="1" i="0" dirty="0">
              <a:solidFill>
                <a:srgbClr val="000000"/>
              </a:solidFill>
              <a:effectLst/>
            </a:endParaRPr>
          </a:p>
        </p:txBody>
      </p:sp>
    </p:spTree>
    <p:extLst>
      <p:ext uri="{BB962C8B-B14F-4D97-AF65-F5344CB8AC3E}">
        <p14:creationId xmlns:p14="http://schemas.microsoft.com/office/powerpoint/2010/main" val="1460546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775A0FB-E8F6-4BAD-86D3-B06724F60D4D}"/>
              </a:ext>
            </a:extLst>
          </p:cNvPr>
          <p:cNvSpPr/>
          <p:nvPr/>
        </p:nvSpPr>
        <p:spPr>
          <a:xfrm>
            <a:off x="861060" y="665976"/>
            <a:ext cx="10469880" cy="4401205"/>
          </a:xfrm>
          <a:prstGeom prst="rect">
            <a:avLst/>
          </a:prstGeom>
        </p:spPr>
        <p:txBody>
          <a:bodyPr wrap="square">
            <a:spAutoFit/>
          </a:bodyPr>
          <a:lstStyle/>
          <a:p>
            <a:r>
              <a:rPr lang="en-US" sz="3200" b="1" i="0" dirty="0">
                <a:solidFill>
                  <a:srgbClr val="000000"/>
                </a:solidFill>
                <a:effectLst/>
              </a:rPr>
              <a:t>Introduction</a:t>
            </a:r>
          </a:p>
          <a:p>
            <a:endParaRPr lang="en-US" sz="3200" b="1" i="0" dirty="0">
              <a:solidFill>
                <a:srgbClr val="000000"/>
              </a:solidFill>
              <a:effectLst/>
            </a:endParaRPr>
          </a:p>
          <a:p>
            <a:pPr marL="285750" indent="-285750" algn="just">
              <a:buFont typeface="Arial" panose="020B0604020202020204" pitchFamily="34" charset="0"/>
              <a:buChar char="•"/>
            </a:pPr>
            <a:r>
              <a:rPr lang="en-US" b="0" i="0" dirty="0">
                <a:solidFill>
                  <a:srgbClr val="000000"/>
                </a:solidFill>
                <a:effectLst/>
              </a:rPr>
              <a:t>Amazon announced the process to look for the 2nd headquarter in 2017, it led to a hot wave of biding on this proposal from 54 states, provinces, districts, and territories due to the huge financial and job potentials. 200 cities entered the final list. Among the 20 cities in the final lists, Long Island, New York and Crystal city, Virginia were selected as the locations for 2nd headquarters in Nov, 2018. Due to objection from various political parties, Amazon has canceled the selection Long Island NY in early 2019 while the development at Crystal city VA is still undergoing.</a:t>
            </a:r>
          </a:p>
          <a:p>
            <a:pPr marL="285750" indent="-285750" algn="just">
              <a:buFont typeface="Arial" panose="020B0604020202020204" pitchFamily="34" charset="0"/>
              <a:buChar char="•"/>
            </a:pPr>
            <a:r>
              <a:rPr lang="en-US" b="0" i="0" dirty="0">
                <a:solidFill>
                  <a:srgbClr val="000000"/>
                </a:solidFill>
                <a:effectLst/>
              </a:rPr>
              <a:t>While Amazon has laid down the requirement for the 2HQ selection, such as Metropolitan areas with certain populations, close to popular center and highway/airport, availability of talents, financial incentives </a:t>
            </a:r>
            <a:r>
              <a:rPr lang="en-US" b="0" i="0" dirty="0" err="1">
                <a:solidFill>
                  <a:srgbClr val="000000"/>
                </a:solidFill>
                <a:effectLst/>
              </a:rPr>
              <a:t>etc</a:t>
            </a:r>
            <a:r>
              <a:rPr lang="en-US" b="0" i="0" dirty="0">
                <a:solidFill>
                  <a:srgbClr val="000000"/>
                </a:solidFill>
                <a:effectLst/>
              </a:rPr>
              <a:t>, it will be interesting to check if the neighborhood of candidate locations/cities is an important criteria. For example, does the 2HQ have similar neighborhood as that in current HQ in Seattle, WA? If the neighborhood similarity plays significant role in 2HQ selection, it will provide enough information for cities/territories authorities to set a strategic approach to attract new businesses in future.</a:t>
            </a:r>
          </a:p>
        </p:txBody>
      </p:sp>
    </p:spTree>
    <p:extLst>
      <p:ext uri="{BB962C8B-B14F-4D97-AF65-F5344CB8AC3E}">
        <p14:creationId xmlns:p14="http://schemas.microsoft.com/office/powerpoint/2010/main" val="2308246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3EF816-FFF8-457A-B676-5C0E9F247DE9}"/>
              </a:ext>
            </a:extLst>
          </p:cNvPr>
          <p:cNvSpPr/>
          <p:nvPr/>
        </p:nvSpPr>
        <p:spPr>
          <a:xfrm>
            <a:off x="461010" y="586591"/>
            <a:ext cx="11269980" cy="4678204"/>
          </a:xfrm>
          <a:prstGeom prst="rect">
            <a:avLst/>
          </a:prstGeom>
        </p:spPr>
        <p:txBody>
          <a:bodyPr wrap="square">
            <a:spAutoFit/>
          </a:bodyPr>
          <a:lstStyle/>
          <a:p>
            <a:r>
              <a:rPr lang="en-US" sz="3200" b="1" i="0" dirty="0">
                <a:solidFill>
                  <a:srgbClr val="000000"/>
                </a:solidFill>
                <a:effectLst/>
              </a:rPr>
              <a:t>Methodology</a:t>
            </a:r>
          </a:p>
          <a:p>
            <a:endParaRPr lang="en-US" sz="3200" b="1" i="0" dirty="0">
              <a:solidFill>
                <a:srgbClr val="000000"/>
              </a:solidFill>
              <a:effectLst/>
            </a:endParaRPr>
          </a:p>
          <a:p>
            <a:r>
              <a:rPr lang="en-US" b="0" i="0" dirty="0">
                <a:solidFill>
                  <a:srgbClr val="000000"/>
                </a:solidFill>
                <a:effectLst/>
              </a:rPr>
              <a:t>The neighborhood info or list for three cities, Seattle WA, Arlington VA and Queens, NY can be obtained from open data source or Wiki website. Then the latitude and longitude information for each neighborhood can been obtained using </a:t>
            </a:r>
            <a:r>
              <a:rPr lang="en-US" b="0" i="0" dirty="0" err="1">
                <a:solidFill>
                  <a:srgbClr val="000000"/>
                </a:solidFill>
                <a:effectLst/>
              </a:rPr>
              <a:t>geopy</a:t>
            </a:r>
            <a:r>
              <a:rPr lang="en-US" b="0" i="0" dirty="0">
                <a:solidFill>
                  <a:srgbClr val="000000"/>
                </a:solidFill>
                <a:effectLst/>
              </a:rPr>
              <a:t> package.  </a:t>
            </a:r>
          </a:p>
          <a:p>
            <a:endParaRPr lang="en-US" dirty="0">
              <a:solidFill>
                <a:srgbClr val="000000"/>
              </a:solidFill>
            </a:endParaRPr>
          </a:p>
          <a:p>
            <a:r>
              <a:rPr lang="en-US" b="0" i="0" dirty="0">
                <a:solidFill>
                  <a:srgbClr val="000000"/>
                </a:solidFill>
                <a:effectLst/>
              </a:rPr>
              <a:t>After consolidation of all datasets, the top 100 popular venues from each neighborhood can be retrieved using Four Square API. </a:t>
            </a:r>
          </a:p>
          <a:p>
            <a:endParaRPr lang="en-US" dirty="0">
              <a:solidFill>
                <a:srgbClr val="000000"/>
              </a:solidFill>
            </a:endParaRPr>
          </a:p>
          <a:p>
            <a:r>
              <a:rPr lang="en-US" b="0" i="0" dirty="0">
                <a:solidFill>
                  <a:srgbClr val="000000"/>
                </a:solidFill>
                <a:effectLst/>
              </a:rPr>
              <a:t>K-cluster algorithm will be used to cluster all neighborhoods.  The optimal cluster can be obtained by </a:t>
            </a:r>
            <a:r>
              <a:rPr lang="en-US" b="1" dirty="0"/>
              <a:t> </a:t>
            </a:r>
            <a:r>
              <a:rPr lang="en-US" dirty="0"/>
              <a:t>Sum of squared distance, or Silhouette score. The all neighborhoods in3 cities will be clustered using the optimal cluster. </a:t>
            </a:r>
          </a:p>
          <a:p>
            <a:endParaRPr lang="en-US" b="0" i="0" dirty="0">
              <a:solidFill>
                <a:srgbClr val="000000"/>
              </a:solidFill>
              <a:effectLst/>
            </a:endParaRPr>
          </a:p>
          <a:p>
            <a:endParaRPr lang="en-US" dirty="0">
              <a:solidFill>
                <a:srgbClr val="000000"/>
              </a:solidFill>
            </a:endParaRPr>
          </a:p>
          <a:p>
            <a:r>
              <a:rPr lang="en-US" b="0" i="0" dirty="0">
                <a:solidFill>
                  <a:srgbClr val="000000"/>
                </a:solidFill>
                <a:effectLst/>
              </a:rPr>
              <a:t>Finally the similarity of neighborhood from each cities will be compared to check how much of similar neighborhood from 3 cities. This will lead to conclusion regarding the impact of neighborhood similarity on Amazon 2HQ selection.</a:t>
            </a:r>
          </a:p>
        </p:txBody>
      </p:sp>
    </p:spTree>
    <p:extLst>
      <p:ext uri="{BB962C8B-B14F-4D97-AF65-F5344CB8AC3E}">
        <p14:creationId xmlns:p14="http://schemas.microsoft.com/office/powerpoint/2010/main" val="332527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3EF816-FFF8-457A-B676-5C0E9F247DE9}"/>
              </a:ext>
            </a:extLst>
          </p:cNvPr>
          <p:cNvSpPr/>
          <p:nvPr/>
        </p:nvSpPr>
        <p:spPr>
          <a:xfrm>
            <a:off x="461010" y="266551"/>
            <a:ext cx="11269980" cy="4955203"/>
          </a:xfrm>
          <a:prstGeom prst="rect">
            <a:avLst/>
          </a:prstGeom>
        </p:spPr>
        <p:txBody>
          <a:bodyPr wrap="square">
            <a:spAutoFit/>
          </a:bodyPr>
          <a:lstStyle/>
          <a:p>
            <a:r>
              <a:rPr lang="en-US" sz="3200" b="1" i="0" dirty="0">
                <a:solidFill>
                  <a:srgbClr val="000000"/>
                </a:solidFill>
                <a:effectLst/>
              </a:rPr>
              <a:t>Obtain/preparation Neighborhood geospatial data</a:t>
            </a:r>
          </a:p>
          <a:p>
            <a:endParaRPr lang="en-US" b="1" dirty="0">
              <a:solidFill>
                <a:srgbClr val="000000"/>
              </a:solidFill>
            </a:endParaRPr>
          </a:p>
          <a:p>
            <a:pPr marL="457200" indent="-457200">
              <a:buFont typeface="Arial" panose="020B0604020202020204" pitchFamily="34" charset="0"/>
              <a:buChar char="•"/>
            </a:pPr>
            <a:r>
              <a:rPr lang="en-US" dirty="0">
                <a:solidFill>
                  <a:srgbClr val="000000"/>
                </a:solidFill>
              </a:rPr>
              <a:t>The current Amazon HQ is at South Lake Union at Seattle. The Long Island City in New York city  belongs to Queens borough but Manhattan borough is also included in this study  due to the close location between Long Island City and Manhattan. The Crystal City in VA belongs to Arlington borough but Washington DC is also included due to the similar reason of close distance between Crystal City and DC.  </a:t>
            </a:r>
          </a:p>
          <a:p>
            <a:pPr marL="457200" indent="-457200">
              <a:buFont typeface="Arial" panose="020B0604020202020204" pitchFamily="34" charset="0"/>
              <a:buChar char="•"/>
            </a:pPr>
            <a:r>
              <a:rPr lang="en-US" dirty="0">
                <a:solidFill>
                  <a:srgbClr val="000000"/>
                </a:solidFill>
              </a:rPr>
              <a:t>The list of neighborhoods for Seattle is obtained from Seattle gov website and Latitude/Longitude data for each neighborhood is obtained using the </a:t>
            </a:r>
            <a:r>
              <a:rPr lang="en-US" dirty="0" err="1">
                <a:solidFill>
                  <a:srgbClr val="000000"/>
                </a:solidFill>
              </a:rPr>
              <a:t>Nominatim</a:t>
            </a:r>
            <a:r>
              <a:rPr lang="en-US" dirty="0">
                <a:solidFill>
                  <a:srgbClr val="000000"/>
                </a:solidFill>
              </a:rPr>
              <a:t> package from </a:t>
            </a:r>
            <a:r>
              <a:rPr lang="en-US" dirty="0" err="1">
                <a:solidFill>
                  <a:srgbClr val="000000"/>
                </a:solidFill>
              </a:rPr>
              <a:t>geopy</a:t>
            </a:r>
            <a:r>
              <a:rPr lang="en-US" dirty="0">
                <a:solidFill>
                  <a:srgbClr val="000000"/>
                </a:solidFill>
              </a:rPr>
              <a:t> library. </a:t>
            </a:r>
          </a:p>
          <a:p>
            <a:pPr marL="457200" indent="-457200">
              <a:buFont typeface="Arial" panose="020B0604020202020204" pitchFamily="34" charset="0"/>
              <a:buChar char="•"/>
            </a:pPr>
            <a:r>
              <a:rPr lang="en-US" i="0" dirty="0">
                <a:solidFill>
                  <a:srgbClr val="000000"/>
                </a:solidFill>
                <a:effectLst/>
              </a:rPr>
              <a:t>Same</a:t>
            </a:r>
            <a:r>
              <a:rPr lang="en-US" dirty="0">
                <a:solidFill>
                  <a:srgbClr val="000000"/>
                </a:solidFill>
              </a:rPr>
              <a:t> approach was applied for Arlington neighborhood.  The neighborhood data for Washington DC is obtained from </a:t>
            </a:r>
            <a:r>
              <a:rPr lang="en-US" dirty="0">
                <a:solidFill>
                  <a:srgbClr val="000000"/>
                </a:solidFill>
                <a:hlinkClick r:id="rId2"/>
              </a:rPr>
              <a:t>DC gov site</a:t>
            </a:r>
            <a:r>
              <a:rPr lang="en-US" dirty="0">
                <a:solidFill>
                  <a:srgbClr val="000000"/>
                </a:solidFill>
              </a:rPr>
              <a:t>.   And the Arlington and DC neighborhood  data is combined into one dataset using “Arlington/DC” as city label. </a:t>
            </a:r>
          </a:p>
          <a:p>
            <a:pPr marL="457200" indent="-457200">
              <a:buFont typeface="Arial" panose="020B0604020202020204" pitchFamily="34" charset="0"/>
              <a:buChar char="•"/>
            </a:pPr>
            <a:r>
              <a:rPr lang="en-US" dirty="0">
                <a:solidFill>
                  <a:srgbClr val="000000"/>
                </a:solidFill>
              </a:rPr>
              <a:t>For Queens and Manhattan neighborhood data, it is available from this </a:t>
            </a:r>
            <a:r>
              <a:rPr lang="en-US" dirty="0">
                <a:solidFill>
                  <a:srgbClr val="000000"/>
                </a:solidFill>
                <a:hlinkClick r:id="rId3"/>
              </a:rPr>
              <a:t>New York geospatial json file </a:t>
            </a:r>
            <a:r>
              <a:rPr lang="en-US" dirty="0">
                <a:solidFill>
                  <a:srgbClr val="000000"/>
                </a:solidFill>
              </a:rPr>
              <a:t> with some data manipulation.</a:t>
            </a:r>
          </a:p>
          <a:p>
            <a:pPr marL="457200" indent="-457200">
              <a:buFont typeface="Arial" panose="020B0604020202020204" pitchFamily="34" charset="0"/>
              <a:buChar char="•"/>
            </a:pPr>
            <a:r>
              <a:rPr lang="en-US" dirty="0">
                <a:solidFill>
                  <a:srgbClr val="000000"/>
                </a:solidFill>
              </a:rPr>
              <a:t>All the datasets from 3 cities  is consolidate as a single dataset for further analysis. </a:t>
            </a:r>
          </a:p>
          <a:p>
            <a:pPr marL="457200" indent="-457200">
              <a:buFont typeface="Arial" panose="020B0604020202020204" pitchFamily="34" charset="0"/>
              <a:buChar char="•"/>
            </a:pPr>
            <a:endParaRPr lang="en-US" b="1" dirty="0">
              <a:solidFill>
                <a:srgbClr val="000000"/>
              </a:solidFill>
            </a:endParaRPr>
          </a:p>
          <a:p>
            <a:endParaRPr lang="en-US" sz="3200" b="1" i="0" dirty="0">
              <a:solidFill>
                <a:srgbClr val="000000"/>
              </a:solidFill>
              <a:effectLst/>
            </a:endParaRPr>
          </a:p>
        </p:txBody>
      </p:sp>
      <p:pic>
        <p:nvPicPr>
          <p:cNvPr id="3" name="Picture 2">
            <a:extLst>
              <a:ext uri="{FF2B5EF4-FFF2-40B4-BE49-F238E27FC236}">
                <a16:creationId xmlns:a16="http://schemas.microsoft.com/office/drawing/2014/main" id="{B2719719-75B5-440D-B6CB-EA692EFBCEC1}"/>
              </a:ext>
            </a:extLst>
          </p:cNvPr>
          <p:cNvPicPr>
            <a:picLocks noChangeAspect="1"/>
          </p:cNvPicPr>
          <p:nvPr/>
        </p:nvPicPr>
        <p:blipFill>
          <a:blip r:embed="rId4"/>
          <a:stretch>
            <a:fillRect/>
          </a:stretch>
        </p:blipFill>
        <p:spPr>
          <a:xfrm>
            <a:off x="3977640" y="4514999"/>
            <a:ext cx="4876800" cy="2076450"/>
          </a:xfrm>
          <a:prstGeom prst="rect">
            <a:avLst/>
          </a:prstGeom>
        </p:spPr>
      </p:pic>
    </p:spTree>
    <p:extLst>
      <p:ext uri="{BB962C8B-B14F-4D97-AF65-F5344CB8AC3E}">
        <p14:creationId xmlns:p14="http://schemas.microsoft.com/office/powerpoint/2010/main" val="764982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3EF816-FFF8-457A-B676-5C0E9F247DE9}"/>
              </a:ext>
            </a:extLst>
          </p:cNvPr>
          <p:cNvSpPr/>
          <p:nvPr/>
        </p:nvSpPr>
        <p:spPr>
          <a:xfrm>
            <a:off x="461010" y="266551"/>
            <a:ext cx="11269980" cy="5232202"/>
          </a:xfrm>
          <a:prstGeom prst="rect">
            <a:avLst/>
          </a:prstGeom>
        </p:spPr>
        <p:txBody>
          <a:bodyPr wrap="square">
            <a:spAutoFit/>
          </a:bodyPr>
          <a:lstStyle/>
          <a:p>
            <a:r>
              <a:rPr lang="en-US" sz="3200" b="1" i="0" dirty="0">
                <a:solidFill>
                  <a:srgbClr val="000000"/>
                </a:solidFill>
                <a:effectLst/>
              </a:rPr>
              <a:t>Obtain/preparation Neighborhood geospatial data</a:t>
            </a:r>
          </a:p>
          <a:p>
            <a:endParaRPr lang="en-US" b="1" dirty="0">
              <a:solidFill>
                <a:srgbClr val="000000"/>
              </a:solidFill>
            </a:endParaRPr>
          </a:p>
          <a:p>
            <a:pPr marL="457200" indent="-457200">
              <a:buFont typeface="Arial" panose="020B0604020202020204" pitchFamily="34" charset="0"/>
              <a:buChar char="•"/>
            </a:pPr>
            <a:r>
              <a:rPr lang="en-US" dirty="0">
                <a:solidFill>
                  <a:srgbClr val="000000"/>
                </a:solidFill>
              </a:rPr>
              <a:t>The current Amazon HQ is at South Lake Union at Seattle. The Long Island City in New York city  belongs to Queens borough but Manhattan borough is also included in this study  due to the close location between Long Island City and Manhattan. The Crystal City in VA belongs to Arlington borough but Washington DC is also included due to the similar reason of close distance between Crystal City and DC.  </a:t>
            </a:r>
          </a:p>
          <a:p>
            <a:pPr marL="457200" indent="-457200">
              <a:buFont typeface="Arial" panose="020B0604020202020204" pitchFamily="34" charset="0"/>
              <a:buChar char="•"/>
            </a:pPr>
            <a:r>
              <a:rPr lang="en-US" dirty="0">
                <a:solidFill>
                  <a:srgbClr val="000000"/>
                </a:solidFill>
              </a:rPr>
              <a:t>The list of neighborhoods for Seattle is obtained from Seattle gov website and Latitude/Longitude data for each neighborhood is obtained using the </a:t>
            </a:r>
            <a:r>
              <a:rPr lang="en-US" dirty="0" err="1">
                <a:solidFill>
                  <a:srgbClr val="000000"/>
                </a:solidFill>
              </a:rPr>
              <a:t>Nominatim</a:t>
            </a:r>
            <a:r>
              <a:rPr lang="en-US" dirty="0">
                <a:solidFill>
                  <a:srgbClr val="000000"/>
                </a:solidFill>
              </a:rPr>
              <a:t> package from </a:t>
            </a:r>
            <a:r>
              <a:rPr lang="en-US" dirty="0" err="1">
                <a:solidFill>
                  <a:srgbClr val="000000"/>
                </a:solidFill>
              </a:rPr>
              <a:t>geopy</a:t>
            </a:r>
            <a:r>
              <a:rPr lang="en-US" dirty="0">
                <a:solidFill>
                  <a:srgbClr val="000000"/>
                </a:solidFill>
              </a:rPr>
              <a:t> library. </a:t>
            </a:r>
          </a:p>
          <a:p>
            <a:pPr marL="457200" indent="-457200">
              <a:buFont typeface="Arial" panose="020B0604020202020204" pitchFamily="34" charset="0"/>
              <a:buChar char="•"/>
            </a:pPr>
            <a:r>
              <a:rPr lang="en-US" i="0" dirty="0">
                <a:solidFill>
                  <a:srgbClr val="000000"/>
                </a:solidFill>
                <a:effectLst/>
              </a:rPr>
              <a:t>Same</a:t>
            </a:r>
            <a:r>
              <a:rPr lang="en-US" dirty="0">
                <a:solidFill>
                  <a:srgbClr val="000000"/>
                </a:solidFill>
              </a:rPr>
              <a:t> approach was applied for Arlington neighborhood.  The neighborhood data for Washington DC is obtained from </a:t>
            </a:r>
            <a:r>
              <a:rPr lang="en-US" dirty="0">
                <a:solidFill>
                  <a:srgbClr val="000000"/>
                </a:solidFill>
                <a:hlinkClick r:id="rId2"/>
              </a:rPr>
              <a:t>DC gov site</a:t>
            </a:r>
            <a:r>
              <a:rPr lang="en-US" dirty="0">
                <a:solidFill>
                  <a:srgbClr val="000000"/>
                </a:solidFill>
              </a:rPr>
              <a:t>.   And the Arlington and DC neighborhood  data is combined into one dataset using “Arlington/DC” as city label. </a:t>
            </a:r>
          </a:p>
          <a:p>
            <a:pPr marL="457200" indent="-457200">
              <a:buFont typeface="Arial" panose="020B0604020202020204" pitchFamily="34" charset="0"/>
              <a:buChar char="•"/>
            </a:pPr>
            <a:r>
              <a:rPr lang="en-US" dirty="0">
                <a:solidFill>
                  <a:srgbClr val="000000"/>
                </a:solidFill>
              </a:rPr>
              <a:t>For Queens and Manhattan neighborhood data, it is available from this </a:t>
            </a:r>
            <a:r>
              <a:rPr lang="en-US" dirty="0">
                <a:solidFill>
                  <a:srgbClr val="000000"/>
                </a:solidFill>
                <a:hlinkClick r:id="rId3"/>
              </a:rPr>
              <a:t>New York geospatial json file </a:t>
            </a:r>
            <a:r>
              <a:rPr lang="en-US" dirty="0">
                <a:solidFill>
                  <a:srgbClr val="000000"/>
                </a:solidFill>
              </a:rPr>
              <a:t> with some data manipulation.</a:t>
            </a:r>
          </a:p>
          <a:p>
            <a:pPr marL="457200" indent="-457200">
              <a:buFont typeface="Arial" panose="020B0604020202020204" pitchFamily="34" charset="0"/>
              <a:buChar char="•"/>
            </a:pPr>
            <a:r>
              <a:rPr lang="en-US" dirty="0">
                <a:solidFill>
                  <a:srgbClr val="000000"/>
                </a:solidFill>
              </a:rPr>
              <a:t>All the datasets from 3 cities  is consolidate as a single dataset for further analysis.  Part of dataset is shown as below. </a:t>
            </a:r>
          </a:p>
          <a:p>
            <a:pPr marL="457200" indent="-457200">
              <a:buFont typeface="Arial" panose="020B0604020202020204" pitchFamily="34" charset="0"/>
              <a:buChar char="•"/>
            </a:pPr>
            <a:endParaRPr lang="en-US" b="1" dirty="0">
              <a:solidFill>
                <a:srgbClr val="000000"/>
              </a:solidFill>
            </a:endParaRPr>
          </a:p>
          <a:p>
            <a:endParaRPr lang="en-US" sz="3200" b="1" i="0" dirty="0">
              <a:solidFill>
                <a:srgbClr val="000000"/>
              </a:solidFill>
              <a:effectLst/>
            </a:endParaRPr>
          </a:p>
        </p:txBody>
      </p:sp>
      <p:pic>
        <p:nvPicPr>
          <p:cNvPr id="3" name="Picture 2">
            <a:extLst>
              <a:ext uri="{FF2B5EF4-FFF2-40B4-BE49-F238E27FC236}">
                <a16:creationId xmlns:a16="http://schemas.microsoft.com/office/drawing/2014/main" id="{B2719719-75B5-440D-B6CB-EA692EFBCEC1}"/>
              </a:ext>
            </a:extLst>
          </p:cNvPr>
          <p:cNvPicPr>
            <a:picLocks noChangeAspect="1"/>
          </p:cNvPicPr>
          <p:nvPr/>
        </p:nvPicPr>
        <p:blipFill>
          <a:blip r:embed="rId4"/>
          <a:stretch>
            <a:fillRect/>
          </a:stretch>
        </p:blipFill>
        <p:spPr>
          <a:xfrm>
            <a:off x="3977640" y="4514999"/>
            <a:ext cx="4876800" cy="2076450"/>
          </a:xfrm>
          <a:prstGeom prst="rect">
            <a:avLst/>
          </a:prstGeom>
        </p:spPr>
      </p:pic>
    </p:spTree>
    <p:extLst>
      <p:ext uri="{BB962C8B-B14F-4D97-AF65-F5344CB8AC3E}">
        <p14:creationId xmlns:p14="http://schemas.microsoft.com/office/powerpoint/2010/main" val="2614069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3EF816-FFF8-457A-B676-5C0E9F247DE9}"/>
              </a:ext>
            </a:extLst>
          </p:cNvPr>
          <p:cNvSpPr/>
          <p:nvPr/>
        </p:nvSpPr>
        <p:spPr>
          <a:xfrm>
            <a:off x="461010" y="266551"/>
            <a:ext cx="11269980" cy="2185214"/>
          </a:xfrm>
          <a:prstGeom prst="rect">
            <a:avLst/>
          </a:prstGeom>
        </p:spPr>
        <p:txBody>
          <a:bodyPr wrap="square">
            <a:spAutoFit/>
          </a:bodyPr>
          <a:lstStyle/>
          <a:p>
            <a:r>
              <a:rPr lang="en-US" sz="3200" b="1" i="0" dirty="0">
                <a:solidFill>
                  <a:srgbClr val="000000"/>
                </a:solidFill>
                <a:effectLst/>
              </a:rPr>
              <a:t>Obtain venues data for all neighborhoods </a:t>
            </a:r>
            <a:r>
              <a:rPr lang="en-US" sz="3200" b="1" dirty="0">
                <a:solidFill>
                  <a:srgbClr val="000000"/>
                </a:solidFill>
              </a:rPr>
              <a:t>for clustering</a:t>
            </a:r>
            <a:endParaRPr lang="en-US" b="1" dirty="0">
              <a:solidFill>
                <a:srgbClr val="000000"/>
              </a:solidFill>
            </a:endParaRPr>
          </a:p>
          <a:p>
            <a:pPr marL="457200" indent="-457200">
              <a:buFont typeface="Arial" panose="020B0604020202020204" pitchFamily="34" charset="0"/>
              <a:buChar char="•"/>
            </a:pPr>
            <a:r>
              <a:rPr lang="en-US" dirty="0">
                <a:solidFill>
                  <a:srgbClr val="000000"/>
                </a:solidFill>
              </a:rPr>
              <a:t>The top 100 venues within 500m of radius for each neighborhood is obtained by calling the </a:t>
            </a:r>
            <a:r>
              <a:rPr lang="en-US" dirty="0" err="1">
                <a:solidFill>
                  <a:srgbClr val="000000"/>
                </a:solidFill>
              </a:rPr>
              <a:t>FourSquare</a:t>
            </a:r>
            <a:r>
              <a:rPr lang="en-US" dirty="0">
                <a:solidFill>
                  <a:srgbClr val="000000"/>
                </a:solidFill>
              </a:rPr>
              <a:t> API with  the geospatial data for all the neighborhoods. </a:t>
            </a:r>
          </a:p>
          <a:p>
            <a:pPr marL="457200" indent="-457200">
              <a:buFont typeface="Arial" panose="020B0604020202020204" pitchFamily="34" charset="0"/>
              <a:buChar char="•"/>
            </a:pPr>
            <a:r>
              <a:rPr lang="en-US" dirty="0">
                <a:solidFill>
                  <a:srgbClr val="000000"/>
                </a:solidFill>
              </a:rPr>
              <a:t>10741 venue records are obtained and are transformed into a </a:t>
            </a:r>
            <a:r>
              <a:rPr lang="en-US" dirty="0" err="1">
                <a:solidFill>
                  <a:srgbClr val="000000"/>
                </a:solidFill>
              </a:rPr>
              <a:t>dataframe</a:t>
            </a:r>
            <a:r>
              <a:rPr lang="en-US" dirty="0">
                <a:solidFill>
                  <a:srgbClr val="000000"/>
                </a:solidFill>
              </a:rPr>
              <a:t> as below for clustering. </a:t>
            </a:r>
          </a:p>
          <a:p>
            <a:pPr marL="457200" indent="-457200">
              <a:buFont typeface="Arial" panose="020B0604020202020204" pitchFamily="34" charset="0"/>
              <a:buChar char="•"/>
            </a:pPr>
            <a:endParaRPr lang="en-US" b="1" dirty="0">
              <a:solidFill>
                <a:srgbClr val="000000"/>
              </a:solidFill>
            </a:endParaRPr>
          </a:p>
          <a:p>
            <a:endParaRPr lang="en-US" sz="3200" b="1" i="0" dirty="0">
              <a:solidFill>
                <a:srgbClr val="000000"/>
              </a:solidFill>
              <a:effectLst/>
            </a:endParaRPr>
          </a:p>
        </p:txBody>
      </p:sp>
      <p:pic>
        <p:nvPicPr>
          <p:cNvPr id="4" name="Picture 3">
            <a:extLst>
              <a:ext uri="{FF2B5EF4-FFF2-40B4-BE49-F238E27FC236}">
                <a16:creationId xmlns:a16="http://schemas.microsoft.com/office/drawing/2014/main" id="{62B9E48F-AD48-488D-82B7-979D75DF441B}"/>
              </a:ext>
            </a:extLst>
          </p:cNvPr>
          <p:cNvPicPr>
            <a:picLocks noChangeAspect="1"/>
          </p:cNvPicPr>
          <p:nvPr/>
        </p:nvPicPr>
        <p:blipFill>
          <a:blip r:embed="rId2"/>
          <a:stretch>
            <a:fillRect/>
          </a:stretch>
        </p:blipFill>
        <p:spPr>
          <a:xfrm>
            <a:off x="576262" y="3429000"/>
            <a:ext cx="11039475" cy="2886075"/>
          </a:xfrm>
          <a:prstGeom prst="rect">
            <a:avLst/>
          </a:prstGeom>
        </p:spPr>
      </p:pic>
    </p:spTree>
    <p:extLst>
      <p:ext uri="{BB962C8B-B14F-4D97-AF65-F5344CB8AC3E}">
        <p14:creationId xmlns:p14="http://schemas.microsoft.com/office/powerpoint/2010/main" val="20377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3EF816-FFF8-457A-B676-5C0E9F247DE9}"/>
              </a:ext>
            </a:extLst>
          </p:cNvPr>
          <p:cNvSpPr/>
          <p:nvPr/>
        </p:nvSpPr>
        <p:spPr>
          <a:xfrm>
            <a:off x="461010" y="266551"/>
            <a:ext cx="11269980" cy="1415772"/>
          </a:xfrm>
          <a:prstGeom prst="rect">
            <a:avLst/>
          </a:prstGeom>
        </p:spPr>
        <p:txBody>
          <a:bodyPr wrap="square">
            <a:spAutoFit/>
          </a:bodyPr>
          <a:lstStyle/>
          <a:p>
            <a:r>
              <a:rPr lang="en-US" sz="3200" b="1" i="0" dirty="0">
                <a:solidFill>
                  <a:srgbClr val="000000"/>
                </a:solidFill>
                <a:effectLst/>
              </a:rPr>
              <a:t>Determine the optimal cluster for K-Means clustering </a:t>
            </a:r>
          </a:p>
          <a:p>
            <a:endParaRPr lang="en-US" dirty="0">
              <a:solidFill>
                <a:srgbClr val="000000"/>
              </a:solidFill>
            </a:endParaRPr>
          </a:p>
          <a:p>
            <a:r>
              <a:rPr lang="en-US" dirty="0">
                <a:solidFill>
                  <a:srgbClr val="000000"/>
                </a:solidFill>
              </a:rPr>
              <a:t>k</a:t>
            </a:r>
            <a:r>
              <a:rPr lang="en-US" i="0" dirty="0">
                <a:solidFill>
                  <a:srgbClr val="000000"/>
                </a:solidFill>
                <a:effectLst/>
              </a:rPr>
              <a:t> cluster number cannot be identified by sum of squared distance, but the </a:t>
            </a:r>
            <a:r>
              <a:rPr lang="en-US" i="0" dirty="0" err="1">
                <a:solidFill>
                  <a:srgbClr val="000000"/>
                </a:solidFill>
                <a:effectLst/>
              </a:rPr>
              <a:t>Silhouette_score</a:t>
            </a:r>
            <a:r>
              <a:rPr lang="en-US" i="0" dirty="0">
                <a:solidFill>
                  <a:srgbClr val="000000"/>
                </a:solidFill>
                <a:effectLst/>
              </a:rPr>
              <a:t> indicates k=15 is reasonable cluster number for further clustering as th</a:t>
            </a:r>
            <a:r>
              <a:rPr lang="en-US" dirty="0">
                <a:solidFill>
                  <a:srgbClr val="000000"/>
                </a:solidFill>
              </a:rPr>
              <a:t>e figure shown below.</a:t>
            </a:r>
            <a:endParaRPr lang="en-US" i="0" dirty="0">
              <a:solidFill>
                <a:srgbClr val="000000"/>
              </a:solidFill>
              <a:effectLst/>
            </a:endParaRPr>
          </a:p>
        </p:txBody>
      </p:sp>
      <p:pic>
        <p:nvPicPr>
          <p:cNvPr id="5" name="Picture 4">
            <a:extLst>
              <a:ext uri="{FF2B5EF4-FFF2-40B4-BE49-F238E27FC236}">
                <a16:creationId xmlns:a16="http://schemas.microsoft.com/office/drawing/2014/main" id="{399291A9-76A9-4936-A4A9-21E7BD0FFDA5}"/>
              </a:ext>
            </a:extLst>
          </p:cNvPr>
          <p:cNvPicPr>
            <a:picLocks noChangeAspect="1"/>
          </p:cNvPicPr>
          <p:nvPr/>
        </p:nvPicPr>
        <p:blipFill>
          <a:blip r:embed="rId2"/>
          <a:stretch>
            <a:fillRect/>
          </a:stretch>
        </p:blipFill>
        <p:spPr>
          <a:xfrm>
            <a:off x="2173605" y="2320439"/>
            <a:ext cx="7524750" cy="4076700"/>
          </a:xfrm>
          <a:prstGeom prst="rect">
            <a:avLst/>
          </a:prstGeom>
        </p:spPr>
      </p:pic>
    </p:spTree>
    <p:extLst>
      <p:ext uri="{BB962C8B-B14F-4D97-AF65-F5344CB8AC3E}">
        <p14:creationId xmlns:p14="http://schemas.microsoft.com/office/powerpoint/2010/main" val="2571650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3EF816-FFF8-457A-B676-5C0E9F247DE9}"/>
              </a:ext>
            </a:extLst>
          </p:cNvPr>
          <p:cNvSpPr/>
          <p:nvPr/>
        </p:nvSpPr>
        <p:spPr>
          <a:xfrm>
            <a:off x="461010" y="266551"/>
            <a:ext cx="11269980" cy="861774"/>
          </a:xfrm>
          <a:prstGeom prst="rect">
            <a:avLst/>
          </a:prstGeom>
        </p:spPr>
        <p:txBody>
          <a:bodyPr wrap="square">
            <a:spAutoFit/>
          </a:bodyPr>
          <a:lstStyle/>
          <a:p>
            <a:r>
              <a:rPr lang="en-US" sz="3200" b="1" i="0" dirty="0">
                <a:solidFill>
                  <a:srgbClr val="000000"/>
                </a:solidFill>
                <a:effectLst/>
              </a:rPr>
              <a:t>K-Means clustering on neighborhoods for 3 Amazon HQs cities</a:t>
            </a:r>
          </a:p>
          <a:p>
            <a:endParaRPr lang="en-US" dirty="0">
              <a:solidFill>
                <a:srgbClr val="000000"/>
              </a:solidFill>
            </a:endParaRPr>
          </a:p>
        </p:txBody>
      </p:sp>
      <p:pic>
        <p:nvPicPr>
          <p:cNvPr id="4" name="Picture 3">
            <a:extLst>
              <a:ext uri="{FF2B5EF4-FFF2-40B4-BE49-F238E27FC236}">
                <a16:creationId xmlns:a16="http://schemas.microsoft.com/office/drawing/2014/main" id="{C93B84F8-6EF8-4BF4-BCAF-CA921AAC1422}"/>
              </a:ext>
            </a:extLst>
          </p:cNvPr>
          <p:cNvPicPr>
            <a:picLocks noChangeAspect="1"/>
          </p:cNvPicPr>
          <p:nvPr/>
        </p:nvPicPr>
        <p:blipFill>
          <a:blip r:embed="rId2"/>
          <a:stretch>
            <a:fillRect/>
          </a:stretch>
        </p:blipFill>
        <p:spPr>
          <a:xfrm>
            <a:off x="2686049" y="1642831"/>
            <a:ext cx="8239125" cy="4951797"/>
          </a:xfrm>
          <a:prstGeom prst="rect">
            <a:avLst/>
          </a:prstGeom>
        </p:spPr>
      </p:pic>
      <p:sp>
        <p:nvSpPr>
          <p:cNvPr id="6" name="TextBox 5">
            <a:extLst>
              <a:ext uri="{FF2B5EF4-FFF2-40B4-BE49-F238E27FC236}">
                <a16:creationId xmlns:a16="http://schemas.microsoft.com/office/drawing/2014/main" id="{6475F221-1FCC-4DF3-A2D3-241F87C44C0E}"/>
              </a:ext>
            </a:extLst>
          </p:cNvPr>
          <p:cNvSpPr txBox="1"/>
          <p:nvPr/>
        </p:nvSpPr>
        <p:spPr>
          <a:xfrm>
            <a:off x="800100" y="1200912"/>
            <a:ext cx="4368312" cy="369332"/>
          </a:xfrm>
          <a:prstGeom prst="rect">
            <a:avLst/>
          </a:prstGeom>
          <a:noFill/>
        </p:spPr>
        <p:txBody>
          <a:bodyPr wrap="none" rtlCol="0">
            <a:spAutoFit/>
          </a:bodyPr>
          <a:lstStyle/>
          <a:p>
            <a:r>
              <a:rPr lang="en-US" b="1" dirty="0"/>
              <a:t>Clustering results for Seattle neighborhoods</a:t>
            </a:r>
          </a:p>
        </p:txBody>
      </p:sp>
      <p:cxnSp>
        <p:nvCxnSpPr>
          <p:cNvPr id="8" name="Straight Arrow Connector 7">
            <a:extLst>
              <a:ext uri="{FF2B5EF4-FFF2-40B4-BE49-F238E27FC236}">
                <a16:creationId xmlns:a16="http://schemas.microsoft.com/office/drawing/2014/main" id="{E593C852-CC53-4E56-B713-A2A6A6BEA8D5}"/>
              </a:ext>
            </a:extLst>
          </p:cNvPr>
          <p:cNvCxnSpPr>
            <a:cxnSpLocks/>
          </p:cNvCxnSpPr>
          <p:nvPr/>
        </p:nvCxnSpPr>
        <p:spPr>
          <a:xfrm>
            <a:off x="1851660" y="2960370"/>
            <a:ext cx="3943350" cy="765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5E96B35-390F-4AEF-A789-12BA17AA2D59}"/>
              </a:ext>
            </a:extLst>
          </p:cNvPr>
          <p:cNvSpPr txBox="1"/>
          <p:nvPr/>
        </p:nvSpPr>
        <p:spPr>
          <a:xfrm>
            <a:off x="674370" y="2606040"/>
            <a:ext cx="1825115" cy="646331"/>
          </a:xfrm>
          <a:prstGeom prst="rect">
            <a:avLst/>
          </a:prstGeom>
          <a:noFill/>
        </p:spPr>
        <p:txBody>
          <a:bodyPr wrap="none" rtlCol="0">
            <a:spAutoFit/>
          </a:bodyPr>
          <a:lstStyle/>
          <a:p>
            <a:r>
              <a:rPr lang="en-US" dirty="0"/>
              <a:t>South Lake Union</a:t>
            </a:r>
          </a:p>
          <a:p>
            <a:r>
              <a:rPr lang="en-US" dirty="0"/>
              <a:t>Amazon HQ</a:t>
            </a:r>
          </a:p>
        </p:txBody>
      </p:sp>
    </p:spTree>
    <p:extLst>
      <p:ext uri="{BB962C8B-B14F-4D97-AF65-F5344CB8AC3E}">
        <p14:creationId xmlns:p14="http://schemas.microsoft.com/office/powerpoint/2010/main" val="3181637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2A087A-8650-4987-9434-D60A501FCE7C}"/>
              </a:ext>
            </a:extLst>
          </p:cNvPr>
          <p:cNvPicPr>
            <a:picLocks noChangeAspect="1"/>
          </p:cNvPicPr>
          <p:nvPr/>
        </p:nvPicPr>
        <p:blipFill>
          <a:blip r:embed="rId2"/>
          <a:stretch>
            <a:fillRect/>
          </a:stretch>
        </p:blipFill>
        <p:spPr>
          <a:xfrm>
            <a:off x="2453640" y="925830"/>
            <a:ext cx="9277350" cy="5600700"/>
          </a:xfrm>
          <a:prstGeom prst="rect">
            <a:avLst/>
          </a:prstGeom>
        </p:spPr>
      </p:pic>
      <p:sp>
        <p:nvSpPr>
          <p:cNvPr id="2" name="Rectangle 1">
            <a:extLst>
              <a:ext uri="{FF2B5EF4-FFF2-40B4-BE49-F238E27FC236}">
                <a16:creationId xmlns:a16="http://schemas.microsoft.com/office/drawing/2014/main" id="{4E3EF816-FFF8-457A-B676-5C0E9F247DE9}"/>
              </a:ext>
            </a:extLst>
          </p:cNvPr>
          <p:cNvSpPr/>
          <p:nvPr/>
        </p:nvSpPr>
        <p:spPr>
          <a:xfrm>
            <a:off x="461010" y="15973"/>
            <a:ext cx="11269980" cy="861774"/>
          </a:xfrm>
          <a:prstGeom prst="rect">
            <a:avLst/>
          </a:prstGeom>
        </p:spPr>
        <p:txBody>
          <a:bodyPr wrap="square">
            <a:spAutoFit/>
          </a:bodyPr>
          <a:lstStyle/>
          <a:p>
            <a:r>
              <a:rPr lang="en-US" sz="3200" b="1" i="0" dirty="0">
                <a:solidFill>
                  <a:srgbClr val="000000"/>
                </a:solidFill>
                <a:effectLst/>
              </a:rPr>
              <a:t>K-Means clustering on neighborhoods for 3 Amazon HQs cities</a:t>
            </a:r>
          </a:p>
          <a:p>
            <a:endParaRPr lang="en-US" dirty="0">
              <a:solidFill>
                <a:srgbClr val="000000"/>
              </a:solidFill>
            </a:endParaRPr>
          </a:p>
        </p:txBody>
      </p:sp>
      <p:sp>
        <p:nvSpPr>
          <p:cNvPr id="6" name="TextBox 5">
            <a:extLst>
              <a:ext uri="{FF2B5EF4-FFF2-40B4-BE49-F238E27FC236}">
                <a16:creationId xmlns:a16="http://schemas.microsoft.com/office/drawing/2014/main" id="{6475F221-1FCC-4DF3-A2D3-241F87C44C0E}"/>
              </a:ext>
            </a:extLst>
          </p:cNvPr>
          <p:cNvSpPr txBox="1"/>
          <p:nvPr/>
        </p:nvSpPr>
        <p:spPr>
          <a:xfrm>
            <a:off x="461010" y="532457"/>
            <a:ext cx="6153929" cy="369332"/>
          </a:xfrm>
          <a:prstGeom prst="rect">
            <a:avLst/>
          </a:prstGeom>
          <a:noFill/>
        </p:spPr>
        <p:txBody>
          <a:bodyPr wrap="none" rtlCol="0">
            <a:spAutoFit/>
          </a:bodyPr>
          <a:lstStyle/>
          <a:p>
            <a:r>
              <a:rPr lang="en-US" b="1" dirty="0"/>
              <a:t>Clustering results for Arlington/Washington DC neighborhoods</a:t>
            </a:r>
          </a:p>
        </p:txBody>
      </p:sp>
      <p:cxnSp>
        <p:nvCxnSpPr>
          <p:cNvPr id="8" name="Straight Arrow Connector 7">
            <a:extLst>
              <a:ext uri="{FF2B5EF4-FFF2-40B4-BE49-F238E27FC236}">
                <a16:creationId xmlns:a16="http://schemas.microsoft.com/office/drawing/2014/main" id="{E593C852-CC53-4E56-B713-A2A6A6BEA8D5}"/>
              </a:ext>
            </a:extLst>
          </p:cNvPr>
          <p:cNvCxnSpPr>
            <a:cxnSpLocks/>
          </p:cNvCxnSpPr>
          <p:nvPr/>
        </p:nvCxnSpPr>
        <p:spPr>
          <a:xfrm>
            <a:off x="1794510" y="4288167"/>
            <a:ext cx="4602480" cy="944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5E96B35-390F-4AEF-A789-12BA17AA2D59}"/>
              </a:ext>
            </a:extLst>
          </p:cNvPr>
          <p:cNvSpPr txBox="1"/>
          <p:nvPr/>
        </p:nvSpPr>
        <p:spPr>
          <a:xfrm>
            <a:off x="461010" y="3641836"/>
            <a:ext cx="1655966" cy="646331"/>
          </a:xfrm>
          <a:prstGeom prst="rect">
            <a:avLst/>
          </a:prstGeom>
          <a:noFill/>
        </p:spPr>
        <p:txBody>
          <a:bodyPr wrap="none" rtlCol="0">
            <a:spAutoFit/>
          </a:bodyPr>
          <a:lstStyle/>
          <a:p>
            <a:r>
              <a:rPr lang="en-US" dirty="0"/>
              <a:t>Crystal City </a:t>
            </a:r>
          </a:p>
          <a:p>
            <a:r>
              <a:rPr lang="en-US" dirty="0"/>
              <a:t>Amazon 2ndHQ</a:t>
            </a:r>
          </a:p>
        </p:txBody>
      </p:sp>
    </p:spTree>
    <p:extLst>
      <p:ext uri="{BB962C8B-B14F-4D97-AF65-F5344CB8AC3E}">
        <p14:creationId xmlns:p14="http://schemas.microsoft.com/office/powerpoint/2010/main" val="33775926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TotalTime>
  <Words>1114</Words>
  <Application>Microsoft Office PowerPoint</Application>
  <PresentationFormat>Widescreen</PresentationFormat>
  <Paragraphs>72</Paragraphs>
  <Slides>13</Slides>
  <Notes>0</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Impact of Neighborhood Similarity on Amazon HQ2 selection Will good neighborhood attract new business office for Unicorn companies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Neighborhood Similarity on Amazon HQ2 selection Will good neighborhood attract new business office for Unicorn companies   </dc:title>
  <dc:creator>SUN, JUN</dc:creator>
  <cp:lastModifiedBy>SUN, JUN</cp:lastModifiedBy>
  <cp:revision>19</cp:revision>
  <dcterms:created xsi:type="dcterms:W3CDTF">2019-05-05T17:47:56Z</dcterms:created>
  <dcterms:modified xsi:type="dcterms:W3CDTF">2019-05-05T22:54:02Z</dcterms:modified>
</cp:coreProperties>
</file>