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6" r:id="rId5"/>
    <p:sldId id="257" r:id="rId6"/>
    <p:sldId id="258" r:id="rId7"/>
    <p:sldId id="264" r:id="rId8"/>
    <p:sldId id="265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78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4.png"/><Relationship Id="rId7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7" Type="http://schemas.openxmlformats.org/officeDocument/2006/relationships/slideLayout" Target="../slideLayouts/slideLayout2.xml"/><Relationship Id="rId26" Type="http://schemas.openxmlformats.org/officeDocument/2006/relationships/image" Target="../media/image13.png"/><Relationship Id="rId25" Type="http://schemas.openxmlformats.org/officeDocument/2006/relationships/tags" Target="../tags/tag13.xml"/><Relationship Id="rId24" Type="http://schemas.openxmlformats.org/officeDocument/2006/relationships/image" Target="../media/image12.png"/><Relationship Id="rId23" Type="http://schemas.openxmlformats.org/officeDocument/2006/relationships/tags" Target="../tags/tag12.xml"/><Relationship Id="rId22" Type="http://schemas.openxmlformats.org/officeDocument/2006/relationships/image" Target="../media/image11.png"/><Relationship Id="rId21" Type="http://schemas.openxmlformats.org/officeDocument/2006/relationships/tags" Target="../tags/tag11.xml"/><Relationship Id="rId20" Type="http://schemas.openxmlformats.org/officeDocument/2006/relationships/image" Target="../media/image10.png"/><Relationship Id="rId2" Type="http://schemas.openxmlformats.org/officeDocument/2006/relationships/image" Target="../media/image1.png"/><Relationship Id="rId19" Type="http://schemas.openxmlformats.org/officeDocument/2006/relationships/tags" Target="../tags/tag10.xml"/><Relationship Id="rId18" Type="http://schemas.openxmlformats.org/officeDocument/2006/relationships/image" Target="../media/image9.png"/><Relationship Id="rId17" Type="http://schemas.openxmlformats.org/officeDocument/2006/relationships/tags" Target="../tags/tag9.xml"/><Relationship Id="rId16" Type="http://schemas.openxmlformats.org/officeDocument/2006/relationships/image" Target="../media/image8.png"/><Relationship Id="rId15" Type="http://schemas.openxmlformats.org/officeDocument/2006/relationships/tags" Target="../tags/tag8.xml"/><Relationship Id="rId14" Type="http://schemas.openxmlformats.org/officeDocument/2006/relationships/image" Target="../media/image7.png"/><Relationship Id="rId13" Type="http://schemas.openxmlformats.org/officeDocument/2006/relationships/tags" Target="../tags/tag7.xml"/><Relationship Id="rId12" Type="http://schemas.openxmlformats.org/officeDocument/2006/relationships/image" Target="../media/image6.png"/><Relationship Id="rId11" Type="http://schemas.openxmlformats.org/officeDocument/2006/relationships/tags" Target="../tags/tag6.xml"/><Relationship Id="rId10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6" Type="http://schemas.openxmlformats.org/officeDocument/2006/relationships/vmlDrawing" Target="../drawings/vmlDrawing1.vml"/><Relationship Id="rId65" Type="http://schemas.openxmlformats.org/officeDocument/2006/relationships/slideLayout" Target="../slideLayouts/slideLayout2.xml"/><Relationship Id="rId64" Type="http://schemas.openxmlformats.org/officeDocument/2006/relationships/tags" Target="../tags/tag73.xml"/><Relationship Id="rId63" Type="http://schemas.openxmlformats.org/officeDocument/2006/relationships/tags" Target="../tags/tag72.xml"/><Relationship Id="rId62" Type="http://schemas.openxmlformats.org/officeDocument/2006/relationships/tags" Target="../tags/tag71.xml"/><Relationship Id="rId61" Type="http://schemas.openxmlformats.org/officeDocument/2006/relationships/tags" Target="../tags/tag70.xml"/><Relationship Id="rId60" Type="http://schemas.openxmlformats.org/officeDocument/2006/relationships/tags" Target="../tags/tag69.xml"/><Relationship Id="rId6" Type="http://schemas.openxmlformats.org/officeDocument/2006/relationships/tags" Target="../tags/tag19.xml"/><Relationship Id="rId59" Type="http://schemas.openxmlformats.org/officeDocument/2006/relationships/tags" Target="../tags/tag68.xml"/><Relationship Id="rId58" Type="http://schemas.openxmlformats.org/officeDocument/2006/relationships/tags" Target="../tags/tag67.xml"/><Relationship Id="rId57" Type="http://schemas.openxmlformats.org/officeDocument/2006/relationships/tags" Target="../tags/tag66.xml"/><Relationship Id="rId56" Type="http://schemas.openxmlformats.org/officeDocument/2006/relationships/tags" Target="../tags/tag65.xml"/><Relationship Id="rId55" Type="http://schemas.openxmlformats.org/officeDocument/2006/relationships/tags" Target="../tags/tag64.xml"/><Relationship Id="rId54" Type="http://schemas.openxmlformats.org/officeDocument/2006/relationships/tags" Target="../tags/tag63.xml"/><Relationship Id="rId53" Type="http://schemas.openxmlformats.org/officeDocument/2006/relationships/tags" Target="../tags/tag62.xml"/><Relationship Id="rId52" Type="http://schemas.openxmlformats.org/officeDocument/2006/relationships/tags" Target="../tags/tag61.xml"/><Relationship Id="rId51" Type="http://schemas.openxmlformats.org/officeDocument/2006/relationships/tags" Target="../tags/tag60.xml"/><Relationship Id="rId50" Type="http://schemas.openxmlformats.org/officeDocument/2006/relationships/tags" Target="../tags/tag59.xml"/><Relationship Id="rId5" Type="http://schemas.openxmlformats.org/officeDocument/2006/relationships/tags" Target="../tags/tag18.xml"/><Relationship Id="rId49" Type="http://schemas.openxmlformats.org/officeDocument/2006/relationships/tags" Target="../tags/tag58.xml"/><Relationship Id="rId48" Type="http://schemas.openxmlformats.org/officeDocument/2006/relationships/tags" Target="../tags/tag57.xml"/><Relationship Id="rId47" Type="http://schemas.openxmlformats.org/officeDocument/2006/relationships/tags" Target="../tags/tag56.xml"/><Relationship Id="rId46" Type="http://schemas.openxmlformats.org/officeDocument/2006/relationships/tags" Target="../tags/tag55.xml"/><Relationship Id="rId45" Type="http://schemas.openxmlformats.org/officeDocument/2006/relationships/tags" Target="../tags/tag54.xml"/><Relationship Id="rId44" Type="http://schemas.openxmlformats.org/officeDocument/2006/relationships/tags" Target="../tags/tag53.xml"/><Relationship Id="rId43" Type="http://schemas.openxmlformats.org/officeDocument/2006/relationships/tags" Target="../tags/tag52.xml"/><Relationship Id="rId42" Type="http://schemas.openxmlformats.org/officeDocument/2006/relationships/tags" Target="../tags/tag51.xml"/><Relationship Id="rId41" Type="http://schemas.openxmlformats.org/officeDocument/2006/relationships/tags" Target="../tags/tag50.xml"/><Relationship Id="rId40" Type="http://schemas.openxmlformats.org/officeDocument/2006/relationships/tags" Target="../tags/tag49.xml"/><Relationship Id="rId4" Type="http://schemas.openxmlformats.org/officeDocument/2006/relationships/tags" Target="../tags/tag17.xml"/><Relationship Id="rId39" Type="http://schemas.openxmlformats.org/officeDocument/2006/relationships/tags" Target="../tags/tag48.xml"/><Relationship Id="rId38" Type="http://schemas.openxmlformats.org/officeDocument/2006/relationships/tags" Target="../tags/tag47.xml"/><Relationship Id="rId37" Type="http://schemas.openxmlformats.org/officeDocument/2006/relationships/tags" Target="../tags/tag46.xml"/><Relationship Id="rId36" Type="http://schemas.openxmlformats.org/officeDocument/2006/relationships/tags" Target="../tags/tag45.xml"/><Relationship Id="rId35" Type="http://schemas.openxmlformats.org/officeDocument/2006/relationships/tags" Target="../tags/tag44.xml"/><Relationship Id="rId34" Type="http://schemas.openxmlformats.org/officeDocument/2006/relationships/tags" Target="../tags/tag43.xml"/><Relationship Id="rId33" Type="http://schemas.openxmlformats.org/officeDocument/2006/relationships/tags" Target="../tags/tag42.xml"/><Relationship Id="rId32" Type="http://schemas.openxmlformats.org/officeDocument/2006/relationships/tags" Target="../tags/tag41.xml"/><Relationship Id="rId31" Type="http://schemas.openxmlformats.org/officeDocument/2006/relationships/tags" Target="../tags/tag40.xml"/><Relationship Id="rId30" Type="http://schemas.openxmlformats.org/officeDocument/2006/relationships/tags" Target="../tags/tag39.xml"/><Relationship Id="rId3" Type="http://schemas.openxmlformats.org/officeDocument/2006/relationships/tags" Target="../tags/tag16.xml"/><Relationship Id="rId29" Type="http://schemas.openxmlformats.org/officeDocument/2006/relationships/tags" Target="../tags/tag38.xml"/><Relationship Id="rId28" Type="http://schemas.openxmlformats.org/officeDocument/2006/relationships/image" Target="../media/image16.wmf"/><Relationship Id="rId27" Type="http://schemas.openxmlformats.org/officeDocument/2006/relationships/oleObject" Target="../embeddings/oleObject2.bin"/><Relationship Id="rId26" Type="http://schemas.openxmlformats.org/officeDocument/2006/relationships/tags" Target="../tags/tag37.xml"/><Relationship Id="rId25" Type="http://schemas.openxmlformats.org/officeDocument/2006/relationships/tags" Target="../tags/tag36.xml"/><Relationship Id="rId24" Type="http://schemas.openxmlformats.org/officeDocument/2006/relationships/image" Target="../media/image15.wmf"/><Relationship Id="rId23" Type="http://schemas.openxmlformats.org/officeDocument/2006/relationships/oleObject" Target="../embeddings/oleObject1.bin"/><Relationship Id="rId22" Type="http://schemas.openxmlformats.org/officeDocument/2006/relationships/tags" Target="../tags/tag35.xml"/><Relationship Id="rId21" Type="http://schemas.openxmlformats.org/officeDocument/2006/relationships/tags" Target="../tags/tag34.xml"/><Relationship Id="rId20" Type="http://schemas.openxmlformats.org/officeDocument/2006/relationships/tags" Target="../tags/tag33.xml"/><Relationship Id="rId2" Type="http://schemas.openxmlformats.org/officeDocument/2006/relationships/tags" Target="../tags/tag15.xml"/><Relationship Id="rId19" Type="http://schemas.openxmlformats.org/officeDocument/2006/relationships/tags" Target="../tags/tag32.xml"/><Relationship Id="rId18" Type="http://schemas.openxmlformats.org/officeDocument/2006/relationships/tags" Target="../tags/tag31.xml"/><Relationship Id="rId17" Type="http://schemas.openxmlformats.org/officeDocument/2006/relationships/tags" Target="../tags/tag30.xml"/><Relationship Id="rId16" Type="http://schemas.openxmlformats.org/officeDocument/2006/relationships/tags" Target="../tags/tag29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tags" Target="../tags/tag75.xml"/><Relationship Id="rId2" Type="http://schemas.openxmlformats.org/officeDocument/2006/relationships/image" Target="../media/image17.png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tags" Target="../tags/tag77.xml"/><Relationship Id="rId2" Type="http://schemas.openxmlformats.org/officeDocument/2006/relationships/image" Target="../media/image19.png"/><Relationship Id="rId1" Type="http://schemas.openxmlformats.org/officeDocument/2006/relationships/tags" Target="../tags/tag7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AE-AttentionIV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139555" y="5074920"/>
            <a:ext cx="1528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By Li Z</a:t>
            </a:r>
            <a:r>
              <a:rPr lang="en-US" altLang="zh-CN"/>
              <a:t>ong</a:t>
            </a:r>
            <a:r>
              <a:rPr lang="en-US" altLang="zh-CN"/>
              <a:t>yu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11660"/>
          <a:stretch>
            <a:fillRect/>
          </a:stretch>
        </p:blipFill>
        <p:spPr>
          <a:xfrm>
            <a:off x="7691120" y="3021330"/>
            <a:ext cx="2781935" cy="4425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691120" y="3593465"/>
            <a:ext cx="2733040" cy="7073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547610" y="4503420"/>
            <a:ext cx="3230245" cy="7626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175500" y="5468620"/>
            <a:ext cx="3602355" cy="104965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076315" y="2522855"/>
            <a:ext cx="47504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One</a:t>
            </a:r>
            <a:r>
              <a:rPr lang="en-US" altLang="zh-CN"/>
              <a:t>sI</a:t>
            </a:r>
            <a:r>
              <a:rPr lang="en-US" altLang="zh-CN"/>
              <a:t>V</a:t>
            </a:r>
            <a:endParaRPr lang="en-US" altLang="zh-CN"/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840740" y="2172335"/>
            <a:ext cx="1744345" cy="52641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976620" y="638810"/>
            <a:ext cx="4949190" cy="6445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232650" y="1283335"/>
            <a:ext cx="3044825" cy="98996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594485" y="900430"/>
            <a:ext cx="2628900" cy="115062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16280" y="494030"/>
            <a:ext cx="878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Deep</a:t>
            </a:r>
            <a:r>
              <a:rPr lang="en-US" altLang="zh-CN"/>
              <a:t>IV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884170" y="2235200"/>
            <a:ext cx="2355215" cy="3848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/>
          <a:srcRect l="-238" t="14070" r="238" b="-14070"/>
          <a:stretch>
            <a:fillRect/>
          </a:stretch>
        </p:blipFill>
        <p:spPr>
          <a:xfrm>
            <a:off x="1035685" y="2820670"/>
            <a:ext cx="3729355" cy="379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840740" y="3263900"/>
            <a:ext cx="3382645" cy="3270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716280" y="3867785"/>
            <a:ext cx="4407535" cy="83566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840740" y="4928235"/>
            <a:ext cx="4981575" cy="15773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5925" y="978535"/>
            <a:ext cx="4064635" cy="17659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2670" y="3246120"/>
            <a:ext cx="10583545" cy="1980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2000"/>
              <a:t>IV</a:t>
            </a:r>
            <a:r>
              <a:rPr lang="zh-CN" altLang="en-US" sz="2000"/>
              <a:t>问题的核心是解决</a:t>
            </a:r>
            <a:r>
              <a:rPr lang="en-US" altLang="zh-CN" sz="2000"/>
              <a:t>Unobserved Confounder</a:t>
            </a:r>
            <a:r>
              <a:rPr lang="zh-CN" altLang="en-US" sz="2000"/>
              <a:t>混杂</a:t>
            </a:r>
            <a:r>
              <a:rPr lang="en-US" altLang="zh-CN" sz="2000"/>
              <a:t>U</a:t>
            </a:r>
            <a:r>
              <a:rPr lang="zh-CN" altLang="en-US" sz="2000"/>
              <a:t>的干扰。观察</a:t>
            </a:r>
            <a:r>
              <a:rPr lang="en-US" altLang="zh-CN" sz="2000"/>
              <a:t>DeepIV</a:t>
            </a:r>
            <a:r>
              <a:rPr lang="zh-CN" altLang="en-US" sz="2000"/>
              <a:t>的结构可以发现，当用</a:t>
            </a:r>
            <a:r>
              <a:rPr lang="en-US" altLang="zh-CN" sz="2000"/>
              <a:t>Z</a:t>
            </a:r>
            <a:r>
              <a:rPr lang="zh-CN" altLang="en-US" sz="2000"/>
              <a:t>、</a:t>
            </a:r>
            <a:r>
              <a:rPr lang="en-US" altLang="zh-CN" sz="2000"/>
              <a:t>X</a:t>
            </a:r>
            <a:r>
              <a:rPr lang="zh-CN" altLang="en-US" sz="2000"/>
              <a:t>预测</a:t>
            </a:r>
            <a:r>
              <a:rPr lang="en-US" altLang="zh-CN" sz="2000"/>
              <a:t>T</a:t>
            </a:r>
            <a:r>
              <a:rPr lang="zh-CN" altLang="en-US" sz="2000"/>
              <a:t>时会受到</a:t>
            </a:r>
            <a:r>
              <a:rPr lang="en-US" altLang="zh-CN" sz="2000"/>
              <a:t>U</a:t>
            </a:r>
            <a:r>
              <a:rPr lang="zh-CN" altLang="en-US" sz="2000"/>
              <a:t>的影响，</a:t>
            </a:r>
            <a:r>
              <a:rPr lang="en-US" altLang="zh-CN" sz="2000"/>
              <a:t>T</a:t>
            </a:r>
            <a:r>
              <a:rPr lang="zh-CN" altLang="en-US" sz="2000"/>
              <a:t>的预测结果会出现偏差，此时可以将预测的</a:t>
            </a:r>
            <a:r>
              <a:rPr lang="en-US" altLang="zh-CN" sz="2000"/>
              <a:t>T</a:t>
            </a:r>
            <a:r>
              <a:rPr lang="zh-CN" altLang="en-US" sz="2000"/>
              <a:t>以及初始的加入</a:t>
            </a:r>
            <a:r>
              <a:rPr lang="en-US" altLang="zh-CN" sz="2000"/>
              <a:t>self-attention</a:t>
            </a:r>
            <a:r>
              <a:rPr lang="zh-CN" altLang="en-US" sz="2000"/>
              <a:t>自注意力机制网络，注意力结果与真实的</a:t>
            </a:r>
            <a:r>
              <a:rPr lang="en-US" altLang="zh-CN" sz="2000"/>
              <a:t>T</a:t>
            </a:r>
            <a:r>
              <a:rPr lang="zh-CN" altLang="en-US" sz="2000"/>
              <a:t>加</a:t>
            </a:r>
            <a:r>
              <a:rPr lang="en-US" altLang="zh-CN" sz="2000"/>
              <a:t>Loss</a:t>
            </a:r>
            <a:r>
              <a:rPr lang="zh-CN" altLang="en-US" sz="2000"/>
              <a:t>比较，实现</a:t>
            </a:r>
            <a:r>
              <a:rPr lang="en-US" altLang="zh-CN" sz="2000"/>
              <a:t>T</a:t>
            </a:r>
            <a:r>
              <a:rPr lang="zh-CN" altLang="en-US" sz="2000"/>
              <a:t>无偏估计，由于</a:t>
            </a:r>
            <a:r>
              <a:rPr lang="en-US" altLang="zh-CN" sz="2000"/>
              <a:t>attention</a:t>
            </a:r>
            <a:r>
              <a:rPr lang="zh-CN" altLang="en-US" sz="2000"/>
              <a:t>会造成信息损失，再加入</a:t>
            </a:r>
            <a:r>
              <a:rPr lang="en-US" altLang="zh-CN" sz="2000"/>
              <a:t>AutoEncoder</a:t>
            </a:r>
            <a:r>
              <a:rPr lang="zh-CN" altLang="en-US" sz="2000"/>
              <a:t>结构计算重构</a:t>
            </a:r>
            <a:r>
              <a:rPr lang="en-US" altLang="zh-CN" sz="2000"/>
              <a:t>Loss</a:t>
            </a:r>
            <a:r>
              <a:rPr lang="zh-CN" altLang="en-US" sz="2000"/>
              <a:t>，最后讲</a:t>
            </a:r>
            <a:r>
              <a:rPr lang="en-US" altLang="zh-CN" sz="2000"/>
              <a:t>attention</a:t>
            </a:r>
            <a:r>
              <a:rPr lang="zh-CN" altLang="en-US" sz="2000"/>
              <a:t>后的</a:t>
            </a:r>
            <a:r>
              <a:rPr lang="en-US" altLang="zh-CN" sz="2000"/>
              <a:t>T</a:t>
            </a:r>
            <a:r>
              <a:rPr lang="zh-CN" altLang="en-US" sz="2000"/>
              <a:t>的预测值与</a:t>
            </a:r>
            <a:r>
              <a:rPr lang="en-US" altLang="zh-CN" sz="2000"/>
              <a:t>X</a:t>
            </a:r>
            <a:r>
              <a:rPr lang="zh-CN" altLang="en-US" sz="2000"/>
              <a:t>结合预测</a:t>
            </a:r>
            <a:r>
              <a:rPr lang="en-US" altLang="zh-CN" sz="2000"/>
              <a:t>Y</a:t>
            </a:r>
            <a:r>
              <a:rPr lang="zh-CN" altLang="en-US" sz="2000"/>
              <a:t>，实现无偏估计。从实验中发现大数据驱动以及变量维度高的情况</a:t>
            </a:r>
            <a:r>
              <a:rPr lang="zh-CN" altLang="en-US" sz="2000"/>
              <a:t>下效果</a:t>
            </a:r>
            <a:r>
              <a:rPr lang="zh-CN" altLang="en-US" sz="2000"/>
              <a:t>更佳。</a:t>
            </a:r>
            <a:endParaRPr lang="zh-CN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788795" y="4415790"/>
            <a:ext cx="285750" cy="5175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505585" y="447294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1788795" y="2881630"/>
            <a:ext cx="285750" cy="5175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505585" y="295592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cxnSp>
        <p:nvCxnSpPr>
          <p:cNvPr id="11" name="直接连接符 10"/>
          <p:cNvCxnSpPr/>
          <p:nvPr/>
        </p:nvCxnSpPr>
        <p:spPr>
          <a:xfrm>
            <a:off x="2074545" y="3137535"/>
            <a:ext cx="1151890" cy="635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3"/>
            </p:custDataLst>
          </p:nvPr>
        </p:nvCxnSpPr>
        <p:spPr>
          <a:xfrm>
            <a:off x="2074545" y="4671695"/>
            <a:ext cx="1151890" cy="635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3215640" y="3145155"/>
            <a:ext cx="10795" cy="1527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215640" y="3485515"/>
            <a:ext cx="4133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631565" y="4299585"/>
            <a:ext cx="351155" cy="526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>
            <p:custDataLst>
              <p:tags r:id="rId4"/>
            </p:custDataLst>
          </p:nvPr>
        </p:nvCxnSpPr>
        <p:spPr>
          <a:xfrm>
            <a:off x="3982720" y="4567555"/>
            <a:ext cx="4133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5"/>
            </p:custDataLst>
          </p:nvPr>
        </p:nvSpPr>
        <p:spPr>
          <a:xfrm>
            <a:off x="4385310" y="4299585"/>
            <a:ext cx="351155" cy="526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>
            <p:custDataLst>
              <p:tags r:id="rId6"/>
            </p:custDataLst>
          </p:nvPr>
        </p:nvCxnSpPr>
        <p:spPr>
          <a:xfrm>
            <a:off x="4739005" y="4567555"/>
            <a:ext cx="4133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747260" y="4199255"/>
            <a:ext cx="402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22" name="矩形 21"/>
          <p:cNvSpPr/>
          <p:nvPr>
            <p:custDataLst>
              <p:tags r:id="rId7"/>
            </p:custDataLst>
          </p:nvPr>
        </p:nvSpPr>
        <p:spPr>
          <a:xfrm>
            <a:off x="5139055" y="4299585"/>
            <a:ext cx="351155" cy="526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>
            <p:custDataLst>
              <p:tags r:id="rId8"/>
            </p:custDataLst>
          </p:nvPr>
        </p:nvCxnSpPr>
        <p:spPr>
          <a:xfrm>
            <a:off x="3226435" y="4472940"/>
            <a:ext cx="4133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>
            <p:custDataLst>
              <p:tags r:id="rId9"/>
            </p:custDataLst>
          </p:nvPr>
        </p:nvSpPr>
        <p:spPr>
          <a:xfrm>
            <a:off x="3617595" y="3237865"/>
            <a:ext cx="351155" cy="526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>
            <p:custDataLst>
              <p:tags r:id="rId10"/>
            </p:custDataLst>
          </p:nvPr>
        </p:nvCxnSpPr>
        <p:spPr>
          <a:xfrm>
            <a:off x="3968750" y="3505835"/>
            <a:ext cx="4133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>
            <p:custDataLst>
              <p:tags r:id="rId11"/>
            </p:custDataLst>
          </p:nvPr>
        </p:nvSpPr>
        <p:spPr>
          <a:xfrm>
            <a:off x="4371340" y="3237865"/>
            <a:ext cx="351155" cy="526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>
            <p:custDataLst>
              <p:tags r:id="rId12"/>
            </p:custDataLst>
          </p:nvPr>
        </p:nvCxnSpPr>
        <p:spPr>
          <a:xfrm>
            <a:off x="4725035" y="3505835"/>
            <a:ext cx="4133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>
            <p:custDataLst>
              <p:tags r:id="rId13"/>
            </p:custDataLst>
          </p:nvPr>
        </p:nvSpPr>
        <p:spPr>
          <a:xfrm>
            <a:off x="4733290" y="3137535"/>
            <a:ext cx="402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29" name="矩形 28"/>
          <p:cNvSpPr/>
          <p:nvPr>
            <p:custDataLst>
              <p:tags r:id="rId14"/>
            </p:custDataLst>
          </p:nvPr>
        </p:nvSpPr>
        <p:spPr>
          <a:xfrm>
            <a:off x="5125085" y="3237865"/>
            <a:ext cx="351155" cy="526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>
            <p:custDataLst>
              <p:tags r:id="rId15"/>
            </p:custDataLst>
          </p:nvPr>
        </p:nvSpPr>
        <p:spPr>
          <a:xfrm>
            <a:off x="5918835" y="4299585"/>
            <a:ext cx="285750" cy="5175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33" name="直接箭头连接符 32"/>
          <p:cNvCxnSpPr/>
          <p:nvPr>
            <p:custDataLst>
              <p:tags r:id="rId16"/>
            </p:custDataLst>
          </p:nvPr>
        </p:nvCxnSpPr>
        <p:spPr>
          <a:xfrm>
            <a:off x="5497830" y="4567555"/>
            <a:ext cx="4133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992245" y="3806825"/>
            <a:ext cx="987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编码器</a:t>
            </a:r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452495" y="2929890"/>
            <a:ext cx="10160" cy="1269365"/>
          </a:xfrm>
          <a:prstGeom prst="line">
            <a:avLst/>
          </a:prstGeom>
          <a:ln w="15875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17"/>
            </p:custDataLst>
          </p:nvPr>
        </p:nvCxnSpPr>
        <p:spPr>
          <a:xfrm flipH="1">
            <a:off x="5589905" y="2905760"/>
            <a:ext cx="10160" cy="1269365"/>
          </a:xfrm>
          <a:prstGeom prst="line">
            <a:avLst/>
          </a:prstGeom>
          <a:ln w="15875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>
            <p:custDataLst>
              <p:tags r:id="rId18"/>
            </p:custDataLst>
          </p:nvPr>
        </p:nvCxnSpPr>
        <p:spPr>
          <a:xfrm flipH="1" flipV="1">
            <a:off x="3442335" y="2881630"/>
            <a:ext cx="2147570" cy="20955"/>
          </a:xfrm>
          <a:prstGeom prst="line">
            <a:avLst/>
          </a:prstGeom>
          <a:ln w="15875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>
            <p:custDataLst>
              <p:tags r:id="rId19"/>
            </p:custDataLst>
          </p:nvPr>
        </p:nvCxnSpPr>
        <p:spPr>
          <a:xfrm flipH="1" flipV="1">
            <a:off x="3391535" y="4175125"/>
            <a:ext cx="2198370" cy="9525"/>
          </a:xfrm>
          <a:prstGeom prst="line">
            <a:avLst/>
          </a:prstGeom>
          <a:ln w="15875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6088380" y="4817110"/>
            <a:ext cx="5715" cy="50419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713730" y="4817110"/>
            <a:ext cx="577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</a:t>
            </a:r>
            <a:r>
              <a:rPr lang="en-US" altLang="zh-CN" baseline="-25000"/>
              <a:t>T</a:t>
            </a:r>
            <a:endParaRPr lang="en-US" altLang="zh-CN" baseline="-25000"/>
          </a:p>
        </p:txBody>
      </p:sp>
      <p:cxnSp>
        <p:nvCxnSpPr>
          <p:cNvPr id="43" name="直接连接符 42"/>
          <p:cNvCxnSpPr/>
          <p:nvPr>
            <p:custDataLst>
              <p:tags r:id="rId20"/>
            </p:custDataLst>
          </p:nvPr>
        </p:nvCxnSpPr>
        <p:spPr>
          <a:xfrm flipV="1">
            <a:off x="1925955" y="2070735"/>
            <a:ext cx="5279390" cy="635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>
            <p:custDataLst>
              <p:tags r:id="rId21"/>
            </p:custDataLst>
          </p:nvPr>
        </p:nvCxnSpPr>
        <p:spPr>
          <a:xfrm flipH="1">
            <a:off x="1925955" y="2071370"/>
            <a:ext cx="9525" cy="8102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对象 58"/>
          <p:cNvGraphicFramePr/>
          <p:nvPr>
            <p:custDataLst>
              <p:tags r:id="rId22"/>
            </p:custDataLst>
          </p:nvPr>
        </p:nvGraphicFramePr>
        <p:xfrm>
          <a:off x="6241415" y="4970780"/>
          <a:ext cx="388620" cy="350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" name="" r:id="rId23" imgW="320675" imgH="335280" progId="Equation.KSEE3">
                  <p:embed/>
                </p:oleObj>
              </mc:Choice>
              <mc:Fallback>
                <p:oleObj name="" r:id="rId23" imgW="320675" imgH="335280" progId="Equation.KSEE3">
                  <p:embed/>
                  <p:pic>
                    <p:nvPicPr>
                      <p:cNvPr id="0" name="图片 5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241415" y="4970780"/>
                        <a:ext cx="388620" cy="350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矩形 71"/>
          <p:cNvSpPr/>
          <p:nvPr>
            <p:custDataLst>
              <p:tags r:id="rId25"/>
            </p:custDataLst>
          </p:nvPr>
        </p:nvSpPr>
        <p:spPr>
          <a:xfrm>
            <a:off x="9891395" y="2070100"/>
            <a:ext cx="285750" cy="5175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graphicFrame>
        <p:nvGraphicFramePr>
          <p:cNvPr id="73" name="对象 72"/>
          <p:cNvGraphicFramePr/>
          <p:nvPr>
            <p:custDataLst>
              <p:tags r:id="rId26"/>
            </p:custDataLst>
          </p:nvPr>
        </p:nvGraphicFramePr>
        <p:xfrm>
          <a:off x="10253345" y="2089785"/>
          <a:ext cx="356870" cy="38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" name="" r:id="rId27" imgW="165100" imgH="203200" progId="Equation.KSEE3">
                  <p:embed/>
                </p:oleObj>
              </mc:Choice>
              <mc:Fallback>
                <p:oleObj name="" r:id="rId27" imgW="165100" imgH="203200" progId="Equation.KSEE3">
                  <p:embed/>
                  <p:pic>
                    <p:nvPicPr>
                      <p:cNvPr id="0" name="图片 5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0253345" y="2089785"/>
                        <a:ext cx="356870" cy="382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5" name="直接箭头连接符 74"/>
          <p:cNvCxnSpPr/>
          <p:nvPr>
            <p:custDataLst>
              <p:tags r:id="rId29"/>
            </p:custDataLst>
          </p:nvPr>
        </p:nvCxnSpPr>
        <p:spPr>
          <a:xfrm flipV="1">
            <a:off x="10037445" y="1501140"/>
            <a:ext cx="5715" cy="58864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>
            <p:custDataLst>
              <p:tags r:id="rId30"/>
            </p:custDataLst>
          </p:nvPr>
        </p:nvSpPr>
        <p:spPr>
          <a:xfrm>
            <a:off x="9827895" y="1132840"/>
            <a:ext cx="577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</a:t>
            </a:r>
            <a:r>
              <a:rPr lang="en-US" altLang="zh-CN" baseline="-25000"/>
              <a:t>Y</a:t>
            </a:r>
            <a:endParaRPr lang="en-US" altLang="zh-CN" baseline="-25000"/>
          </a:p>
        </p:txBody>
      </p:sp>
      <p:cxnSp>
        <p:nvCxnSpPr>
          <p:cNvPr id="79" name="直接箭头连接符 78"/>
          <p:cNvCxnSpPr/>
          <p:nvPr>
            <p:custDataLst>
              <p:tags r:id="rId31"/>
            </p:custDataLst>
          </p:nvPr>
        </p:nvCxnSpPr>
        <p:spPr>
          <a:xfrm>
            <a:off x="7205345" y="2331720"/>
            <a:ext cx="422910" cy="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>
            <p:custDataLst>
              <p:tags r:id="rId32"/>
            </p:custDataLst>
          </p:nvPr>
        </p:nvSpPr>
        <p:spPr>
          <a:xfrm>
            <a:off x="7616825" y="2061210"/>
            <a:ext cx="351155" cy="526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1" name="直接箭头连接符 80"/>
          <p:cNvCxnSpPr/>
          <p:nvPr>
            <p:custDataLst>
              <p:tags r:id="rId33"/>
            </p:custDataLst>
          </p:nvPr>
        </p:nvCxnSpPr>
        <p:spPr>
          <a:xfrm>
            <a:off x="7967980" y="2324418"/>
            <a:ext cx="4133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>
            <p:custDataLst>
              <p:tags r:id="rId34"/>
            </p:custDataLst>
          </p:nvPr>
        </p:nvSpPr>
        <p:spPr>
          <a:xfrm>
            <a:off x="8370570" y="2061210"/>
            <a:ext cx="351155" cy="526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3" name="直接箭头连接符 82"/>
          <p:cNvCxnSpPr/>
          <p:nvPr>
            <p:custDataLst>
              <p:tags r:id="rId35"/>
            </p:custDataLst>
          </p:nvPr>
        </p:nvCxnSpPr>
        <p:spPr>
          <a:xfrm>
            <a:off x="8724265" y="2324418"/>
            <a:ext cx="4133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>
            <p:custDataLst>
              <p:tags r:id="rId36"/>
            </p:custDataLst>
          </p:nvPr>
        </p:nvSpPr>
        <p:spPr>
          <a:xfrm>
            <a:off x="8735060" y="1956118"/>
            <a:ext cx="402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85" name="矩形 84"/>
          <p:cNvSpPr/>
          <p:nvPr>
            <p:custDataLst>
              <p:tags r:id="rId37"/>
            </p:custDataLst>
          </p:nvPr>
        </p:nvSpPr>
        <p:spPr>
          <a:xfrm>
            <a:off x="9124315" y="2061210"/>
            <a:ext cx="351155" cy="526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7" name="直接箭头连接符 86"/>
          <p:cNvCxnSpPr/>
          <p:nvPr>
            <p:custDataLst>
              <p:tags r:id="rId38"/>
            </p:custDataLst>
          </p:nvPr>
        </p:nvCxnSpPr>
        <p:spPr>
          <a:xfrm>
            <a:off x="9478010" y="2332038"/>
            <a:ext cx="4133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108" idx="1"/>
            <a:endCxn id="103" idx="3"/>
          </p:cNvCxnSpPr>
          <p:nvPr>
            <p:custDataLst>
              <p:tags r:id="rId39"/>
            </p:custDataLst>
          </p:nvPr>
        </p:nvCxnSpPr>
        <p:spPr>
          <a:xfrm flipH="1" flipV="1">
            <a:off x="6592570" y="3488690"/>
            <a:ext cx="383540" cy="1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>
            <p:custDataLst>
              <p:tags r:id="rId40"/>
            </p:custDataLst>
          </p:nvPr>
        </p:nvSpPr>
        <p:spPr>
          <a:xfrm rot="10800000">
            <a:off x="8018780" y="3267710"/>
            <a:ext cx="351155" cy="526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4" name="直接箭头连接符 93"/>
          <p:cNvCxnSpPr/>
          <p:nvPr>
            <p:custDataLst>
              <p:tags r:id="rId41"/>
            </p:custDataLst>
          </p:nvPr>
        </p:nvCxnSpPr>
        <p:spPr>
          <a:xfrm rot="10800000">
            <a:off x="8381365" y="3521075"/>
            <a:ext cx="4133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>
            <p:custDataLst>
              <p:tags r:id="rId42"/>
            </p:custDataLst>
          </p:nvPr>
        </p:nvSpPr>
        <p:spPr>
          <a:xfrm rot="10800000">
            <a:off x="8321675" y="3267710"/>
            <a:ext cx="402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96" name="矩形 95"/>
          <p:cNvSpPr/>
          <p:nvPr>
            <p:custDataLst>
              <p:tags r:id="rId43"/>
            </p:custDataLst>
          </p:nvPr>
        </p:nvSpPr>
        <p:spPr>
          <a:xfrm rot="10800000">
            <a:off x="8769985" y="3225165"/>
            <a:ext cx="351155" cy="526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7" name="直接箭头连接符 96"/>
          <p:cNvCxnSpPr/>
          <p:nvPr>
            <p:custDataLst>
              <p:tags r:id="rId44"/>
            </p:custDataLst>
          </p:nvPr>
        </p:nvCxnSpPr>
        <p:spPr>
          <a:xfrm rot="10800000">
            <a:off x="9121140" y="3521075"/>
            <a:ext cx="4133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8503285" y="2806700"/>
            <a:ext cx="1038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归一化</a:t>
            </a:r>
            <a:endParaRPr lang="zh-CN" altLang="en-US"/>
          </a:p>
        </p:txBody>
      </p:sp>
      <p:sp>
        <p:nvSpPr>
          <p:cNvPr id="102" name="文本框 101"/>
          <p:cNvSpPr txBox="1"/>
          <p:nvPr>
            <p:custDataLst>
              <p:tags r:id="rId45"/>
            </p:custDataLst>
          </p:nvPr>
        </p:nvSpPr>
        <p:spPr>
          <a:xfrm>
            <a:off x="5918835" y="3771265"/>
            <a:ext cx="917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解码器</a:t>
            </a:r>
            <a:endParaRPr lang="zh-CN" altLang="en-US"/>
          </a:p>
        </p:txBody>
      </p:sp>
      <p:sp>
        <p:nvSpPr>
          <p:cNvPr id="103" name="矩形 102"/>
          <p:cNvSpPr/>
          <p:nvPr>
            <p:custDataLst>
              <p:tags r:id="rId46"/>
            </p:custDataLst>
          </p:nvPr>
        </p:nvSpPr>
        <p:spPr>
          <a:xfrm>
            <a:off x="6241415" y="3225165"/>
            <a:ext cx="351155" cy="526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" name="矩形 103"/>
          <p:cNvSpPr/>
          <p:nvPr>
            <p:custDataLst>
              <p:tags r:id="rId47"/>
            </p:custDataLst>
          </p:nvPr>
        </p:nvSpPr>
        <p:spPr>
          <a:xfrm>
            <a:off x="9542145" y="3231515"/>
            <a:ext cx="351155" cy="526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5" name="直接箭头连接符 104"/>
          <p:cNvCxnSpPr/>
          <p:nvPr>
            <p:custDataLst>
              <p:tags r:id="rId48"/>
            </p:custDataLst>
          </p:nvPr>
        </p:nvCxnSpPr>
        <p:spPr>
          <a:xfrm flipH="1">
            <a:off x="9890125" y="3521075"/>
            <a:ext cx="4425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>
            <p:custDataLst>
              <p:tags r:id="rId49"/>
            </p:custDataLst>
          </p:nvPr>
        </p:nvCxnSpPr>
        <p:spPr>
          <a:xfrm flipH="1" flipV="1">
            <a:off x="7858760" y="2758440"/>
            <a:ext cx="2244090" cy="15240"/>
          </a:xfrm>
          <a:prstGeom prst="line">
            <a:avLst/>
          </a:prstGeom>
          <a:ln w="15875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曲线连接符 106"/>
          <p:cNvCxnSpPr>
            <a:stCxn id="96" idx="0"/>
            <a:endCxn id="104" idx="2"/>
          </p:cNvCxnSpPr>
          <p:nvPr/>
        </p:nvCxnSpPr>
        <p:spPr>
          <a:xfrm rot="5400000" flipV="1">
            <a:off x="9328785" y="3368675"/>
            <a:ext cx="6350" cy="772160"/>
          </a:xfrm>
          <a:prstGeom prst="curvedConnector3">
            <a:avLst>
              <a:gd name="adj1" fmla="val 38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>
            <p:custDataLst>
              <p:tags r:id="rId50"/>
            </p:custDataLst>
          </p:nvPr>
        </p:nvSpPr>
        <p:spPr>
          <a:xfrm>
            <a:off x="6976110" y="3231515"/>
            <a:ext cx="285115" cy="5175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13" name="文本框 112"/>
          <p:cNvSpPr txBox="1"/>
          <p:nvPr>
            <p:custDataLst>
              <p:tags r:id="rId51"/>
            </p:custDataLst>
          </p:nvPr>
        </p:nvSpPr>
        <p:spPr>
          <a:xfrm>
            <a:off x="6592570" y="2674620"/>
            <a:ext cx="434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</a:t>
            </a:r>
            <a:r>
              <a:rPr lang="en-US" altLang="zh-CN" baseline="-25000"/>
              <a:t>T‘</a:t>
            </a:r>
            <a:endParaRPr lang="zh-CN" altLang="en-US" baseline="-25000"/>
          </a:p>
        </p:txBody>
      </p:sp>
      <p:cxnSp>
        <p:nvCxnSpPr>
          <p:cNvPr id="114" name="直接箭头连接符 113"/>
          <p:cNvCxnSpPr>
            <a:stCxn id="29" idx="3"/>
          </p:cNvCxnSpPr>
          <p:nvPr/>
        </p:nvCxnSpPr>
        <p:spPr>
          <a:xfrm>
            <a:off x="5476240" y="3501390"/>
            <a:ext cx="765175" cy="889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>
            <p:custDataLst>
              <p:tags r:id="rId52"/>
            </p:custDataLst>
          </p:nvPr>
        </p:nvCxnSpPr>
        <p:spPr>
          <a:xfrm flipH="1">
            <a:off x="7852410" y="2806700"/>
            <a:ext cx="6350" cy="1666240"/>
          </a:xfrm>
          <a:prstGeom prst="line">
            <a:avLst/>
          </a:prstGeom>
          <a:ln w="15875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>
            <p:custDataLst>
              <p:tags r:id="rId53"/>
            </p:custDataLst>
          </p:nvPr>
        </p:nvCxnSpPr>
        <p:spPr>
          <a:xfrm flipH="1" flipV="1">
            <a:off x="7894955" y="4472940"/>
            <a:ext cx="2240280" cy="31115"/>
          </a:xfrm>
          <a:prstGeom prst="line">
            <a:avLst/>
          </a:prstGeom>
          <a:ln w="15875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>
            <p:custDataLst>
              <p:tags r:id="rId54"/>
            </p:custDataLst>
          </p:nvPr>
        </p:nvCxnSpPr>
        <p:spPr>
          <a:xfrm>
            <a:off x="10125075" y="2806700"/>
            <a:ext cx="10160" cy="1682750"/>
          </a:xfrm>
          <a:prstGeom prst="line">
            <a:avLst/>
          </a:prstGeom>
          <a:ln w="15875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>
            <p:custDataLst>
              <p:tags r:id="rId55"/>
            </p:custDataLst>
          </p:nvPr>
        </p:nvSpPr>
        <p:spPr>
          <a:xfrm>
            <a:off x="5589905" y="3042920"/>
            <a:ext cx="701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</a:t>
            </a:r>
            <a:r>
              <a:rPr lang="en-US" altLang="zh-CN" baseline="-25000"/>
              <a:t>recon</a:t>
            </a:r>
            <a:endParaRPr lang="en-US" altLang="zh-CN" baseline="-25000"/>
          </a:p>
        </p:txBody>
      </p:sp>
      <p:sp>
        <p:nvSpPr>
          <p:cNvPr id="121" name="文本框 120"/>
          <p:cNvSpPr txBox="1"/>
          <p:nvPr>
            <p:custDataLst>
              <p:tags r:id="rId56"/>
            </p:custDataLst>
          </p:nvPr>
        </p:nvSpPr>
        <p:spPr>
          <a:xfrm>
            <a:off x="8147685" y="4047490"/>
            <a:ext cx="1680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自注意力机制</a:t>
            </a:r>
            <a:endParaRPr lang="zh-CN" altLang="en-US"/>
          </a:p>
        </p:txBody>
      </p:sp>
      <p:sp>
        <p:nvSpPr>
          <p:cNvPr id="154" name="文本框 153"/>
          <p:cNvSpPr txBox="1"/>
          <p:nvPr>
            <p:custDataLst>
              <p:tags r:id="rId57"/>
            </p:custDataLst>
          </p:nvPr>
        </p:nvSpPr>
        <p:spPr>
          <a:xfrm>
            <a:off x="606425" y="581025"/>
            <a:ext cx="1671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AE-</a:t>
            </a:r>
            <a:r>
              <a:rPr lang="en-US" altLang="zh-CN"/>
              <a:t>AttentionIV</a:t>
            </a:r>
            <a:endParaRPr lang="en-US" altLang="zh-CN"/>
          </a:p>
        </p:txBody>
      </p:sp>
      <p:cxnSp>
        <p:nvCxnSpPr>
          <p:cNvPr id="9" name="直接连接符 8"/>
          <p:cNvCxnSpPr>
            <a:stCxn id="108" idx="3"/>
          </p:cNvCxnSpPr>
          <p:nvPr>
            <p:custDataLst>
              <p:tags r:id="rId58"/>
            </p:custDataLst>
          </p:nvPr>
        </p:nvCxnSpPr>
        <p:spPr>
          <a:xfrm>
            <a:off x="7261225" y="3490595"/>
            <a:ext cx="746125" cy="14605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59"/>
            </p:custDataLst>
          </p:nvPr>
        </p:nvSpPr>
        <p:spPr>
          <a:xfrm>
            <a:off x="6976110" y="3770630"/>
            <a:ext cx="332105" cy="368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39" name="直接箭头连接符 38"/>
          <p:cNvCxnSpPr/>
          <p:nvPr>
            <p:custDataLst>
              <p:tags r:id="rId60"/>
            </p:custDataLst>
          </p:nvPr>
        </p:nvCxnSpPr>
        <p:spPr>
          <a:xfrm flipV="1">
            <a:off x="7050405" y="2758440"/>
            <a:ext cx="7620" cy="47307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>
            <p:custDataLst>
              <p:tags r:id="rId61"/>
            </p:custDataLst>
          </p:nvPr>
        </p:nvCxnSpPr>
        <p:spPr>
          <a:xfrm>
            <a:off x="7204710" y="2080895"/>
            <a:ext cx="635" cy="1156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>
            <p:custDataLst>
              <p:tags r:id="rId62"/>
            </p:custDataLst>
          </p:nvPr>
        </p:nvCxnSpPr>
        <p:spPr>
          <a:xfrm>
            <a:off x="10332720" y="3521075"/>
            <a:ext cx="635" cy="1156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>
            <p:custDataLst>
              <p:tags r:id="rId63"/>
            </p:custDataLst>
          </p:nvPr>
        </p:nvCxnSpPr>
        <p:spPr>
          <a:xfrm flipV="1">
            <a:off x="6204585" y="4662805"/>
            <a:ext cx="4139565" cy="889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>
            <p:custDataLst>
              <p:tags r:id="rId64"/>
            </p:custDataLst>
          </p:nvPr>
        </p:nvSpPr>
        <p:spPr>
          <a:xfrm>
            <a:off x="10405745" y="3380105"/>
            <a:ext cx="1127125" cy="368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X</a:t>
            </a:r>
            <a:r>
              <a:rPr lang="zh-CN" altLang="en-US"/>
              <a:t>、</a:t>
            </a:r>
            <a:r>
              <a:rPr lang="en-US" altLang="zh-CN"/>
              <a:t>Z</a:t>
            </a:r>
            <a:r>
              <a:rPr lang="zh-CN" altLang="en-US"/>
              <a:t>、</a:t>
            </a:r>
            <a:r>
              <a:rPr lang="en-US" altLang="zh-CN"/>
              <a:t>T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41500" y="103505"/>
            <a:ext cx="8777605" cy="33254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41500" y="3429000"/>
            <a:ext cx="8915400" cy="33775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96415" y="86995"/>
            <a:ext cx="8613775" cy="3413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96415" y="3390265"/>
            <a:ext cx="858901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990465" y="5790565"/>
            <a:ext cx="2211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Syn </a:t>
            </a:r>
            <a:r>
              <a:rPr lang="en-US" altLang="zh-CN"/>
              <a:t>Dataset 2_10_4</a:t>
            </a:r>
            <a:endParaRPr lang="en-US" altLang="zh-CN"/>
          </a:p>
        </p:txBody>
      </p:sp>
      <p:pic>
        <p:nvPicPr>
          <p:cNvPr id="5" name="图片 4" descr="In-sample Numbers and 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425" y="890905"/>
            <a:ext cx="5852160" cy="4389120"/>
          </a:xfrm>
          <a:prstGeom prst="rect">
            <a:avLst/>
          </a:prstGeom>
        </p:spPr>
      </p:pic>
      <p:pic>
        <p:nvPicPr>
          <p:cNvPr id="7" name="图片 6" descr="Out-sample Numbers and A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70" y="890905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COMMONDATA" val="eyJoZGlkIjoiMDgzMjAxOGY1MjhjYWMwOWI4OTQ1NTc4ZmVmZmEzYTUifQ=="/>
  <p:tag name="KSO_WPP_MARK_KEY" val="cb5e9a82-6705-435d-b1d9-c32ccdbc9551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WPS 演示</Application>
  <PresentationFormat>宽屏</PresentationFormat>
  <Paragraphs>46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Equation.KSEE3</vt:lpstr>
      <vt:lpstr>Equation.KSEE3</vt:lpstr>
      <vt:lpstr>工具变量研究进展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李宗禹</dc:creator>
  <cp:lastModifiedBy>咏谦 Always modest</cp:lastModifiedBy>
  <cp:revision>227</cp:revision>
  <dcterms:created xsi:type="dcterms:W3CDTF">2023-06-28T04:12:00Z</dcterms:created>
  <dcterms:modified xsi:type="dcterms:W3CDTF">2023-07-05T12:10:22Z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46BF2C7FE4D3423581A1556F951B1E52_13</vt:lpwstr>
  </property>
  <property fmtid="{D5CDD505-2E9C-101B-9397-08002B2CF9AE}" pid="3" name="KSOProductBuildVer">
    <vt:lpwstr>2052-11.1.0.14309</vt:lpwstr>
  </property>
</Properties>
</file>