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5" r:id="rId3"/>
    <p:sldId id="256" r:id="rId4"/>
    <p:sldId id="257" r:id="rId5"/>
    <p:sldId id="262" r:id="rId6"/>
    <p:sldId id="263" r:id="rId7"/>
    <p:sldId id="264" r:id="rId8"/>
    <p:sldId id="271" r:id="rId9"/>
    <p:sldId id="272" r:id="rId10"/>
    <p:sldId id="274" r:id="rId11"/>
    <p:sldId id="275" r:id="rId12"/>
    <p:sldId id="291" r:id="rId13"/>
    <p:sldId id="280" r:id="rId14"/>
    <p:sldId id="279" r:id="rId15"/>
    <p:sldId id="281" r:id="rId16"/>
    <p:sldId id="283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../media/image36.png"/><Relationship Id="rId7" Type="http://schemas.openxmlformats.org/officeDocument/2006/relationships/tags" Target="../tags/tag45.xml"/><Relationship Id="rId6" Type="http://schemas.openxmlformats.org/officeDocument/2006/relationships/image" Target="../media/image35.png"/><Relationship Id="rId5" Type="http://schemas.openxmlformats.org/officeDocument/2006/relationships/tags" Target="../tags/tag44.xml"/><Relationship Id="rId4" Type="http://schemas.openxmlformats.org/officeDocument/2006/relationships/image" Target="../media/image34.png"/><Relationship Id="rId3" Type="http://schemas.openxmlformats.org/officeDocument/2006/relationships/tags" Target="../tags/tag43.xml"/><Relationship Id="rId2" Type="http://schemas.openxmlformats.org/officeDocument/2006/relationships/image" Target="../media/image33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41.png"/><Relationship Id="rId17" Type="http://schemas.openxmlformats.org/officeDocument/2006/relationships/tags" Target="../tags/tag50.xml"/><Relationship Id="rId16" Type="http://schemas.openxmlformats.org/officeDocument/2006/relationships/image" Target="../media/image40.png"/><Relationship Id="rId15" Type="http://schemas.openxmlformats.org/officeDocument/2006/relationships/tags" Target="../tags/tag49.xml"/><Relationship Id="rId14" Type="http://schemas.openxmlformats.org/officeDocument/2006/relationships/image" Target="../media/image39.png"/><Relationship Id="rId13" Type="http://schemas.openxmlformats.org/officeDocument/2006/relationships/tags" Target="../tags/tag48.xml"/><Relationship Id="rId12" Type="http://schemas.openxmlformats.org/officeDocument/2006/relationships/image" Target="../media/image38.png"/><Relationship Id="rId11" Type="http://schemas.openxmlformats.org/officeDocument/2006/relationships/tags" Target="../tags/tag47.xml"/><Relationship Id="rId10" Type="http://schemas.openxmlformats.org/officeDocument/2006/relationships/image" Target="../media/image37.png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3.xml"/><Relationship Id="rId3" Type="http://schemas.openxmlformats.org/officeDocument/2006/relationships/image" Target="../media/image42.png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tags" Target="../tags/tag58.xml"/><Relationship Id="rId7" Type="http://schemas.openxmlformats.org/officeDocument/2006/relationships/image" Target="../media/image45.png"/><Relationship Id="rId6" Type="http://schemas.openxmlformats.org/officeDocument/2006/relationships/tags" Target="../tags/tag57.xml"/><Relationship Id="rId5" Type="http://schemas.openxmlformats.org/officeDocument/2006/relationships/image" Target="../media/image44.png"/><Relationship Id="rId4" Type="http://schemas.openxmlformats.org/officeDocument/2006/relationships/tags" Target="../tags/tag56.xml"/><Relationship Id="rId3" Type="http://schemas.openxmlformats.org/officeDocument/2006/relationships/image" Target="../media/image43.png"/><Relationship Id="rId2" Type="http://schemas.openxmlformats.org/officeDocument/2006/relationships/tags" Target="../tags/tag5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9.png"/><Relationship Id="rId14" Type="http://schemas.openxmlformats.org/officeDocument/2006/relationships/tags" Target="../tags/tag61.xml"/><Relationship Id="rId13" Type="http://schemas.openxmlformats.org/officeDocument/2006/relationships/image" Target="../media/image48.png"/><Relationship Id="rId12" Type="http://schemas.openxmlformats.org/officeDocument/2006/relationships/tags" Target="../tags/tag60.xml"/><Relationship Id="rId11" Type="http://schemas.openxmlformats.org/officeDocument/2006/relationships/image" Target="../media/image47.png"/><Relationship Id="rId10" Type="http://schemas.openxmlformats.org/officeDocument/2006/relationships/tags" Target="../tags/tag59.xml"/><Relationship Id="rId1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tags" Target="../tags/tag66.xml"/><Relationship Id="rId7" Type="http://schemas.openxmlformats.org/officeDocument/2006/relationships/image" Target="../media/image52.png"/><Relationship Id="rId6" Type="http://schemas.openxmlformats.org/officeDocument/2006/relationships/tags" Target="../tags/tag65.xml"/><Relationship Id="rId5" Type="http://schemas.openxmlformats.org/officeDocument/2006/relationships/image" Target="../media/image51.png"/><Relationship Id="rId4" Type="http://schemas.openxmlformats.org/officeDocument/2006/relationships/tags" Target="../tags/tag64.xml"/><Relationship Id="rId3" Type="http://schemas.openxmlformats.org/officeDocument/2006/relationships/image" Target="../media/image50.png"/><Relationship Id="rId2" Type="http://schemas.openxmlformats.org/officeDocument/2006/relationships/tags" Target="../tags/tag6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55.png"/><Relationship Id="rId12" Type="http://schemas.openxmlformats.org/officeDocument/2006/relationships/tags" Target="../tags/tag68.xml"/><Relationship Id="rId11" Type="http://schemas.openxmlformats.org/officeDocument/2006/relationships/image" Target="../media/image54.png"/><Relationship Id="rId10" Type="http://schemas.openxmlformats.org/officeDocument/2006/relationships/tags" Target="../tags/tag67.xml"/><Relationship Id="rId1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8.png"/><Relationship Id="rId6" Type="http://schemas.openxmlformats.org/officeDocument/2006/relationships/tags" Target="../tags/tag72.xml"/><Relationship Id="rId5" Type="http://schemas.openxmlformats.org/officeDocument/2006/relationships/image" Target="../media/image57.png"/><Relationship Id="rId4" Type="http://schemas.openxmlformats.org/officeDocument/2006/relationships/tags" Target="../tags/tag71.xml"/><Relationship Id="rId3" Type="http://schemas.openxmlformats.org/officeDocument/2006/relationships/image" Target="../media/image56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0.png"/><Relationship Id="rId3" Type="http://schemas.openxmlformats.org/officeDocument/2006/relationships/tags" Target="../tags/tag74.xml"/><Relationship Id="rId2" Type="http://schemas.openxmlformats.org/officeDocument/2006/relationships/image" Target="../media/image59.png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5.png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0.png"/><Relationship Id="rId17" Type="http://schemas.openxmlformats.org/officeDocument/2006/relationships/tags" Target="../tags/tag8.xml"/><Relationship Id="rId16" Type="http://schemas.openxmlformats.org/officeDocument/2006/relationships/image" Target="../media/image9.png"/><Relationship Id="rId15" Type="http://schemas.openxmlformats.org/officeDocument/2006/relationships/tags" Target="../tags/tag7.xml"/><Relationship Id="rId14" Type="http://schemas.openxmlformats.org/officeDocument/2006/relationships/image" Target="../media/image8.png"/><Relationship Id="rId13" Type="http://schemas.openxmlformats.org/officeDocument/2006/relationships/tags" Target="../tags/tag6.xml"/><Relationship Id="rId12" Type="http://schemas.openxmlformats.org/officeDocument/2006/relationships/image" Target="../media/image7.png"/><Relationship Id="rId11" Type="http://schemas.openxmlformats.org/officeDocument/2006/relationships/tags" Target="../tags/tag5.xml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13.xml"/><Relationship Id="rId7" Type="http://schemas.openxmlformats.org/officeDocument/2006/relationships/image" Target="../media/image13.png"/><Relationship Id="rId6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tags" Target="../tags/tag11.xml"/><Relationship Id="rId3" Type="http://schemas.openxmlformats.org/officeDocument/2006/relationships/image" Target="../media/image11.png"/><Relationship Id="rId2" Type="http://schemas.openxmlformats.org/officeDocument/2006/relationships/tags" Target="../tags/tag1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6.xml"/><Relationship Id="rId13" Type="http://schemas.openxmlformats.org/officeDocument/2006/relationships/image" Target="../media/image16.png"/><Relationship Id="rId12" Type="http://schemas.openxmlformats.org/officeDocument/2006/relationships/tags" Target="../tags/tag15.xml"/><Relationship Id="rId11" Type="http://schemas.openxmlformats.org/officeDocument/2006/relationships/image" Target="../media/image15.png"/><Relationship Id="rId10" Type="http://schemas.openxmlformats.org/officeDocument/2006/relationships/tags" Target="../tags/tag14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20.png"/><Relationship Id="rId7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tags" Target="../tags/tag19.xml"/><Relationship Id="rId4" Type="http://schemas.openxmlformats.org/officeDocument/2006/relationships/image" Target="../media/image18.png"/><Relationship Id="rId3" Type="http://schemas.openxmlformats.org/officeDocument/2006/relationships/tags" Target="../tags/tag18.xml"/><Relationship Id="rId2" Type="http://schemas.openxmlformats.org/officeDocument/2006/relationships/image" Target="../media/image17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2.xml"/><Relationship Id="rId10" Type="http://schemas.openxmlformats.org/officeDocument/2006/relationships/image" Target="../media/image21.png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24.png"/><Relationship Id="rId7" Type="http://schemas.openxmlformats.org/officeDocument/2006/relationships/tags" Target="../tags/tag27.xml"/><Relationship Id="rId6" Type="http://schemas.openxmlformats.org/officeDocument/2006/relationships/image" Target="../media/image23.pn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22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9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38.xml"/><Relationship Id="rId7" Type="http://schemas.openxmlformats.org/officeDocument/2006/relationships/image" Target="../media/image29.png"/><Relationship Id="rId6" Type="http://schemas.openxmlformats.org/officeDocument/2006/relationships/tags" Target="../tags/tag37.xml"/><Relationship Id="rId5" Type="http://schemas.openxmlformats.org/officeDocument/2006/relationships/image" Target="../media/image28.png"/><Relationship Id="rId4" Type="http://schemas.openxmlformats.org/officeDocument/2006/relationships/tags" Target="../tags/tag36.xml"/><Relationship Id="rId3" Type="http://schemas.openxmlformats.org/officeDocument/2006/relationships/image" Target="../media/image27.png"/><Relationship Id="rId2" Type="http://schemas.openxmlformats.org/officeDocument/2006/relationships/tags" Target="../tags/tag3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tags" Target="../tags/tag41.xml"/><Relationship Id="rId3" Type="http://schemas.openxmlformats.org/officeDocument/2006/relationships/image" Target="../media/image31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Instrumental Variables for Causal Effect Estimation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pPr indent="457200" algn="r"/>
            <a:endParaRPr lang="en-US" altLang="zh-CN"/>
          </a:p>
          <a:p>
            <a:pPr indent="457200" algn="r"/>
            <a:endParaRPr lang="en-US" altLang="zh-CN"/>
          </a:p>
          <a:p>
            <a:pPr indent="457200" algn="r"/>
            <a:endParaRPr lang="en-US" altLang="zh-CN"/>
          </a:p>
          <a:p>
            <a:pPr indent="457200" algn="r"/>
            <a:r>
              <a:rPr lang="en-US" altLang="zh-CN"/>
              <a:t>by ZongyuLi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4700" y="6358890"/>
            <a:ext cx="109232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Wu A, Kuang K, Li B, et al. Instrumental variable regression with confounder balancing[C]//International Conference on Machine Learning. PMLR, 2022: 24056-24075.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6470" y="477520"/>
            <a:ext cx="1142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CB-IV</a:t>
            </a:r>
            <a:endParaRPr lang="en-US" altLang="zh-CN" sz="28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3615" y="1046480"/>
            <a:ext cx="4292600" cy="1989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01470" y="3082925"/>
            <a:ext cx="3291840" cy="274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470" y="47371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Treatment Regression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69000" y="557530"/>
            <a:ext cx="2998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Confounder Balancing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9000" y="2054225"/>
            <a:ext cx="5804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Outcome Regression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01725" y="5320030"/>
            <a:ext cx="2461260" cy="563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969000" y="1056005"/>
            <a:ext cx="3169920" cy="525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69000" y="1581785"/>
            <a:ext cx="3398520" cy="4724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93460" y="2625090"/>
            <a:ext cx="3192780" cy="5257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69000" y="3353435"/>
            <a:ext cx="56591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Optimization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9000" y="3924300"/>
            <a:ext cx="1783080" cy="3886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93460" y="4652645"/>
            <a:ext cx="5460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Counterfactual Prediction Function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rcRect r="343"/>
          <a:stretch>
            <a:fillRect/>
          </a:stretch>
        </p:blipFill>
        <p:spPr>
          <a:xfrm>
            <a:off x="6093460" y="5320030"/>
            <a:ext cx="3688080" cy="9632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83615" y="3548380"/>
            <a:ext cx="4848225" cy="974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005" y="6381115"/>
            <a:ext cx="1130935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Hartford J S, Veitch V, Sridhar D, et al. Valid causal inference with (some) invalid instruments[C]//International Conference on Machine Learning. PMLR, 2021: 4096-4106.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394460" y="477520"/>
            <a:ext cx="1684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ModelIV</a:t>
            </a:r>
            <a:endParaRPr lang="en-US" altLang="zh-CN" sz="2800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56887"/>
          <a:stretch>
            <a:fillRect/>
          </a:stretch>
        </p:blipFill>
        <p:spPr>
          <a:xfrm>
            <a:off x="701675" y="1664970"/>
            <a:ext cx="5595620" cy="3518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rcRect t="42946"/>
          <a:stretch>
            <a:fillRect/>
          </a:stretch>
        </p:blipFill>
        <p:spPr>
          <a:xfrm>
            <a:off x="6402070" y="1185545"/>
            <a:ext cx="544195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005" y="6105525"/>
            <a:ext cx="11309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Yuan J, Wu A, Kuang K, et al. Auto iv: Counterfactual prediction via automatic instrumental variable decomposition[J]. ACM Transactions on Knowledge Discovery from Data (TKDD), 2022, 16(4): 1-20.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60450" y="477520"/>
            <a:ext cx="1308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AutoIV</a:t>
            </a:r>
            <a:endParaRPr lang="en-US" altLang="zh-CN" sz="28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56690" y="1584960"/>
            <a:ext cx="2562860" cy="2933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9725" y="5203190"/>
            <a:ext cx="673608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0" y="12915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Learning relevance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0" y="1951355"/>
            <a:ext cx="2705100" cy="5562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58865" y="2612390"/>
            <a:ext cx="4511040" cy="548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58865" y="33000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Learning exclusion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292215" y="3738880"/>
            <a:ext cx="2659380" cy="4876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92215" y="4297045"/>
            <a:ext cx="4876800" cy="579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42200" y="5099050"/>
            <a:ext cx="3116580" cy="3733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005" y="6105525"/>
            <a:ext cx="11309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Yuan J, Wu A, Kuang K, et al. Auto iv: Counterfactual prediction via automatic instrumental variable decomposition[J]. ACM Transactions on Knowledge Discovery from Data (TKDD), 2022, 16(4): 1-20.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60450" y="477520"/>
            <a:ext cx="1308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AutoIV</a:t>
            </a:r>
            <a:endParaRPr lang="en-US" altLang="zh-CN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0450" y="1377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Learning Confounder Representations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60450" y="2029460"/>
            <a:ext cx="2689860" cy="5257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60450" y="2838450"/>
            <a:ext cx="4480560" cy="472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60450" y="3594100"/>
            <a:ext cx="4556760" cy="1120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0450" y="4876800"/>
            <a:ext cx="5120640" cy="1066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01995" y="1377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Representation Calibration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31230" y="2963545"/>
            <a:ext cx="2880360" cy="5181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096000" y="4503420"/>
            <a:ext cx="4061460" cy="4800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31230" y="23348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first</a:t>
            </a:r>
            <a:r>
              <a:rPr lang="en-US" altLang="zh-CN"/>
              <a:t> </a:t>
            </a:r>
            <a:r>
              <a:rPr lang="zh-CN" altLang="en-US"/>
              <a:t>stage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031230" y="37420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second stage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1005" y="6105525"/>
            <a:ext cx="11309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Yuan J, Wu A, Kuang K, et al. Auto iv: Counterfactual prediction via automatic instrumental variable decomposition[J]. ACM Transactions on Knowledge Discovery from Data (TKDD), 2022, 16(4): 1-20.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60450" y="477520"/>
            <a:ext cx="1308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AutoIV</a:t>
            </a:r>
            <a:endParaRPr lang="en-US" altLang="zh-CN" sz="28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4400" y="25488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Model Optimization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4400" y="3201670"/>
            <a:ext cx="3116580" cy="327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9160" y="3930015"/>
            <a:ext cx="3131820" cy="2971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297045" y="1289685"/>
            <a:ext cx="7433310" cy="4258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4640" y="6275705"/>
            <a:ext cx="11725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Wang H, Yang W, Yang L, et al. Estimating Individualized Causal Effect with Confounded Instruments[C]//Proceedings of the 28th ACM SIGKDD Conference on Knowledge Discovery and Data Mining. 2022: 1857-1867.</a:t>
            </a:r>
            <a:endParaRPr lang="zh-CN" altLang="en-US" sz="1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0450" y="477520"/>
            <a:ext cx="1778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CVAE-IV</a:t>
            </a:r>
            <a:endParaRPr lang="en-US" altLang="zh-CN" sz="28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260" y="1587500"/>
            <a:ext cx="4145915" cy="3524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46930" y="1587500"/>
            <a:ext cx="7425690" cy="325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429260"/>
            <a:ext cx="4646295" cy="2076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510" y="6365240"/>
            <a:ext cx="112941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Hartford J, Lewis G, Leyton-Brown K, et al. Deep IV: A flexible approach for counterfactual prediction[C]//International Conference on Machine Learning. PMLR, 2017: 1414-1423.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60" y="535305"/>
            <a:ext cx="5386705" cy="2035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3615"/>
          <a:stretch>
            <a:fillRect/>
          </a:stretch>
        </p:blipFill>
        <p:spPr>
          <a:xfrm>
            <a:off x="2464435" y="2451735"/>
            <a:ext cx="1694180" cy="397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34235" y="2950210"/>
            <a:ext cx="2355215" cy="3848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-238" t="14070" r="238" b="-14070"/>
          <a:stretch>
            <a:fillRect/>
          </a:stretch>
        </p:blipFill>
        <p:spPr>
          <a:xfrm>
            <a:off x="1487805" y="3451225"/>
            <a:ext cx="3729355" cy="379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61160" y="3910965"/>
            <a:ext cx="3382645" cy="327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04595" y="4318635"/>
            <a:ext cx="4407535" cy="835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15660" y="2903220"/>
            <a:ext cx="5149850" cy="11004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82970" y="4388485"/>
            <a:ext cx="5193030" cy="16440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611630" y="5278755"/>
            <a:ext cx="3117215" cy="9620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0880" y="266065"/>
            <a:ext cx="137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Deep IV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90880" y="266065"/>
            <a:ext cx="13722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Deep IV</a:t>
            </a:r>
            <a:endParaRPr lang="zh-CN" altLang="en-US" sz="28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9175" y="1137285"/>
            <a:ext cx="5037455" cy="11099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0145" y="2785745"/>
            <a:ext cx="37604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First stage: Treatment network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160145" y="4135120"/>
            <a:ext cx="3624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>
                <a:sym typeface="+mn-ea"/>
              </a:rPr>
              <a:t>Second stage: Outcome network</a:t>
            </a:r>
            <a:endParaRPr lang="zh-CN" altLang="en-US" sz="20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51230" y="4747895"/>
            <a:ext cx="5799455" cy="931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b="23616"/>
          <a:stretch>
            <a:fillRect/>
          </a:stretch>
        </p:blipFill>
        <p:spPr>
          <a:xfrm>
            <a:off x="1491615" y="3418840"/>
            <a:ext cx="1647190" cy="525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319520" y="1689735"/>
            <a:ext cx="5269230" cy="917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53530" y="4284345"/>
            <a:ext cx="5195570" cy="1541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837680" y="3028950"/>
            <a:ext cx="4232910" cy="12553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37680" y="1233170"/>
            <a:ext cx="3769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>
                <a:sym typeface="+mn-ea"/>
              </a:rPr>
              <a:t>Optimization for DeepIV networks</a:t>
            </a:r>
            <a:endParaRPr lang="zh-CN" altLang="en-US" sz="200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524510" y="6365240"/>
            <a:ext cx="112941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Hartford J, Lewis G, Leyton-Brown K, et al. Deep IV: A flexible approach for counterfactual prediction[C]//International Conference on Machine Learning. PMLR, 2017: 1414-1423.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5785" y="6231890"/>
            <a:ext cx="109454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Singh R, Sahani M, Gretton A. Kernel instrumental variable regression[J]. Advances in Neural Information Processing Systems, 2019, 32.</a:t>
            </a:r>
            <a:endParaRPr lang="zh-CN" altLang="en-US" sz="12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4865" y="2486025"/>
            <a:ext cx="4615180" cy="1662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0950" y="457200"/>
            <a:ext cx="3763010" cy="1920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2564"/>
          <a:stretch>
            <a:fillRect/>
          </a:stretch>
        </p:blipFill>
        <p:spPr>
          <a:xfrm>
            <a:off x="565785" y="4257040"/>
            <a:ext cx="5884545" cy="1353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630160" y="281305"/>
            <a:ext cx="2430780" cy="3241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69075" y="3763645"/>
            <a:ext cx="5426710" cy="176212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90880" y="266065"/>
            <a:ext cx="21653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Kernel</a:t>
            </a:r>
            <a:r>
              <a:rPr lang="zh-CN" altLang="en-US" sz="2800" b="1">
                <a:sym typeface="+mn-ea"/>
              </a:rPr>
              <a:t> IV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537"/>
          <a:stretch>
            <a:fillRect/>
          </a:stretch>
        </p:blipFill>
        <p:spPr>
          <a:xfrm>
            <a:off x="111125" y="1916430"/>
            <a:ext cx="6404610" cy="207137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90880" y="266065"/>
            <a:ext cx="21653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ym typeface="+mn-ea"/>
              </a:rPr>
              <a:t>Kernel</a:t>
            </a:r>
            <a:r>
              <a:rPr lang="zh-CN" altLang="en-US" sz="2800" b="1">
                <a:sym typeface="+mn-ea"/>
              </a:rPr>
              <a:t> IV</a:t>
            </a:r>
            <a:endParaRPr lang="zh-CN" altLang="en-US" sz="2800" b="1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90880" y="6409055"/>
            <a:ext cx="109454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Singh R, Sahani M, Gretton A. Kernel instrumental variable regression[J]. Advances in Neural Information Processing Systems, 2019, 32.</a:t>
            </a:r>
            <a:endParaRPr lang="zh-CN" altLang="en-US" sz="1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3070"/>
          <a:stretch>
            <a:fillRect/>
          </a:stretch>
        </p:blipFill>
        <p:spPr>
          <a:xfrm>
            <a:off x="3064510" y="4972685"/>
            <a:ext cx="6370320" cy="982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03060" y="1736090"/>
            <a:ext cx="5488940" cy="26123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449185" y="1095375"/>
            <a:ext cx="37604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S</a:t>
            </a:r>
            <a:r>
              <a:rPr lang="zh-CN" altLang="en-US" sz="2000"/>
              <a:t>tage</a:t>
            </a:r>
            <a:r>
              <a:rPr lang="en-US" altLang="zh-CN" sz="2000"/>
              <a:t> Two</a:t>
            </a:r>
            <a:endParaRPr lang="zh-CN" altLang="en-US" sz="2000"/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826770" y="1337310"/>
            <a:ext cx="37604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S</a:t>
            </a:r>
            <a:r>
              <a:rPr lang="zh-CN" altLang="en-US" sz="2000"/>
              <a:t>tage</a:t>
            </a:r>
            <a:r>
              <a:rPr lang="en-US" altLang="zh-CN" sz="2000"/>
              <a:t> One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500870" y="5140960"/>
            <a:ext cx="1708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r>
              <a:rPr lang="zh-CN" altLang="en-US"/>
              <a:t>：</a:t>
            </a:r>
            <a:r>
              <a:rPr lang="en-US" altLang="zh-CN"/>
              <a:t>n</a:t>
            </a:r>
            <a:r>
              <a:rPr lang="zh-CN" altLang="en-US"/>
              <a:t>最佳</a:t>
            </a:r>
            <a:r>
              <a:rPr lang="zh-CN" altLang="en-US"/>
              <a:t>比率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90880" y="266065"/>
            <a:ext cx="4761865" cy="514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>
                <a:sym typeface="+mn-ea"/>
              </a:rPr>
              <a:t>D</a:t>
            </a:r>
            <a:r>
              <a:rPr lang="en-US" altLang="zh-CN" sz="2800" b="1">
                <a:sym typeface="+mn-ea"/>
              </a:rPr>
              <a:t>F</a:t>
            </a:r>
            <a:r>
              <a:rPr lang="zh-CN" altLang="en-US" sz="2800" b="1">
                <a:sym typeface="+mn-ea"/>
              </a:rPr>
              <a:t>IV</a:t>
            </a:r>
            <a:r>
              <a:rPr lang="en-US" altLang="zh-CN" sz="2800" b="1">
                <a:sym typeface="+mn-ea"/>
              </a:rPr>
              <a:t>≈</a:t>
            </a:r>
            <a:r>
              <a:rPr lang="zh-CN" altLang="en-US" sz="2800" b="1">
                <a:sym typeface="+mn-ea"/>
              </a:rPr>
              <a:t>Deep IV</a:t>
            </a:r>
            <a:r>
              <a:rPr lang="en-US" altLang="zh-CN" sz="2800" b="1">
                <a:sym typeface="+mn-ea"/>
              </a:rPr>
              <a:t>+Kernel IV</a:t>
            </a:r>
            <a:endParaRPr lang="zh-CN" altLang="en-US" sz="2800" b="1">
              <a:sym typeface="+mn-ea"/>
            </a:endParaRPr>
          </a:p>
          <a:p>
            <a:endParaRPr lang="en-US" altLang="zh-CN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9885" y="6044565"/>
            <a:ext cx="88176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Xu L, Chen Y, Srinivasan S, et al. Learning deep features in instrumental variable regression[J]. arXiv preprint arXiv:2010.07154, 2020.</a:t>
            </a:r>
            <a:endParaRPr lang="zh-CN" altLang="en-US" sz="12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92555" y="1175385"/>
            <a:ext cx="9272270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90880" y="266065"/>
            <a:ext cx="4761865" cy="514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>
                <a:sym typeface="+mn-ea"/>
              </a:rPr>
              <a:t>D</a:t>
            </a:r>
            <a:r>
              <a:rPr lang="en-US" altLang="zh-CN" sz="2800" b="1">
                <a:sym typeface="+mn-ea"/>
              </a:rPr>
              <a:t>eepGMM≈</a:t>
            </a:r>
            <a:r>
              <a:rPr lang="zh-CN" altLang="en-US" sz="2800" b="1">
                <a:sym typeface="+mn-ea"/>
              </a:rPr>
              <a:t>Deep IV</a:t>
            </a:r>
            <a:r>
              <a:rPr lang="en-US" altLang="zh-CN" sz="2800" b="1">
                <a:sym typeface="+mn-ea"/>
              </a:rPr>
              <a:t>+GMM</a:t>
            </a:r>
            <a:endParaRPr lang="zh-CN" altLang="en-US" sz="2800" b="1">
              <a:sym typeface="+mn-ea"/>
            </a:endParaRPr>
          </a:p>
          <a:p>
            <a:endParaRPr lang="en-US" altLang="zh-CN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880" y="6190615"/>
            <a:ext cx="107359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Bennett A, Kallus N, Schnabel T. Deep generalized method of moments for instrumental variable analysis[J]. Advances in neural information processing systems, 2019, 32.</a:t>
            </a:r>
            <a:endParaRPr lang="zh-CN" altLang="en-US"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27785" y="1265555"/>
            <a:ext cx="9401175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90880" y="266065"/>
            <a:ext cx="4761865" cy="514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 b="1">
                <a:sym typeface="+mn-ea"/>
              </a:rPr>
              <a:t>OneSIV≈</a:t>
            </a:r>
            <a:r>
              <a:rPr lang="zh-CN" altLang="en-US" sz="2800" b="1">
                <a:sym typeface="+mn-ea"/>
              </a:rPr>
              <a:t>Deep IV</a:t>
            </a:r>
            <a:r>
              <a:rPr lang="en-US" altLang="zh-CN" sz="2800" b="1">
                <a:sym typeface="+mn-ea"/>
              </a:rPr>
              <a:t>+One-</a:t>
            </a:r>
            <a:r>
              <a:rPr lang="en-US" altLang="zh-CN" sz="2800" b="1">
                <a:sym typeface="+mn-ea"/>
              </a:rPr>
              <a:t>stage</a:t>
            </a:r>
            <a:endParaRPr lang="en-US" altLang="zh-CN" sz="28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865" y="6188075"/>
            <a:ext cx="119462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Lin A, Lu J, Xuan J, et al. One-stage deep instrumental variable method for causal inference from observational data[C]//2019 IEEE International Conference on Data Mining (ICDM). IEEE, 2019: 419-428.</a:t>
            </a:r>
            <a:endParaRPr lang="zh-CN" altLang="en-US" sz="12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23020" y="2093595"/>
            <a:ext cx="2842260" cy="626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23020" y="2940050"/>
            <a:ext cx="2990850" cy="6019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78900" y="4017010"/>
            <a:ext cx="3213100" cy="972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9865" y="1206500"/>
            <a:ext cx="8890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90880" y="266065"/>
            <a:ext cx="4761865" cy="514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 b="1">
                <a:sym typeface="+mn-ea"/>
              </a:rPr>
              <a:t>DualIV≈Kernel</a:t>
            </a:r>
            <a:r>
              <a:rPr lang="zh-CN" altLang="en-US" sz="2800" b="1">
                <a:sym typeface="+mn-ea"/>
              </a:rPr>
              <a:t> IV</a:t>
            </a:r>
            <a:r>
              <a:rPr lang="en-US" altLang="zh-CN" sz="2800" b="1">
                <a:sym typeface="+mn-ea"/>
              </a:rPr>
              <a:t>+One-</a:t>
            </a:r>
            <a:r>
              <a:rPr lang="en-US" altLang="zh-CN" sz="2800" b="1">
                <a:sym typeface="+mn-ea"/>
              </a:rPr>
              <a:t>stage</a:t>
            </a:r>
            <a:endParaRPr lang="en-US" altLang="zh-CN" sz="28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02560" y="3936365"/>
            <a:ext cx="7742555" cy="2023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86380" y="1032510"/>
            <a:ext cx="7250430" cy="2904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1925" y="6151880"/>
            <a:ext cx="98183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ym typeface="+mn-ea"/>
              </a:rPr>
              <a:t>Muandet K, Mehrjou A, Lee S K, et al. Dual instrumental variable regression[J]. Advances in Neural Information Processing Systems, 2020, 33: 2710-2721.</a:t>
            </a:r>
            <a:endParaRPr lang="zh-CN" altLang="en-US" sz="12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COMMONDATA" val="eyJoZGlkIjoiMDgzMjAxOGY1MjhjYWMwOWI4OTQ1NTc4ZmVmZmEzYTUifQ=="/>
  <p:tag name="KSO_WPP_MARK_KEY" val="52f08ac7-1216-4128-a137-65e2c537d5f5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2973</Words>
  <Application>WPS 演示</Application>
  <PresentationFormat>宽屏</PresentationFormat>
  <Paragraphs>100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Instrumental Variables for Causal Effect Estimation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李宗禹</dc:creator>
  <cp:lastModifiedBy>咏谦 Always modest</cp:lastModifiedBy>
  <cp:revision>227</cp:revision>
  <dcterms:created xsi:type="dcterms:W3CDTF">2023-05-17T06:38:00Z</dcterms:created>
  <dcterms:modified xsi:type="dcterms:W3CDTF">2023-07-05T12:11:26Z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9F0E0189843B419999150554B0B91B33_12</vt:lpwstr>
  </property>
  <property fmtid="{D5CDD505-2E9C-101B-9397-08002B2CF9AE}" pid="3" name="KSOProductBuildVer">
    <vt:lpwstr>2052-11.1.0.14309</vt:lpwstr>
  </property>
</Properties>
</file>